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30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7785100" cy="10071100"/>
  <p:notesSz cx="7785100" cy="10071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65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3882" y="3122041"/>
            <a:ext cx="6617335" cy="21149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7765" y="5639816"/>
            <a:ext cx="5449570" cy="25177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6238" y="536196"/>
            <a:ext cx="6714652" cy="1946616"/>
          </a:xfrm>
          <a:prstGeom prst="rect">
            <a:avLst/>
          </a:prstGeom>
        </p:spPr>
        <p:txBody>
          <a:bodyPr/>
          <a:lstStyle/>
          <a:p>
            <a:r>
              <a:t>Title Text</a:t>
            </a:r>
          </a:p>
        </p:txBody>
      </p:sp>
      <p:sp>
        <p:nvSpPr>
          <p:cNvPr id="48" name="Body Level One…"/>
          <p:cNvSpPr txBox="1">
            <a:spLocks noGrp="1"/>
          </p:cNvSpPr>
          <p:nvPr>
            <p:ph type="body" sz="quarter" idx="1"/>
          </p:nvPr>
        </p:nvSpPr>
        <p:spPr>
          <a:xfrm>
            <a:off x="536241" y="2468820"/>
            <a:ext cx="3293462" cy="1209933"/>
          </a:xfrm>
          <a:prstGeom prst="rect">
            <a:avLst/>
          </a:prstGeom>
        </p:spPr>
        <p:txBody>
          <a:bodyPr anchor="b"/>
          <a:lstStyle>
            <a:lvl1pPr marL="0" indent="0">
              <a:buSzTx/>
              <a:buFontTx/>
              <a:buNone/>
              <a:defRPr sz="2003" b="1"/>
            </a:lvl1pPr>
            <a:lvl2pPr marL="0" indent="0">
              <a:buSzTx/>
              <a:buFontTx/>
              <a:buNone/>
              <a:defRPr sz="2003" b="1"/>
            </a:lvl2pPr>
            <a:lvl3pPr marL="0" indent="0">
              <a:buSzTx/>
              <a:buFontTx/>
              <a:buNone/>
              <a:defRPr sz="2003" b="1"/>
            </a:lvl3pPr>
            <a:lvl4pPr marL="0" indent="0">
              <a:buSzTx/>
              <a:buFontTx/>
              <a:buNone/>
              <a:defRPr sz="2003" b="1"/>
            </a:lvl4pPr>
            <a:lvl5pPr marL="0" indent="0">
              <a:buSzTx/>
              <a:buFontTx/>
              <a:buNone/>
              <a:defRPr sz="2003"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3941208" y="2468820"/>
            <a:ext cx="3309682" cy="1209933"/>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497718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77491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06759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536238" y="671406"/>
            <a:ext cx="2510900" cy="2349925"/>
          </a:xfrm>
          <a:prstGeom prst="rect">
            <a:avLst/>
          </a:prstGeom>
        </p:spPr>
        <p:txBody>
          <a:bodyPr anchor="b"/>
          <a:lstStyle>
            <a:lvl1pPr>
              <a:defRPr sz="2704"/>
            </a:lvl1pPr>
          </a:lstStyle>
          <a:p>
            <a:r>
              <a:t>Title Text</a:t>
            </a:r>
          </a:p>
        </p:txBody>
      </p:sp>
      <p:sp>
        <p:nvSpPr>
          <p:cNvPr id="73" name="Body Level One…"/>
          <p:cNvSpPr txBox="1">
            <a:spLocks noGrp="1"/>
          </p:cNvSpPr>
          <p:nvPr>
            <p:ph type="body" sz="half" idx="1"/>
          </p:nvPr>
        </p:nvSpPr>
        <p:spPr>
          <a:xfrm>
            <a:off x="3309682" y="1450055"/>
            <a:ext cx="3941208" cy="7157009"/>
          </a:xfrm>
          <a:prstGeom prst="rect">
            <a:avLst/>
          </a:prstGeom>
        </p:spPr>
        <p:txBody>
          <a:bodyPr/>
          <a:lstStyle>
            <a:lvl1pPr>
              <a:defRPr sz="2704"/>
            </a:lvl1pPr>
            <a:lvl2pPr marL="617525" indent="-228400">
              <a:defRPr sz="2704"/>
            </a:lvl2pPr>
            <a:lvl3pPr marL="1040907" indent="-262659">
              <a:defRPr sz="2704"/>
            </a:lvl3pPr>
            <a:lvl4pPr marL="1476386" indent="-309009">
              <a:defRPr sz="2704"/>
            </a:lvl4pPr>
            <a:lvl5pPr marL="1865510" indent="-309011">
              <a:defRPr sz="2704"/>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536238" y="3021329"/>
            <a:ext cx="2510900" cy="5597392"/>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03765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536238" y="671406"/>
            <a:ext cx="2510900" cy="2349925"/>
          </a:xfrm>
          <a:prstGeom prst="rect">
            <a:avLst/>
          </a:prstGeom>
        </p:spPr>
        <p:txBody>
          <a:bodyPr anchor="b"/>
          <a:lstStyle>
            <a:lvl1pPr>
              <a:defRPr sz="2704"/>
            </a:lvl1pPr>
          </a:lstStyle>
          <a:p>
            <a:r>
              <a:t>Title Text</a:t>
            </a:r>
          </a:p>
        </p:txBody>
      </p:sp>
      <p:sp>
        <p:nvSpPr>
          <p:cNvPr id="83" name="Picture Placeholder 2"/>
          <p:cNvSpPr>
            <a:spLocks noGrp="1"/>
          </p:cNvSpPr>
          <p:nvPr>
            <p:ph type="pic" sz="half" idx="13"/>
          </p:nvPr>
        </p:nvSpPr>
        <p:spPr>
          <a:xfrm>
            <a:off x="3309682" y="1450055"/>
            <a:ext cx="3941208" cy="7157009"/>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536238" y="3021331"/>
            <a:ext cx="2510900" cy="5597389"/>
          </a:xfrm>
          <a:prstGeom prst="rect">
            <a:avLst/>
          </a:prstGeom>
        </p:spPr>
        <p:txBody>
          <a:bodyPr/>
          <a:lstStyle>
            <a:lvl1pPr marL="0" indent="0">
              <a:buSzTx/>
              <a:buFontTx/>
              <a:buNone/>
              <a:defRPr sz="1302"/>
            </a:lvl1pPr>
            <a:lvl2pPr marL="0" indent="0">
              <a:buSzTx/>
              <a:buFontTx/>
              <a:buNone/>
              <a:defRPr sz="1302"/>
            </a:lvl2pPr>
            <a:lvl3pPr marL="0" indent="0">
              <a:buSzTx/>
              <a:buFontTx/>
              <a:buNone/>
              <a:defRPr sz="1302"/>
            </a:lvl3pPr>
            <a:lvl4pPr marL="0" indent="0">
              <a:buSzTx/>
              <a:buFontTx/>
              <a:buNone/>
              <a:defRPr sz="1302"/>
            </a:lvl4pPr>
            <a:lvl5pPr marL="0" indent="0">
              <a:buSzTx/>
              <a:buFontTx/>
              <a:buNone/>
              <a:defRPr sz="1302"/>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0331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100" b="0" i="0">
                <a:solidFill>
                  <a:srgbClr val="12121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a:endParaRPr/>
          </a:p>
        </p:txBody>
      </p:sp>
      <p:sp>
        <p:nvSpPr>
          <p:cNvPr id="3" name="Holder 3"/>
          <p:cNvSpPr>
            <a:spLocks noGrp="1"/>
          </p:cNvSpPr>
          <p:nvPr>
            <p:ph sz="half" idx="2"/>
          </p:nvPr>
        </p:nvSpPr>
        <p:spPr>
          <a:xfrm>
            <a:off x="389255" y="2316353"/>
            <a:ext cx="3386518" cy="664692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9326" y="2316353"/>
            <a:ext cx="3386518" cy="664692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 y="0"/>
            <a:ext cx="7771790" cy="100584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59698" y="2916468"/>
            <a:ext cx="5419580" cy="128600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3883" y="1648212"/>
            <a:ext cx="6617336" cy="3506236"/>
          </a:xfrm>
          <a:prstGeom prst="rect">
            <a:avLst/>
          </a:prstGeom>
        </p:spPr>
        <p:txBody>
          <a:bodyPr anchor="b"/>
          <a:lstStyle>
            <a:lvl1pPr algn="ctr">
              <a:defRPr sz="5107"/>
            </a:lvl1pPr>
          </a:lstStyle>
          <a:p>
            <a:r>
              <a:t>Title Text</a:t>
            </a:r>
          </a:p>
        </p:txBody>
      </p:sp>
      <p:sp>
        <p:nvSpPr>
          <p:cNvPr id="12" name="Body Level One…"/>
          <p:cNvSpPr txBox="1">
            <a:spLocks noGrp="1"/>
          </p:cNvSpPr>
          <p:nvPr>
            <p:ph type="body" sz="quarter" idx="1"/>
          </p:nvPr>
        </p:nvSpPr>
        <p:spPr>
          <a:xfrm>
            <a:off x="973138" y="5289660"/>
            <a:ext cx="5838825" cy="2431520"/>
          </a:xfrm>
          <a:prstGeom prst="rect">
            <a:avLst/>
          </a:prstGeom>
        </p:spPr>
        <p:txBody>
          <a:bodyPr/>
          <a:lstStyle>
            <a:lvl1pPr marL="0" indent="0" algn="ctr">
              <a:buSzTx/>
              <a:buFontTx/>
              <a:buNone/>
              <a:defRPr sz="2003"/>
            </a:lvl1pPr>
            <a:lvl2pPr marL="0" indent="0" algn="ctr">
              <a:buSzTx/>
              <a:buFontTx/>
              <a:buNone/>
              <a:defRPr sz="2003"/>
            </a:lvl2pPr>
            <a:lvl3pPr marL="0" indent="0" algn="ctr">
              <a:buSzTx/>
              <a:buFontTx/>
              <a:buNone/>
              <a:defRPr sz="2003"/>
            </a:lvl3pPr>
            <a:lvl4pPr marL="0" indent="0" algn="ctr">
              <a:buSzTx/>
              <a:buFontTx/>
              <a:buNone/>
              <a:defRPr sz="2003"/>
            </a:lvl4pPr>
            <a:lvl5pPr marL="0" indent="0" algn="ctr">
              <a:buSzTx/>
              <a:buFontTx/>
              <a:buNone/>
              <a:defRPr sz="200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1108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30495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1170" y="2510784"/>
            <a:ext cx="6714652" cy="4189299"/>
          </a:xfrm>
          <a:prstGeom prst="rect">
            <a:avLst/>
          </a:prstGeom>
        </p:spPr>
        <p:txBody>
          <a:bodyPr anchor="b"/>
          <a:lstStyle>
            <a:lvl1pPr>
              <a:defRPr sz="5107"/>
            </a:lvl1pPr>
          </a:lstStyle>
          <a:p>
            <a:r>
              <a:t>Title Text</a:t>
            </a:r>
          </a:p>
        </p:txBody>
      </p:sp>
      <p:sp>
        <p:nvSpPr>
          <p:cNvPr id="30" name="Body Level One…"/>
          <p:cNvSpPr txBox="1">
            <a:spLocks noGrp="1"/>
          </p:cNvSpPr>
          <p:nvPr>
            <p:ph type="body" sz="quarter" idx="1"/>
          </p:nvPr>
        </p:nvSpPr>
        <p:spPr>
          <a:xfrm>
            <a:off x="531170" y="6739713"/>
            <a:ext cx="6714652" cy="2203055"/>
          </a:xfrm>
          <a:prstGeom prst="rect">
            <a:avLst/>
          </a:prstGeom>
        </p:spPr>
        <p:txBody>
          <a:bodyPr/>
          <a:lstStyle>
            <a:lvl1pPr marL="0" indent="0">
              <a:buSzTx/>
              <a:buFontTx/>
              <a:buNone/>
              <a:defRPr sz="2003"/>
            </a:lvl1pPr>
            <a:lvl2pPr marL="0" indent="0">
              <a:buSzTx/>
              <a:buFontTx/>
              <a:buNone/>
              <a:defRPr sz="2003"/>
            </a:lvl2pPr>
            <a:lvl3pPr marL="0" indent="0">
              <a:buSzTx/>
              <a:buFontTx/>
              <a:buNone/>
              <a:defRPr sz="2003"/>
            </a:lvl3pPr>
            <a:lvl4pPr marL="0" indent="0">
              <a:buSzTx/>
              <a:buFontTx/>
              <a:buNone/>
              <a:defRPr sz="2003"/>
            </a:lvl4pPr>
            <a:lvl5pPr marL="0" indent="0">
              <a:buSzTx/>
              <a:buFontTx/>
              <a:buNone/>
              <a:defRPr sz="2003"/>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791747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5224" y="2680965"/>
            <a:ext cx="3308672" cy="639002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996479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03489" y="3975061"/>
            <a:ext cx="4546600" cy="604520"/>
          </a:xfrm>
          <a:prstGeom prst="rect">
            <a:avLst/>
          </a:prstGeom>
        </p:spPr>
        <p:txBody>
          <a:bodyPr wrap="square" lIns="0" tIns="0" rIns="0" bIns="0">
            <a:spAutoFit/>
          </a:bodyPr>
          <a:lstStyle>
            <a:lvl1pPr>
              <a:defRPr sz="3800" b="1" i="0">
                <a:solidFill>
                  <a:srgbClr val="000001"/>
                </a:solidFill>
                <a:latin typeface="Times New Roman"/>
                <a:cs typeface="Times New Roman"/>
              </a:defRPr>
            </a:lvl1pPr>
          </a:lstStyle>
          <a:p>
            <a:endParaRPr/>
          </a:p>
        </p:txBody>
      </p:sp>
      <p:sp>
        <p:nvSpPr>
          <p:cNvPr id="3" name="Holder 3"/>
          <p:cNvSpPr>
            <a:spLocks noGrp="1"/>
          </p:cNvSpPr>
          <p:nvPr>
            <p:ph type="body" idx="1"/>
          </p:nvPr>
        </p:nvSpPr>
        <p:spPr>
          <a:xfrm>
            <a:off x="323215" y="4205922"/>
            <a:ext cx="7004050" cy="5271134"/>
          </a:xfrm>
          <a:prstGeom prst="rect">
            <a:avLst/>
          </a:prstGeom>
        </p:spPr>
        <p:txBody>
          <a:bodyPr wrap="square" lIns="0" tIns="0" rIns="0" bIns="0">
            <a:spAutoFit/>
          </a:bodyPr>
          <a:lstStyle>
            <a:lvl1pPr>
              <a:defRPr sz="1100" b="0" i="0">
                <a:solidFill>
                  <a:srgbClr val="121212"/>
                </a:solidFill>
                <a:latin typeface="Arial"/>
                <a:cs typeface="Arial"/>
              </a:defRPr>
            </a:lvl1pPr>
          </a:lstStyle>
          <a:p>
            <a:endParaRPr/>
          </a:p>
        </p:txBody>
      </p:sp>
      <p:sp>
        <p:nvSpPr>
          <p:cNvPr id="4" name="Holder 4"/>
          <p:cNvSpPr>
            <a:spLocks noGrp="1"/>
          </p:cNvSpPr>
          <p:nvPr>
            <p:ph type="ftr" sz="quarter" idx="5"/>
          </p:nvPr>
        </p:nvSpPr>
        <p:spPr>
          <a:xfrm>
            <a:off x="2310282" y="9673036"/>
            <a:ext cx="3244215" cy="254634"/>
          </a:xfrm>
          <a:prstGeom prst="rect">
            <a:avLst/>
          </a:prstGeom>
        </p:spPr>
        <p:txBody>
          <a:bodyPr wrap="square" lIns="0" tIns="0" rIns="0" bIns="0">
            <a:spAutoFit/>
          </a:bodyPr>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Holder 5"/>
          <p:cNvSpPr>
            <a:spLocks noGrp="1"/>
          </p:cNvSpPr>
          <p:nvPr>
            <p:ph type="dt" sz="half" idx="6"/>
          </p:nvPr>
        </p:nvSpPr>
        <p:spPr>
          <a:xfrm>
            <a:off x="389255" y="9366123"/>
            <a:ext cx="1790573" cy="50355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2/10/2022</a:t>
            </a:fld>
            <a:endParaRPr lang="en-US"/>
          </a:p>
        </p:txBody>
      </p:sp>
      <p:sp>
        <p:nvSpPr>
          <p:cNvPr id="6" name="Holder 6"/>
          <p:cNvSpPr>
            <a:spLocks noGrp="1"/>
          </p:cNvSpPr>
          <p:nvPr>
            <p:ph type="sldNum" sz="quarter" idx="7"/>
          </p:nvPr>
        </p:nvSpPr>
        <p:spPr>
          <a:xfrm>
            <a:off x="5605272" y="9366123"/>
            <a:ext cx="1790573" cy="50355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5224" y="536196"/>
            <a:ext cx="6714652" cy="1946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535224" y="2680965"/>
            <a:ext cx="6714652" cy="6390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6865" y="9479345"/>
            <a:ext cx="243012" cy="246345"/>
          </a:xfrm>
          <a:prstGeom prst="rect">
            <a:avLst/>
          </a:prstGeom>
          <a:ln w="12700">
            <a:miter lim="400000"/>
          </a:ln>
        </p:spPr>
        <p:txBody>
          <a:bodyPr wrap="none" lIns="45718" tIns="45718" rIns="45718" bIns="45718" anchor="ctr">
            <a:spAutoFit/>
          </a:bodyPr>
          <a:lstStyle>
            <a:lvl1pPr algn="r">
              <a:defRPr sz="1001">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130438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ransition spd="med"/>
  <p:txStyles>
    <p:titleStyle>
      <a:lvl1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1pPr>
      <a:lvl2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2pPr>
      <a:lvl3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3pPr>
      <a:lvl4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4pPr>
      <a:lvl5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5pPr>
      <a:lvl6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6pPr>
      <a:lvl7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7pPr>
      <a:lvl8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8pPr>
      <a:lvl9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9pPr>
    </p:titleStyle>
    <p:bodyStyle>
      <a:lvl1pPr marL="194563" marR="0" indent="-194563"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1pPr>
      <a:lvl2pPr marL="612872" marR="0" indent="-223746"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2pPr>
      <a:lvl3pPr marL="1041482" marR="0" indent="-263232"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3pPr>
      <a:lvl4pPr marL="1465705" marR="0" indent="-298328"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4pPr>
      <a:lvl5pPr marL="1854830" marR="0" indent="-298328"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5pPr>
      <a:lvl6pPr marL="2243955" marR="0" indent="-298329"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6pPr>
      <a:lvl7pPr marL="2633080" marR="0" indent="-298329"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7pPr>
      <a:lvl8pPr marL="3022206" marR="0" indent="-298327"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8pPr>
      <a:lvl9pPr marL="3411331" marR="0" indent="-298327"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9pPr>
    </p:bodyStyle>
    <p:otherStyle>
      <a:lvl1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1pPr>
      <a:lvl2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2pPr>
      <a:lvl3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3pPr>
      <a:lvl4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4pPr>
      <a:lvl5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5pPr>
      <a:lvl6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6pPr>
      <a:lvl7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7pPr>
      <a:lvl8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8pPr>
      <a:lvl9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jp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jpg"/></Relationships>
</file>

<file path=ppt/slides/_rels/slide39.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0.jpg"/><Relationship Id="rId7" Type="http://schemas.openxmlformats.org/officeDocument/2006/relationships/image" Target="../media/image114.jpg"/><Relationship Id="rId12"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5.xml"/><Relationship Id="rId6" Type="http://schemas.openxmlformats.org/officeDocument/2006/relationships/image" Target="../media/image113.jpg"/><Relationship Id="rId11" Type="http://schemas.openxmlformats.org/officeDocument/2006/relationships/image" Target="../media/image118.jpg"/><Relationship Id="rId5" Type="http://schemas.openxmlformats.org/officeDocument/2006/relationships/image" Target="../media/image112.jpg"/><Relationship Id="rId10" Type="http://schemas.openxmlformats.org/officeDocument/2006/relationships/image" Target="../media/image117.jpg"/><Relationship Id="rId4" Type="http://schemas.openxmlformats.org/officeDocument/2006/relationships/image" Target="../media/image111.jpg"/><Relationship Id="rId9" Type="http://schemas.openxmlformats.org/officeDocument/2006/relationships/image" Target="../media/image11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image" Target="../media/image119.jpg"/><Relationship Id="rId1" Type="http://schemas.openxmlformats.org/officeDocument/2006/relationships/slideLayout" Target="../slideLayouts/slideLayout5.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9.jpg"/><Relationship Id="rId7" Type="http://schemas.openxmlformats.org/officeDocument/2006/relationships/image" Target="../media/image133.jpg"/><Relationship Id="rId2" Type="http://schemas.openxmlformats.org/officeDocument/2006/relationships/image" Target="../media/image128.jpg"/><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s>
</file>

<file path=ppt/slides/_rels/slide4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g"/><Relationship Id="rId7" Type="http://schemas.openxmlformats.org/officeDocument/2006/relationships/image" Target="../media/image139.png"/><Relationship Id="rId12" Type="http://schemas.openxmlformats.org/officeDocument/2006/relationships/image" Target="../media/image14.png"/><Relationship Id="rId2" Type="http://schemas.openxmlformats.org/officeDocument/2006/relationships/image" Target="../media/image134.jp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009" y="7214"/>
            <a:ext cx="7779799" cy="1007023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418571"/>
            <a:ext cx="7771790" cy="96398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8929" y="355945"/>
            <a:ext cx="6751510" cy="59707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63550" y="336104"/>
            <a:ext cx="6886371" cy="6015749"/>
          </a:xfrm>
          <a:prstGeom prst="rect">
            <a:avLst/>
          </a:prstGeom>
        </p:spPr>
        <p:txBody>
          <a:bodyPr vert="horz" wrap="square" lIns="0" tIns="41910" rIns="0" bIns="0" rtlCol="0">
            <a:spAutoFit/>
          </a:bodyPr>
          <a:lstStyle/>
          <a:p>
            <a:pPr marL="12700">
              <a:lnSpc>
                <a:spcPct val="100000"/>
              </a:lnSpc>
              <a:spcBef>
                <a:spcPts val="330"/>
              </a:spcBef>
            </a:pPr>
            <a:r>
              <a:rPr sz="1300" b="1" spc="-5" dirty="0">
                <a:latin typeface="Arial" panose="020B0604020202020204" pitchFamily="34" charset="0"/>
                <a:cs typeface="Arial" panose="020B0604020202020204" pitchFamily="34" charset="0"/>
              </a:rPr>
              <a:t>Hemos hecho los</a:t>
            </a:r>
            <a:r>
              <a:rPr sz="1300" b="1" spc="-10" dirty="0">
                <a:latin typeface="Arial" panose="020B0604020202020204" pitchFamily="34" charset="0"/>
                <a:cs typeface="Arial" panose="020B0604020202020204" pitchFamily="34" charset="0"/>
              </a:rPr>
              <a:t> </a:t>
            </a:r>
            <a:r>
              <a:rPr sz="1300" b="1" spc="-5" dirty="0">
                <a:latin typeface="Arial" panose="020B0604020202020204" pitchFamily="34" charset="0"/>
                <a:cs typeface="Arial" panose="020B0604020202020204" pitchFamily="34" charset="0"/>
              </a:rPr>
              <a:t>deberes</a:t>
            </a:r>
            <a:endParaRPr sz="1300" dirty="0">
              <a:latin typeface="Arial" panose="020B0604020202020204" pitchFamily="34" charset="0"/>
              <a:cs typeface="Arial" panose="020B0604020202020204" pitchFamily="34" charset="0"/>
            </a:endParaRPr>
          </a:p>
          <a:p>
            <a:pPr marL="12700" marR="5080" algn="just">
              <a:lnSpc>
                <a:spcPts val="1350"/>
              </a:lnSpc>
              <a:spcBef>
                <a:spcPts val="500"/>
              </a:spcBef>
            </a:pPr>
            <a:r>
              <a:rPr sz="1300" spc="-5" dirty="0">
                <a:latin typeface="Arial" panose="020B0604020202020204" pitchFamily="34" charset="0"/>
                <a:cs typeface="Arial" panose="020B0604020202020204" pitchFamily="34" charset="0"/>
              </a:rPr>
              <a:t>En los Estados Unidos, se necesitan entre 60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180 horas de curso antes de poder  presentarse al examen de bienes raíces. Durante ese tiempo, aprendemos los  principios que incluyen la valoración de la propiedad, los procedimientos de depósito en  garantía, la financiación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los impuestos. Aprendemos las leyes estatales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federales  que incluyen la redacción de contratos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arrendamientos vinculantes, títulos,  gravámenes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cargas,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la discriminación ilegal. Luego aprendemos prácticas seguras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justas para trabajar con vendedores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compradores que incluyen habilidades de  comunicación, marketing, precios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un amplio espectro de tecnología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herramientas  necesarias para listar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vender bienes raíces en el mundo de</a:t>
            </a:r>
            <a:r>
              <a:rPr sz="1300" spc="-25" dirty="0">
                <a:latin typeface="Arial" panose="020B0604020202020204" pitchFamily="34" charset="0"/>
                <a:cs typeface="Arial" panose="020B0604020202020204" pitchFamily="34" charset="0"/>
              </a:rPr>
              <a:t> </a:t>
            </a:r>
            <a:r>
              <a:rPr sz="1300" dirty="0">
                <a:latin typeface="Arial" panose="020B0604020202020204" pitchFamily="34" charset="0"/>
                <a:cs typeface="Arial" panose="020B0604020202020204" pitchFamily="34" charset="0"/>
              </a:rPr>
              <a:t>hoy.</a:t>
            </a:r>
          </a:p>
          <a:p>
            <a:pPr>
              <a:lnSpc>
                <a:spcPct val="100000"/>
              </a:lnSpc>
              <a:spcBef>
                <a:spcPts val="10"/>
              </a:spcBef>
            </a:pPr>
            <a:endParaRPr sz="1300" dirty="0">
              <a:latin typeface="Arial" panose="020B0604020202020204" pitchFamily="34" charset="0"/>
              <a:cs typeface="Arial" panose="020B0604020202020204" pitchFamily="34" charset="0"/>
            </a:endParaRPr>
          </a:p>
          <a:p>
            <a:pPr marL="12700">
              <a:lnSpc>
                <a:spcPct val="100000"/>
              </a:lnSpc>
            </a:pPr>
            <a:r>
              <a:rPr sz="1300" b="1" spc="-5" dirty="0">
                <a:latin typeface="Arial" panose="020B0604020202020204" pitchFamily="34" charset="0"/>
                <a:cs typeface="Arial" panose="020B0604020202020204" pitchFamily="34" charset="0"/>
              </a:rPr>
              <a:t>Las normas son</a:t>
            </a:r>
            <a:r>
              <a:rPr sz="1300" b="1" spc="-10" dirty="0">
                <a:latin typeface="Arial" panose="020B0604020202020204" pitchFamily="34" charset="0"/>
                <a:cs typeface="Arial" panose="020B0604020202020204" pitchFamily="34" charset="0"/>
              </a:rPr>
              <a:t> </a:t>
            </a:r>
            <a:r>
              <a:rPr sz="1300" b="1" spc="-5" dirty="0">
                <a:latin typeface="Arial" panose="020B0604020202020204" pitchFamily="34" charset="0"/>
                <a:cs typeface="Arial" panose="020B0604020202020204" pitchFamily="34" charset="0"/>
              </a:rPr>
              <a:t>importantes</a:t>
            </a:r>
            <a:endParaRPr sz="1300" dirty="0">
              <a:latin typeface="Arial" panose="020B0604020202020204" pitchFamily="34" charset="0"/>
              <a:cs typeface="Arial" panose="020B0604020202020204" pitchFamily="34" charset="0"/>
            </a:endParaRPr>
          </a:p>
          <a:p>
            <a:pPr marL="12700" marR="5080" algn="just">
              <a:lnSpc>
                <a:spcPts val="1350"/>
              </a:lnSpc>
              <a:spcBef>
                <a:spcPts val="500"/>
              </a:spcBef>
            </a:pPr>
            <a:r>
              <a:rPr sz="1300" spc="-5" dirty="0">
                <a:latin typeface="Arial" panose="020B0604020202020204" pitchFamily="34" charset="0"/>
                <a:cs typeface="Arial" panose="020B0604020202020204" pitchFamily="34" charset="0"/>
              </a:rPr>
              <a:t>Hay una diferencia entre ser simplemente un agente con licencia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ser un REALTOR®.  Un agente inmobiliario es un agente de bienes raíces que es un miembro activo de la  Asociación Nacional de Agentes Inmobiliarios, que fue fundada en 1908,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es una de  las mayores asociaciones comerciales en los Estados Unidos. Para formar parte de  esta organización, los agentes tienen que tener no sólo una licencia válida, sino un  historial de conducta impecable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adherirse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un extenso Código de Ética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Normas de  Práctica.</a:t>
            </a:r>
            <a:endParaRPr sz="1300" dirty="0">
              <a:latin typeface="Arial" panose="020B0604020202020204" pitchFamily="34" charset="0"/>
              <a:cs typeface="Arial" panose="020B0604020202020204" pitchFamily="34" charset="0"/>
            </a:endParaRPr>
          </a:p>
          <a:p>
            <a:pPr>
              <a:lnSpc>
                <a:spcPct val="100000"/>
              </a:lnSpc>
              <a:spcBef>
                <a:spcPts val="50"/>
              </a:spcBef>
            </a:pPr>
            <a:endParaRPr sz="1300" dirty="0">
              <a:latin typeface="Arial" panose="020B0604020202020204" pitchFamily="34" charset="0"/>
              <a:cs typeface="Arial" panose="020B0604020202020204" pitchFamily="34" charset="0"/>
            </a:endParaRPr>
          </a:p>
          <a:p>
            <a:pPr marL="12700" marR="5715" algn="just">
              <a:lnSpc>
                <a:spcPts val="1350"/>
              </a:lnSpc>
            </a:pPr>
            <a:r>
              <a:rPr sz="1300" spc="-5" dirty="0">
                <a:latin typeface="Arial" panose="020B0604020202020204" pitchFamily="34" charset="0"/>
                <a:cs typeface="Arial" panose="020B0604020202020204" pitchFamily="34" charset="0"/>
              </a:rPr>
              <a:t>Para los propietarios de viviendas como usted, eso significa que contratar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un  REALTOR® le permite estar más tranquilo al saber que su representante ha sido  investigado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fondo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ha prestado juramento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esas normas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ética</a:t>
            </a:r>
            <a:r>
              <a:rPr sz="1300" spc="-60" dirty="0">
                <a:latin typeface="Arial" panose="020B0604020202020204" pitchFamily="34" charset="0"/>
                <a:cs typeface="Arial" panose="020B0604020202020204" pitchFamily="34" charset="0"/>
              </a:rPr>
              <a:t> </a:t>
            </a:r>
            <a:r>
              <a:rPr sz="1300" spc="-5" dirty="0">
                <a:latin typeface="Arial" panose="020B0604020202020204" pitchFamily="34" charset="0"/>
                <a:cs typeface="Arial" panose="020B0604020202020204" pitchFamily="34" charset="0"/>
              </a:rPr>
              <a:t>profesionales.</a:t>
            </a:r>
            <a:endParaRPr sz="1300" dirty="0">
              <a:latin typeface="Arial" panose="020B0604020202020204" pitchFamily="34" charset="0"/>
              <a:cs typeface="Arial" panose="020B0604020202020204" pitchFamily="34" charset="0"/>
            </a:endParaRPr>
          </a:p>
          <a:p>
            <a:pPr>
              <a:lnSpc>
                <a:spcPct val="100000"/>
              </a:lnSpc>
              <a:spcBef>
                <a:spcPts val="10"/>
              </a:spcBef>
            </a:pPr>
            <a:endParaRPr sz="1300" dirty="0">
              <a:latin typeface="Arial" panose="020B0604020202020204" pitchFamily="34" charset="0"/>
              <a:cs typeface="Arial" panose="020B0604020202020204" pitchFamily="34" charset="0"/>
            </a:endParaRPr>
          </a:p>
          <a:p>
            <a:pPr marL="12700">
              <a:lnSpc>
                <a:spcPct val="100000"/>
              </a:lnSpc>
            </a:pPr>
            <a:r>
              <a:rPr sz="1300" b="1" spc="-5" dirty="0" err="1">
                <a:latin typeface="Arial" panose="020B0604020202020204" pitchFamily="34" charset="0"/>
                <a:cs typeface="Arial" panose="020B0604020202020204" pitchFamily="34" charset="0"/>
              </a:rPr>
              <a:t>Facilidad</a:t>
            </a:r>
            <a:r>
              <a:rPr sz="1300" b="1" spc="-10" dirty="0">
                <a:latin typeface="Arial" panose="020B0604020202020204" pitchFamily="34" charset="0"/>
                <a:cs typeface="Arial" panose="020B0604020202020204" pitchFamily="34" charset="0"/>
              </a:rPr>
              <a:t> </a:t>
            </a:r>
            <a:r>
              <a:rPr sz="1300" b="1" spc="-5" dirty="0">
                <a:latin typeface="Arial" panose="020B0604020202020204" pitchFamily="34" charset="0"/>
                <a:cs typeface="Arial" panose="020B0604020202020204" pitchFamily="34" charset="0"/>
              </a:rPr>
              <a:t>legal</a:t>
            </a:r>
            <a:endParaRPr lang="en-US" sz="1300" b="1" dirty="0">
              <a:latin typeface="Arial" panose="020B0604020202020204" pitchFamily="34" charset="0"/>
              <a:cs typeface="Arial" panose="020B0604020202020204" pitchFamily="34" charset="0"/>
            </a:endParaRPr>
          </a:p>
          <a:p>
            <a:pPr marL="12700">
              <a:lnSpc>
                <a:spcPct val="100000"/>
              </a:lnSpc>
            </a:pPr>
            <a:r>
              <a:rPr sz="1300" spc="-5" dirty="0">
                <a:latin typeface="Arial" panose="020B0604020202020204" pitchFamily="34" charset="0"/>
                <a:cs typeface="Arial" panose="020B0604020202020204" pitchFamily="34" charset="0"/>
              </a:rPr>
              <a:t>Como puede imaginarse, la gestión de contratos, cláusulas adicionales, contingencias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advertencias en un mundo que se ha vuelto más litigioso que nunca no es para los  débiles de corazón. De la misma manera que un contador público puede ayudarle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navegar con éxito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través de los cambiantes códigos fiscales para presentar con  confianza una declaración de impuestos, un profesional inmobiliario ayuda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los  vendedores de viviendas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navegar de forma experta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legal por el precio, los términos,  las condiciones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los contratos con mucha más</a:t>
            </a:r>
            <a:r>
              <a:rPr sz="1300" spc="-20" dirty="0">
                <a:latin typeface="Arial" panose="020B0604020202020204" pitchFamily="34" charset="0"/>
                <a:cs typeface="Arial" panose="020B0604020202020204" pitchFamily="34" charset="0"/>
              </a:rPr>
              <a:t> </a:t>
            </a:r>
            <a:r>
              <a:rPr sz="1300" spc="-5" dirty="0">
                <a:latin typeface="Arial" panose="020B0604020202020204" pitchFamily="34" charset="0"/>
                <a:cs typeface="Arial" panose="020B0604020202020204" pitchFamily="34" charset="0"/>
              </a:rPr>
              <a:t>tranquilidad.</a:t>
            </a:r>
            <a:endParaRPr sz="1300" dirty="0">
              <a:latin typeface="Arial" panose="020B0604020202020204" pitchFamily="34" charset="0"/>
              <a:cs typeface="Arial" panose="020B0604020202020204" pitchFamily="34" charset="0"/>
            </a:endParaRPr>
          </a:p>
        </p:txBody>
      </p:sp>
      <p:sp>
        <p:nvSpPr>
          <p:cNvPr id="5" name="object 5"/>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419456"/>
            <a:ext cx="7751872" cy="283272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201536" y="7570317"/>
            <a:ext cx="168275" cy="223520"/>
          </a:xfrm>
          <a:prstGeom prst="rect">
            <a:avLst/>
          </a:prstGeom>
        </p:spPr>
        <p:txBody>
          <a:bodyPr vert="horz" wrap="square" lIns="0" tIns="12700" rIns="0" bIns="0" rtlCol="0">
            <a:spAutoFit/>
          </a:bodyPr>
          <a:lstStyle/>
          <a:p>
            <a:pPr marL="12700">
              <a:lnSpc>
                <a:spcPct val="100000"/>
              </a:lnSpc>
              <a:spcBef>
                <a:spcPts val="100"/>
              </a:spcBef>
            </a:pPr>
            <a:r>
              <a:rPr sz="1300" spc="-60" dirty="0">
                <a:solidFill>
                  <a:srgbClr val="787B80"/>
                </a:solidFill>
                <a:latin typeface="Times New Roman"/>
                <a:cs typeface="Times New Roman"/>
              </a:rPr>
              <a:t>r--</a:t>
            </a:r>
            <a:endParaRPr sz="1300">
              <a:latin typeface="Times New Roman"/>
              <a:cs typeface="Times New Roman"/>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p:nvPr/>
        </p:nvSpPr>
        <p:spPr>
          <a:xfrm>
            <a:off x="6503923" y="7118832"/>
            <a:ext cx="825500" cy="1092200"/>
          </a:xfrm>
          <a:prstGeom prst="rect">
            <a:avLst/>
          </a:prstGeom>
        </p:spPr>
        <p:txBody>
          <a:bodyPr vert="horz" wrap="square" lIns="0" tIns="12700" rIns="0" bIns="0" rtlCol="0">
            <a:spAutoFit/>
          </a:bodyPr>
          <a:lstStyle/>
          <a:p>
            <a:pPr marL="12700">
              <a:lnSpc>
                <a:spcPct val="100000"/>
              </a:lnSpc>
              <a:spcBef>
                <a:spcPts val="100"/>
              </a:spcBef>
            </a:pPr>
            <a:r>
              <a:rPr sz="7000" spc="-200" dirty="0">
                <a:solidFill>
                  <a:srgbClr val="54532F"/>
                </a:solidFill>
                <a:latin typeface="Times New Roman"/>
                <a:cs typeface="Times New Roman"/>
              </a:rPr>
              <a:t>....</a:t>
            </a:r>
            <a:endParaRPr sz="7000">
              <a:latin typeface="Times New Roman"/>
              <a:cs typeface="Times New Roman"/>
            </a:endParaRPr>
          </a:p>
        </p:txBody>
      </p:sp>
      <p:sp>
        <p:nvSpPr>
          <p:cNvPr id="7" name="object 7"/>
          <p:cNvSpPr txBox="1"/>
          <p:nvPr/>
        </p:nvSpPr>
        <p:spPr>
          <a:xfrm>
            <a:off x="6503923" y="7649057"/>
            <a:ext cx="694055" cy="635000"/>
          </a:xfrm>
          <a:prstGeom prst="rect">
            <a:avLst/>
          </a:prstGeom>
        </p:spPr>
        <p:txBody>
          <a:bodyPr vert="horz" wrap="square" lIns="0" tIns="12700" rIns="0" bIns="0" rtlCol="0">
            <a:spAutoFit/>
          </a:bodyPr>
          <a:lstStyle/>
          <a:p>
            <a:pPr marL="12700">
              <a:lnSpc>
                <a:spcPct val="100000"/>
              </a:lnSpc>
              <a:spcBef>
                <a:spcPts val="100"/>
              </a:spcBef>
            </a:pPr>
            <a:r>
              <a:rPr sz="4000" spc="-240" dirty="0">
                <a:solidFill>
                  <a:srgbClr val="54532F"/>
                </a:solidFill>
                <a:latin typeface="Times New Roman"/>
                <a:cs typeface="Times New Roman"/>
              </a:rPr>
              <a:t>••••</a:t>
            </a:r>
            <a:endParaRPr sz="4000">
              <a:latin typeface="Times New Roman"/>
              <a:cs typeface="Times New Roman"/>
            </a:endParaRPr>
          </a:p>
        </p:txBody>
      </p:sp>
      <p:sp>
        <p:nvSpPr>
          <p:cNvPr id="8" name="object 8"/>
          <p:cNvSpPr txBox="1"/>
          <p:nvPr/>
        </p:nvSpPr>
        <p:spPr>
          <a:xfrm>
            <a:off x="7608569" y="7786090"/>
            <a:ext cx="145415" cy="116839"/>
          </a:xfrm>
          <a:prstGeom prst="rect">
            <a:avLst/>
          </a:prstGeom>
        </p:spPr>
        <p:txBody>
          <a:bodyPr vert="horz" wrap="square" lIns="0" tIns="12700" rIns="0" bIns="0" rtlCol="0">
            <a:spAutoFit/>
          </a:bodyPr>
          <a:lstStyle/>
          <a:p>
            <a:pPr marL="12700">
              <a:lnSpc>
                <a:spcPct val="100000"/>
              </a:lnSpc>
              <a:spcBef>
                <a:spcPts val="100"/>
              </a:spcBef>
            </a:pPr>
            <a:r>
              <a:rPr sz="600" b="1" spc="-150" dirty="0">
                <a:solidFill>
                  <a:srgbClr val="6F6F6F"/>
                </a:solidFill>
                <a:latin typeface="Times New Roman"/>
                <a:cs typeface="Times New Roman"/>
              </a:rPr>
              <a:t>""""1</a:t>
            </a:r>
            <a:endParaRPr sz="600">
              <a:latin typeface="Times New Roman"/>
              <a:cs typeface="Times New Roman"/>
            </a:endParaRPr>
          </a:p>
        </p:txBody>
      </p:sp>
      <p:sp>
        <p:nvSpPr>
          <p:cNvPr id="9" name="object 9"/>
          <p:cNvSpPr txBox="1"/>
          <p:nvPr/>
        </p:nvSpPr>
        <p:spPr>
          <a:xfrm>
            <a:off x="7395844" y="7798663"/>
            <a:ext cx="318770" cy="330200"/>
          </a:xfrm>
          <a:prstGeom prst="rect">
            <a:avLst/>
          </a:prstGeom>
        </p:spPr>
        <p:txBody>
          <a:bodyPr vert="horz" wrap="square" lIns="0" tIns="12700" rIns="0" bIns="0" rtlCol="0">
            <a:spAutoFit/>
          </a:bodyPr>
          <a:lstStyle/>
          <a:p>
            <a:pPr marL="12700">
              <a:lnSpc>
                <a:spcPct val="100000"/>
              </a:lnSpc>
              <a:spcBef>
                <a:spcPts val="100"/>
              </a:spcBef>
            </a:pPr>
            <a:r>
              <a:rPr sz="2000" spc="95" dirty="0">
                <a:solidFill>
                  <a:srgbClr val="2C2C28"/>
                </a:solidFill>
                <a:latin typeface="Times New Roman"/>
                <a:cs typeface="Times New Roman"/>
              </a:rPr>
              <a:t>•■</a:t>
            </a:r>
            <a:r>
              <a:rPr sz="2000" spc="-305" dirty="0">
                <a:solidFill>
                  <a:srgbClr val="2C2C28"/>
                </a:solidFill>
                <a:latin typeface="Times New Roman"/>
                <a:cs typeface="Times New Roman"/>
              </a:rPr>
              <a:t> </a:t>
            </a:r>
            <a:endParaRPr sz="2000">
              <a:latin typeface="Times New Roman"/>
              <a:cs typeface="Times New Roman"/>
            </a:endParaRPr>
          </a:p>
        </p:txBody>
      </p:sp>
      <p:sp>
        <p:nvSpPr>
          <p:cNvPr id="10" name="object 10"/>
          <p:cNvSpPr txBox="1"/>
          <p:nvPr/>
        </p:nvSpPr>
        <p:spPr>
          <a:xfrm>
            <a:off x="7724267" y="7915122"/>
            <a:ext cx="53340" cy="208279"/>
          </a:xfrm>
          <a:prstGeom prst="rect">
            <a:avLst/>
          </a:prstGeom>
        </p:spPr>
        <p:txBody>
          <a:bodyPr vert="horz" wrap="square" lIns="0" tIns="12700" rIns="0" bIns="0" rtlCol="0">
            <a:spAutoFit/>
          </a:bodyPr>
          <a:lstStyle/>
          <a:p>
            <a:pPr marL="12700">
              <a:lnSpc>
                <a:spcPct val="100000"/>
              </a:lnSpc>
              <a:spcBef>
                <a:spcPts val="100"/>
              </a:spcBef>
            </a:pPr>
            <a:r>
              <a:rPr sz="1200" b="1" spc="-120" dirty="0">
                <a:solidFill>
                  <a:srgbClr val="2C2C28"/>
                </a:solidFill>
                <a:latin typeface="Microsoft Sans Serif"/>
                <a:cs typeface="Microsoft Sans Serif"/>
              </a:rPr>
              <a:t>I</a:t>
            </a:r>
            <a:endParaRPr sz="1200">
              <a:latin typeface="Microsoft Sans Serif"/>
              <a:cs typeface="Microsoft Sans Serif"/>
            </a:endParaRPr>
          </a:p>
        </p:txBody>
      </p:sp>
      <p:sp>
        <p:nvSpPr>
          <p:cNvPr id="11" name="object 11"/>
          <p:cNvSpPr txBox="1"/>
          <p:nvPr/>
        </p:nvSpPr>
        <p:spPr>
          <a:xfrm>
            <a:off x="7395844" y="7309205"/>
            <a:ext cx="431800" cy="1092200"/>
          </a:xfrm>
          <a:prstGeom prst="rect">
            <a:avLst/>
          </a:prstGeom>
        </p:spPr>
        <p:txBody>
          <a:bodyPr vert="horz" wrap="square" lIns="0" tIns="12700" rIns="0" bIns="0" rtlCol="0">
            <a:spAutoFit/>
          </a:bodyPr>
          <a:lstStyle/>
          <a:p>
            <a:pPr marL="12700">
              <a:lnSpc>
                <a:spcPct val="100000"/>
              </a:lnSpc>
              <a:spcBef>
                <a:spcPts val="100"/>
              </a:spcBef>
            </a:pPr>
            <a:r>
              <a:rPr sz="7000" spc="-915" dirty="0">
                <a:solidFill>
                  <a:srgbClr val="2C2C28"/>
                </a:solidFill>
                <a:latin typeface="Times New Roman"/>
                <a:cs typeface="Times New Roman"/>
              </a:rPr>
              <a:t>..</a:t>
            </a:r>
            <a:endParaRPr sz="7000">
              <a:latin typeface="Times New Roman"/>
              <a:cs typeface="Times New Roman"/>
            </a:endParaRPr>
          </a:p>
        </p:txBody>
      </p:sp>
      <p:sp>
        <p:nvSpPr>
          <p:cNvPr id="12" name="object 12"/>
          <p:cNvSpPr txBox="1"/>
          <p:nvPr/>
        </p:nvSpPr>
        <p:spPr>
          <a:xfrm>
            <a:off x="7018908" y="7917916"/>
            <a:ext cx="330200" cy="482600"/>
          </a:xfrm>
          <a:prstGeom prst="rect">
            <a:avLst/>
          </a:prstGeom>
        </p:spPr>
        <p:txBody>
          <a:bodyPr vert="horz" wrap="square" lIns="0" tIns="12700" rIns="0" bIns="0" rtlCol="0">
            <a:spAutoFit/>
          </a:bodyPr>
          <a:lstStyle/>
          <a:p>
            <a:pPr marL="12700">
              <a:lnSpc>
                <a:spcPct val="100000"/>
              </a:lnSpc>
              <a:spcBef>
                <a:spcPts val="100"/>
              </a:spcBef>
            </a:pPr>
            <a:r>
              <a:rPr sz="3000" spc="200" dirty="0">
                <a:solidFill>
                  <a:srgbClr val="313140"/>
                </a:solidFill>
                <a:latin typeface="Times New Roman"/>
                <a:cs typeface="Times New Roman"/>
              </a:rPr>
              <a:t>--</a:t>
            </a:r>
            <a:endParaRPr sz="3000">
              <a:latin typeface="Times New Roman"/>
              <a:cs typeface="Times New Roman"/>
            </a:endParaRPr>
          </a:p>
        </p:txBody>
      </p:sp>
      <p:sp>
        <p:nvSpPr>
          <p:cNvPr id="13" name="object 13"/>
          <p:cNvSpPr txBox="1"/>
          <p:nvPr/>
        </p:nvSpPr>
        <p:spPr>
          <a:xfrm>
            <a:off x="721334" y="235991"/>
            <a:ext cx="6448425" cy="584581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F0F0F"/>
                </a:solidFill>
                <a:latin typeface="Arial"/>
                <a:cs typeface="Arial"/>
              </a:rPr>
              <a:t>Fijación de</a:t>
            </a:r>
            <a:r>
              <a:rPr sz="1200" b="1" spc="-5" dirty="0">
                <a:solidFill>
                  <a:srgbClr val="0F0F0F"/>
                </a:solidFill>
                <a:latin typeface="Arial"/>
                <a:cs typeface="Arial"/>
              </a:rPr>
              <a:t> </a:t>
            </a:r>
            <a:r>
              <a:rPr sz="1200" b="1" dirty="0">
                <a:solidFill>
                  <a:srgbClr val="0F0F0F"/>
                </a:solidFill>
                <a:latin typeface="Arial"/>
                <a:cs typeface="Arial"/>
              </a:rPr>
              <a:t>precios</a:t>
            </a:r>
            <a:endParaRPr sz="1200">
              <a:latin typeface="Arial"/>
              <a:cs typeface="Arial"/>
            </a:endParaRPr>
          </a:p>
          <a:p>
            <a:pPr marL="12700" marR="6350" algn="just">
              <a:lnSpc>
                <a:spcPct val="100000"/>
              </a:lnSpc>
            </a:pPr>
            <a:r>
              <a:rPr sz="1200" dirty="0">
                <a:solidFill>
                  <a:srgbClr val="0F0F0F"/>
                </a:solidFill>
                <a:latin typeface="Arial"/>
                <a:cs typeface="Arial"/>
              </a:rPr>
              <a:t>Un profesional inmobiliario tiene la ventaja de utilizar las ventas de casas comparables, el  conocimiento del mercado y la experiencia con los matices de los compradores para ayudar a  los propietarios de viviendas como usted a determinar el precio perfecto para conseguir que  su casa se venda rápidamente y con el mayor rendimiento de la inversión. Encontrar el  equilibrio adecuado entre las condiciones actuales del mercado y el valor justo de mercado es  la</a:t>
            </a:r>
            <a:r>
              <a:rPr sz="1200" spc="-5" dirty="0">
                <a:solidFill>
                  <a:srgbClr val="0F0F0F"/>
                </a:solidFill>
                <a:latin typeface="Arial"/>
                <a:cs typeface="Arial"/>
              </a:rPr>
              <a:t> </a:t>
            </a:r>
            <a:r>
              <a:rPr sz="1200" dirty="0">
                <a:solidFill>
                  <a:srgbClr val="0F0F0F"/>
                </a:solidFill>
                <a:latin typeface="Arial"/>
                <a:cs typeface="Arial"/>
              </a:rPr>
              <a:t>clave.</a:t>
            </a:r>
            <a:endParaRPr sz="1200">
              <a:latin typeface="Arial"/>
              <a:cs typeface="Arial"/>
            </a:endParaRPr>
          </a:p>
          <a:p>
            <a:pPr>
              <a:lnSpc>
                <a:spcPct val="100000"/>
              </a:lnSpc>
            </a:pPr>
            <a:endParaRPr sz="1250">
              <a:latin typeface="Times New Roman"/>
              <a:cs typeface="Times New Roman"/>
            </a:endParaRPr>
          </a:p>
          <a:p>
            <a:pPr marL="12700">
              <a:lnSpc>
                <a:spcPct val="100000"/>
              </a:lnSpc>
            </a:pPr>
            <a:r>
              <a:rPr sz="1200" b="1" dirty="0">
                <a:solidFill>
                  <a:srgbClr val="0F0F0F"/>
                </a:solidFill>
                <a:latin typeface="Arial"/>
                <a:cs typeface="Arial"/>
              </a:rPr>
              <a:t>Marketing</a:t>
            </a:r>
            <a:endParaRPr sz="1200">
              <a:latin typeface="Arial"/>
              <a:cs typeface="Arial"/>
            </a:endParaRPr>
          </a:p>
          <a:p>
            <a:pPr marL="12700" marR="5080" algn="just">
              <a:lnSpc>
                <a:spcPct val="100000"/>
              </a:lnSpc>
            </a:pPr>
            <a:r>
              <a:rPr sz="1200" dirty="0">
                <a:solidFill>
                  <a:srgbClr val="0F0F0F"/>
                </a:solidFill>
                <a:latin typeface="Arial"/>
                <a:cs typeface="Arial"/>
              </a:rPr>
              <a:t>El poder de la venta está en los números. Los profesionales del sector inmobiliario cuentan  con una amplia comunidad de colegas agentes que se reúnen a través de los servicios de  listado múltiple para ayudar a poner en contacto a compradores y vendedores con facilidad. El  93% de los compradores comienzan su búsqueda en línea. Por eso utilizamos amplias  herramientas de marketing</a:t>
            </a:r>
            <a:r>
              <a:rPr sz="1200" spc="-5" dirty="0">
                <a:solidFill>
                  <a:srgbClr val="0F0F0F"/>
                </a:solidFill>
                <a:latin typeface="Arial"/>
                <a:cs typeface="Arial"/>
              </a:rPr>
              <a:t> </a:t>
            </a:r>
            <a:r>
              <a:rPr sz="1200" dirty="0">
                <a:solidFill>
                  <a:srgbClr val="0F0F0F"/>
                </a:solidFill>
                <a:latin typeface="Arial"/>
                <a:cs typeface="Arial"/>
              </a:rPr>
              <a:t>como:</a:t>
            </a:r>
            <a:endParaRPr sz="1200">
              <a:latin typeface="Arial"/>
              <a:cs typeface="Arial"/>
            </a:endParaRPr>
          </a:p>
          <a:p>
            <a:pPr>
              <a:lnSpc>
                <a:spcPct val="100000"/>
              </a:lnSpc>
              <a:spcBef>
                <a:spcPts val="20"/>
              </a:spcBef>
            </a:pPr>
            <a:endParaRPr sz="1300">
              <a:latin typeface="Times New Roman"/>
              <a:cs typeface="Times New Roman"/>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Sindicación de</a:t>
            </a:r>
            <a:r>
              <a:rPr sz="1200" spc="-5" dirty="0">
                <a:solidFill>
                  <a:srgbClr val="0A0A0A"/>
                </a:solidFill>
                <a:latin typeface="Arial"/>
                <a:cs typeface="Arial"/>
              </a:rPr>
              <a:t> </a:t>
            </a:r>
            <a:r>
              <a:rPr sz="1200" dirty="0">
                <a:solidFill>
                  <a:srgbClr val="0A0A0A"/>
                </a:solidFill>
                <a:latin typeface="Arial"/>
                <a:cs typeface="Arial"/>
              </a:rPr>
              <a:t>anuncios</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Publicidad</a:t>
            </a:r>
            <a:r>
              <a:rPr sz="1200" spc="-5" dirty="0">
                <a:solidFill>
                  <a:srgbClr val="0A0A0A"/>
                </a:solidFill>
                <a:latin typeface="Arial"/>
                <a:cs typeface="Arial"/>
              </a:rPr>
              <a:t> </a:t>
            </a:r>
            <a:r>
              <a:rPr sz="1200" dirty="0">
                <a:solidFill>
                  <a:srgbClr val="0A0A0A"/>
                </a:solidFill>
                <a:latin typeface="Arial"/>
                <a:cs typeface="Arial"/>
              </a:rPr>
              <a:t>digital</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Correo</a:t>
            </a:r>
            <a:r>
              <a:rPr sz="1200" spc="-5" dirty="0">
                <a:solidFill>
                  <a:srgbClr val="0A0A0A"/>
                </a:solidFill>
                <a:latin typeface="Arial"/>
                <a:cs typeface="Arial"/>
              </a:rPr>
              <a:t> </a:t>
            </a:r>
            <a:r>
              <a:rPr sz="1200" dirty="0">
                <a:solidFill>
                  <a:srgbClr val="0A0A0A"/>
                </a:solidFill>
                <a:latin typeface="Arial"/>
                <a:cs typeface="Arial"/>
              </a:rPr>
              <a:t>electrónico</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Plataformas de medios sociales y</a:t>
            </a:r>
            <a:r>
              <a:rPr sz="1200" spc="-10" dirty="0">
                <a:solidFill>
                  <a:srgbClr val="0A0A0A"/>
                </a:solidFill>
                <a:latin typeface="Arial"/>
                <a:cs typeface="Arial"/>
              </a:rPr>
              <a:t> </a:t>
            </a:r>
            <a:r>
              <a:rPr sz="1200" dirty="0">
                <a:solidFill>
                  <a:srgbClr val="0A0A0A"/>
                </a:solidFill>
                <a:latin typeface="Arial"/>
                <a:cs typeface="Arial"/>
              </a:rPr>
              <a:t>alcance</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Envíos por</a:t>
            </a:r>
            <a:r>
              <a:rPr sz="1200" spc="-5" dirty="0">
                <a:solidFill>
                  <a:srgbClr val="0A0A0A"/>
                </a:solidFill>
                <a:latin typeface="Arial"/>
                <a:cs typeface="Arial"/>
              </a:rPr>
              <a:t> </a:t>
            </a:r>
            <a:r>
              <a:rPr sz="1200" dirty="0">
                <a:solidFill>
                  <a:srgbClr val="0A0A0A"/>
                </a:solidFill>
                <a:latin typeface="Arial"/>
                <a:cs typeface="Arial"/>
              </a:rPr>
              <a:t>correo</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Jornadas de puertas abiertas (virtuales y</a:t>
            </a:r>
            <a:r>
              <a:rPr sz="1200" spc="-10" dirty="0">
                <a:solidFill>
                  <a:srgbClr val="0A0A0A"/>
                </a:solidFill>
                <a:latin typeface="Arial"/>
                <a:cs typeface="Arial"/>
              </a:rPr>
              <a:t> </a:t>
            </a:r>
            <a:r>
              <a:rPr sz="1200" dirty="0">
                <a:solidFill>
                  <a:srgbClr val="0A0A0A"/>
                </a:solidFill>
                <a:latin typeface="Arial"/>
                <a:cs typeface="Arial"/>
              </a:rPr>
              <a:t>presenciales)</a:t>
            </a:r>
            <a:endParaRPr sz="1200">
              <a:latin typeface="Arial"/>
              <a:cs typeface="Arial"/>
            </a:endParaRPr>
          </a:p>
          <a:p>
            <a:pPr marL="526415" marR="2223135" indent="-203200">
              <a:lnSpc>
                <a:spcPct val="100000"/>
              </a:lnSpc>
              <a:buFont typeface="Symbol"/>
              <a:buChar char=""/>
              <a:tabLst>
                <a:tab pos="525780" algn="l"/>
                <a:tab pos="526415" algn="l"/>
              </a:tabLst>
            </a:pPr>
            <a:r>
              <a:rPr sz="1200" dirty="0">
                <a:solidFill>
                  <a:srgbClr val="0A0A0A"/>
                </a:solidFill>
                <a:latin typeface="Arial"/>
                <a:cs typeface="Arial"/>
              </a:rPr>
              <a:t>Jornadas de puertas abiertas para agentes (virtuales</a:t>
            </a:r>
            <a:r>
              <a:rPr sz="1200" spc="-100" dirty="0">
                <a:solidFill>
                  <a:srgbClr val="0A0A0A"/>
                </a:solidFill>
                <a:latin typeface="Arial"/>
                <a:cs typeface="Arial"/>
              </a:rPr>
              <a:t> </a:t>
            </a:r>
            <a:r>
              <a:rPr sz="1200" dirty="0">
                <a:solidFill>
                  <a:srgbClr val="0A0A0A"/>
                </a:solidFill>
                <a:latin typeface="Arial"/>
                <a:cs typeface="Arial"/>
              </a:rPr>
              <a:t>y  presenciales)</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Visitas virtuales</a:t>
            </a:r>
            <a:r>
              <a:rPr sz="1200" spc="-5" dirty="0">
                <a:solidFill>
                  <a:srgbClr val="0A0A0A"/>
                </a:solidFill>
                <a:latin typeface="Arial"/>
                <a:cs typeface="Arial"/>
              </a:rPr>
              <a:t> </a:t>
            </a:r>
            <a:r>
              <a:rPr sz="1200" dirty="0">
                <a:solidFill>
                  <a:srgbClr val="0A0A0A"/>
                </a:solidFill>
                <a:latin typeface="Arial"/>
                <a:cs typeface="Arial"/>
              </a:rPr>
              <a:t>3-D</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Puesta en escena y puesta en escena</a:t>
            </a:r>
            <a:r>
              <a:rPr sz="1200" spc="-10" dirty="0">
                <a:solidFill>
                  <a:srgbClr val="0A0A0A"/>
                </a:solidFill>
                <a:latin typeface="Arial"/>
                <a:cs typeface="Arial"/>
              </a:rPr>
              <a:t> </a:t>
            </a:r>
            <a:r>
              <a:rPr sz="1200" dirty="0">
                <a:solidFill>
                  <a:srgbClr val="0A0A0A"/>
                </a:solidFill>
                <a:latin typeface="Arial"/>
                <a:cs typeface="Arial"/>
              </a:rPr>
              <a:t>virtual</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Promoción de los</a:t>
            </a:r>
            <a:r>
              <a:rPr sz="1200" spc="-5" dirty="0">
                <a:solidFill>
                  <a:srgbClr val="0A0A0A"/>
                </a:solidFill>
                <a:latin typeface="Arial"/>
                <a:cs typeface="Arial"/>
              </a:rPr>
              <a:t> </a:t>
            </a:r>
            <a:r>
              <a:rPr sz="1200" dirty="0">
                <a:solidFill>
                  <a:srgbClr val="0A0A0A"/>
                </a:solidFill>
                <a:latin typeface="Arial"/>
                <a:cs typeface="Arial"/>
              </a:rPr>
              <a:t>compradores</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Páginas</a:t>
            </a:r>
            <a:r>
              <a:rPr sz="1200" spc="-5" dirty="0">
                <a:solidFill>
                  <a:srgbClr val="0A0A0A"/>
                </a:solidFill>
                <a:latin typeface="Arial"/>
                <a:cs typeface="Arial"/>
              </a:rPr>
              <a:t> </a:t>
            </a:r>
            <a:r>
              <a:rPr sz="1200" dirty="0">
                <a:solidFill>
                  <a:srgbClr val="0A0A0A"/>
                </a:solidFill>
                <a:latin typeface="Arial"/>
                <a:cs typeface="Arial"/>
              </a:rPr>
              <a:t>web</a:t>
            </a:r>
            <a:endParaRPr sz="1200">
              <a:latin typeface="Arial"/>
              <a:cs typeface="Arial"/>
            </a:endParaRPr>
          </a:p>
          <a:p>
            <a:pPr marL="526415" indent="-203200">
              <a:lnSpc>
                <a:spcPct val="100000"/>
              </a:lnSpc>
              <a:spcBef>
                <a:spcPts val="270"/>
              </a:spcBef>
              <a:buFont typeface="Symbol"/>
              <a:buChar char=""/>
              <a:tabLst>
                <a:tab pos="525780" algn="l"/>
                <a:tab pos="526415" algn="l"/>
              </a:tabLst>
            </a:pPr>
            <a:r>
              <a:rPr sz="1200" dirty="0">
                <a:solidFill>
                  <a:srgbClr val="0A0A0A"/>
                </a:solidFill>
                <a:latin typeface="Arial"/>
                <a:cs typeface="Arial"/>
              </a:rPr>
              <a:t>Herramientas de captación de clientes</a:t>
            </a:r>
            <a:r>
              <a:rPr sz="1200" spc="-10" dirty="0">
                <a:solidFill>
                  <a:srgbClr val="0A0A0A"/>
                </a:solidFill>
                <a:latin typeface="Arial"/>
                <a:cs typeface="Arial"/>
              </a:rPr>
              <a:t> </a:t>
            </a:r>
            <a:r>
              <a:rPr sz="1200" dirty="0">
                <a:solidFill>
                  <a:srgbClr val="0A0A0A"/>
                </a:solidFill>
                <a:latin typeface="Arial"/>
                <a:cs typeface="Arial"/>
              </a:rPr>
              <a:t>potenciales</a:t>
            </a:r>
            <a:endParaRPr sz="1200">
              <a:latin typeface="Arial"/>
              <a:cs typeface="Arial"/>
            </a:endParaRPr>
          </a:p>
          <a:p>
            <a:pPr>
              <a:lnSpc>
                <a:spcPct val="100000"/>
              </a:lnSpc>
            </a:pPr>
            <a:endParaRPr sz="1500">
              <a:latin typeface="Times New Roman"/>
              <a:cs typeface="Times New Roman"/>
            </a:endParaRPr>
          </a:p>
          <a:p>
            <a:pPr marL="121920" marR="335915" indent="-19050">
              <a:lnSpc>
                <a:spcPts val="1290"/>
              </a:lnSpc>
              <a:spcBef>
                <a:spcPts val="869"/>
              </a:spcBef>
            </a:pPr>
            <a:r>
              <a:rPr sz="1200" dirty="0">
                <a:solidFill>
                  <a:srgbClr val="101010"/>
                </a:solidFill>
                <a:latin typeface="Arial"/>
                <a:cs typeface="Arial"/>
              </a:rPr>
              <a:t>Éstas son sólo la punta del iceberg cuando se trata de conseguir que una casa se</a:t>
            </a:r>
            <a:r>
              <a:rPr sz="1200" spc="-100" dirty="0">
                <a:solidFill>
                  <a:srgbClr val="101010"/>
                </a:solidFill>
                <a:latin typeface="Arial"/>
                <a:cs typeface="Arial"/>
              </a:rPr>
              <a:t> </a:t>
            </a:r>
            <a:r>
              <a:rPr sz="1200" dirty="0">
                <a:solidFill>
                  <a:srgbClr val="101010"/>
                </a:solidFill>
                <a:latin typeface="Arial"/>
                <a:cs typeface="Arial"/>
              </a:rPr>
              <a:t>venda  por la mayor cantidad de dinero posible y con el menor estrés para los</a:t>
            </a:r>
            <a:r>
              <a:rPr sz="1200" spc="-65" dirty="0">
                <a:solidFill>
                  <a:srgbClr val="101010"/>
                </a:solidFill>
                <a:latin typeface="Arial"/>
                <a:cs typeface="Arial"/>
              </a:rPr>
              <a:t> </a:t>
            </a:r>
            <a:r>
              <a:rPr sz="1200" dirty="0">
                <a:solidFill>
                  <a:srgbClr val="101010"/>
                </a:solidFill>
                <a:latin typeface="Arial"/>
                <a:cs typeface="Arial"/>
              </a:rPr>
              <a:t>propietarios.</a:t>
            </a:r>
            <a:endParaRPr sz="1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302" y="0"/>
            <a:ext cx="7740676" cy="26274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505915"/>
            <a:ext cx="7751872" cy="529979"/>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40461" y="2991192"/>
            <a:ext cx="6482715" cy="5793740"/>
          </a:xfrm>
          <a:prstGeom prst="rect">
            <a:avLst/>
          </a:prstGeom>
        </p:spPr>
        <p:txBody>
          <a:bodyPr vert="horz" wrap="square" lIns="0" tIns="37465" rIns="0" bIns="0" rtlCol="0">
            <a:spAutoFit/>
          </a:bodyPr>
          <a:lstStyle/>
          <a:p>
            <a:pPr marL="23495">
              <a:lnSpc>
                <a:spcPct val="100000"/>
              </a:lnSpc>
              <a:spcBef>
                <a:spcPts val="295"/>
              </a:spcBef>
            </a:pPr>
            <a:r>
              <a:rPr sz="1100" b="1" spc="-15" dirty="0">
                <a:solidFill>
                  <a:srgbClr val="0F0F0F"/>
                </a:solidFill>
                <a:latin typeface="Verdana"/>
                <a:cs typeface="Verdana"/>
              </a:rPr>
              <a:t>Seguridad</a:t>
            </a:r>
            <a:endParaRPr sz="1100">
              <a:latin typeface="Verdana"/>
              <a:cs typeface="Verdana"/>
            </a:endParaRPr>
          </a:p>
          <a:p>
            <a:pPr marL="12700" marR="165735" indent="10795">
              <a:lnSpc>
                <a:spcPct val="114700"/>
              </a:lnSpc>
            </a:pPr>
            <a:r>
              <a:rPr sz="1100" spc="15" dirty="0">
                <a:solidFill>
                  <a:srgbClr val="0F0F0F"/>
                </a:solidFill>
                <a:latin typeface="Verdana"/>
                <a:cs typeface="Verdana"/>
              </a:rPr>
              <a:t>Un</a:t>
            </a:r>
            <a:r>
              <a:rPr sz="1100" spc="-90" dirty="0">
                <a:solidFill>
                  <a:srgbClr val="0F0F0F"/>
                </a:solidFill>
                <a:latin typeface="Verdana"/>
                <a:cs typeface="Verdana"/>
              </a:rPr>
              <a:t> </a:t>
            </a:r>
            <a:r>
              <a:rPr sz="1100" spc="-25" dirty="0">
                <a:solidFill>
                  <a:srgbClr val="0F0F0F"/>
                </a:solidFill>
                <a:latin typeface="Verdana"/>
                <a:cs typeface="Verdana"/>
              </a:rPr>
              <a:t>profesional</a:t>
            </a:r>
            <a:r>
              <a:rPr sz="1100" spc="-85" dirty="0">
                <a:solidFill>
                  <a:srgbClr val="0F0F0F"/>
                </a:solidFill>
                <a:latin typeface="Verdana"/>
                <a:cs typeface="Verdana"/>
              </a:rPr>
              <a:t> </a:t>
            </a:r>
            <a:r>
              <a:rPr sz="1100" spc="-25" dirty="0">
                <a:solidFill>
                  <a:srgbClr val="0F0F0F"/>
                </a:solidFill>
                <a:latin typeface="Verdana"/>
                <a:cs typeface="Verdana"/>
              </a:rPr>
              <a:t>inmobiliario</a:t>
            </a:r>
            <a:r>
              <a:rPr sz="1100" spc="-85" dirty="0">
                <a:solidFill>
                  <a:srgbClr val="0F0F0F"/>
                </a:solidFill>
                <a:latin typeface="Verdana"/>
                <a:cs typeface="Verdana"/>
              </a:rPr>
              <a:t> </a:t>
            </a:r>
            <a:r>
              <a:rPr sz="1100" spc="5" dirty="0">
                <a:solidFill>
                  <a:srgbClr val="0F0F0F"/>
                </a:solidFill>
                <a:latin typeface="Verdana"/>
                <a:cs typeface="Verdana"/>
              </a:rPr>
              <a:t>es</a:t>
            </a:r>
            <a:r>
              <a:rPr sz="1100" spc="-85" dirty="0">
                <a:solidFill>
                  <a:srgbClr val="0F0F0F"/>
                </a:solidFill>
                <a:latin typeface="Verdana"/>
                <a:cs typeface="Verdana"/>
              </a:rPr>
              <a:t> </a:t>
            </a:r>
            <a:r>
              <a:rPr sz="1100" spc="-5" dirty="0">
                <a:solidFill>
                  <a:srgbClr val="0F0F0F"/>
                </a:solidFill>
                <a:latin typeface="Verdana"/>
                <a:cs typeface="Verdana"/>
              </a:rPr>
              <a:t>como</a:t>
            </a:r>
            <a:r>
              <a:rPr sz="1100" spc="-85" dirty="0">
                <a:solidFill>
                  <a:srgbClr val="0F0F0F"/>
                </a:solidFill>
                <a:latin typeface="Verdana"/>
                <a:cs typeface="Verdana"/>
              </a:rPr>
              <a:t> </a:t>
            </a:r>
            <a:r>
              <a:rPr sz="1100" spc="-5" dirty="0">
                <a:solidFill>
                  <a:srgbClr val="0F0F0F"/>
                </a:solidFill>
                <a:latin typeface="Verdana"/>
                <a:cs typeface="Verdana"/>
              </a:rPr>
              <a:t>la</a:t>
            </a:r>
            <a:r>
              <a:rPr sz="1100" spc="-85" dirty="0">
                <a:solidFill>
                  <a:srgbClr val="0F0F0F"/>
                </a:solidFill>
                <a:latin typeface="Verdana"/>
                <a:cs typeface="Verdana"/>
              </a:rPr>
              <a:t> </a:t>
            </a:r>
            <a:r>
              <a:rPr sz="1100" dirty="0">
                <a:solidFill>
                  <a:srgbClr val="0F0F0F"/>
                </a:solidFill>
                <a:latin typeface="Verdana"/>
                <a:cs typeface="Verdana"/>
              </a:rPr>
              <a:t>TSA</a:t>
            </a:r>
            <a:r>
              <a:rPr sz="1100" spc="-85" dirty="0">
                <a:solidFill>
                  <a:srgbClr val="0F0F0F"/>
                </a:solidFill>
                <a:latin typeface="Verdana"/>
                <a:cs typeface="Verdana"/>
              </a:rPr>
              <a:t> </a:t>
            </a:r>
            <a:r>
              <a:rPr sz="1100" spc="-10" dirty="0">
                <a:solidFill>
                  <a:srgbClr val="0F0F0F"/>
                </a:solidFill>
                <a:latin typeface="Verdana"/>
                <a:cs typeface="Verdana"/>
              </a:rPr>
              <a:t>para</a:t>
            </a:r>
            <a:r>
              <a:rPr sz="1100" spc="-85" dirty="0">
                <a:solidFill>
                  <a:srgbClr val="0F0F0F"/>
                </a:solidFill>
                <a:latin typeface="Verdana"/>
                <a:cs typeface="Verdana"/>
              </a:rPr>
              <a:t> </a:t>
            </a:r>
            <a:r>
              <a:rPr sz="1100" spc="-10" dirty="0">
                <a:solidFill>
                  <a:srgbClr val="0F0F0F"/>
                </a:solidFill>
                <a:latin typeface="Verdana"/>
                <a:cs typeface="Verdana"/>
              </a:rPr>
              <a:t>los</a:t>
            </a:r>
            <a:r>
              <a:rPr sz="1100" spc="-85" dirty="0">
                <a:solidFill>
                  <a:srgbClr val="0F0F0F"/>
                </a:solidFill>
                <a:latin typeface="Verdana"/>
                <a:cs typeface="Verdana"/>
              </a:rPr>
              <a:t> </a:t>
            </a:r>
            <a:r>
              <a:rPr sz="1100" spc="-25" dirty="0">
                <a:solidFill>
                  <a:srgbClr val="0F0F0F"/>
                </a:solidFill>
                <a:latin typeface="Verdana"/>
                <a:cs typeface="Verdana"/>
              </a:rPr>
              <a:t>propietarios</a:t>
            </a:r>
            <a:r>
              <a:rPr sz="1100" spc="-85" dirty="0">
                <a:solidFill>
                  <a:srgbClr val="0F0F0F"/>
                </a:solidFill>
                <a:latin typeface="Verdana"/>
                <a:cs typeface="Verdana"/>
              </a:rPr>
              <a:t> </a:t>
            </a:r>
            <a:r>
              <a:rPr sz="1100" spc="10" dirty="0">
                <a:solidFill>
                  <a:srgbClr val="0F0F0F"/>
                </a:solidFill>
                <a:latin typeface="Verdana"/>
                <a:cs typeface="Verdana"/>
              </a:rPr>
              <a:t>de</a:t>
            </a:r>
            <a:r>
              <a:rPr sz="1100" spc="-85" dirty="0">
                <a:solidFill>
                  <a:srgbClr val="0F0F0F"/>
                </a:solidFill>
                <a:latin typeface="Verdana"/>
                <a:cs typeface="Verdana"/>
              </a:rPr>
              <a:t> </a:t>
            </a:r>
            <a:r>
              <a:rPr sz="1100" spc="-25" dirty="0">
                <a:solidFill>
                  <a:srgbClr val="0F0F0F"/>
                </a:solidFill>
                <a:latin typeface="Verdana"/>
                <a:cs typeface="Verdana"/>
              </a:rPr>
              <a:t>viviendas.</a:t>
            </a:r>
            <a:r>
              <a:rPr sz="1100" spc="-85" dirty="0">
                <a:solidFill>
                  <a:srgbClr val="0F0F0F"/>
                </a:solidFill>
                <a:latin typeface="Verdana"/>
                <a:cs typeface="Verdana"/>
              </a:rPr>
              <a:t> </a:t>
            </a:r>
            <a:r>
              <a:rPr sz="1100" spc="-15" dirty="0">
                <a:solidFill>
                  <a:srgbClr val="0F0F0F"/>
                </a:solidFill>
                <a:latin typeface="Verdana"/>
                <a:cs typeface="Verdana"/>
              </a:rPr>
              <a:t>Nadie</a:t>
            </a:r>
            <a:r>
              <a:rPr sz="1100" spc="-90" dirty="0">
                <a:solidFill>
                  <a:srgbClr val="0F0F0F"/>
                </a:solidFill>
                <a:latin typeface="Verdana"/>
                <a:cs typeface="Verdana"/>
              </a:rPr>
              <a:t> </a:t>
            </a:r>
            <a:r>
              <a:rPr sz="1100" spc="-10" dirty="0">
                <a:solidFill>
                  <a:srgbClr val="0F0F0F"/>
                </a:solidFill>
                <a:latin typeface="Verdana"/>
                <a:cs typeface="Verdana"/>
              </a:rPr>
              <a:t>pasa</a:t>
            </a:r>
            <a:r>
              <a:rPr sz="1100" spc="-85" dirty="0">
                <a:solidFill>
                  <a:srgbClr val="0F0F0F"/>
                </a:solidFill>
                <a:latin typeface="Verdana"/>
                <a:cs typeface="Verdana"/>
              </a:rPr>
              <a:t> </a:t>
            </a:r>
            <a:r>
              <a:rPr sz="1100" spc="-5" dirty="0">
                <a:solidFill>
                  <a:srgbClr val="0F0F0F"/>
                </a:solidFill>
                <a:latin typeface="Verdana"/>
                <a:cs typeface="Verdana"/>
              </a:rPr>
              <a:t>por  sus </a:t>
            </a:r>
            <a:r>
              <a:rPr sz="1100" spc="-20" dirty="0">
                <a:solidFill>
                  <a:srgbClr val="0F0F0F"/>
                </a:solidFill>
                <a:latin typeface="Verdana"/>
                <a:cs typeface="Verdana"/>
              </a:rPr>
              <a:t>puertas </a:t>
            </a:r>
            <a:r>
              <a:rPr sz="1100" spc="-10" dirty="0">
                <a:solidFill>
                  <a:srgbClr val="0F0F0F"/>
                </a:solidFill>
                <a:latin typeface="Verdana"/>
                <a:cs typeface="Verdana"/>
              </a:rPr>
              <a:t>sin ser </a:t>
            </a:r>
            <a:r>
              <a:rPr sz="1100" spc="-25" dirty="0">
                <a:solidFill>
                  <a:srgbClr val="0F0F0F"/>
                </a:solidFill>
                <a:latin typeface="Verdana"/>
                <a:cs typeface="Verdana"/>
              </a:rPr>
              <a:t>investigado. </a:t>
            </a:r>
            <a:r>
              <a:rPr sz="1100" spc="-15" dirty="0">
                <a:solidFill>
                  <a:srgbClr val="0F0F0F"/>
                </a:solidFill>
                <a:latin typeface="Verdana"/>
                <a:cs typeface="Verdana"/>
              </a:rPr>
              <a:t>Programamos </a:t>
            </a:r>
            <a:r>
              <a:rPr sz="1100" spc="-10" dirty="0">
                <a:solidFill>
                  <a:srgbClr val="0F0F0F"/>
                </a:solidFill>
                <a:latin typeface="Verdana"/>
                <a:cs typeface="Verdana"/>
              </a:rPr>
              <a:t>las </a:t>
            </a:r>
            <a:r>
              <a:rPr sz="1100" spc="-25" dirty="0">
                <a:solidFill>
                  <a:srgbClr val="0F0F0F"/>
                </a:solidFill>
                <a:latin typeface="Verdana"/>
                <a:cs typeface="Verdana"/>
              </a:rPr>
              <a:t>visitas </a:t>
            </a:r>
            <a:r>
              <a:rPr sz="1100" spc="-20" dirty="0">
                <a:solidFill>
                  <a:srgbClr val="0F0F0F"/>
                </a:solidFill>
                <a:latin typeface="Verdana"/>
                <a:cs typeface="Verdana"/>
              </a:rPr>
              <a:t>virtualmente </a:t>
            </a:r>
            <a:r>
              <a:rPr sz="1100" spc="40" dirty="0">
                <a:solidFill>
                  <a:srgbClr val="0F0F0F"/>
                </a:solidFill>
                <a:latin typeface="Verdana"/>
                <a:cs typeface="Verdana"/>
              </a:rPr>
              <a:t>o </a:t>
            </a:r>
            <a:r>
              <a:rPr sz="1100" spc="10" dirty="0">
                <a:solidFill>
                  <a:srgbClr val="0F0F0F"/>
                </a:solidFill>
                <a:latin typeface="Verdana"/>
                <a:cs typeface="Verdana"/>
              </a:rPr>
              <a:t>en </a:t>
            </a:r>
            <a:r>
              <a:rPr sz="1100" spc="-15" dirty="0">
                <a:solidFill>
                  <a:srgbClr val="0F0F0F"/>
                </a:solidFill>
                <a:latin typeface="Verdana"/>
                <a:cs typeface="Verdana"/>
              </a:rPr>
              <a:t>persona </a:t>
            </a:r>
            <a:r>
              <a:rPr sz="1100" spc="35" dirty="0">
                <a:solidFill>
                  <a:srgbClr val="0F0F0F"/>
                </a:solidFill>
                <a:latin typeface="Verdana"/>
                <a:cs typeface="Verdana"/>
              </a:rPr>
              <a:t>y </a:t>
            </a:r>
            <a:r>
              <a:rPr sz="1100" spc="-5" dirty="0">
                <a:solidFill>
                  <a:srgbClr val="0F0F0F"/>
                </a:solidFill>
                <a:latin typeface="Verdana"/>
                <a:cs typeface="Verdana"/>
              </a:rPr>
              <a:t>nos  </a:t>
            </a:r>
            <a:r>
              <a:rPr sz="1100" spc="-15" dirty="0">
                <a:solidFill>
                  <a:srgbClr val="0F0F0F"/>
                </a:solidFill>
                <a:latin typeface="Verdana"/>
                <a:cs typeface="Verdana"/>
              </a:rPr>
              <a:t>aseguramos</a:t>
            </a:r>
            <a:r>
              <a:rPr sz="1100" spc="-95"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dirty="0">
                <a:solidFill>
                  <a:srgbClr val="0F0F0F"/>
                </a:solidFill>
                <a:latin typeface="Verdana"/>
                <a:cs typeface="Verdana"/>
              </a:rPr>
              <a:t>que</a:t>
            </a:r>
            <a:r>
              <a:rPr sz="1100" spc="-90" dirty="0">
                <a:solidFill>
                  <a:srgbClr val="0F0F0F"/>
                </a:solidFill>
                <a:latin typeface="Verdana"/>
                <a:cs typeface="Verdana"/>
              </a:rPr>
              <a:t> </a:t>
            </a:r>
            <a:r>
              <a:rPr sz="1100" spc="5" dirty="0">
                <a:solidFill>
                  <a:srgbClr val="0F0F0F"/>
                </a:solidFill>
                <a:latin typeface="Verdana"/>
                <a:cs typeface="Verdana"/>
              </a:rPr>
              <a:t>se</a:t>
            </a:r>
            <a:r>
              <a:rPr sz="1100" spc="-95" dirty="0">
                <a:solidFill>
                  <a:srgbClr val="0F0F0F"/>
                </a:solidFill>
                <a:latin typeface="Verdana"/>
                <a:cs typeface="Verdana"/>
              </a:rPr>
              <a:t> </a:t>
            </a:r>
            <a:r>
              <a:rPr sz="1100" spc="-10" dirty="0">
                <a:solidFill>
                  <a:srgbClr val="0F0F0F"/>
                </a:solidFill>
                <a:latin typeface="Verdana"/>
                <a:cs typeface="Verdana"/>
              </a:rPr>
              <a:t>tomen</a:t>
            </a:r>
            <a:r>
              <a:rPr sz="1100" spc="-90" dirty="0">
                <a:solidFill>
                  <a:srgbClr val="0F0F0F"/>
                </a:solidFill>
                <a:latin typeface="Verdana"/>
                <a:cs typeface="Verdana"/>
              </a:rPr>
              <a:t> </a:t>
            </a:r>
            <a:r>
              <a:rPr sz="1100" spc="-15" dirty="0">
                <a:solidFill>
                  <a:srgbClr val="0F0F0F"/>
                </a:solidFill>
                <a:latin typeface="Verdana"/>
                <a:cs typeface="Verdana"/>
              </a:rPr>
              <a:t>todas</a:t>
            </a:r>
            <a:r>
              <a:rPr sz="1100" spc="-90" dirty="0">
                <a:solidFill>
                  <a:srgbClr val="0F0F0F"/>
                </a:solidFill>
                <a:latin typeface="Verdana"/>
                <a:cs typeface="Verdana"/>
              </a:rPr>
              <a:t> </a:t>
            </a:r>
            <a:r>
              <a:rPr sz="1100" spc="-10" dirty="0">
                <a:solidFill>
                  <a:srgbClr val="0F0F0F"/>
                </a:solidFill>
                <a:latin typeface="Verdana"/>
                <a:cs typeface="Verdana"/>
              </a:rPr>
              <a:t>las</a:t>
            </a:r>
            <a:r>
              <a:rPr sz="1100" spc="-95" dirty="0">
                <a:solidFill>
                  <a:srgbClr val="0F0F0F"/>
                </a:solidFill>
                <a:latin typeface="Verdana"/>
                <a:cs typeface="Verdana"/>
              </a:rPr>
              <a:t> </a:t>
            </a:r>
            <a:r>
              <a:rPr sz="1100" spc="-20" dirty="0">
                <a:solidFill>
                  <a:srgbClr val="0F0F0F"/>
                </a:solidFill>
                <a:latin typeface="Verdana"/>
                <a:cs typeface="Verdana"/>
              </a:rPr>
              <a:t>precauciones</a:t>
            </a:r>
            <a:r>
              <a:rPr sz="1100" spc="-90" dirty="0">
                <a:solidFill>
                  <a:srgbClr val="0F0F0F"/>
                </a:solidFill>
                <a:latin typeface="Verdana"/>
                <a:cs typeface="Verdana"/>
              </a:rPr>
              <a:t> </a:t>
            </a:r>
            <a:r>
              <a:rPr sz="1100" spc="-10" dirty="0">
                <a:solidFill>
                  <a:srgbClr val="0F0F0F"/>
                </a:solidFill>
                <a:latin typeface="Verdana"/>
                <a:cs typeface="Verdana"/>
              </a:rPr>
              <a:t>para</a:t>
            </a:r>
            <a:r>
              <a:rPr sz="1100" spc="-90" dirty="0">
                <a:solidFill>
                  <a:srgbClr val="0F0F0F"/>
                </a:solidFill>
                <a:latin typeface="Verdana"/>
                <a:cs typeface="Verdana"/>
              </a:rPr>
              <a:t> </a:t>
            </a:r>
            <a:r>
              <a:rPr sz="1100" spc="-5" dirty="0">
                <a:solidFill>
                  <a:srgbClr val="0F0F0F"/>
                </a:solidFill>
                <a:latin typeface="Verdana"/>
                <a:cs typeface="Verdana"/>
              </a:rPr>
              <a:t>la</a:t>
            </a:r>
            <a:r>
              <a:rPr sz="1100" spc="-90" dirty="0">
                <a:solidFill>
                  <a:srgbClr val="0F0F0F"/>
                </a:solidFill>
                <a:latin typeface="Verdana"/>
                <a:cs typeface="Verdana"/>
              </a:rPr>
              <a:t> </a:t>
            </a:r>
            <a:r>
              <a:rPr sz="1100" spc="-20" dirty="0">
                <a:solidFill>
                  <a:srgbClr val="0F0F0F"/>
                </a:solidFill>
                <a:latin typeface="Verdana"/>
                <a:cs typeface="Verdana"/>
              </a:rPr>
              <a:t>seguridad</a:t>
            </a:r>
            <a:r>
              <a:rPr sz="1100" spc="-95"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5" dirty="0">
                <a:solidFill>
                  <a:srgbClr val="0F0F0F"/>
                </a:solidFill>
                <a:latin typeface="Verdana"/>
                <a:cs typeface="Verdana"/>
              </a:rPr>
              <a:t>su</a:t>
            </a:r>
            <a:r>
              <a:rPr sz="1100" spc="-90" dirty="0">
                <a:solidFill>
                  <a:srgbClr val="0F0F0F"/>
                </a:solidFill>
                <a:latin typeface="Verdana"/>
                <a:cs typeface="Verdana"/>
              </a:rPr>
              <a:t> </a:t>
            </a:r>
            <a:r>
              <a:rPr sz="1100" spc="-25" dirty="0">
                <a:solidFill>
                  <a:srgbClr val="0F0F0F"/>
                </a:solidFill>
                <a:latin typeface="Verdana"/>
                <a:cs typeface="Verdana"/>
              </a:rPr>
              <a:t>familia.</a:t>
            </a:r>
            <a:r>
              <a:rPr sz="1100" spc="-95" dirty="0">
                <a:solidFill>
                  <a:srgbClr val="0F0F0F"/>
                </a:solidFill>
                <a:latin typeface="Verdana"/>
                <a:cs typeface="Verdana"/>
              </a:rPr>
              <a:t> </a:t>
            </a:r>
            <a:r>
              <a:rPr sz="1100" spc="-10" dirty="0">
                <a:solidFill>
                  <a:srgbClr val="0F0F0F"/>
                </a:solidFill>
                <a:latin typeface="Verdana"/>
                <a:cs typeface="Verdana"/>
              </a:rPr>
              <a:t>Desde  </a:t>
            </a:r>
            <a:r>
              <a:rPr sz="1100" spc="-15" dirty="0">
                <a:solidFill>
                  <a:srgbClr val="0F0F0F"/>
                </a:solidFill>
                <a:latin typeface="Verdana"/>
                <a:cs typeface="Verdana"/>
              </a:rPr>
              <a:t>cajas </a:t>
            </a:r>
            <a:r>
              <a:rPr sz="1100" spc="10" dirty="0">
                <a:solidFill>
                  <a:srgbClr val="0F0F0F"/>
                </a:solidFill>
                <a:latin typeface="Verdana"/>
                <a:cs typeface="Verdana"/>
              </a:rPr>
              <a:t>de </a:t>
            </a:r>
            <a:r>
              <a:rPr sz="1100" spc="-20" dirty="0">
                <a:solidFill>
                  <a:srgbClr val="0F0F0F"/>
                </a:solidFill>
                <a:latin typeface="Verdana"/>
                <a:cs typeface="Verdana"/>
              </a:rPr>
              <a:t>seguridad </a:t>
            </a:r>
            <a:r>
              <a:rPr sz="1100" spc="35" dirty="0">
                <a:solidFill>
                  <a:srgbClr val="0F0F0F"/>
                </a:solidFill>
                <a:latin typeface="Verdana"/>
                <a:cs typeface="Verdana"/>
              </a:rPr>
              <a:t>y </a:t>
            </a:r>
            <a:r>
              <a:rPr sz="1100" spc="-20" dirty="0">
                <a:solidFill>
                  <a:srgbClr val="0F0F0F"/>
                </a:solidFill>
                <a:latin typeface="Verdana"/>
                <a:cs typeface="Verdana"/>
              </a:rPr>
              <a:t>herramientas </a:t>
            </a:r>
            <a:r>
              <a:rPr sz="1100" spc="10" dirty="0">
                <a:solidFill>
                  <a:srgbClr val="0F0F0F"/>
                </a:solidFill>
                <a:latin typeface="Verdana"/>
                <a:cs typeface="Verdana"/>
              </a:rPr>
              <a:t>de </a:t>
            </a:r>
            <a:r>
              <a:rPr sz="1100" spc="-20" dirty="0">
                <a:solidFill>
                  <a:srgbClr val="0F0F0F"/>
                </a:solidFill>
                <a:latin typeface="Verdana"/>
                <a:cs typeface="Verdana"/>
              </a:rPr>
              <a:t>programación </a:t>
            </a:r>
            <a:r>
              <a:rPr sz="1100" spc="-15" dirty="0">
                <a:solidFill>
                  <a:srgbClr val="0F0F0F"/>
                </a:solidFill>
                <a:latin typeface="Verdana"/>
                <a:cs typeface="Verdana"/>
              </a:rPr>
              <a:t>hasta </a:t>
            </a:r>
            <a:r>
              <a:rPr sz="1100" spc="-20" dirty="0">
                <a:solidFill>
                  <a:srgbClr val="0F0F0F"/>
                </a:solidFill>
                <a:latin typeface="Verdana"/>
                <a:cs typeface="Verdana"/>
              </a:rPr>
              <a:t>procedimientos </a:t>
            </a:r>
            <a:r>
              <a:rPr sz="1100" spc="35" dirty="0">
                <a:solidFill>
                  <a:srgbClr val="0F0F0F"/>
                </a:solidFill>
                <a:latin typeface="Verdana"/>
                <a:cs typeface="Verdana"/>
              </a:rPr>
              <a:t>y </a:t>
            </a:r>
            <a:r>
              <a:rPr sz="1100" spc="-25" dirty="0">
                <a:solidFill>
                  <a:srgbClr val="0F0F0F"/>
                </a:solidFill>
                <a:latin typeface="Verdana"/>
                <a:cs typeface="Verdana"/>
              </a:rPr>
              <a:t>servicios </a:t>
            </a:r>
            <a:r>
              <a:rPr sz="1100" spc="10" dirty="0">
                <a:solidFill>
                  <a:srgbClr val="0F0F0F"/>
                </a:solidFill>
                <a:latin typeface="Verdana"/>
                <a:cs typeface="Verdana"/>
              </a:rPr>
              <a:t>de  </a:t>
            </a:r>
            <a:r>
              <a:rPr sz="1100" spc="-20" dirty="0">
                <a:solidFill>
                  <a:srgbClr val="0F0F0F"/>
                </a:solidFill>
                <a:latin typeface="Verdana"/>
                <a:cs typeface="Verdana"/>
              </a:rPr>
              <a:t>limpieza</a:t>
            </a:r>
            <a:r>
              <a:rPr sz="1100" spc="-95" dirty="0">
                <a:solidFill>
                  <a:srgbClr val="0F0F0F"/>
                </a:solidFill>
                <a:latin typeface="Verdana"/>
                <a:cs typeface="Verdana"/>
              </a:rPr>
              <a:t> </a:t>
            </a:r>
            <a:r>
              <a:rPr sz="1100" spc="35" dirty="0">
                <a:solidFill>
                  <a:srgbClr val="0F0F0F"/>
                </a:solidFill>
                <a:latin typeface="Verdana"/>
                <a:cs typeface="Verdana"/>
              </a:rPr>
              <a:t>e</a:t>
            </a:r>
            <a:r>
              <a:rPr sz="1100" spc="-90" dirty="0">
                <a:solidFill>
                  <a:srgbClr val="0F0F0F"/>
                </a:solidFill>
                <a:latin typeface="Verdana"/>
                <a:cs typeface="Verdana"/>
              </a:rPr>
              <a:t> </a:t>
            </a:r>
            <a:r>
              <a:rPr sz="1100" spc="-20" dirty="0">
                <a:solidFill>
                  <a:srgbClr val="0F0F0F"/>
                </a:solidFill>
                <a:latin typeface="Verdana"/>
                <a:cs typeface="Verdana"/>
              </a:rPr>
              <a:t>higiene</a:t>
            </a:r>
            <a:r>
              <a:rPr sz="1100" spc="-95" dirty="0">
                <a:solidFill>
                  <a:srgbClr val="0F0F0F"/>
                </a:solidFill>
                <a:latin typeface="Verdana"/>
                <a:cs typeface="Verdana"/>
              </a:rPr>
              <a:t> </a:t>
            </a:r>
            <a:r>
              <a:rPr sz="1100" spc="-20" dirty="0">
                <a:solidFill>
                  <a:srgbClr val="0F0F0F"/>
                </a:solidFill>
                <a:latin typeface="Verdana"/>
                <a:cs typeface="Verdana"/>
              </a:rPr>
              <a:t>seguros,</a:t>
            </a:r>
            <a:r>
              <a:rPr sz="1100" spc="-90" dirty="0">
                <a:solidFill>
                  <a:srgbClr val="0F0F0F"/>
                </a:solidFill>
                <a:latin typeface="Verdana"/>
                <a:cs typeface="Verdana"/>
              </a:rPr>
              <a:t> </a:t>
            </a:r>
            <a:r>
              <a:rPr sz="1100" spc="-5" dirty="0">
                <a:solidFill>
                  <a:srgbClr val="0F0F0F"/>
                </a:solidFill>
                <a:latin typeface="Verdana"/>
                <a:cs typeface="Verdana"/>
              </a:rPr>
              <a:t>la</a:t>
            </a:r>
            <a:r>
              <a:rPr sz="1100" spc="-95" dirty="0">
                <a:solidFill>
                  <a:srgbClr val="0F0F0F"/>
                </a:solidFill>
                <a:latin typeface="Verdana"/>
                <a:cs typeface="Verdana"/>
              </a:rPr>
              <a:t> </a:t>
            </a:r>
            <a:r>
              <a:rPr sz="1100" spc="-15" dirty="0">
                <a:solidFill>
                  <a:srgbClr val="0F0F0F"/>
                </a:solidFill>
                <a:latin typeface="Verdana"/>
                <a:cs typeface="Verdana"/>
              </a:rPr>
              <a:t>venta</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5" dirty="0">
                <a:solidFill>
                  <a:srgbClr val="0F0F0F"/>
                </a:solidFill>
                <a:latin typeface="Verdana"/>
                <a:cs typeface="Verdana"/>
              </a:rPr>
              <a:t>su</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0" dirty="0">
                <a:solidFill>
                  <a:srgbClr val="0F0F0F"/>
                </a:solidFill>
                <a:latin typeface="Verdana"/>
                <a:cs typeface="Verdana"/>
              </a:rPr>
              <a:t> </a:t>
            </a:r>
            <a:r>
              <a:rPr sz="1100" spc="10" dirty="0">
                <a:solidFill>
                  <a:srgbClr val="0F0F0F"/>
                </a:solidFill>
                <a:latin typeface="Verdana"/>
                <a:cs typeface="Verdana"/>
              </a:rPr>
              <a:t>no</a:t>
            </a:r>
            <a:r>
              <a:rPr sz="1100" spc="-95" dirty="0">
                <a:solidFill>
                  <a:srgbClr val="0F0F0F"/>
                </a:solidFill>
                <a:latin typeface="Verdana"/>
                <a:cs typeface="Verdana"/>
              </a:rPr>
              <a:t> </a:t>
            </a:r>
            <a:r>
              <a:rPr sz="1100" spc="-20" dirty="0">
                <a:solidFill>
                  <a:srgbClr val="0F0F0F"/>
                </a:solidFill>
                <a:latin typeface="Verdana"/>
                <a:cs typeface="Verdana"/>
              </a:rPr>
              <a:t>tiene</a:t>
            </a:r>
            <a:r>
              <a:rPr sz="1100" spc="-90" dirty="0">
                <a:solidFill>
                  <a:srgbClr val="0F0F0F"/>
                </a:solidFill>
                <a:latin typeface="Verdana"/>
                <a:cs typeface="Verdana"/>
              </a:rPr>
              <a:t> </a:t>
            </a:r>
            <a:r>
              <a:rPr sz="1100" dirty="0">
                <a:solidFill>
                  <a:srgbClr val="0F0F0F"/>
                </a:solidFill>
                <a:latin typeface="Verdana"/>
                <a:cs typeface="Verdana"/>
              </a:rPr>
              <a:t>que</a:t>
            </a:r>
            <a:r>
              <a:rPr sz="1100" spc="-95" dirty="0">
                <a:solidFill>
                  <a:srgbClr val="0F0F0F"/>
                </a:solidFill>
                <a:latin typeface="Verdana"/>
                <a:cs typeface="Verdana"/>
              </a:rPr>
              <a:t> </a:t>
            </a:r>
            <a:r>
              <a:rPr sz="1100" spc="-5" dirty="0">
                <a:solidFill>
                  <a:srgbClr val="0F0F0F"/>
                </a:solidFill>
                <a:latin typeface="Verdana"/>
                <a:cs typeface="Verdana"/>
              </a:rPr>
              <a:t>dar</a:t>
            </a:r>
            <a:r>
              <a:rPr sz="1100" spc="-90" dirty="0">
                <a:solidFill>
                  <a:srgbClr val="0F0F0F"/>
                </a:solidFill>
                <a:latin typeface="Verdana"/>
                <a:cs typeface="Verdana"/>
              </a:rPr>
              <a:t> </a:t>
            </a:r>
            <a:r>
              <a:rPr sz="1100" spc="-10" dirty="0">
                <a:solidFill>
                  <a:srgbClr val="0F0F0F"/>
                </a:solidFill>
                <a:latin typeface="Verdana"/>
                <a:cs typeface="Verdana"/>
              </a:rPr>
              <a:t>miedo</a:t>
            </a:r>
            <a:r>
              <a:rPr sz="1100" spc="-90" dirty="0">
                <a:solidFill>
                  <a:srgbClr val="0F0F0F"/>
                </a:solidFill>
                <a:latin typeface="Verdana"/>
                <a:cs typeface="Verdana"/>
              </a:rPr>
              <a:t> </a:t>
            </a:r>
            <a:r>
              <a:rPr sz="1100" spc="-10" dirty="0">
                <a:solidFill>
                  <a:srgbClr val="0F0F0F"/>
                </a:solidFill>
                <a:latin typeface="Verdana"/>
                <a:cs typeface="Verdana"/>
              </a:rPr>
              <a:t>para</a:t>
            </a:r>
            <a:r>
              <a:rPr sz="1100" spc="-95" dirty="0">
                <a:solidFill>
                  <a:srgbClr val="0F0F0F"/>
                </a:solidFill>
                <a:latin typeface="Verdana"/>
                <a:cs typeface="Verdana"/>
              </a:rPr>
              <a:t> </a:t>
            </a:r>
            <a:r>
              <a:rPr sz="1100" spc="-15" dirty="0">
                <a:solidFill>
                  <a:srgbClr val="0F0F0F"/>
                </a:solidFill>
                <a:latin typeface="Verdana"/>
                <a:cs typeface="Verdana"/>
              </a:rPr>
              <a:t>tener</a:t>
            </a:r>
            <a:r>
              <a:rPr sz="1100" spc="-90" dirty="0">
                <a:solidFill>
                  <a:srgbClr val="0F0F0F"/>
                </a:solidFill>
                <a:latin typeface="Verdana"/>
                <a:cs typeface="Verdana"/>
              </a:rPr>
              <a:t> </a:t>
            </a:r>
            <a:r>
              <a:rPr sz="1100" spc="-20" dirty="0">
                <a:solidFill>
                  <a:srgbClr val="0F0F0F"/>
                </a:solidFill>
                <a:latin typeface="Verdana"/>
                <a:cs typeface="Verdana"/>
              </a:rPr>
              <a:t>éxito.</a:t>
            </a:r>
            <a:endParaRPr sz="1100">
              <a:latin typeface="Verdana"/>
              <a:cs typeface="Verdana"/>
            </a:endParaRPr>
          </a:p>
          <a:p>
            <a:pPr>
              <a:lnSpc>
                <a:spcPct val="100000"/>
              </a:lnSpc>
              <a:spcBef>
                <a:spcPts val="35"/>
              </a:spcBef>
            </a:pPr>
            <a:endParaRPr sz="1450">
              <a:latin typeface="Times New Roman"/>
              <a:cs typeface="Times New Roman"/>
            </a:endParaRPr>
          </a:p>
          <a:p>
            <a:pPr marL="23495">
              <a:lnSpc>
                <a:spcPct val="100000"/>
              </a:lnSpc>
              <a:spcBef>
                <a:spcPts val="5"/>
              </a:spcBef>
            </a:pPr>
            <a:r>
              <a:rPr sz="1100" b="1" spc="-15" dirty="0">
                <a:solidFill>
                  <a:srgbClr val="0F0F0F"/>
                </a:solidFill>
                <a:latin typeface="Verdana"/>
                <a:cs typeface="Verdana"/>
              </a:rPr>
              <a:t>Negociación</a:t>
            </a:r>
            <a:endParaRPr sz="1100">
              <a:latin typeface="Verdana"/>
              <a:cs typeface="Verdana"/>
            </a:endParaRPr>
          </a:p>
          <a:p>
            <a:pPr marL="12700" marR="40005" indent="10795">
              <a:lnSpc>
                <a:spcPct val="114700"/>
              </a:lnSpc>
            </a:pPr>
            <a:r>
              <a:rPr sz="1100" spc="-10" dirty="0">
                <a:solidFill>
                  <a:srgbClr val="0F0F0F"/>
                </a:solidFill>
                <a:latin typeface="Verdana"/>
                <a:cs typeface="Verdana"/>
              </a:rPr>
              <a:t>Nunca</a:t>
            </a:r>
            <a:r>
              <a:rPr sz="1100" spc="-90" dirty="0">
                <a:solidFill>
                  <a:srgbClr val="0F0F0F"/>
                </a:solidFill>
                <a:latin typeface="Verdana"/>
                <a:cs typeface="Verdana"/>
              </a:rPr>
              <a:t> </a:t>
            </a:r>
            <a:r>
              <a:rPr sz="1100" spc="10" dirty="0">
                <a:solidFill>
                  <a:srgbClr val="0F0F0F"/>
                </a:solidFill>
                <a:latin typeface="Verdana"/>
                <a:cs typeface="Verdana"/>
              </a:rPr>
              <a:t>ha</a:t>
            </a:r>
            <a:r>
              <a:rPr sz="1100" spc="-85" dirty="0">
                <a:solidFill>
                  <a:srgbClr val="0F0F0F"/>
                </a:solidFill>
                <a:latin typeface="Verdana"/>
                <a:cs typeface="Verdana"/>
              </a:rPr>
              <a:t> </a:t>
            </a:r>
            <a:r>
              <a:rPr sz="1100" spc="-15" dirty="0">
                <a:solidFill>
                  <a:srgbClr val="0F0F0F"/>
                </a:solidFill>
                <a:latin typeface="Verdana"/>
                <a:cs typeface="Verdana"/>
              </a:rPr>
              <a:t>habido</a:t>
            </a:r>
            <a:r>
              <a:rPr sz="1100" spc="-90" dirty="0">
                <a:solidFill>
                  <a:srgbClr val="0F0F0F"/>
                </a:solidFill>
                <a:latin typeface="Verdana"/>
                <a:cs typeface="Verdana"/>
              </a:rPr>
              <a:t> </a:t>
            </a:r>
            <a:r>
              <a:rPr sz="1100" spc="-15" dirty="0">
                <a:solidFill>
                  <a:srgbClr val="0F0F0F"/>
                </a:solidFill>
                <a:latin typeface="Verdana"/>
                <a:cs typeface="Verdana"/>
              </a:rPr>
              <a:t>otro</a:t>
            </a:r>
            <a:r>
              <a:rPr sz="1100" spc="-85" dirty="0">
                <a:solidFill>
                  <a:srgbClr val="0F0F0F"/>
                </a:solidFill>
                <a:latin typeface="Verdana"/>
                <a:cs typeface="Verdana"/>
              </a:rPr>
              <a:t> </a:t>
            </a:r>
            <a:r>
              <a:rPr sz="1100" spc="-10" dirty="0">
                <a:solidFill>
                  <a:srgbClr val="0F0F0F"/>
                </a:solidFill>
                <a:latin typeface="Verdana"/>
                <a:cs typeface="Verdana"/>
              </a:rPr>
              <a:t>momento</a:t>
            </a:r>
            <a:r>
              <a:rPr sz="1100" spc="-85" dirty="0">
                <a:solidFill>
                  <a:srgbClr val="0F0F0F"/>
                </a:solidFill>
                <a:latin typeface="Verdana"/>
                <a:cs typeface="Verdana"/>
              </a:rPr>
              <a:t> </a:t>
            </a:r>
            <a:r>
              <a:rPr sz="1100" spc="10" dirty="0">
                <a:solidFill>
                  <a:srgbClr val="0F0F0F"/>
                </a:solidFill>
                <a:latin typeface="Verdana"/>
                <a:cs typeface="Verdana"/>
              </a:rPr>
              <a:t>en</a:t>
            </a:r>
            <a:r>
              <a:rPr sz="1100" spc="-90" dirty="0">
                <a:solidFill>
                  <a:srgbClr val="0F0F0F"/>
                </a:solidFill>
                <a:latin typeface="Verdana"/>
                <a:cs typeface="Verdana"/>
              </a:rPr>
              <a:t> </a:t>
            </a:r>
            <a:r>
              <a:rPr sz="1100" spc="-5" dirty="0">
                <a:solidFill>
                  <a:srgbClr val="0F0F0F"/>
                </a:solidFill>
                <a:latin typeface="Verdana"/>
                <a:cs typeface="Verdana"/>
              </a:rPr>
              <a:t>la</a:t>
            </a:r>
            <a:r>
              <a:rPr sz="1100" spc="-85" dirty="0">
                <a:solidFill>
                  <a:srgbClr val="0F0F0F"/>
                </a:solidFill>
                <a:latin typeface="Verdana"/>
                <a:cs typeface="Verdana"/>
              </a:rPr>
              <a:t> </a:t>
            </a:r>
            <a:r>
              <a:rPr sz="1100" spc="-25" dirty="0">
                <a:solidFill>
                  <a:srgbClr val="0F0F0F"/>
                </a:solidFill>
                <a:latin typeface="Verdana"/>
                <a:cs typeface="Verdana"/>
              </a:rPr>
              <a:t>historia</a:t>
            </a:r>
            <a:r>
              <a:rPr sz="1100" spc="-85" dirty="0">
                <a:solidFill>
                  <a:srgbClr val="0F0F0F"/>
                </a:solidFill>
                <a:latin typeface="Verdana"/>
                <a:cs typeface="Verdana"/>
              </a:rPr>
              <a:t> </a:t>
            </a:r>
            <a:r>
              <a:rPr sz="1100" spc="-10" dirty="0">
                <a:solidFill>
                  <a:srgbClr val="0F0F0F"/>
                </a:solidFill>
                <a:latin typeface="Verdana"/>
                <a:cs typeface="Verdana"/>
              </a:rPr>
              <a:t>del</a:t>
            </a:r>
            <a:r>
              <a:rPr sz="1100" spc="-90" dirty="0">
                <a:solidFill>
                  <a:srgbClr val="0F0F0F"/>
                </a:solidFill>
                <a:latin typeface="Verdana"/>
                <a:cs typeface="Verdana"/>
              </a:rPr>
              <a:t> </a:t>
            </a:r>
            <a:r>
              <a:rPr sz="1100" spc="-20" dirty="0">
                <a:solidFill>
                  <a:srgbClr val="0F0F0F"/>
                </a:solidFill>
                <a:latin typeface="Verdana"/>
                <a:cs typeface="Verdana"/>
              </a:rPr>
              <a:t>sector</a:t>
            </a:r>
            <a:r>
              <a:rPr sz="1100" spc="-85" dirty="0">
                <a:solidFill>
                  <a:srgbClr val="0F0F0F"/>
                </a:solidFill>
                <a:latin typeface="Verdana"/>
                <a:cs typeface="Verdana"/>
              </a:rPr>
              <a:t> </a:t>
            </a:r>
            <a:r>
              <a:rPr sz="1100" spc="-25" dirty="0">
                <a:solidFill>
                  <a:srgbClr val="0F0F0F"/>
                </a:solidFill>
                <a:latin typeface="Verdana"/>
                <a:cs typeface="Verdana"/>
              </a:rPr>
              <a:t>inmobiliario</a:t>
            </a:r>
            <a:r>
              <a:rPr sz="1100" spc="-90" dirty="0">
                <a:solidFill>
                  <a:srgbClr val="0F0F0F"/>
                </a:solidFill>
                <a:latin typeface="Verdana"/>
                <a:cs typeface="Verdana"/>
              </a:rPr>
              <a:t> </a:t>
            </a:r>
            <a:r>
              <a:rPr sz="1100" spc="10" dirty="0">
                <a:solidFill>
                  <a:srgbClr val="0F0F0F"/>
                </a:solidFill>
                <a:latin typeface="Verdana"/>
                <a:cs typeface="Verdana"/>
              </a:rPr>
              <a:t>en</a:t>
            </a:r>
            <a:r>
              <a:rPr sz="1100" spc="-85" dirty="0">
                <a:solidFill>
                  <a:srgbClr val="0F0F0F"/>
                </a:solidFill>
                <a:latin typeface="Verdana"/>
                <a:cs typeface="Verdana"/>
              </a:rPr>
              <a:t> </a:t>
            </a:r>
            <a:r>
              <a:rPr sz="1100" spc="-5" dirty="0">
                <a:solidFill>
                  <a:srgbClr val="0F0F0F"/>
                </a:solidFill>
                <a:latin typeface="Verdana"/>
                <a:cs typeface="Verdana"/>
              </a:rPr>
              <a:t>el</a:t>
            </a:r>
            <a:r>
              <a:rPr sz="1100" spc="-85" dirty="0">
                <a:solidFill>
                  <a:srgbClr val="0F0F0F"/>
                </a:solidFill>
                <a:latin typeface="Verdana"/>
                <a:cs typeface="Verdana"/>
              </a:rPr>
              <a:t> </a:t>
            </a:r>
            <a:r>
              <a:rPr sz="1100" dirty="0">
                <a:solidFill>
                  <a:srgbClr val="0F0F0F"/>
                </a:solidFill>
                <a:latin typeface="Verdana"/>
                <a:cs typeface="Verdana"/>
              </a:rPr>
              <a:t>que</a:t>
            </a:r>
            <a:r>
              <a:rPr sz="1100" spc="-90" dirty="0">
                <a:solidFill>
                  <a:srgbClr val="0F0F0F"/>
                </a:solidFill>
                <a:latin typeface="Verdana"/>
                <a:cs typeface="Verdana"/>
              </a:rPr>
              <a:t> </a:t>
            </a:r>
            <a:r>
              <a:rPr sz="1100" spc="-10" dirty="0">
                <a:solidFill>
                  <a:srgbClr val="0F0F0F"/>
                </a:solidFill>
                <a:latin typeface="Verdana"/>
                <a:cs typeface="Verdana"/>
              </a:rPr>
              <a:t>los</a:t>
            </a:r>
            <a:r>
              <a:rPr sz="1100" spc="-85" dirty="0">
                <a:solidFill>
                  <a:srgbClr val="0F0F0F"/>
                </a:solidFill>
                <a:latin typeface="Verdana"/>
                <a:cs typeface="Verdana"/>
              </a:rPr>
              <a:t> </a:t>
            </a:r>
            <a:r>
              <a:rPr sz="1100" spc="-20" dirty="0">
                <a:solidFill>
                  <a:srgbClr val="0F0F0F"/>
                </a:solidFill>
                <a:latin typeface="Verdana"/>
                <a:cs typeface="Verdana"/>
              </a:rPr>
              <a:t>compradores  </a:t>
            </a:r>
            <a:r>
              <a:rPr sz="1100" spc="-15" dirty="0">
                <a:solidFill>
                  <a:srgbClr val="0F0F0F"/>
                </a:solidFill>
                <a:latin typeface="Verdana"/>
                <a:cs typeface="Verdana"/>
              </a:rPr>
              <a:t>tengan </a:t>
            </a:r>
            <a:r>
              <a:rPr sz="1100" spc="5" dirty="0">
                <a:solidFill>
                  <a:srgbClr val="0F0F0F"/>
                </a:solidFill>
                <a:latin typeface="Verdana"/>
                <a:cs typeface="Verdana"/>
              </a:rPr>
              <a:t>más </a:t>
            </a:r>
            <a:r>
              <a:rPr sz="1100" spc="-15" dirty="0">
                <a:solidFill>
                  <a:srgbClr val="0F0F0F"/>
                </a:solidFill>
                <a:latin typeface="Verdana"/>
                <a:cs typeface="Verdana"/>
              </a:rPr>
              <a:t>acceso </a:t>
            </a:r>
            <a:r>
              <a:rPr sz="1100" spc="35" dirty="0">
                <a:solidFill>
                  <a:srgbClr val="0F0F0F"/>
                </a:solidFill>
                <a:latin typeface="Verdana"/>
                <a:cs typeface="Verdana"/>
              </a:rPr>
              <a:t>a </a:t>
            </a:r>
            <a:r>
              <a:rPr sz="1100" spc="-5" dirty="0">
                <a:solidFill>
                  <a:srgbClr val="0F0F0F"/>
                </a:solidFill>
                <a:latin typeface="Verdana"/>
                <a:cs typeface="Verdana"/>
              </a:rPr>
              <a:t>la </a:t>
            </a:r>
            <a:r>
              <a:rPr sz="1100" spc="-20" dirty="0">
                <a:solidFill>
                  <a:srgbClr val="0F0F0F"/>
                </a:solidFill>
                <a:latin typeface="Verdana"/>
                <a:cs typeface="Verdana"/>
              </a:rPr>
              <a:t>información </a:t>
            </a:r>
            <a:r>
              <a:rPr sz="1100" spc="35" dirty="0">
                <a:solidFill>
                  <a:srgbClr val="0F0F0F"/>
                </a:solidFill>
                <a:latin typeface="Verdana"/>
                <a:cs typeface="Verdana"/>
              </a:rPr>
              <a:t>y </a:t>
            </a:r>
            <a:r>
              <a:rPr sz="1100" dirty="0">
                <a:solidFill>
                  <a:srgbClr val="0F0F0F"/>
                </a:solidFill>
                <a:latin typeface="Verdana"/>
                <a:cs typeface="Verdana"/>
              </a:rPr>
              <a:t>una </a:t>
            </a:r>
            <a:r>
              <a:rPr sz="1100" spc="-10" dirty="0">
                <a:solidFill>
                  <a:srgbClr val="0F0F0F"/>
                </a:solidFill>
                <a:latin typeface="Verdana"/>
                <a:cs typeface="Verdana"/>
              </a:rPr>
              <a:t>mayor </a:t>
            </a:r>
            <a:r>
              <a:rPr sz="1100" spc="-25" dirty="0">
                <a:solidFill>
                  <a:srgbClr val="0F0F0F"/>
                </a:solidFill>
                <a:latin typeface="Verdana"/>
                <a:cs typeface="Verdana"/>
              </a:rPr>
              <a:t>probabilidad </a:t>
            </a:r>
            <a:r>
              <a:rPr sz="1100" spc="10" dirty="0">
                <a:solidFill>
                  <a:srgbClr val="0F0F0F"/>
                </a:solidFill>
                <a:latin typeface="Verdana"/>
                <a:cs typeface="Verdana"/>
              </a:rPr>
              <a:t>de </a:t>
            </a:r>
            <a:r>
              <a:rPr sz="1100" spc="-15" dirty="0">
                <a:solidFill>
                  <a:srgbClr val="0F0F0F"/>
                </a:solidFill>
                <a:latin typeface="Verdana"/>
                <a:cs typeface="Verdana"/>
              </a:rPr>
              <a:t>tener </a:t>
            </a:r>
            <a:r>
              <a:rPr sz="1100" spc="5" dirty="0">
                <a:solidFill>
                  <a:srgbClr val="0F0F0F"/>
                </a:solidFill>
                <a:latin typeface="Verdana"/>
                <a:cs typeface="Verdana"/>
              </a:rPr>
              <a:t>su </a:t>
            </a:r>
            <a:r>
              <a:rPr sz="1100" spc="-20" dirty="0">
                <a:solidFill>
                  <a:srgbClr val="0F0F0F"/>
                </a:solidFill>
                <a:latin typeface="Verdana"/>
                <a:cs typeface="Verdana"/>
              </a:rPr>
              <a:t>propia  </a:t>
            </a:r>
            <a:r>
              <a:rPr sz="1100" spc="-25" dirty="0">
                <a:solidFill>
                  <a:srgbClr val="0F0F0F"/>
                </a:solidFill>
                <a:latin typeface="Verdana"/>
                <a:cs typeface="Verdana"/>
              </a:rPr>
              <a:t>representación inmobiliaria </a:t>
            </a:r>
            <a:r>
              <a:rPr sz="1100" dirty="0">
                <a:solidFill>
                  <a:srgbClr val="0F0F0F"/>
                </a:solidFill>
                <a:latin typeface="Verdana"/>
                <a:cs typeface="Verdana"/>
              </a:rPr>
              <a:t>que </a:t>
            </a:r>
            <a:r>
              <a:rPr sz="1100" spc="-15" dirty="0">
                <a:solidFill>
                  <a:srgbClr val="0F0F0F"/>
                </a:solidFill>
                <a:latin typeface="Verdana"/>
                <a:cs typeface="Verdana"/>
              </a:rPr>
              <a:t>ahora. </a:t>
            </a:r>
            <a:r>
              <a:rPr sz="1100" dirty="0">
                <a:solidFill>
                  <a:srgbClr val="0F0F0F"/>
                </a:solidFill>
                <a:latin typeface="Verdana"/>
                <a:cs typeface="Verdana"/>
              </a:rPr>
              <a:t>Son </a:t>
            </a:r>
            <a:r>
              <a:rPr sz="1100" spc="-20" dirty="0">
                <a:solidFill>
                  <a:srgbClr val="0F0F0F"/>
                </a:solidFill>
                <a:latin typeface="Verdana"/>
                <a:cs typeface="Verdana"/>
              </a:rPr>
              <a:t>expertos </a:t>
            </a:r>
            <a:r>
              <a:rPr sz="1100" spc="35" dirty="0">
                <a:solidFill>
                  <a:srgbClr val="0F0F0F"/>
                </a:solidFill>
                <a:latin typeface="Verdana"/>
                <a:cs typeface="Verdana"/>
              </a:rPr>
              <a:t>y </a:t>
            </a:r>
            <a:r>
              <a:rPr sz="1100" spc="-15" dirty="0">
                <a:solidFill>
                  <a:srgbClr val="0F0F0F"/>
                </a:solidFill>
                <a:latin typeface="Verdana"/>
                <a:cs typeface="Verdana"/>
              </a:rPr>
              <a:t>están </a:t>
            </a:r>
            <a:r>
              <a:rPr sz="1100" spc="-10" dirty="0">
                <a:solidFill>
                  <a:srgbClr val="0F0F0F"/>
                </a:solidFill>
                <a:latin typeface="Verdana"/>
                <a:cs typeface="Verdana"/>
              </a:rPr>
              <a:t>bien </a:t>
            </a:r>
            <a:r>
              <a:rPr sz="1100" spc="-20" dirty="0">
                <a:solidFill>
                  <a:srgbClr val="0F0F0F"/>
                </a:solidFill>
                <a:latin typeface="Verdana"/>
                <a:cs typeface="Verdana"/>
              </a:rPr>
              <a:t>informados, </a:t>
            </a:r>
            <a:r>
              <a:rPr sz="1100" spc="35" dirty="0">
                <a:solidFill>
                  <a:srgbClr val="0F0F0F"/>
                </a:solidFill>
                <a:latin typeface="Verdana"/>
                <a:cs typeface="Verdana"/>
              </a:rPr>
              <a:t>y </a:t>
            </a:r>
            <a:r>
              <a:rPr sz="1100" spc="5" dirty="0">
                <a:solidFill>
                  <a:srgbClr val="0F0F0F"/>
                </a:solidFill>
                <a:latin typeface="Verdana"/>
                <a:cs typeface="Verdana"/>
              </a:rPr>
              <a:t>su </a:t>
            </a:r>
            <a:r>
              <a:rPr sz="1100" spc="-25" dirty="0">
                <a:solidFill>
                  <a:srgbClr val="0F0F0F"/>
                </a:solidFill>
                <a:latin typeface="Verdana"/>
                <a:cs typeface="Verdana"/>
              </a:rPr>
              <a:t>objetivo,  </a:t>
            </a:r>
            <a:r>
              <a:rPr sz="1100" spc="-20" dirty="0">
                <a:solidFill>
                  <a:srgbClr val="0F0F0F"/>
                </a:solidFill>
                <a:latin typeface="Verdana"/>
                <a:cs typeface="Verdana"/>
              </a:rPr>
              <a:t>comprensiblemente,</a:t>
            </a:r>
            <a:r>
              <a:rPr sz="1100" spc="-95" dirty="0">
                <a:solidFill>
                  <a:srgbClr val="0F0F0F"/>
                </a:solidFill>
                <a:latin typeface="Verdana"/>
                <a:cs typeface="Verdana"/>
              </a:rPr>
              <a:t> </a:t>
            </a:r>
            <a:r>
              <a:rPr sz="1100" spc="5" dirty="0">
                <a:solidFill>
                  <a:srgbClr val="0F0F0F"/>
                </a:solidFill>
                <a:latin typeface="Verdana"/>
                <a:cs typeface="Verdana"/>
              </a:rPr>
              <a:t>es</a:t>
            </a:r>
            <a:r>
              <a:rPr sz="1100" spc="-90" dirty="0">
                <a:solidFill>
                  <a:srgbClr val="0F0F0F"/>
                </a:solidFill>
                <a:latin typeface="Verdana"/>
                <a:cs typeface="Verdana"/>
              </a:rPr>
              <a:t> </a:t>
            </a:r>
            <a:r>
              <a:rPr sz="1100" spc="-15" dirty="0">
                <a:solidFill>
                  <a:srgbClr val="0F0F0F"/>
                </a:solidFill>
                <a:latin typeface="Verdana"/>
                <a:cs typeface="Verdana"/>
              </a:rPr>
              <a:t>comprar</a:t>
            </a:r>
            <a:r>
              <a:rPr sz="1100" spc="-90"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0" dirty="0">
                <a:solidFill>
                  <a:srgbClr val="0F0F0F"/>
                </a:solidFill>
                <a:latin typeface="Verdana"/>
                <a:cs typeface="Verdana"/>
              </a:rPr>
              <a:t> </a:t>
            </a:r>
            <a:r>
              <a:rPr sz="1100" spc="-5" dirty="0">
                <a:solidFill>
                  <a:srgbClr val="0F0F0F"/>
                </a:solidFill>
                <a:latin typeface="Verdana"/>
                <a:cs typeface="Verdana"/>
              </a:rPr>
              <a:t>por</a:t>
            </a:r>
            <a:r>
              <a:rPr sz="1100" spc="-90" dirty="0">
                <a:solidFill>
                  <a:srgbClr val="0F0F0F"/>
                </a:solidFill>
                <a:latin typeface="Verdana"/>
                <a:cs typeface="Verdana"/>
              </a:rPr>
              <a:t> </a:t>
            </a:r>
            <a:r>
              <a:rPr sz="1100" spc="-5" dirty="0">
                <a:solidFill>
                  <a:srgbClr val="0F0F0F"/>
                </a:solidFill>
                <a:latin typeface="Verdana"/>
                <a:cs typeface="Verdana"/>
              </a:rPr>
              <a:t>la</a:t>
            </a:r>
            <a:r>
              <a:rPr sz="1100" spc="-90" dirty="0">
                <a:solidFill>
                  <a:srgbClr val="0F0F0F"/>
                </a:solidFill>
                <a:latin typeface="Verdana"/>
                <a:cs typeface="Verdana"/>
              </a:rPr>
              <a:t> </a:t>
            </a:r>
            <a:r>
              <a:rPr sz="1100" spc="-10" dirty="0">
                <a:solidFill>
                  <a:srgbClr val="0F0F0F"/>
                </a:solidFill>
                <a:latin typeface="Verdana"/>
                <a:cs typeface="Verdana"/>
              </a:rPr>
              <a:t>menor</a:t>
            </a:r>
            <a:r>
              <a:rPr sz="1100" spc="-95" dirty="0">
                <a:solidFill>
                  <a:srgbClr val="0F0F0F"/>
                </a:solidFill>
                <a:latin typeface="Verdana"/>
                <a:cs typeface="Verdana"/>
              </a:rPr>
              <a:t> </a:t>
            </a:r>
            <a:r>
              <a:rPr sz="1100" spc="-20" dirty="0">
                <a:solidFill>
                  <a:srgbClr val="0F0F0F"/>
                </a:solidFill>
                <a:latin typeface="Verdana"/>
                <a:cs typeface="Verdana"/>
              </a:rPr>
              <a:t>cantidad</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20" dirty="0">
                <a:solidFill>
                  <a:srgbClr val="0F0F0F"/>
                </a:solidFill>
                <a:latin typeface="Verdana"/>
                <a:cs typeface="Verdana"/>
              </a:rPr>
              <a:t>dinero</a:t>
            </a:r>
            <a:r>
              <a:rPr sz="1100" spc="-90" dirty="0">
                <a:solidFill>
                  <a:srgbClr val="0F0F0F"/>
                </a:solidFill>
                <a:latin typeface="Verdana"/>
                <a:cs typeface="Verdana"/>
              </a:rPr>
              <a:t> </a:t>
            </a:r>
            <a:r>
              <a:rPr sz="1100" spc="-5" dirty="0">
                <a:solidFill>
                  <a:srgbClr val="0F0F0F"/>
                </a:solidFill>
                <a:latin typeface="Verdana"/>
                <a:cs typeface="Verdana"/>
              </a:rPr>
              <a:t>con</a:t>
            </a:r>
            <a:r>
              <a:rPr sz="1100" spc="-95" dirty="0">
                <a:solidFill>
                  <a:srgbClr val="0F0F0F"/>
                </a:solidFill>
                <a:latin typeface="Verdana"/>
                <a:cs typeface="Verdana"/>
              </a:rPr>
              <a:t> </a:t>
            </a:r>
            <a:r>
              <a:rPr sz="1100" spc="-10" dirty="0">
                <a:solidFill>
                  <a:srgbClr val="0F0F0F"/>
                </a:solidFill>
                <a:latin typeface="Verdana"/>
                <a:cs typeface="Verdana"/>
              </a:rPr>
              <a:t>las</a:t>
            </a:r>
            <a:r>
              <a:rPr sz="1100" spc="-90" dirty="0">
                <a:solidFill>
                  <a:srgbClr val="0F0F0F"/>
                </a:solidFill>
                <a:latin typeface="Verdana"/>
                <a:cs typeface="Verdana"/>
              </a:rPr>
              <a:t> </a:t>
            </a:r>
            <a:r>
              <a:rPr sz="1100" spc="-20" dirty="0">
                <a:solidFill>
                  <a:srgbClr val="0F0F0F"/>
                </a:solidFill>
                <a:latin typeface="Verdana"/>
                <a:cs typeface="Verdana"/>
              </a:rPr>
              <a:t>condiciones  </a:t>
            </a:r>
            <a:r>
              <a:rPr sz="1100" dirty="0">
                <a:solidFill>
                  <a:srgbClr val="0F0F0F"/>
                </a:solidFill>
                <a:latin typeface="Verdana"/>
                <a:cs typeface="Verdana"/>
              </a:rPr>
              <a:t>que</a:t>
            </a:r>
            <a:r>
              <a:rPr sz="1100" spc="-90" dirty="0">
                <a:solidFill>
                  <a:srgbClr val="0F0F0F"/>
                </a:solidFill>
                <a:latin typeface="Verdana"/>
                <a:cs typeface="Verdana"/>
              </a:rPr>
              <a:t> </a:t>
            </a:r>
            <a:r>
              <a:rPr sz="1100" spc="5" dirty="0">
                <a:solidFill>
                  <a:srgbClr val="0F0F0F"/>
                </a:solidFill>
                <a:latin typeface="Verdana"/>
                <a:cs typeface="Verdana"/>
              </a:rPr>
              <a:t>más</a:t>
            </a:r>
            <a:r>
              <a:rPr sz="1100" spc="-90" dirty="0">
                <a:solidFill>
                  <a:srgbClr val="0F0F0F"/>
                </a:solidFill>
                <a:latin typeface="Verdana"/>
                <a:cs typeface="Verdana"/>
              </a:rPr>
              <a:t> </a:t>
            </a:r>
            <a:r>
              <a:rPr sz="1100" spc="-20" dirty="0">
                <a:solidFill>
                  <a:srgbClr val="0F0F0F"/>
                </a:solidFill>
                <a:latin typeface="Verdana"/>
                <a:cs typeface="Verdana"/>
              </a:rPr>
              <a:t>favorezcan</a:t>
            </a:r>
            <a:r>
              <a:rPr sz="1100" spc="-90" dirty="0">
                <a:solidFill>
                  <a:srgbClr val="0F0F0F"/>
                </a:solidFill>
                <a:latin typeface="Verdana"/>
                <a:cs typeface="Verdana"/>
              </a:rPr>
              <a:t> </a:t>
            </a:r>
            <a:r>
              <a:rPr sz="1100" spc="-5" dirty="0">
                <a:solidFill>
                  <a:srgbClr val="0F0F0F"/>
                </a:solidFill>
                <a:latin typeface="Verdana"/>
                <a:cs typeface="Verdana"/>
              </a:rPr>
              <a:t>sus</a:t>
            </a:r>
            <a:r>
              <a:rPr sz="1100" spc="-90" dirty="0">
                <a:solidFill>
                  <a:srgbClr val="0F0F0F"/>
                </a:solidFill>
                <a:latin typeface="Verdana"/>
                <a:cs typeface="Verdana"/>
              </a:rPr>
              <a:t> </a:t>
            </a:r>
            <a:r>
              <a:rPr sz="1100" spc="-25" dirty="0">
                <a:solidFill>
                  <a:srgbClr val="0F0F0F"/>
                </a:solidFill>
                <a:latin typeface="Verdana"/>
                <a:cs typeface="Verdana"/>
              </a:rPr>
              <a:t>intereses.</a:t>
            </a:r>
            <a:r>
              <a:rPr sz="1100" spc="-90" dirty="0">
                <a:solidFill>
                  <a:srgbClr val="0F0F0F"/>
                </a:solidFill>
                <a:latin typeface="Verdana"/>
                <a:cs typeface="Verdana"/>
              </a:rPr>
              <a:t> </a:t>
            </a:r>
            <a:r>
              <a:rPr sz="1100" spc="-5" dirty="0">
                <a:solidFill>
                  <a:srgbClr val="0F0F0F"/>
                </a:solidFill>
                <a:latin typeface="Verdana"/>
                <a:cs typeface="Verdana"/>
              </a:rPr>
              <a:t>Por</a:t>
            </a:r>
            <a:r>
              <a:rPr sz="1100" spc="-90" dirty="0">
                <a:solidFill>
                  <a:srgbClr val="0F0F0F"/>
                </a:solidFill>
                <a:latin typeface="Verdana"/>
                <a:cs typeface="Verdana"/>
              </a:rPr>
              <a:t> </a:t>
            </a:r>
            <a:r>
              <a:rPr sz="1100" spc="-5" dirty="0">
                <a:solidFill>
                  <a:srgbClr val="0F0F0F"/>
                </a:solidFill>
                <a:latin typeface="Verdana"/>
                <a:cs typeface="Verdana"/>
              </a:rPr>
              <a:t>eso</a:t>
            </a:r>
            <a:r>
              <a:rPr sz="1100" spc="-90" dirty="0">
                <a:solidFill>
                  <a:srgbClr val="0F0F0F"/>
                </a:solidFill>
                <a:latin typeface="Verdana"/>
                <a:cs typeface="Verdana"/>
              </a:rPr>
              <a:t> </a:t>
            </a:r>
            <a:r>
              <a:rPr sz="1100" spc="5" dirty="0">
                <a:solidFill>
                  <a:srgbClr val="0F0F0F"/>
                </a:solidFill>
                <a:latin typeface="Verdana"/>
                <a:cs typeface="Verdana"/>
              </a:rPr>
              <a:t>es</a:t>
            </a:r>
            <a:r>
              <a:rPr sz="1100" spc="-90" dirty="0">
                <a:solidFill>
                  <a:srgbClr val="0F0F0F"/>
                </a:solidFill>
                <a:latin typeface="Verdana"/>
                <a:cs typeface="Verdana"/>
              </a:rPr>
              <a:t> </a:t>
            </a:r>
            <a:r>
              <a:rPr sz="1100" spc="-5" dirty="0">
                <a:solidFill>
                  <a:srgbClr val="0F0F0F"/>
                </a:solidFill>
                <a:latin typeface="Verdana"/>
                <a:cs typeface="Verdana"/>
              </a:rPr>
              <a:t>tan</a:t>
            </a:r>
            <a:r>
              <a:rPr sz="1100" spc="-90" dirty="0">
                <a:solidFill>
                  <a:srgbClr val="0F0F0F"/>
                </a:solidFill>
                <a:latin typeface="Verdana"/>
                <a:cs typeface="Verdana"/>
              </a:rPr>
              <a:t> </a:t>
            </a:r>
            <a:r>
              <a:rPr sz="1100" spc="-20" dirty="0">
                <a:solidFill>
                  <a:srgbClr val="0F0F0F"/>
                </a:solidFill>
                <a:latin typeface="Verdana"/>
                <a:cs typeface="Verdana"/>
              </a:rPr>
              <a:t>importante</a:t>
            </a:r>
            <a:r>
              <a:rPr sz="1100" spc="-90" dirty="0">
                <a:solidFill>
                  <a:srgbClr val="0F0F0F"/>
                </a:solidFill>
                <a:latin typeface="Verdana"/>
                <a:cs typeface="Verdana"/>
              </a:rPr>
              <a:t> </a:t>
            </a:r>
            <a:r>
              <a:rPr sz="1100" spc="-15" dirty="0">
                <a:solidFill>
                  <a:srgbClr val="0F0F0F"/>
                </a:solidFill>
                <a:latin typeface="Verdana"/>
                <a:cs typeface="Verdana"/>
              </a:rPr>
              <a:t>tener</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5" dirty="0">
                <a:solidFill>
                  <a:srgbClr val="0F0F0F"/>
                </a:solidFill>
                <a:latin typeface="Verdana"/>
                <a:cs typeface="Verdana"/>
              </a:rPr>
              <a:t>su</a:t>
            </a:r>
            <a:r>
              <a:rPr sz="1100" spc="-90" dirty="0">
                <a:solidFill>
                  <a:srgbClr val="0F0F0F"/>
                </a:solidFill>
                <a:latin typeface="Verdana"/>
                <a:cs typeface="Verdana"/>
              </a:rPr>
              <a:t> </a:t>
            </a:r>
            <a:r>
              <a:rPr sz="1100" spc="-15" dirty="0">
                <a:solidFill>
                  <a:srgbClr val="0F0F0F"/>
                </a:solidFill>
                <a:latin typeface="Verdana"/>
                <a:cs typeface="Verdana"/>
              </a:rPr>
              <a:t>lado</a:t>
            </a:r>
            <a:r>
              <a:rPr sz="1100" spc="-90" dirty="0">
                <a:solidFill>
                  <a:srgbClr val="0F0F0F"/>
                </a:solidFill>
                <a:latin typeface="Verdana"/>
                <a:cs typeface="Verdana"/>
              </a:rPr>
              <a:t> </a:t>
            </a:r>
            <a:r>
              <a:rPr sz="1100" spc="35" dirty="0">
                <a:solidFill>
                  <a:srgbClr val="0F0F0F"/>
                </a:solidFill>
                <a:latin typeface="Verdana"/>
                <a:cs typeface="Verdana"/>
              </a:rPr>
              <a:t>a</a:t>
            </a:r>
            <a:r>
              <a:rPr sz="1100" spc="-90" dirty="0">
                <a:solidFill>
                  <a:srgbClr val="0F0F0F"/>
                </a:solidFill>
                <a:latin typeface="Verdana"/>
                <a:cs typeface="Verdana"/>
              </a:rPr>
              <a:t> </a:t>
            </a:r>
            <a:r>
              <a:rPr sz="1100" spc="10" dirty="0">
                <a:solidFill>
                  <a:srgbClr val="0F0F0F"/>
                </a:solidFill>
                <a:latin typeface="Verdana"/>
                <a:cs typeface="Verdana"/>
              </a:rPr>
              <a:t>un</a:t>
            </a:r>
            <a:r>
              <a:rPr sz="1100" spc="-90" dirty="0">
                <a:solidFill>
                  <a:srgbClr val="0F0F0F"/>
                </a:solidFill>
                <a:latin typeface="Verdana"/>
                <a:cs typeface="Verdana"/>
              </a:rPr>
              <a:t> </a:t>
            </a:r>
            <a:r>
              <a:rPr sz="1100" spc="-25" dirty="0">
                <a:solidFill>
                  <a:srgbClr val="0F0F0F"/>
                </a:solidFill>
                <a:latin typeface="Verdana"/>
                <a:cs typeface="Verdana"/>
              </a:rPr>
              <a:t>profesional  </a:t>
            </a:r>
            <a:r>
              <a:rPr sz="1100" spc="-5" dirty="0">
                <a:solidFill>
                  <a:srgbClr val="0F0F0F"/>
                </a:solidFill>
                <a:latin typeface="Verdana"/>
                <a:cs typeface="Verdana"/>
              </a:rPr>
              <a:t>con </a:t>
            </a:r>
            <a:r>
              <a:rPr sz="1100" spc="-25" dirty="0">
                <a:solidFill>
                  <a:srgbClr val="0F0F0F"/>
                </a:solidFill>
                <a:latin typeface="Verdana"/>
                <a:cs typeface="Verdana"/>
              </a:rPr>
              <a:t>experiencia </a:t>
            </a:r>
            <a:r>
              <a:rPr sz="1100" dirty="0">
                <a:solidFill>
                  <a:srgbClr val="0F0F0F"/>
                </a:solidFill>
                <a:latin typeface="Verdana"/>
                <a:cs typeface="Verdana"/>
              </a:rPr>
              <a:t>que </a:t>
            </a:r>
            <a:r>
              <a:rPr sz="1100" spc="-10" dirty="0">
                <a:solidFill>
                  <a:srgbClr val="0F0F0F"/>
                </a:solidFill>
                <a:latin typeface="Verdana"/>
                <a:cs typeface="Verdana"/>
              </a:rPr>
              <a:t>pueda </a:t>
            </a:r>
            <a:r>
              <a:rPr sz="1100" spc="-15" dirty="0">
                <a:solidFill>
                  <a:srgbClr val="0F0F0F"/>
                </a:solidFill>
                <a:latin typeface="Verdana"/>
                <a:cs typeface="Verdana"/>
              </a:rPr>
              <a:t>manejar </a:t>
            </a:r>
            <a:r>
              <a:rPr sz="1100" spc="-10" dirty="0">
                <a:solidFill>
                  <a:srgbClr val="0F0F0F"/>
                </a:solidFill>
                <a:latin typeface="Verdana"/>
                <a:cs typeface="Verdana"/>
              </a:rPr>
              <a:t>las </a:t>
            </a:r>
            <a:r>
              <a:rPr sz="1100" spc="-20" dirty="0">
                <a:solidFill>
                  <a:srgbClr val="0F0F0F"/>
                </a:solidFill>
                <a:latin typeface="Verdana"/>
                <a:cs typeface="Verdana"/>
              </a:rPr>
              <a:t>negociaciones </a:t>
            </a:r>
            <a:r>
              <a:rPr sz="1100" spc="-10" dirty="0">
                <a:solidFill>
                  <a:srgbClr val="0F0F0F"/>
                </a:solidFill>
                <a:latin typeface="Verdana"/>
                <a:cs typeface="Verdana"/>
              </a:rPr>
              <a:t>del </a:t>
            </a:r>
            <a:r>
              <a:rPr sz="1100" spc="-20" dirty="0">
                <a:solidFill>
                  <a:srgbClr val="0F0F0F"/>
                </a:solidFill>
                <a:latin typeface="Verdana"/>
                <a:cs typeface="Verdana"/>
              </a:rPr>
              <a:t>contrato, </a:t>
            </a:r>
            <a:r>
              <a:rPr sz="1100" spc="-10" dirty="0">
                <a:solidFill>
                  <a:srgbClr val="0F0F0F"/>
                </a:solidFill>
                <a:latin typeface="Verdana"/>
                <a:cs typeface="Verdana"/>
              </a:rPr>
              <a:t>las </a:t>
            </a:r>
            <a:r>
              <a:rPr sz="1100" spc="-25" dirty="0">
                <a:solidFill>
                  <a:srgbClr val="0F0F0F"/>
                </a:solidFill>
                <a:latin typeface="Verdana"/>
                <a:cs typeface="Verdana"/>
              </a:rPr>
              <a:t>situaciones </a:t>
            </a:r>
            <a:r>
              <a:rPr sz="1100" spc="10" dirty="0">
                <a:solidFill>
                  <a:srgbClr val="0F0F0F"/>
                </a:solidFill>
                <a:latin typeface="Verdana"/>
                <a:cs typeface="Verdana"/>
              </a:rPr>
              <a:t>de </a:t>
            </a:r>
            <a:r>
              <a:rPr sz="1100" spc="-20" dirty="0">
                <a:solidFill>
                  <a:srgbClr val="0F0F0F"/>
                </a:solidFill>
                <a:latin typeface="Verdana"/>
                <a:cs typeface="Verdana"/>
              </a:rPr>
              <a:t>oferta  </a:t>
            </a:r>
            <a:r>
              <a:rPr sz="1100" spc="-25" dirty="0">
                <a:solidFill>
                  <a:srgbClr val="0F0F0F"/>
                </a:solidFill>
                <a:latin typeface="Verdana"/>
                <a:cs typeface="Verdana"/>
              </a:rPr>
              <a:t>múltiple,</a:t>
            </a:r>
            <a:r>
              <a:rPr sz="1100" spc="-95" dirty="0">
                <a:solidFill>
                  <a:srgbClr val="0F0F0F"/>
                </a:solidFill>
                <a:latin typeface="Verdana"/>
                <a:cs typeface="Verdana"/>
              </a:rPr>
              <a:t> </a:t>
            </a:r>
            <a:r>
              <a:rPr sz="1100" spc="-10" dirty="0">
                <a:solidFill>
                  <a:srgbClr val="0F0F0F"/>
                </a:solidFill>
                <a:latin typeface="Verdana"/>
                <a:cs typeface="Verdana"/>
              </a:rPr>
              <a:t>las</a:t>
            </a:r>
            <a:r>
              <a:rPr sz="1100" spc="-95" dirty="0">
                <a:solidFill>
                  <a:srgbClr val="0F0F0F"/>
                </a:solidFill>
                <a:latin typeface="Verdana"/>
                <a:cs typeface="Verdana"/>
              </a:rPr>
              <a:t> </a:t>
            </a:r>
            <a:r>
              <a:rPr sz="1100" spc="-20" dirty="0">
                <a:solidFill>
                  <a:srgbClr val="0F0F0F"/>
                </a:solidFill>
                <a:latin typeface="Verdana"/>
                <a:cs typeface="Verdana"/>
              </a:rPr>
              <a:t>condiciones</a:t>
            </a:r>
            <a:r>
              <a:rPr sz="1100" spc="-95" dirty="0">
                <a:solidFill>
                  <a:srgbClr val="0F0F0F"/>
                </a:solidFill>
                <a:latin typeface="Verdana"/>
                <a:cs typeface="Verdana"/>
              </a:rPr>
              <a:t> </a:t>
            </a:r>
            <a:r>
              <a:rPr sz="1100" spc="-20" dirty="0">
                <a:solidFill>
                  <a:srgbClr val="0F0F0F"/>
                </a:solidFill>
                <a:latin typeface="Verdana"/>
                <a:cs typeface="Verdana"/>
              </a:rPr>
              <a:t>justas</a:t>
            </a:r>
            <a:r>
              <a:rPr sz="1100" spc="-95" dirty="0">
                <a:solidFill>
                  <a:srgbClr val="0F0F0F"/>
                </a:solidFill>
                <a:latin typeface="Verdana"/>
                <a:cs typeface="Verdana"/>
              </a:rPr>
              <a:t> </a:t>
            </a:r>
            <a:r>
              <a:rPr sz="1100" spc="35" dirty="0">
                <a:solidFill>
                  <a:srgbClr val="0F0F0F"/>
                </a:solidFill>
                <a:latin typeface="Verdana"/>
                <a:cs typeface="Verdana"/>
              </a:rPr>
              <a:t>y</a:t>
            </a:r>
            <a:r>
              <a:rPr sz="1100" spc="-95" dirty="0">
                <a:solidFill>
                  <a:srgbClr val="0F0F0F"/>
                </a:solidFill>
                <a:latin typeface="Verdana"/>
                <a:cs typeface="Verdana"/>
              </a:rPr>
              <a:t> </a:t>
            </a:r>
            <a:r>
              <a:rPr sz="1100" spc="-10" dirty="0">
                <a:solidFill>
                  <a:srgbClr val="0F0F0F"/>
                </a:solidFill>
                <a:latin typeface="Verdana"/>
                <a:cs typeface="Verdana"/>
              </a:rPr>
              <a:t>las</a:t>
            </a:r>
            <a:r>
              <a:rPr sz="1100" spc="-95" dirty="0">
                <a:solidFill>
                  <a:srgbClr val="0F0F0F"/>
                </a:solidFill>
                <a:latin typeface="Verdana"/>
                <a:cs typeface="Verdana"/>
              </a:rPr>
              <a:t> </a:t>
            </a:r>
            <a:r>
              <a:rPr sz="1100" spc="-15" dirty="0">
                <a:solidFill>
                  <a:srgbClr val="0F0F0F"/>
                </a:solidFill>
                <a:latin typeface="Verdana"/>
                <a:cs typeface="Verdana"/>
              </a:rPr>
              <a:t>lagunas</a:t>
            </a:r>
            <a:r>
              <a:rPr sz="1100" spc="-95" dirty="0">
                <a:solidFill>
                  <a:srgbClr val="0F0F0F"/>
                </a:solidFill>
                <a:latin typeface="Verdana"/>
                <a:cs typeface="Verdana"/>
              </a:rPr>
              <a:t> </a:t>
            </a:r>
            <a:r>
              <a:rPr sz="1100" spc="-25" dirty="0">
                <a:solidFill>
                  <a:srgbClr val="0F0F0F"/>
                </a:solidFill>
                <a:latin typeface="Verdana"/>
                <a:cs typeface="Verdana"/>
              </a:rPr>
              <a:t>legales.</a:t>
            </a:r>
            <a:endParaRPr sz="1100">
              <a:latin typeface="Verdana"/>
              <a:cs typeface="Verdana"/>
            </a:endParaRPr>
          </a:p>
          <a:p>
            <a:pPr>
              <a:lnSpc>
                <a:spcPct val="100000"/>
              </a:lnSpc>
              <a:spcBef>
                <a:spcPts val="40"/>
              </a:spcBef>
            </a:pPr>
            <a:endParaRPr sz="1450">
              <a:latin typeface="Times New Roman"/>
              <a:cs typeface="Times New Roman"/>
            </a:endParaRPr>
          </a:p>
          <a:p>
            <a:pPr marL="23495">
              <a:lnSpc>
                <a:spcPct val="100000"/>
              </a:lnSpc>
            </a:pPr>
            <a:r>
              <a:rPr sz="1100" b="1" spc="-5" dirty="0">
                <a:solidFill>
                  <a:srgbClr val="0F0F0F"/>
                </a:solidFill>
                <a:latin typeface="Verdana"/>
                <a:cs typeface="Verdana"/>
              </a:rPr>
              <a:t>Tiempo</a:t>
            </a:r>
            <a:endParaRPr sz="1100">
              <a:latin typeface="Verdana"/>
              <a:cs typeface="Verdana"/>
            </a:endParaRPr>
          </a:p>
          <a:p>
            <a:pPr marL="12700" marR="40640" indent="10795">
              <a:lnSpc>
                <a:spcPct val="114700"/>
              </a:lnSpc>
            </a:pPr>
            <a:r>
              <a:rPr sz="1100" spc="10" dirty="0">
                <a:solidFill>
                  <a:srgbClr val="0F0F0F"/>
                </a:solidFill>
                <a:latin typeface="Verdana"/>
                <a:cs typeface="Verdana"/>
              </a:rPr>
              <a:t>En </a:t>
            </a:r>
            <a:r>
              <a:rPr sz="1100" spc="-5" dirty="0">
                <a:solidFill>
                  <a:srgbClr val="0F0F0F"/>
                </a:solidFill>
                <a:latin typeface="Verdana"/>
                <a:cs typeface="Verdana"/>
              </a:rPr>
              <a:t>el </a:t>
            </a:r>
            <a:r>
              <a:rPr sz="1100" spc="-20" dirty="0">
                <a:solidFill>
                  <a:srgbClr val="0F0F0F"/>
                </a:solidFill>
                <a:latin typeface="Verdana"/>
                <a:cs typeface="Verdana"/>
              </a:rPr>
              <a:t>último recuento, </a:t>
            </a:r>
            <a:r>
              <a:rPr sz="1100" dirty="0">
                <a:solidFill>
                  <a:srgbClr val="0F0F0F"/>
                </a:solidFill>
                <a:latin typeface="Verdana"/>
                <a:cs typeface="Verdana"/>
              </a:rPr>
              <a:t>hay 184 </a:t>
            </a:r>
            <a:r>
              <a:rPr sz="1100" spc="-20" dirty="0">
                <a:solidFill>
                  <a:srgbClr val="0F0F0F"/>
                </a:solidFill>
                <a:latin typeface="Verdana"/>
                <a:cs typeface="Verdana"/>
              </a:rPr>
              <a:t>acciones, </a:t>
            </a:r>
            <a:r>
              <a:rPr sz="1100" spc="-15" dirty="0">
                <a:solidFill>
                  <a:srgbClr val="0F0F0F"/>
                </a:solidFill>
                <a:latin typeface="Verdana"/>
                <a:cs typeface="Verdana"/>
              </a:rPr>
              <a:t>pasos, </a:t>
            </a:r>
            <a:r>
              <a:rPr sz="1100" spc="-25" dirty="0">
                <a:solidFill>
                  <a:srgbClr val="0F0F0F"/>
                </a:solidFill>
                <a:latin typeface="Verdana"/>
                <a:cs typeface="Verdana"/>
              </a:rPr>
              <a:t>procedimientos, </a:t>
            </a:r>
            <a:r>
              <a:rPr sz="1100" spc="-20" dirty="0">
                <a:solidFill>
                  <a:srgbClr val="0F0F0F"/>
                </a:solidFill>
                <a:latin typeface="Verdana"/>
                <a:cs typeface="Verdana"/>
              </a:rPr>
              <a:t>procesos </a:t>
            </a:r>
            <a:r>
              <a:rPr sz="1100" spc="35" dirty="0">
                <a:solidFill>
                  <a:srgbClr val="0F0F0F"/>
                </a:solidFill>
                <a:latin typeface="Verdana"/>
                <a:cs typeface="Verdana"/>
              </a:rPr>
              <a:t>y </a:t>
            </a:r>
            <a:r>
              <a:rPr sz="1100" spc="-20" dirty="0">
                <a:solidFill>
                  <a:srgbClr val="0F0F0F"/>
                </a:solidFill>
                <a:latin typeface="Verdana"/>
                <a:cs typeface="Verdana"/>
              </a:rPr>
              <a:t>tareas  </a:t>
            </a:r>
            <a:r>
              <a:rPr sz="1100" spc="-25" dirty="0">
                <a:solidFill>
                  <a:srgbClr val="0F0F0F"/>
                </a:solidFill>
                <a:latin typeface="Verdana"/>
                <a:cs typeface="Verdana"/>
              </a:rPr>
              <a:t>involucradas</a:t>
            </a:r>
            <a:r>
              <a:rPr sz="1100" spc="-85" dirty="0">
                <a:solidFill>
                  <a:srgbClr val="0F0F0F"/>
                </a:solidFill>
                <a:latin typeface="Verdana"/>
                <a:cs typeface="Verdana"/>
              </a:rPr>
              <a:t> </a:t>
            </a:r>
            <a:r>
              <a:rPr sz="1100" spc="10" dirty="0">
                <a:solidFill>
                  <a:srgbClr val="0F0F0F"/>
                </a:solidFill>
                <a:latin typeface="Verdana"/>
                <a:cs typeface="Verdana"/>
              </a:rPr>
              <a:t>en</a:t>
            </a:r>
            <a:r>
              <a:rPr sz="1100" spc="-85" dirty="0">
                <a:solidFill>
                  <a:srgbClr val="0F0F0F"/>
                </a:solidFill>
                <a:latin typeface="Verdana"/>
                <a:cs typeface="Verdana"/>
              </a:rPr>
              <a:t> </a:t>
            </a:r>
            <a:r>
              <a:rPr sz="1100" spc="-5" dirty="0">
                <a:solidFill>
                  <a:srgbClr val="0F0F0F"/>
                </a:solidFill>
                <a:latin typeface="Verdana"/>
                <a:cs typeface="Verdana"/>
              </a:rPr>
              <a:t>la</a:t>
            </a:r>
            <a:r>
              <a:rPr sz="1100" spc="-85" dirty="0">
                <a:solidFill>
                  <a:srgbClr val="0F0F0F"/>
                </a:solidFill>
                <a:latin typeface="Verdana"/>
                <a:cs typeface="Verdana"/>
              </a:rPr>
              <a:t> </a:t>
            </a:r>
            <a:r>
              <a:rPr sz="1100" spc="-25" dirty="0">
                <a:solidFill>
                  <a:srgbClr val="0F0F0F"/>
                </a:solidFill>
                <a:latin typeface="Verdana"/>
                <a:cs typeface="Verdana"/>
              </a:rPr>
              <a:t>realización</a:t>
            </a:r>
            <a:r>
              <a:rPr sz="1100" spc="-85" dirty="0">
                <a:solidFill>
                  <a:srgbClr val="0F0F0F"/>
                </a:solidFill>
                <a:latin typeface="Verdana"/>
                <a:cs typeface="Verdana"/>
              </a:rPr>
              <a:t> </a:t>
            </a:r>
            <a:r>
              <a:rPr sz="1100" spc="10" dirty="0">
                <a:solidFill>
                  <a:srgbClr val="0F0F0F"/>
                </a:solidFill>
                <a:latin typeface="Verdana"/>
                <a:cs typeface="Verdana"/>
              </a:rPr>
              <a:t>de</a:t>
            </a:r>
            <a:r>
              <a:rPr sz="1100" spc="-80" dirty="0">
                <a:solidFill>
                  <a:srgbClr val="0F0F0F"/>
                </a:solidFill>
                <a:latin typeface="Verdana"/>
                <a:cs typeface="Verdana"/>
              </a:rPr>
              <a:t> </a:t>
            </a:r>
            <a:r>
              <a:rPr sz="1100" dirty="0">
                <a:solidFill>
                  <a:srgbClr val="0F0F0F"/>
                </a:solidFill>
                <a:latin typeface="Verdana"/>
                <a:cs typeface="Verdana"/>
              </a:rPr>
              <a:t>una</a:t>
            </a:r>
            <a:r>
              <a:rPr sz="1100" spc="-85" dirty="0">
                <a:solidFill>
                  <a:srgbClr val="0F0F0F"/>
                </a:solidFill>
                <a:latin typeface="Verdana"/>
                <a:cs typeface="Verdana"/>
              </a:rPr>
              <a:t> </a:t>
            </a:r>
            <a:r>
              <a:rPr sz="1100" spc="-25" dirty="0">
                <a:solidFill>
                  <a:srgbClr val="0F0F0F"/>
                </a:solidFill>
                <a:latin typeface="Verdana"/>
                <a:cs typeface="Verdana"/>
              </a:rPr>
              <a:t>transacción</a:t>
            </a:r>
            <a:r>
              <a:rPr sz="1100" spc="-85" dirty="0">
                <a:solidFill>
                  <a:srgbClr val="0F0F0F"/>
                </a:solidFill>
                <a:latin typeface="Verdana"/>
                <a:cs typeface="Verdana"/>
              </a:rPr>
              <a:t> </a:t>
            </a:r>
            <a:r>
              <a:rPr sz="1100" spc="-25" dirty="0">
                <a:solidFill>
                  <a:srgbClr val="0F0F0F"/>
                </a:solidFill>
                <a:latin typeface="Verdana"/>
                <a:cs typeface="Verdana"/>
              </a:rPr>
              <a:t>inmobiliaria,</a:t>
            </a:r>
            <a:r>
              <a:rPr sz="1100" spc="-85" dirty="0">
                <a:solidFill>
                  <a:srgbClr val="0F0F0F"/>
                </a:solidFill>
                <a:latin typeface="Verdana"/>
                <a:cs typeface="Verdana"/>
              </a:rPr>
              <a:t> </a:t>
            </a:r>
            <a:r>
              <a:rPr sz="1100" spc="-10" dirty="0">
                <a:solidFill>
                  <a:srgbClr val="0F0F0F"/>
                </a:solidFill>
                <a:latin typeface="Verdana"/>
                <a:cs typeface="Verdana"/>
              </a:rPr>
              <a:t>desde</a:t>
            </a:r>
            <a:r>
              <a:rPr sz="1100" spc="-85" dirty="0">
                <a:solidFill>
                  <a:srgbClr val="0F0F0F"/>
                </a:solidFill>
                <a:latin typeface="Verdana"/>
                <a:cs typeface="Verdana"/>
              </a:rPr>
              <a:t> </a:t>
            </a:r>
            <a:r>
              <a:rPr sz="1100" spc="-5" dirty="0">
                <a:solidFill>
                  <a:srgbClr val="0F0F0F"/>
                </a:solidFill>
                <a:latin typeface="Verdana"/>
                <a:cs typeface="Verdana"/>
              </a:rPr>
              <a:t>el</a:t>
            </a:r>
            <a:r>
              <a:rPr sz="1100" spc="-80" dirty="0">
                <a:solidFill>
                  <a:srgbClr val="0F0F0F"/>
                </a:solidFill>
                <a:latin typeface="Verdana"/>
                <a:cs typeface="Verdana"/>
              </a:rPr>
              <a:t> </a:t>
            </a:r>
            <a:r>
              <a:rPr sz="1100" spc="-25" dirty="0">
                <a:solidFill>
                  <a:srgbClr val="0F0F0F"/>
                </a:solidFill>
                <a:latin typeface="Verdana"/>
                <a:cs typeface="Verdana"/>
              </a:rPr>
              <a:t>listado</a:t>
            </a:r>
            <a:r>
              <a:rPr sz="1100" spc="-85" dirty="0">
                <a:solidFill>
                  <a:srgbClr val="0F0F0F"/>
                </a:solidFill>
                <a:latin typeface="Verdana"/>
                <a:cs typeface="Verdana"/>
              </a:rPr>
              <a:t> </a:t>
            </a:r>
            <a:r>
              <a:rPr sz="1100" spc="-15" dirty="0">
                <a:solidFill>
                  <a:srgbClr val="0F0F0F"/>
                </a:solidFill>
                <a:latin typeface="Verdana"/>
                <a:cs typeface="Verdana"/>
              </a:rPr>
              <a:t>hasta</a:t>
            </a:r>
            <a:r>
              <a:rPr sz="1100" spc="-85" dirty="0">
                <a:solidFill>
                  <a:srgbClr val="0F0F0F"/>
                </a:solidFill>
                <a:latin typeface="Verdana"/>
                <a:cs typeface="Verdana"/>
              </a:rPr>
              <a:t> </a:t>
            </a:r>
            <a:r>
              <a:rPr sz="1100" spc="-5" dirty="0">
                <a:solidFill>
                  <a:srgbClr val="0F0F0F"/>
                </a:solidFill>
                <a:latin typeface="Verdana"/>
                <a:cs typeface="Verdana"/>
              </a:rPr>
              <a:t>el</a:t>
            </a:r>
            <a:r>
              <a:rPr sz="1100" spc="-85" dirty="0">
                <a:solidFill>
                  <a:srgbClr val="0F0F0F"/>
                </a:solidFill>
                <a:latin typeface="Verdana"/>
                <a:cs typeface="Verdana"/>
              </a:rPr>
              <a:t> </a:t>
            </a:r>
            <a:r>
              <a:rPr sz="1100" spc="-20" dirty="0">
                <a:solidFill>
                  <a:srgbClr val="0F0F0F"/>
                </a:solidFill>
                <a:latin typeface="Verdana"/>
                <a:cs typeface="Verdana"/>
              </a:rPr>
              <a:t>contrato  </a:t>
            </a:r>
            <a:r>
              <a:rPr sz="1100" spc="35" dirty="0">
                <a:solidFill>
                  <a:srgbClr val="0F0F0F"/>
                </a:solidFill>
                <a:latin typeface="Verdana"/>
                <a:cs typeface="Verdana"/>
              </a:rPr>
              <a:t>y </a:t>
            </a:r>
            <a:r>
              <a:rPr sz="1100" spc="-5" dirty="0">
                <a:solidFill>
                  <a:srgbClr val="0F0F0F"/>
                </a:solidFill>
                <a:latin typeface="Verdana"/>
                <a:cs typeface="Verdana"/>
              </a:rPr>
              <a:t>el </a:t>
            </a:r>
            <a:r>
              <a:rPr sz="1100" spc="-25" dirty="0">
                <a:solidFill>
                  <a:srgbClr val="0F0F0F"/>
                </a:solidFill>
                <a:latin typeface="Verdana"/>
                <a:cs typeface="Verdana"/>
              </a:rPr>
              <a:t>cierre. </a:t>
            </a:r>
            <a:r>
              <a:rPr sz="1100" spc="5" dirty="0">
                <a:solidFill>
                  <a:srgbClr val="0F0F0F"/>
                </a:solidFill>
                <a:latin typeface="Verdana"/>
                <a:cs typeface="Verdana"/>
              </a:rPr>
              <a:t>Es </a:t>
            </a:r>
            <a:r>
              <a:rPr sz="1100" spc="10" dirty="0">
                <a:solidFill>
                  <a:srgbClr val="0F0F0F"/>
                </a:solidFill>
                <a:latin typeface="Verdana"/>
                <a:cs typeface="Verdana"/>
              </a:rPr>
              <a:t>un </a:t>
            </a:r>
            <a:r>
              <a:rPr sz="1100" spc="-15" dirty="0">
                <a:solidFill>
                  <a:srgbClr val="0F0F0F"/>
                </a:solidFill>
                <a:latin typeface="Verdana"/>
                <a:cs typeface="Verdana"/>
              </a:rPr>
              <a:t>proceso </a:t>
            </a:r>
            <a:r>
              <a:rPr sz="1100" dirty="0">
                <a:solidFill>
                  <a:srgbClr val="0F0F0F"/>
                </a:solidFill>
                <a:latin typeface="Verdana"/>
                <a:cs typeface="Verdana"/>
              </a:rPr>
              <a:t>que </a:t>
            </a:r>
            <a:r>
              <a:rPr sz="1100" spc="-20" dirty="0">
                <a:solidFill>
                  <a:srgbClr val="0F0F0F"/>
                </a:solidFill>
                <a:latin typeface="Verdana"/>
                <a:cs typeface="Verdana"/>
              </a:rPr>
              <a:t>requiere </a:t>
            </a:r>
            <a:r>
              <a:rPr sz="1100" spc="-5" dirty="0">
                <a:solidFill>
                  <a:srgbClr val="0F0F0F"/>
                </a:solidFill>
                <a:latin typeface="Verdana"/>
                <a:cs typeface="Verdana"/>
              </a:rPr>
              <a:t>mucho </a:t>
            </a:r>
            <a:r>
              <a:rPr sz="1100" spc="-15" dirty="0">
                <a:solidFill>
                  <a:srgbClr val="0F0F0F"/>
                </a:solidFill>
                <a:latin typeface="Verdana"/>
                <a:cs typeface="Verdana"/>
              </a:rPr>
              <a:t>tiempo </a:t>
            </a:r>
            <a:r>
              <a:rPr sz="1100" spc="35" dirty="0">
                <a:solidFill>
                  <a:srgbClr val="0F0F0F"/>
                </a:solidFill>
                <a:latin typeface="Verdana"/>
                <a:cs typeface="Verdana"/>
              </a:rPr>
              <a:t>y </a:t>
            </a:r>
            <a:r>
              <a:rPr sz="1100" dirty="0">
                <a:solidFill>
                  <a:srgbClr val="0F0F0F"/>
                </a:solidFill>
                <a:latin typeface="Verdana"/>
                <a:cs typeface="Verdana"/>
              </a:rPr>
              <a:t>una </a:t>
            </a:r>
            <a:r>
              <a:rPr sz="1100" spc="-10" dirty="0">
                <a:solidFill>
                  <a:srgbClr val="0F0F0F"/>
                </a:solidFill>
                <a:latin typeface="Verdana"/>
                <a:cs typeface="Verdana"/>
              </a:rPr>
              <a:t>gran </a:t>
            </a:r>
            <a:r>
              <a:rPr sz="1100" spc="-20" dirty="0">
                <a:solidFill>
                  <a:srgbClr val="0F0F0F"/>
                </a:solidFill>
                <a:latin typeface="Verdana"/>
                <a:cs typeface="Verdana"/>
              </a:rPr>
              <a:t>atención </a:t>
            </a:r>
            <a:r>
              <a:rPr sz="1100" spc="35" dirty="0">
                <a:solidFill>
                  <a:srgbClr val="0F0F0F"/>
                </a:solidFill>
                <a:latin typeface="Verdana"/>
                <a:cs typeface="Verdana"/>
              </a:rPr>
              <a:t>a </a:t>
            </a:r>
            <a:r>
              <a:rPr sz="1100" spc="-10" dirty="0">
                <a:solidFill>
                  <a:srgbClr val="0F0F0F"/>
                </a:solidFill>
                <a:latin typeface="Verdana"/>
                <a:cs typeface="Verdana"/>
              </a:rPr>
              <a:t>los </a:t>
            </a:r>
            <a:r>
              <a:rPr sz="1100" spc="-25" dirty="0">
                <a:solidFill>
                  <a:srgbClr val="0F0F0F"/>
                </a:solidFill>
                <a:latin typeface="Verdana"/>
                <a:cs typeface="Verdana"/>
              </a:rPr>
              <a:t>detalles. </a:t>
            </a:r>
            <a:r>
              <a:rPr sz="1100" spc="10" dirty="0">
                <a:solidFill>
                  <a:srgbClr val="0F0F0F"/>
                </a:solidFill>
                <a:latin typeface="Verdana"/>
                <a:cs typeface="Verdana"/>
              </a:rPr>
              <a:t>En  </a:t>
            </a:r>
            <a:r>
              <a:rPr sz="1100" dirty="0">
                <a:solidFill>
                  <a:srgbClr val="0F0F0F"/>
                </a:solidFill>
                <a:latin typeface="Verdana"/>
                <a:cs typeface="Verdana"/>
              </a:rPr>
              <a:t>una </a:t>
            </a:r>
            <a:r>
              <a:rPr sz="1100" spc="-10" dirty="0">
                <a:solidFill>
                  <a:srgbClr val="0F0F0F"/>
                </a:solidFill>
                <a:latin typeface="Verdana"/>
                <a:cs typeface="Verdana"/>
              </a:rPr>
              <a:t>época </a:t>
            </a:r>
            <a:r>
              <a:rPr sz="1100" spc="10" dirty="0">
                <a:solidFill>
                  <a:srgbClr val="0F0F0F"/>
                </a:solidFill>
                <a:latin typeface="Verdana"/>
                <a:cs typeface="Verdana"/>
              </a:rPr>
              <a:t>en </a:t>
            </a:r>
            <a:r>
              <a:rPr sz="1100" spc="-5" dirty="0">
                <a:solidFill>
                  <a:srgbClr val="0F0F0F"/>
                </a:solidFill>
                <a:latin typeface="Verdana"/>
                <a:cs typeface="Verdana"/>
              </a:rPr>
              <a:t>la </a:t>
            </a:r>
            <a:r>
              <a:rPr sz="1100" dirty="0">
                <a:solidFill>
                  <a:srgbClr val="0F0F0F"/>
                </a:solidFill>
                <a:latin typeface="Verdana"/>
                <a:cs typeface="Verdana"/>
              </a:rPr>
              <a:t>que </a:t>
            </a:r>
            <a:r>
              <a:rPr sz="1100" spc="-5" dirty="0">
                <a:solidFill>
                  <a:srgbClr val="0F0F0F"/>
                </a:solidFill>
                <a:latin typeface="Verdana"/>
                <a:cs typeface="Verdana"/>
              </a:rPr>
              <a:t>la </a:t>
            </a:r>
            <a:r>
              <a:rPr sz="1100" spc="-15" dirty="0">
                <a:solidFill>
                  <a:srgbClr val="0F0F0F"/>
                </a:solidFill>
                <a:latin typeface="Verdana"/>
                <a:cs typeface="Verdana"/>
              </a:rPr>
              <a:t>mayoría </a:t>
            </a:r>
            <a:r>
              <a:rPr sz="1100" spc="10" dirty="0">
                <a:solidFill>
                  <a:srgbClr val="0F0F0F"/>
                </a:solidFill>
                <a:latin typeface="Verdana"/>
                <a:cs typeface="Verdana"/>
              </a:rPr>
              <a:t>de </a:t>
            </a:r>
            <a:r>
              <a:rPr sz="1100" spc="-10" dirty="0">
                <a:solidFill>
                  <a:srgbClr val="0F0F0F"/>
                </a:solidFill>
                <a:latin typeface="Verdana"/>
                <a:cs typeface="Verdana"/>
              </a:rPr>
              <a:t>los </a:t>
            </a:r>
            <a:r>
              <a:rPr sz="1100" spc="-25" dirty="0">
                <a:solidFill>
                  <a:srgbClr val="0F0F0F"/>
                </a:solidFill>
                <a:latin typeface="Verdana"/>
                <a:cs typeface="Verdana"/>
              </a:rPr>
              <a:t>propietarios </a:t>
            </a:r>
            <a:r>
              <a:rPr sz="1100" spc="10" dirty="0">
                <a:solidFill>
                  <a:srgbClr val="0F0F0F"/>
                </a:solidFill>
                <a:latin typeface="Verdana"/>
                <a:cs typeface="Verdana"/>
              </a:rPr>
              <a:t>de </a:t>
            </a:r>
            <a:r>
              <a:rPr sz="1100" spc="-20" dirty="0">
                <a:solidFill>
                  <a:srgbClr val="0F0F0F"/>
                </a:solidFill>
                <a:latin typeface="Verdana"/>
                <a:cs typeface="Verdana"/>
              </a:rPr>
              <a:t>viviendas </a:t>
            </a:r>
            <a:r>
              <a:rPr sz="1100" spc="5" dirty="0">
                <a:solidFill>
                  <a:srgbClr val="0F0F0F"/>
                </a:solidFill>
                <a:latin typeface="Verdana"/>
                <a:cs typeface="Verdana"/>
              </a:rPr>
              <a:t>ya </a:t>
            </a:r>
            <a:r>
              <a:rPr sz="1100" spc="-15" dirty="0">
                <a:solidFill>
                  <a:srgbClr val="0F0F0F"/>
                </a:solidFill>
                <a:latin typeface="Verdana"/>
                <a:cs typeface="Verdana"/>
              </a:rPr>
              <a:t>están </a:t>
            </a:r>
            <a:r>
              <a:rPr sz="1100" spc="-20" dirty="0">
                <a:solidFill>
                  <a:srgbClr val="0F0F0F"/>
                </a:solidFill>
                <a:latin typeface="Verdana"/>
                <a:cs typeface="Verdana"/>
              </a:rPr>
              <a:t>sobrecargados </a:t>
            </a:r>
            <a:r>
              <a:rPr sz="1100" spc="35" dirty="0">
                <a:solidFill>
                  <a:srgbClr val="0F0F0F"/>
                </a:solidFill>
                <a:latin typeface="Verdana"/>
                <a:cs typeface="Verdana"/>
              </a:rPr>
              <a:t>y  </a:t>
            </a:r>
            <a:r>
              <a:rPr sz="1100" spc="-15" dirty="0">
                <a:solidFill>
                  <a:srgbClr val="0F0F0F"/>
                </a:solidFill>
                <a:latin typeface="Verdana"/>
                <a:cs typeface="Verdana"/>
              </a:rPr>
              <a:t>abrumados sólo </a:t>
            </a:r>
            <a:r>
              <a:rPr sz="1100" spc="-5" dirty="0">
                <a:solidFill>
                  <a:srgbClr val="0F0F0F"/>
                </a:solidFill>
                <a:latin typeface="Verdana"/>
                <a:cs typeface="Verdana"/>
              </a:rPr>
              <a:t>por </a:t>
            </a:r>
            <a:r>
              <a:rPr sz="1100" spc="-10" dirty="0">
                <a:solidFill>
                  <a:srgbClr val="0F0F0F"/>
                </a:solidFill>
                <a:latin typeface="Verdana"/>
                <a:cs typeface="Verdana"/>
              </a:rPr>
              <a:t>las </a:t>
            </a:r>
            <a:r>
              <a:rPr sz="1100" spc="-25" dirty="0">
                <a:solidFill>
                  <a:srgbClr val="0F0F0F"/>
                </a:solidFill>
                <a:latin typeface="Verdana"/>
                <a:cs typeface="Verdana"/>
              </a:rPr>
              <a:t>responsabilidades </a:t>
            </a:r>
            <a:r>
              <a:rPr sz="1100" spc="10" dirty="0">
                <a:solidFill>
                  <a:srgbClr val="0F0F0F"/>
                </a:solidFill>
                <a:latin typeface="Verdana"/>
                <a:cs typeface="Verdana"/>
              </a:rPr>
              <a:t>de </a:t>
            </a:r>
            <a:r>
              <a:rPr sz="1100" spc="-5" dirty="0">
                <a:solidFill>
                  <a:srgbClr val="0F0F0F"/>
                </a:solidFill>
                <a:latin typeface="Verdana"/>
                <a:cs typeface="Verdana"/>
              </a:rPr>
              <a:t>la </a:t>
            </a:r>
            <a:r>
              <a:rPr sz="1100" spc="-15" dirty="0">
                <a:solidFill>
                  <a:srgbClr val="0F0F0F"/>
                </a:solidFill>
                <a:latin typeface="Verdana"/>
                <a:cs typeface="Verdana"/>
              </a:rPr>
              <a:t>vida </a:t>
            </a:r>
            <a:r>
              <a:rPr sz="1100" spc="35" dirty="0">
                <a:solidFill>
                  <a:srgbClr val="0F0F0F"/>
                </a:solidFill>
                <a:latin typeface="Verdana"/>
                <a:cs typeface="Verdana"/>
              </a:rPr>
              <a:t>y </a:t>
            </a:r>
            <a:r>
              <a:rPr sz="1100" spc="-5" dirty="0">
                <a:solidFill>
                  <a:srgbClr val="0F0F0F"/>
                </a:solidFill>
                <a:latin typeface="Verdana"/>
                <a:cs typeface="Verdana"/>
              </a:rPr>
              <a:t>la </a:t>
            </a:r>
            <a:r>
              <a:rPr sz="1100" spc="-20" dirty="0">
                <a:solidFill>
                  <a:srgbClr val="0F0F0F"/>
                </a:solidFill>
                <a:latin typeface="Verdana"/>
                <a:cs typeface="Verdana"/>
              </a:rPr>
              <a:t>carrera, </a:t>
            </a:r>
            <a:r>
              <a:rPr sz="1100" spc="-15" dirty="0">
                <a:solidFill>
                  <a:srgbClr val="0F0F0F"/>
                </a:solidFill>
                <a:latin typeface="Verdana"/>
                <a:cs typeface="Verdana"/>
              </a:rPr>
              <a:t>asumir </a:t>
            </a:r>
            <a:r>
              <a:rPr sz="1100" spc="-5" dirty="0">
                <a:solidFill>
                  <a:srgbClr val="0F0F0F"/>
                </a:solidFill>
                <a:latin typeface="Verdana"/>
                <a:cs typeface="Verdana"/>
              </a:rPr>
              <a:t>el </a:t>
            </a:r>
            <a:r>
              <a:rPr sz="1100" spc="-20" dirty="0">
                <a:solidFill>
                  <a:srgbClr val="0F0F0F"/>
                </a:solidFill>
                <a:latin typeface="Verdana"/>
                <a:cs typeface="Verdana"/>
              </a:rPr>
              <a:t>trabajo </a:t>
            </a:r>
            <a:r>
              <a:rPr sz="1100" spc="35" dirty="0">
                <a:solidFill>
                  <a:srgbClr val="0F0F0F"/>
                </a:solidFill>
                <a:latin typeface="Verdana"/>
                <a:cs typeface="Verdana"/>
              </a:rPr>
              <a:t>a </a:t>
            </a:r>
            <a:r>
              <a:rPr sz="1100" spc="-15" dirty="0">
                <a:solidFill>
                  <a:srgbClr val="0F0F0F"/>
                </a:solidFill>
                <a:latin typeface="Verdana"/>
                <a:cs typeface="Verdana"/>
              </a:rPr>
              <a:t>tiempo  completo</a:t>
            </a:r>
            <a:r>
              <a:rPr sz="1100" spc="-100" dirty="0">
                <a:solidFill>
                  <a:srgbClr val="0F0F0F"/>
                </a:solidFill>
                <a:latin typeface="Verdana"/>
                <a:cs typeface="Verdana"/>
              </a:rPr>
              <a:t> </a:t>
            </a:r>
            <a:r>
              <a:rPr sz="1100" spc="10" dirty="0">
                <a:solidFill>
                  <a:srgbClr val="0F0F0F"/>
                </a:solidFill>
                <a:latin typeface="Verdana"/>
                <a:cs typeface="Verdana"/>
              </a:rPr>
              <a:t>de</a:t>
            </a:r>
            <a:r>
              <a:rPr sz="1100" spc="-95" dirty="0">
                <a:solidFill>
                  <a:srgbClr val="0F0F0F"/>
                </a:solidFill>
                <a:latin typeface="Verdana"/>
                <a:cs typeface="Verdana"/>
              </a:rPr>
              <a:t> </a:t>
            </a:r>
            <a:r>
              <a:rPr sz="1100" spc="-15" dirty="0">
                <a:solidFill>
                  <a:srgbClr val="0F0F0F"/>
                </a:solidFill>
                <a:latin typeface="Verdana"/>
                <a:cs typeface="Verdana"/>
              </a:rPr>
              <a:t>vender</a:t>
            </a:r>
            <a:r>
              <a:rPr sz="1100" spc="-95"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5" dirty="0">
                <a:solidFill>
                  <a:srgbClr val="0F0F0F"/>
                </a:solidFill>
                <a:latin typeface="Verdana"/>
                <a:cs typeface="Verdana"/>
              </a:rPr>
              <a:t> </a:t>
            </a:r>
            <a:r>
              <a:rPr sz="1100" spc="5" dirty="0">
                <a:solidFill>
                  <a:srgbClr val="0F0F0F"/>
                </a:solidFill>
                <a:latin typeface="Verdana"/>
                <a:cs typeface="Verdana"/>
              </a:rPr>
              <a:t>es</a:t>
            </a:r>
            <a:r>
              <a:rPr sz="1100" spc="-95"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5" dirty="0">
                <a:solidFill>
                  <a:srgbClr val="0F0F0F"/>
                </a:solidFill>
                <a:latin typeface="Verdana"/>
                <a:cs typeface="Verdana"/>
              </a:rPr>
              <a:t>tarea</a:t>
            </a:r>
            <a:r>
              <a:rPr sz="1100" spc="-95" dirty="0">
                <a:solidFill>
                  <a:srgbClr val="0F0F0F"/>
                </a:solidFill>
                <a:latin typeface="Verdana"/>
                <a:cs typeface="Verdana"/>
              </a:rPr>
              <a:t> </a:t>
            </a:r>
            <a:r>
              <a:rPr sz="1100" spc="-30" dirty="0">
                <a:solidFill>
                  <a:srgbClr val="0F0F0F"/>
                </a:solidFill>
                <a:latin typeface="Verdana"/>
                <a:cs typeface="Verdana"/>
              </a:rPr>
              <a:t>difícil.</a:t>
            </a:r>
            <a:endParaRPr sz="1100">
              <a:latin typeface="Verdana"/>
              <a:cs typeface="Verdana"/>
            </a:endParaRPr>
          </a:p>
          <a:p>
            <a:pPr>
              <a:lnSpc>
                <a:spcPct val="100000"/>
              </a:lnSpc>
              <a:spcBef>
                <a:spcPts val="40"/>
              </a:spcBef>
            </a:pPr>
            <a:endParaRPr sz="1450">
              <a:latin typeface="Times New Roman"/>
              <a:cs typeface="Times New Roman"/>
            </a:endParaRPr>
          </a:p>
          <a:p>
            <a:pPr marL="23495">
              <a:lnSpc>
                <a:spcPct val="100000"/>
              </a:lnSpc>
            </a:pPr>
            <a:r>
              <a:rPr sz="1100" b="1" spc="-15" dirty="0">
                <a:solidFill>
                  <a:srgbClr val="0F0F0F"/>
                </a:solidFill>
                <a:latin typeface="Verdana"/>
                <a:cs typeface="Verdana"/>
              </a:rPr>
              <a:t>Conocimiento </a:t>
            </a:r>
            <a:r>
              <a:rPr sz="1100" b="1" spc="40" dirty="0">
                <a:solidFill>
                  <a:srgbClr val="0F0F0F"/>
                </a:solidFill>
                <a:latin typeface="Verdana"/>
                <a:cs typeface="Verdana"/>
              </a:rPr>
              <a:t>y</a:t>
            </a:r>
            <a:r>
              <a:rPr sz="1100" b="1" spc="-185" dirty="0">
                <a:solidFill>
                  <a:srgbClr val="0F0F0F"/>
                </a:solidFill>
                <a:latin typeface="Verdana"/>
                <a:cs typeface="Verdana"/>
              </a:rPr>
              <a:t> </a:t>
            </a:r>
            <a:r>
              <a:rPr sz="1100" b="1" spc="-15" dirty="0">
                <a:solidFill>
                  <a:srgbClr val="0F0F0F"/>
                </a:solidFill>
                <a:latin typeface="Verdana"/>
                <a:cs typeface="Verdana"/>
              </a:rPr>
              <a:t>preparación</a:t>
            </a:r>
            <a:endParaRPr sz="1100">
              <a:latin typeface="Verdana"/>
              <a:cs typeface="Verdana"/>
            </a:endParaRPr>
          </a:p>
          <a:p>
            <a:pPr marL="12700" marR="5080" indent="10795">
              <a:lnSpc>
                <a:spcPct val="114700"/>
              </a:lnSpc>
            </a:pPr>
            <a:r>
              <a:rPr sz="1100" spc="-5" dirty="0">
                <a:solidFill>
                  <a:srgbClr val="0F0F0F"/>
                </a:solidFill>
                <a:latin typeface="Verdana"/>
                <a:cs typeface="Verdana"/>
              </a:rPr>
              <a:t>Los </a:t>
            </a:r>
            <a:r>
              <a:rPr sz="1100" spc="-25" dirty="0">
                <a:solidFill>
                  <a:srgbClr val="0F0F0F"/>
                </a:solidFill>
                <a:latin typeface="Verdana"/>
                <a:cs typeface="Verdana"/>
              </a:rPr>
              <a:t>profesionales inmobiliarios </a:t>
            </a:r>
            <a:r>
              <a:rPr sz="1100" spc="-10" dirty="0">
                <a:solidFill>
                  <a:srgbClr val="0F0F0F"/>
                </a:solidFill>
                <a:latin typeface="Verdana"/>
                <a:cs typeface="Verdana"/>
              </a:rPr>
              <a:t>pueden </a:t>
            </a:r>
            <a:r>
              <a:rPr sz="1100" spc="-20" dirty="0">
                <a:solidFill>
                  <a:srgbClr val="0F0F0F"/>
                </a:solidFill>
                <a:latin typeface="Verdana"/>
                <a:cs typeface="Verdana"/>
              </a:rPr>
              <a:t>guiarle </a:t>
            </a:r>
            <a:r>
              <a:rPr sz="1100" spc="10" dirty="0">
                <a:solidFill>
                  <a:srgbClr val="0F0F0F"/>
                </a:solidFill>
                <a:latin typeface="Verdana"/>
                <a:cs typeface="Verdana"/>
              </a:rPr>
              <a:t>de </a:t>
            </a:r>
            <a:r>
              <a:rPr sz="1100" spc="-10" dirty="0">
                <a:solidFill>
                  <a:srgbClr val="0F0F0F"/>
                </a:solidFill>
                <a:latin typeface="Verdana"/>
                <a:cs typeface="Verdana"/>
              </a:rPr>
              <a:t>forma </a:t>
            </a:r>
            <a:r>
              <a:rPr sz="1100" spc="-20" dirty="0">
                <a:solidFill>
                  <a:srgbClr val="0F0F0F"/>
                </a:solidFill>
                <a:latin typeface="Verdana"/>
                <a:cs typeface="Verdana"/>
              </a:rPr>
              <a:t>experta </a:t>
            </a:r>
            <a:r>
              <a:rPr sz="1100" spc="10" dirty="0">
                <a:solidFill>
                  <a:srgbClr val="0F0F0F"/>
                </a:solidFill>
                <a:latin typeface="Verdana"/>
                <a:cs typeface="Verdana"/>
              </a:rPr>
              <a:t>en </a:t>
            </a:r>
            <a:r>
              <a:rPr sz="1100" spc="-10" dirty="0">
                <a:solidFill>
                  <a:srgbClr val="0F0F0F"/>
                </a:solidFill>
                <a:latin typeface="Verdana"/>
                <a:cs typeface="Verdana"/>
              </a:rPr>
              <a:t>cada paso </a:t>
            </a:r>
            <a:r>
              <a:rPr sz="1100" spc="10" dirty="0">
                <a:solidFill>
                  <a:srgbClr val="0F0F0F"/>
                </a:solidFill>
                <a:latin typeface="Verdana"/>
                <a:cs typeface="Verdana"/>
              </a:rPr>
              <a:t>de </a:t>
            </a:r>
            <a:r>
              <a:rPr sz="1100" spc="-5" dirty="0">
                <a:solidFill>
                  <a:srgbClr val="0F0F0F"/>
                </a:solidFill>
                <a:latin typeface="Verdana"/>
                <a:cs typeface="Verdana"/>
              </a:rPr>
              <a:t>la  </a:t>
            </a:r>
            <a:r>
              <a:rPr sz="1100" spc="-20" dirty="0">
                <a:solidFill>
                  <a:srgbClr val="0F0F0F"/>
                </a:solidFill>
                <a:latin typeface="Verdana"/>
                <a:cs typeface="Verdana"/>
              </a:rPr>
              <a:t>preparación</a:t>
            </a:r>
            <a:r>
              <a:rPr sz="1100" spc="-95" dirty="0">
                <a:solidFill>
                  <a:srgbClr val="0F0F0F"/>
                </a:solidFill>
                <a:latin typeface="Verdana"/>
                <a:cs typeface="Verdana"/>
              </a:rPr>
              <a:t> </a:t>
            </a:r>
            <a:r>
              <a:rPr sz="1100" spc="10" dirty="0">
                <a:solidFill>
                  <a:srgbClr val="0F0F0F"/>
                </a:solidFill>
                <a:latin typeface="Verdana"/>
                <a:cs typeface="Verdana"/>
              </a:rPr>
              <a:t>de</a:t>
            </a:r>
            <a:r>
              <a:rPr sz="1100" spc="-95" dirty="0">
                <a:solidFill>
                  <a:srgbClr val="0F0F0F"/>
                </a:solidFill>
                <a:latin typeface="Verdana"/>
                <a:cs typeface="Verdana"/>
              </a:rPr>
              <a:t> </a:t>
            </a:r>
            <a:r>
              <a:rPr sz="1100" spc="5" dirty="0">
                <a:solidFill>
                  <a:srgbClr val="0F0F0F"/>
                </a:solidFill>
                <a:latin typeface="Verdana"/>
                <a:cs typeface="Verdana"/>
              </a:rPr>
              <a:t>su</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0" dirty="0">
                <a:solidFill>
                  <a:srgbClr val="0F0F0F"/>
                </a:solidFill>
                <a:latin typeface="Verdana"/>
                <a:cs typeface="Verdana"/>
              </a:rPr>
              <a:t> </a:t>
            </a:r>
            <a:r>
              <a:rPr sz="1100" spc="35" dirty="0">
                <a:solidFill>
                  <a:srgbClr val="0F0F0F"/>
                </a:solidFill>
                <a:latin typeface="Verdana"/>
                <a:cs typeface="Verdana"/>
              </a:rPr>
              <a:t>y</a:t>
            </a:r>
            <a:r>
              <a:rPr sz="1100" spc="-95" dirty="0">
                <a:solidFill>
                  <a:srgbClr val="0F0F0F"/>
                </a:solidFill>
                <a:latin typeface="Verdana"/>
                <a:cs typeface="Verdana"/>
              </a:rPr>
              <a:t> </a:t>
            </a:r>
            <a:r>
              <a:rPr sz="1100" spc="5" dirty="0">
                <a:solidFill>
                  <a:srgbClr val="0F0F0F"/>
                </a:solidFill>
                <a:latin typeface="Verdana"/>
                <a:cs typeface="Verdana"/>
              </a:rPr>
              <a:t>su</a:t>
            </a:r>
            <a:r>
              <a:rPr sz="1100" spc="-95" dirty="0">
                <a:solidFill>
                  <a:srgbClr val="0F0F0F"/>
                </a:solidFill>
                <a:latin typeface="Verdana"/>
                <a:cs typeface="Verdana"/>
              </a:rPr>
              <a:t> </a:t>
            </a:r>
            <a:r>
              <a:rPr sz="1100" spc="-20" dirty="0">
                <a:solidFill>
                  <a:srgbClr val="0F0F0F"/>
                </a:solidFill>
                <a:latin typeface="Verdana"/>
                <a:cs typeface="Verdana"/>
              </a:rPr>
              <a:t>familia</a:t>
            </a:r>
            <a:r>
              <a:rPr sz="1100" spc="-95" dirty="0">
                <a:solidFill>
                  <a:srgbClr val="0F0F0F"/>
                </a:solidFill>
                <a:latin typeface="Verdana"/>
                <a:cs typeface="Verdana"/>
              </a:rPr>
              <a:t> </a:t>
            </a:r>
            <a:r>
              <a:rPr sz="1100" spc="-10" dirty="0">
                <a:solidFill>
                  <a:srgbClr val="0F0F0F"/>
                </a:solidFill>
                <a:latin typeface="Verdana"/>
                <a:cs typeface="Verdana"/>
              </a:rPr>
              <a:t>para</a:t>
            </a:r>
            <a:r>
              <a:rPr sz="1100" spc="-90"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5" dirty="0">
                <a:solidFill>
                  <a:srgbClr val="0F0F0F"/>
                </a:solidFill>
                <a:latin typeface="Verdana"/>
                <a:cs typeface="Verdana"/>
              </a:rPr>
              <a:t>venta</a:t>
            </a:r>
            <a:r>
              <a:rPr sz="1100" spc="-95" dirty="0">
                <a:solidFill>
                  <a:srgbClr val="0F0F0F"/>
                </a:solidFill>
                <a:latin typeface="Verdana"/>
                <a:cs typeface="Verdana"/>
              </a:rPr>
              <a:t> </a:t>
            </a:r>
            <a:r>
              <a:rPr sz="1100" spc="-20" dirty="0">
                <a:solidFill>
                  <a:srgbClr val="0F0F0F"/>
                </a:solidFill>
                <a:latin typeface="Verdana"/>
                <a:cs typeface="Verdana"/>
              </a:rPr>
              <a:t>exitosa.</a:t>
            </a:r>
            <a:r>
              <a:rPr sz="1100" spc="-95" dirty="0">
                <a:solidFill>
                  <a:srgbClr val="0F0F0F"/>
                </a:solidFill>
                <a:latin typeface="Verdana"/>
                <a:cs typeface="Verdana"/>
              </a:rPr>
              <a:t> </a:t>
            </a:r>
            <a:r>
              <a:rPr sz="1100" dirty="0">
                <a:solidFill>
                  <a:srgbClr val="0F0F0F"/>
                </a:solidFill>
                <a:latin typeface="Verdana"/>
                <a:cs typeface="Verdana"/>
              </a:rPr>
              <a:t>Con</a:t>
            </a:r>
            <a:r>
              <a:rPr sz="1100" spc="-90" dirty="0">
                <a:solidFill>
                  <a:srgbClr val="0F0F0F"/>
                </a:solidFill>
                <a:latin typeface="Verdana"/>
                <a:cs typeface="Verdana"/>
              </a:rPr>
              <a:t> </a:t>
            </a:r>
            <a:r>
              <a:rPr sz="1100" spc="-5" dirty="0">
                <a:solidFill>
                  <a:srgbClr val="0F0F0F"/>
                </a:solidFill>
                <a:latin typeface="Verdana"/>
                <a:cs typeface="Verdana"/>
              </a:rPr>
              <a:t>el</a:t>
            </a:r>
            <a:r>
              <a:rPr sz="1100" spc="-95" dirty="0">
                <a:solidFill>
                  <a:srgbClr val="0F0F0F"/>
                </a:solidFill>
                <a:latin typeface="Verdana"/>
                <a:cs typeface="Verdana"/>
              </a:rPr>
              <a:t> </a:t>
            </a:r>
            <a:r>
              <a:rPr sz="1100" spc="-20" dirty="0">
                <a:solidFill>
                  <a:srgbClr val="0F0F0F"/>
                </a:solidFill>
                <a:latin typeface="Verdana"/>
                <a:cs typeface="Verdana"/>
              </a:rPr>
              <a:t>conocimiento</a:t>
            </a:r>
            <a:r>
              <a:rPr sz="1100" spc="-95" dirty="0">
                <a:solidFill>
                  <a:srgbClr val="0F0F0F"/>
                </a:solidFill>
                <a:latin typeface="Verdana"/>
                <a:cs typeface="Verdana"/>
              </a:rPr>
              <a:t> </a:t>
            </a:r>
            <a:r>
              <a:rPr sz="1100" spc="-10" dirty="0">
                <a:solidFill>
                  <a:srgbClr val="0F0F0F"/>
                </a:solidFill>
                <a:latin typeface="Verdana"/>
                <a:cs typeface="Verdana"/>
              </a:rPr>
              <a:t>del</a:t>
            </a:r>
            <a:r>
              <a:rPr sz="1100" spc="-95" dirty="0">
                <a:solidFill>
                  <a:srgbClr val="0F0F0F"/>
                </a:solidFill>
                <a:latin typeface="Verdana"/>
                <a:cs typeface="Verdana"/>
              </a:rPr>
              <a:t> </a:t>
            </a:r>
            <a:r>
              <a:rPr sz="1100" spc="-15" dirty="0">
                <a:solidFill>
                  <a:srgbClr val="0F0F0F"/>
                </a:solidFill>
                <a:latin typeface="Verdana"/>
                <a:cs typeface="Verdana"/>
              </a:rPr>
              <a:t>mercado,  </a:t>
            </a:r>
            <a:r>
              <a:rPr sz="1100" spc="-5" dirty="0">
                <a:solidFill>
                  <a:srgbClr val="0F0F0F"/>
                </a:solidFill>
                <a:latin typeface="Verdana"/>
                <a:cs typeface="Verdana"/>
              </a:rPr>
              <a:t>la </a:t>
            </a:r>
            <a:r>
              <a:rPr sz="1100" spc="-25" dirty="0">
                <a:solidFill>
                  <a:srgbClr val="0F0F0F"/>
                </a:solidFill>
                <a:latin typeface="Verdana"/>
                <a:cs typeface="Verdana"/>
              </a:rPr>
              <a:t>experiencia </a:t>
            </a:r>
            <a:r>
              <a:rPr sz="1100" spc="10" dirty="0">
                <a:solidFill>
                  <a:srgbClr val="0F0F0F"/>
                </a:solidFill>
                <a:latin typeface="Verdana"/>
                <a:cs typeface="Verdana"/>
              </a:rPr>
              <a:t>en </a:t>
            </a:r>
            <a:r>
              <a:rPr sz="1100" spc="-5" dirty="0">
                <a:solidFill>
                  <a:srgbClr val="0F0F0F"/>
                </a:solidFill>
                <a:latin typeface="Verdana"/>
                <a:cs typeface="Verdana"/>
              </a:rPr>
              <a:t>la </a:t>
            </a:r>
            <a:r>
              <a:rPr sz="1100" spc="-15" dirty="0">
                <a:solidFill>
                  <a:srgbClr val="0F0F0F"/>
                </a:solidFill>
                <a:latin typeface="Verdana"/>
                <a:cs typeface="Verdana"/>
              </a:rPr>
              <a:t>puesta </a:t>
            </a:r>
            <a:r>
              <a:rPr sz="1100" spc="10" dirty="0">
                <a:solidFill>
                  <a:srgbClr val="0F0F0F"/>
                </a:solidFill>
                <a:latin typeface="Verdana"/>
                <a:cs typeface="Verdana"/>
              </a:rPr>
              <a:t>en </a:t>
            </a:r>
            <a:r>
              <a:rPr sz="1100" spc="-20" dirty="0">
                <a:solidFill>
                  <a:srgbClr val="0F0F0F"/>
                </a:solidFill>
                <a:latin typeface="Verdana"/>
                <a:cs typeface="Verdana"/>
              </a:rPr>
              <a:t>escena, </a:t>
            </a:r>
            <a:r>
              <a:rPr sz="1100" spc="35" dirty="0">
                <a:solidFill>
                  <a:srgbClr val="0F0F0F"/>
                </a:solidFill>
                <a:latin typeface="Verdana"/>
                <a:cs typeface="Verdana"/>
              </a:rPr>
              <a:t>y </a:t>
            </a:r>
            <a:r>
              <a:rPr sz="1100" spc="-10" dirty="0">
                <a:solidFill>
                  <a:srgbClr val="0F0F0F"/>
                </a:solidFill>
                <a:latin typeface="Verdana"/>
                <a:cs typeface="Verdana"/>
              </a:rPr>
              <a:t>los </a:t>
            </a:r>
            <a:r>
              <a:rPr sz="1100" spc="-20" dirty="0">
                <a:solidFill>
                  <a:srgbClr val="0F0F0F"/>
                </a:solidFill>
                <a:latin typeface="Verdana"/>
                <a:cs typeface="Verdana"/>
              </a:rPr>
              <a:t>consejos </a:t>
            </a:r>
            <a:r>
              <a:rPr sz="1100" spc="35" dirty="0">
                <a:solidFill>
                  <a:srgbClr val="0F0F0F"/>
                </a:solidFill>
                <a:latin typeface="Verdana"/>
                <a:cs typeface="Verdana"/>
              </a:rPr>
              <a:t>y </a:t>
            </a:r>
            <a:r>
              <a:rPr sz="1100" spc="-20" dirty="0">
                <a:solidFill>
                  <a:srgbClr val="0F0F0F"/>
                </a:solidFill>
                <a:latin typeface="Verdana"/>
                <a:cs typeface="Verdana"/>
              </a:rPr>
              <a:t>herramientas </a:t>
            </a:r>
            <a:r>
              <a:rPr sz="1100" spc="10" dirty="0">
                <a:solidFill>
                  <a:srgbClr val="0F0F0F"/>
                </a:solidFill>
                <a:latin typeface="Verdana"/>
                <a:cs typeface="Verdana"/>
              </a:rPr>
              <a:t>de </a:t>
            </a:r>
            <a:r>
              <a:rPr sz="1100" spc="-20" dirty="0">
                <a:solidFill>
                  <a:srgbClr val="0F0F0F"/>
                </a:solidFill>
                <a:latin typeface="Verdana"/>
                <a:cs typeface="Verdana"/>
              </a:rPr>
              <a:t>confianza </a:t>
            </a:r>
            <a:r>
              <a:rPr sz="1100" spc="-10" dirty="0">
                <a:solidFill>
                  <a:srgbClr val="0F0F0F"/>
                </a:solidFill>
                <a:latin typeface="Verdana"/>
                <a:cs typeface="Verdana"/>
              </a:rPr>
              <a:t>para cada  </a:t>
            </a:r>
            <a:r>
              <a:rPr sz="1100" spc="-15" dirty="0">
                <a:solidFill>
                  <a:srgbClr val="0F0F0F"/>
                </a:solidFill>
                <a:latin typeface="Verdana"/>
                <a:cs typeface="Verdana"/>
              </a:rPr>
              <a:t>parte</a:t>
            </a:r>
            <a:r>
              <a:rPr sz="1100" spc="-95" dirty="0">
                <a:solidFill>
                  <a:srgbClr val="0F0F0F"/>
                </a:solidFill>
                <a:latin typeface="Verdana"/>
                <a:cs typeface="Verdana"/>
              </a:rPr>
              <a:t> </a:t>
            </a:r>
            <a:r>
              <a:rPr sz="1100" spc="-10" dirty="0">
                <a:solidFill>
                  <a:srgbClr val="0F0F0F"/>
                </a:solidFill>
                <a:latin typeface="Verdana"/>
                <a:cs typeface="Verdana"/>
              </a:rPr>
              <a:t>del</a:t>
            </a:r>
            <a:r>
              <a:rPr sz="1100" spc="-90" dirty="0">
                <a:solidFill>
                  <a:srgbClr val="0F0F0F"/>
                </a:solidFill>
                <a:latin typeface="Verdana"/>
                <a:cs typeface="Verdana"/>
              </a:rPr>
              <a:t> </a:t>
            </a:r>
            <a:r>
              <a:rPr sz="1100" spc="-20" dirty="0">
                <a:solidFill>
                  <a:srgbClr val="0F0F0F"/>
                </a:solidFill>
                <a:latin typeface="Verdana"/>
                <a:cs typeface="Verdana"/>
              </a:rPr>
              <a:t>proceso,</a:t>
            </a:r>
            <a:r>
              <a:rPr sz="1100" spc="-90" dirty="0">
                <a:solidFill>
                  <a:srgbClr val="0F0F0F"/>
                </a:solidFill>
                <a:latin typeface="Verdana"/>
                <a:cs typeface="Verdana"/>
              </a:rPr>
              <a:t> </a:t>
            </a:r>
            <a:r>
              <a:rPr sz="1100" spc="-15" dirty="0">
                <a:solidFill>
                  <a:srgbClr val="0F0F0F"/>
                </a:solidFill>
                <a:latin typeface="Verdana"/>
                <a:cs typeface="Verdana"/>
              </a:rPr>
              <a:t>usted</a:t>
            </a:r>
            <a:r>
              <a:rPr sz="1100" spc="-90" dirty="0">
                <a:solidFill>
                  <a:srgbClr val="0F0F0F"/>
                </a:solidFill>
                <a:latin typeface="Verdana"/>
                <a:cs typeface="Verdana"/>
              </a:rPr>
              <a:t> </a:t>
            </a:r>
            <a:r>
              <a:rPr sz="1100" spc="-10" dirty="0">
                <a:solidFill>
                  <a:srgbClr val="0F0F0F"/>
                </a:solidFill>
                <a:latin typeface="Verdana"/>
                <a:cs typeface="Verdana"/>
              </a:rPr>
              <a:t>puede</a:t>
            </a:r>
            <a:r>
              <a:rPr sz="1100" spc="-90" dirty="0">
                <a:solidFill>
                  <a:srgbClr val="0F0F0F"/>
                </a:solidFill>
                <a:latin typeface="Verdana"/>
                <a:cs typeface="Verdana"/>
              </a:rPr>
              <a:t> </a:t>
            </a:r>
            <a:r>
              <a:rPr sz="1100" spc="-20" dirty="0">
                <a:solidFill>
                  <a:srgbClr val="0F0F0F"/>
                </a:solidFill>
                <a:latin typeface="Verdana"/>
                <a:cs typeface="Verdana"/>
              </a:rPr>
              <a:t>sentirse</a:t>
            </a:r>
            <a:r>
              <a:rPr sz="1100" spc="-90" dirty="0">
                <a:solidFill>
                  <a:srgbClr val="0F0F0F"/>
                </a:solidFill>
                <a:latin typeface="Verdana"/>
                <a:cs typeface="Verdana"/>
              </a:rPr>
              <a:t> </a:t>
            </a:r>
            <a:r>
              <a:rPr sz="1100" spc="-15" dirty="0">
                <a:solidFill>
                  <a:srgbClr val="0F0F0F"/>
                </a:solidFill>
                <a:latin typeface="Verdana"/>
                <a:cs typeface="Verdana"/>
              </a:rPr>
              <a:t>seguro</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15" dirty="0">
                <a:solidFill>
                  <a:srgbClr val="0F0F0F"/>
                </a:solidFill>
                <a:latin typeface="Verdana"/>
                <a:cs typeface="Verdana"/>
              </a:rPr>
              <a:t>navegar</a:t>
            </a:r>
            <a:r>
              <a:rPr sz="1100" spc="-90" dirty="0">
                <a:solidFill>
                  <a:srgbClr val="0F0F0F"/>
                </a:solidFill>
                <a:latin typeface="Verdana"/>
                <a:cs typeface="Verdana"/>
              </a:rPr>
              <a:t> </a:t>
            </a:r>
            <a:r>
              <a:rPr sz="1100" spc="-5" dirty="0">
                <a:solidFill>
                  <a:srgbClr val="0F0F0F"/>
                </a:solidFill>
                <a:latin typeface="Verdana"/>
                <a:cs typeface="Verdana"/>
              </a:rPr>
              <a:t>por</a:t>
            </a:r>
            <a:r>
              <a:rPr sz="1100" spc="-90" dirty="0">
                <a:solidFill>
                  <a:srgbClr val="0F0F0F"/>
                </a:solidFill>
                <a:latin typeface="Verdana"/>
                <a:cs typeface="Verdana"/>
              </a:rPr>
              <a:t> </a:t>
            </a:r>
            <a:r>
              <a:rPr sz="1100" spc="-10" dirty="0">
                <a:solidFill>
                  <a:srgbClr val="0F0F0F"/>
                </a:solidFill>
                <a:latin typeface="Verdana"/>
                <a:cs typeface="Verdana"/>
              </a:rPr>
              <a:t>cada</a:t>
            </a:r>
            <a:r>
              <a:rPr sz="1100" spc="-90" dirty="0">
                <a:solidFill>
                  <a:srgbClr val="0F0F0F"/>
                </a:solidFill>
                <a:latin typeface="Verdana"/>
                <a:cs typeface="Verdana"/>
              </a:rPr>
              <a:t> </a:t>
            </a:r>
            <a:r>
              <a:rPr sz="1100" spc="-10" dirty="0">
                <a:solidFill>
                  <a:srgbClr val="0F0F0F"/>
                </a:solidFill>
                <a:latin typeface="Verdana"/>
                <a:cs typeface="Verdana"/>
              </a:rPr>
              <a:t>paso</a:t>
            </a:r>
            <a:r>
              <a:rPr sz="1100" spc="-90" dirty="0">
                <a:solidFill>
                  <a:srgbClr val="0F0F0F"/>
                </a:solidFill>
                <a:latin typeface="Verdana"/>
                <a:cs typeface="Verdana"/>
              </a:rPr>
              <a:t> </a:t>
            </a:r>
            <a:r>
              <a:rPr sz="1100" spc="-10" dirty="0">
                <a:solidFill>
                  <a:srgbClr val="0F0F0F"/>
                </a:solidFill>
                <a:latin typeface="Verdana"/>
                <a:cs typeface="Verdana"/>
              </a:rPr>
              <a:t>del</a:t>
            </a:r>
            <a:r>
              <a:rPr sz="1100" spc="-90" dirty="0">
                <a:solidFill>
                  <a:srgbClr val="0F0F0F"/>
                </a:solidFill>
                <a:latin typeface="Verdana"/>
                <a:cs typeface="Verdana"/>
              </a:rPr>
              <a:t> </a:t>
            </a:r>
            <a:r>
              <a:rPr sz="1100" spc="-15" dirty="0">
                <a:solidFill>
                  <a:srgbClr val="0F0F0F"/>
                </a:solidFill>
                <a:latin typeface="Verdana"/>
                <a:cs typeface="Verdana"/>
              </a:rPr>
              <a:t>camino.</a:t>
            </a:r>
            <a:r>
              <a:rPr sz="1100" spc="-90" dirty="0">
                <a:solidFill>
                  <a:srgbClr val="0F0F0F"/>
                </a:solidFill>
                <a:latin typeface="Verdana"/>
                <a:cs typeface="Verdana"/>
              </a:rPr>
              <a:t> </a:t>
            </a:r>
            <a:r>
              <a:rPr sz="1100" spc="15" dirty="0">
                <a:solidFill>
                  <a:srgbClr val="0F0F0F"/>
                </a:solidFill>
                <a:latin typeface="Verdana"/>
                <a:cs typeface="Verdana"/>
              </a:rPr>
              <a:t>Me</a:t>
            </a:r>
            <a:r>
              <a:rPr sz="1100" spc="-90" dirty="0">
                <a:solidFill>
                  <a:srgbClr val="0F0F0F"/>
                </a:solidFill>
                <a:latin typeface="Verdana"/>
                <a:cs typeface="Verdana"/>
              </a:rPr>
              <a:t> </a:t>
            </a:r>
            <a:r>
              <a:rPr sz="1100" spc="-15" dirty="0">
                <a:solidFill>
                  <a:srgbClr val="0F0F0F"/>
                </a:solidFill>
                <a:latin typeface="Verdana"/>
                <a:cs typeface="Verdana"/>
              </a:rPr>
              <a:t>gusta  </a:t>
            </a:r>
            <a:r>
              <a:rPr sz="1100" spc="-20" dirty="0">
                <a:solidFill>
                  <a:srgbClr val="0F0F0F"/>
                </a:solidFill>
                <a:latin typeface="Verdana"/>
                <a:cs typeface="Verdana"/>
              </a:rPr>
              <a:t>incluso</a:t>
            </a:r>
            <a:r>
              <a:rPr sz="1100" spc="-90" dirty="0">
                <a:solidFill>
                  <a:srgbClr val="0F0F0F"/>
                </a:solidFill>
                <a:latin typeface="Verdana"/>
                <a:cs typeface="Verdana"/>
              </a:rPr>
              <a:t> </a:t>
            </a:r>
            <a:r>
              <a:rPr sz="1100" spc="-20" dirty="0">
                <a:solidFill>
                  <a:srgbClr val="0F0F0F"/>
                </a:solidFill>
                <a:latin typeface="Verdana"/>
                <a:cs typeface="Verdana"/>
              </a:rPr>
              <a:t>hacerlo</a:t>
            </a:r>
            <a:r>
              <a:rPr sz="1100" spc="-90" dirty="0">
                <a:solidFill>
                  <a:srgbClr val="0F0F0F"/>
                </a:solidFill>
                <a:latin typeface="Verdana"/>
                <a:cs typeface="Verdana"/>
              </a:rPr>
              <a:t> </a:t>
            </a:r>
            <a:r>
              <a:rPr sz="1100" spc="-25" dirty="0">
                <a:solidFill>
                  <a:srgbClr val="0F0F0F"/>
                </a:solidFill>
                <a:latin typeface="Verdana"/>
                <a:cs typeface="Verdana"/>
              </a:rPr>
              <a:t>divertido</a:t>
            </a:r>
            <a:r>
              <a:rPr sz="1100" spc="-90" dirty="0">
                <a:solidFill>
                  <a:srgbClr val="0F0F0F"/>
                </a:solidFill>
                <a:latin typeface="Verdana"/>
                <a:cs typeface="Verdana"/>
              </a:rPr>
              <a:t> </a:t>
            </a:r>
            <a:r>
              <a:rPr sz="1100" spc="-5" dirty="0">
                <a:solidFill>
                  <a:srgbClr val="0F0F0F"/>
                </a:solidFill>
                <a:latin typeface="Verdana"/>
                <a:cs typeface="Verdana"/>
              </a:rPr>
              <a:t>con</a:t>
            </a:r>
            <a:r>
              <a:rPr sz="1100" spc="-90" dirty="0">
                <a:solidFill>
                  <a:srgbClr val="0F0F0F"/>
                </a:solidFill>
                <a:latin typeface="Verdana"/>
                <a:cs typeface="Verdana"/>
              </a:rPr>
              <a:t> </a:t>
            </a:r>
            <a:r>
              <a:rPr sz="1100" spc="10" dirty="0">
                <a:solidFill>
                  <a:srgbClr val="0F0F0F"/>
                </a:solidFill>
                <a:latin typeface="Verdana"/>
                <a:cs typeface="Verdana"/>
              </a:rPr>
              <a:t>un</a:t>
            </a:r>
            <a:r>
              <a:rPr sz="1100" spc="-90" dirty="0">
                <a:solidFill>
                  <a:srgbClr val="0F0F0F"/>
                </a:solidFill>
                <a:latin typeface="Verdana"/>
                <a:cs typeface="Verdana"/>
              </a:rPr>
              <a:t> </a:t>
            </a:r>
            <a:r>
              <a:rPr sz="1100" spc="-20" dirty="0">
                <a:solidFill>
                  <a:srgbClr val="0F0F0F"/>
                </a:solidFill>
                <a:latin typeface="Verdana"/>
                <a:cs typeface="Verdana"/>
              </a:rPr>
              <a:t>tablero</a:t>
            </a:r>
            <a:r>
              <a:rPr sz="1100" spc="-85"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15" dirty="0">
                <a:solidFill>
                  <a:srgbClr val="0F0F0F"/>
                </a:solidFill>
                <a:latin typeface="Verdana"/>
                <a:cs typeface="Verdana"/>
              </a:rPr>
              <a:t>juego</a:t>
            </a:r>
            <a:r>
              <a:rPr sz="1100" spc="-90" dirty="0">
                <a:solidFill>
                  <a:srgbClr val="0F0F0F"/>
                </a:solidFill>
                <a:latin typeface="Verdana"/>
                <a:cs typeface="Verdana"/>
              </a:rPr>
              <a:t> </a:t>
            </a:r>
            <a:r>
              <a:rPr sz="1100" spc="-25" dirty="0">
                <a:solidFill>
                  <a:srgbClr val="0F0F0F"/>
                </a:solidFill>
                <a:latin typeface="Verdana"/>
                <a:cs typeface="Verdana"/>
              </a:rPr>
              <a:t>Sellopoly</a:t>
            </a:r>
            <a:r>
              <a:rPr sz="1100" spc="-90" dirty="0">
                <a:solidFill>
                  <a:srgbClr val="0F0F0F"/>
                </a:solidFill>
                <a:latin typeface="Verdana"/>
                <a:cs typeface="Verdana"/>
              </a:rPr>
              <a:t> </a:t>
            </a:r>
            <a:r>
              <a:rPr sz="1100" spc="35" dirty="0">
                <a:solidFill>
                  <a:srgbClr val="0F0F0F"/>
                </a:solidFill>
                <a:latin typeface="Verdana"/>
                <a:cs typeface="Verdana"/>
              </a:rPr>
              <a:t>y</a:t>
            </a:r>
            <a:r>
              <a:rPr sz="1100" spc="-90" dirty="0">
                <a:solidFill>
                  <a:srgbClr val="0F0F0F"/>
                </a:solidFill>
                <a:latin typeface="Verdana"/>
                <a:cs typeface="Verdana"/>
              </a:rPr>
              <a:t> </a:t>
            </a:r>
            <a:r>
              <a:rPr sz="1100" dirty="0">
                <a:solidFill>
                  <a:srgbClr val="0F0F0F"/>
                </a:solidFill>
                <a:latin typeface="Verdana"/>
                <a:cs typeface="Verdana"/>
              </a:rPr>
              <a:t>una</a:t>
            </a:r>
            <a:r>
              <a:rPr sz="1100" spc="-85" dirty="0">
                <a:solidFill>
                  <a:srgbClr val="0F0F0F"/>
                </a:solidFill>
                <a:latin typeface="Verdana"/>
                <a:cs typeface="Verdana"/>
              </a:rPr>
              <a:t> </a:t>
            </a:r>
            <a:r>
              <a:rPr sz="1100" spc="-10" dirty="0">
                <a:solidFill>
                  <a:srgbClr val="0F0F0F"/>
                </a:solidFill>
                <a:latin typeface="Verdana"/>
                <a:cs typeface="Verdana"/>
              </a:rPr>
              <a:t>guía</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10" dirty="0">
                <a:solidFill>
                  <a:srgbClr val="0F0F0F"/>
                </a:solidFill>
                <a:latin typeface="Verdana"/>
                <a:cs typeface="Verdana"/>
              </a:rPr>
              <a:t>mudanza</a:t>
            </a:r>
            <a:r>
              <a:rPr sz="1100" spc="-90" dirty="0">
                <a:solidFill>
                  <a:srgbClr val="0F0F0F"/>
                </a:solidFill>
                <a:latin typeface="Verdana"/>
                <a:cs typeface="Verdana"/>
              </a:rPr>
              <a:t> </a:t>
            </a:r>
            <a:r>
              <a:rPr sz="1100" spc="-10" dirty="0">
                <a:solidFill>
                  <a:srgbClr val="0F0F0F"/>
                </a:solidFill>
                <a:latin typeface="Verdana"/>
                <a:cs typeface="Verdana"/>
              </a:rPr>
              <a:t>para</a:t>
            </a:r>
            <a:r>
              <a:rPr sz="1100" spc="-90" dirty="0">
                <a:solidFill>
                  <a:srgbClr val="0F0F0F"/>
                </a:solidFill>
                <a:latin typeface="Verdana"/>
                <a:cs typeface="Verdana"/>
              </a:rPr>
              <a:t> </a:t>
            </a:r>
            <a:r>
              <a:rPr sz="1100" spc="-20" dirty="0">
                <a:solidFill>
                  <a:srgbClr val="0F0F0F"/>
                </a:solidFill>
                <a:latin typeface="Verdana"/>
                <a:cs typeface="Verdana"/>
              </a:rPr>
              <a:t>niños.</a:t>
            </a:r>
            <a:endParaRPr sz="1100">
              <a:latin typeface="Verdana"/>
              <a:cs typeface="Verdana"/>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622" y="9634726"/>
            <a:ext cx="1523365"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web address</a:t>
            </a:r>
            <a:r>
              <a:rPr sz="1400" b="1" spc="-90" dirty="0">
                <a:latin typeface="Arial"/>
                <a:cs typeface="Arial"/>
              </a:rPr>
              <a:t> </a:t>
            </a:r>
            <a:r>
              <a:rPr sz="1400" b="1" spc="-5" dirty="0">
                <a:latin typeface="Arial"/>
                <a:cs typeface="Arial"/>
              </a:rPr>
              <a:t>here</a:t>
            </a:r>
            <a:endParaRPr sz="1400">
              <a:latin typeface="Arial"/>
              <a:cs typeface="Arial"/>
            </a:endParaRPr>
          </a:p>
        </p:txBody>
      </p:sp>
      <p:sp>
        <p:nvSpPr>
          <p:cNvPr id="3" name="object 3"/>
          <p:cNvSpPr txBox="1"/>
          <p:nvPr/>
        </p:nvSpPr>
        <p:spPr>
          <a:xfrm>
            <a:off x="5892700" y="9634726"/>
            <a:ext cx="1633220"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email address</a:t>
            </a:r>
            <a:r>
              <a:rPr sz="1400" b="1" spc="-70" dirty="0">
                <a:latin typeface="Arial"/>
                <a:cs typeface="Arial"/>
              </a:rPr>
              <a:t> </a:t>
            </a:r>
            <a:r>
              <a:rPr sz="1400" b="1" spc="-5" dirty="0">
                <a:latin typeface="Arial"/>
                <a:cs typeface="Arial"/>
              </a:rPr>
              <a:t>here</a:t>
            </a:r>
            <a:endParaRPr sz="1400">
              <a:latin typeface="Arial"/>
              <a:cs typeface="Arial"/>
            </a:endParaRPr>
          </a:p>
        </p:txBody>
      </p:sp>
      <p:sp>
        <p:nvSpPr>
          <p:cNvPr id="4" name="object 4"/>
          <p:cNvSpPr/>
          <p:nvPr/>
        </p:nvSpPr>
        <p:spPr>
          <a:xfrm>
            <a:off x="304" y="0"/>
            <a:ext cx="7771795" cy="10058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455089" y="5339203"/>
            <a:ext cx="2629389" cy="1297483"/>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407928" y="5390934"/>
            <a:ext cx="3056890" cy="1304290"/>
          </a:xfrm>
          <a:prstGeom prst="rect">
            <a:avLst/>
          </a:prstGeom>
        </p:spPr>
        <p:txBody>
          <a:bodyPr vert="horz" wrap="square" lIns="0" tIns="12065" rIns="0" bIns="0" rtlCol="0">
            <a:spAutoFit/>
          </a:bodyPr>
          <a:lstStyle/>
          <a:p>
            <a:pPr marL="12700" marR="5080" algn="just">
              <a:lnSpc>
                <a:spcPct val="100000"/>
              </a:lnSpc>
              <a:spcBef>
                <a:spcPts val="95"/>
              </a:spcBef>
            </a:pPr>
            <a:r>
              <a:rPr sz="1400" spc="-5" dirty="0">
                <a:solidFill>
                  <a:srgbClr val="FFFFFF"/>
                </a:solidFill>
                <a:latin typeface="Arial"/>
                <a:cs typeface="Arial"/>
              </a:rPr>
              <a:t>Mudarse a un </a:t>
            </a:r>
            <a:r>
              <a:rPr sz="1400" spc="-10" dirty="0">
                <a:solidFill>
                  <a:srgbClr val="FFFFFF"/>
                </a:solidFill>
                <a:latin typeface="Arial"/>
                <a:cs typeface="Arial"/>
              </a:rPr>
              <a:t>nuevo </a:t>
            </a:r>
            <a:r>
              <a:rPr sz="1400" spc="-5" dirty="0">
                <a:solidFill>
                  <a:srgbClr val="FFFFFF"/>
                </a:solidFill>
                <a:latin typeface="Arial"/>
                <a:cs typeface="Arial"/>
              </a:rPr>
              <a:t>hogar </a:t>
            </a:r>
            <a:r>
              <a:rPr sz="1400" spc="-10" dirty="0">
                <a:solidFill>
                  <a:srgbClr val="FFFFFF"/>
                </a:solidFill>
                <a:latin typeface="Arial"/>
                <a:cs typeface="Arial"/>
              </a:rPr>
              <a:t>puede </a:t>
            </a:r>
            <a:r>
              <a:rPr sz="1400" spc="-5" dirty="0">
                <a:solidFill>
                  <a:srgbClr val="FFFFFF"/>
                </a:solidFill>
                <a:latin typeface="Arial"/>
                <a:cs typeface="Arial"/>
              </a:rPr>
              <a:t>ser  </a:t>
            </a:r>
            <a:r>
              <a:rPr sz="1400" spc="-10" dirty="0">
                <a:solidFill>
                  <a:srgbClr val="FFFFFF"/>
                </a:solidFill>
                <a:latin typeface="Arial"/>
                <a:cs typeface="Arial"/>
              </a:rPr>
              <a:t>estresante </a:t>
            </a:r>
            <a:r>
              <a:rPr sz="1400" spc="-5" dirty="0">
                <a:solidFill>
                  <a:srgbClr val="FFFFFF"/>
                </a:solidFill>
                <a:latin typeface="Arial"/>
                <a:cs typeface="Arial"/>
              </a:rPr>
              <a:t>para </a:t>
            </a:r>
            <a:r>
              <a:rPr sz="1400" spc="-10" dirty="0">
                <a:solidFill>
                  <a:srgbClr val="FFFFFF"/>
                </a:solidFill>
                <a:latin typeface="Arial"/>
                <a:cs typeface="Arial"/>
              </a:rPr>
              <a:t>usted, </a:t>
            </a:r>
            <a:r>
              <a:rPr sz="1400" spc="-5" dirty="0">
                <a:solidFill>
                  <a:srgbClr val="FFFFFF"/>
                </a:solidFill>
                <a:latin typeface="Arial"/>
                <a:cs typeface="Arial"/>
              </a:rPr>
              <a:t>pero es </a:t>
            </a:r>
            <a:r>
              <a:rPr sz="1400" spc="-10" dirty="0">
                <a:solidFill>
                  <a:srgbClr val="FFFFFF"/>
                </a:solidFill>
                <a:latin typeface="Arial"/>
                <a:cs typeface="Arial"/>
              </a:rPr>
              <a:t>aún  </a:t>
            </a:r>
            <a:r>
              <a:rPr sz="1400" spc="-5" dirty="0">
                <a:solidFill>
                  <a:srgbClr val="FFFFFF"/>
                </a:solidFill>
                <a:latin typeface="Arial"/>
                <a:cs typeface="Arial"/>
              </a:rPr>
              <a:t>más duro para sus hijos. Tenemos  muchos consejos para convertirla </a:t>
            </a:r>
            <a:r>
              <a:rPr sz="1400" spc="-10" dirty="0">
                <a:solidFill>
                  <a:srgbClr val="FFFFFF"/>
                </a:solidFill>
                <a:latin typeface="Arial"/>
                <a:cs typeface="Arial"/>
              </a:rPr>
              <a:t>en  </a:t>
            </a:r>
            <a:r>
              <a:rPr sz="1400" spc="-5" dirty="0">
                <a:solidFill>
                  <a:srgbClr val="FFFFFF"/>
                </a:solidFill>
                <a:latin typeface="Arial"/>
                <a:cs typeface="Arial"/>
              </a:rPr>
              <a:t>una </a:t>
            </a:r>
            <a:r>
              <a:rPr sz="1400" spc="-10" dirty="0">
                <a:solidFill>
                  <a:srgbClr val="FFFFFF"/>
                </a:solidFill>
                <a:latin typeface="Arial"/>
                <a:cs typeface="Arial"/>
              </a:rPr>
              <a:t>aventura divertida </a:t>
            </a:r>
            <a:r>
              <a:rPr sz="1400" spc="-5" dirty="0">
                <a:solidFill>
                  <a:srgbClr val="FFFFFF"/>
                </a:solidFill>
                <a:latin typeface="Arial"/>
                <a:cs typeface="Arial"/>
              </a:rPr>
              <a:t>para toda </a:t>
            </a:r>
            <a:r>
              <a:rPr sz="1400" spc="-10" dirty="0">
                <a:solidFill>
                  <a:srgbClr val="FFFFFF"/>
                </a:solidFill>
                <a:latin typeface="Arial"/>
                <a:cs typeface="Arial"/>
              </a:rPr>
              <a:t>la  </a:t>
            </a:r>
            <a:r>
              <a:rPr sz="1400" spc="-5" dirty="0">
                <a:solidFill>
                  <a:srgbClr val="FFFFFF"/>
                </a:solidFill>
                <a:latin typeface="Arial"/>
                <a:cs typeface="Arial"/>
              </a:rPr>
              <a:t>familia</a:t>
            </a:r>
            <a:endParaRPr sz="1400">
              <a:latin typeface="Arial"/>
              <a:cs typeface="Arial"/>
            </a:endParaRPr>
          </a:p>
        </p:txBody>
      </p:sp>
      <p:sp>
        <p:nvSpPr>
          <p:cNvPr id="7" name="object 7"/>
          <p:cNvSpPr txBox="1"/>
          <p:nvPr/>
        </p:nvSpPr>
        <p:spPr>
          <a:xfrm>
            <a:off x="2310282" y="9633673"/>
            <a:ext cx="3244215" cy="299720"/>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Georgia"/>
                <a:cs typeface="Georgia"/>
              </a:rPr>
              <a:t>Nombre </a:t>
            </a:r>
            <a:r>
              <a:rPr sz="1400" b="1" spc="-5" dirty="0">
                <a:latin typeface="Georgia"/>
                <a:cs typeface="Georgia"/>
              </a:rPr>
              <a:t>del agente</a:t>
            </a:r>
            <a:r>
              <a:rPr sz="1800" b="1" spc="-5" dirty="0">
                <a:latin typeface="Cambria Math"/>
                <a:cs typeface="Cambria Math"/>
              </a:rPr>
              <a:t>⋅ </a:t>
            </a:r>
            <a:r>
              <a:rPr sz="1400" b="1" spc="-5" dirty="0">
                <a:latin typeface="Georgia"/>
                <a:cs typeface="Georgia"/>
              </a:rPr>
              <a:t>(123)</a:t>
            </a:r>
            <a:r>
              <a:rPr sz="1400" b="1" spc="55" dirty="0">
                <a:latin typeface="Georgia"/>
                <a:cs typeface="Georgia"/>
              </a:rPr>
              <a:t> </a:t>
            </a:r>
            <a:r>
              <a:rPr sz="1400" b="1" spc="-10" dirty="0">
                <a:latin typeface="Georgia"/>
                <a:cs typeface="Georgia"/>
              </a:rPr>
              <a:t>456-7890</a:t>
            </a:r>
            <a:endParaRPr sz="1400">
              <a:latin typeface="Georgia"/>
              <a:cs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8121346"/>
            <a:ext cx="7751872" cy="140705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993809" y="622412"/>
            <a:ext cx="1837055" cy="213360"/>
          </a:xfrm>
          <a:prstGeom prst="rect">
            <a:avLst/>
          </a:prstGeom>
        </p:spPr>
        <p:txBody>
          <a:bodyPr vert="horz" wrap="square" lIns="0" tIns="0" rIns="0" bIns="0" rtlCol="0">
            <a:spAutoFit/>
          </a:bodyPr>
          <a:lstStyle/>
          <a:p>
            <a:pPr>
              <a:lnSpc>
                <a:spcPts val="1660"/>
              </a:lnSpc>
            </a:pPr>
            <a:r>
              <a:rPr sz="1500" b="1" spc="90" dirty="0">
                <a:solidFill>
                  <a:srgbClr val="B49E8E"/>
                </a:solidFill>
                <a:latin typeface="Arial"/>
                <a:cs typeface="Arial"/>
              </a:rPr>
              <a:t>ON THE</a:t>
            </a:r>
            <a:r>
              <a:rPr sz="1500" b="1" spc="175" dirty="0">
                <a:solidFill>
                  <a:srgbClr val="B49E8E"/>
                </a:solidFill>
                <a:latin typeface="Arial"/>
                <a:cs typeface="Arial"/>
              </a:rPr>
              <a:t> </a:t>
            </a:r>
            <a:r>
              <a:rPr sz="1500" b="1" spc="105" dirty="0">
                <a:solidFill>
                  <a:srgbClr val="B49E8E"/>
                </a:solidFill>
                <a:latin typeface="Arial"/>
                <a:cs typeface="Arial"/>
              </a:rPr>
              <a:t>MARKET</a:t>
            </a:r>
            <a:endParaRPr sz="1500">
              <a:latin typeface="Arial"/>
              <a:cs typeface="Arial"/>
            </a:endParaRPr>
          </a:p>
        </p:txBody>
      </p:sp>
      <p:sp>
        <p:nvSpPr>
          <p:cNvPr id="5" name="object 5"/>
          <p:cNvSpPr txBox="1">
            <a:spLocks noGrp="1"/>
          </p:cNvSpPr>
          <p:nvPr>
            <p:ph type="title"/>
          </p:nvPr>
        </p:nvSpPr>
        <p:spPr>
          <a:xfrm>
            <a:off x="722630" y="1071473"/>
            <a:ext cx="5951220" cy="975994"/>
          </a:xfrm>
          <a:prstGeom prst="rect">
            <a:avLst/>
          </a:prstGeom>
        </p:spPr>
        <p:txBody>
          <a:bodyPr vert="horz" wrap="square" lIns="0" tIns="7620" rIns="0" bIns="0" rtlCol="0">
            <a:spAutoFit/>
          </a:bodyPr>
          <a:lstStyle/>
          <a:p>
            <a:pPr marL="15875" marR="5080" indent="-3810">
              <a:lnSpc>
                <a:spcPct val="101099"/>
              </a:lnSpc>
              <a:spcBef>
                <a:spcPts val="60"/>
              </a:spcBef>
            </a:pPr>
            <a:r>
              <a:rPr sz="3100" spc="25" dirty="0">
                <a:solidFill>
                  <a:srgbClr val="1E1E1E"/>
                </a:solidFill>
                <a:latin typeface="Cambria"/>
                <a:cs typeface="Cambria"/>
              </a:rPr>
              <a:t>¿Quién </a:t>
            </a:r>
            <a:r>
              <a:rPr sz="3100" spc="20" dirty="0">
                <a:solidFill>
                  <a:srgbClr val="1E1E1E"/>
                </a:solidFill>
                <a:latin typeface="Cambria"/>
                <a:cs typeface="Cambria"/>
              </a:rPr>
              <a:t>interviene </a:t>
            </a:r>
            <a:r>
              <a:rPr sz="3100" spc="15" dirty="0">
                <a:solidFill>
                  <a:srgbClr val="1E1E1E"/>
                </a:solidFill>
                <a:latin typeface="Cambria"/>
                <a:cs typeface="Cambria"/>
              </a:rPr>
              <a:t>en </a:t>
            </a:r>
            <a:r>
              <a:rPr sz="3100" spc="10" dirty="0">
                <a:solidFill>
                  <a:srgbClr val="1E1E1E"/>
                </a:solidFill>
                <a:latin typeface="Cambria"/>
                <a:cs typeface="Cambria"/>
              </a:rPr>
              <a:t>la </a:t>
            </a:r>
            <a:r>
              <a:rPr sz="3100" spc="20" dirty="0">
                <a:solidFill>
                  <a:srgbClr val="1E1E1E"/>
                </a:solidFill>
                <a:latin typeface="Cambria"/>
                <a:cs typeface="Cambria"/>
              </a:rPr>
              <a:t>venta </a:t>
            </a:r>
            <a:r>
              <a:rPr sz="3100" spc="25" dirty="0">
                <a:solidFill>
                  <a:srgbClr val="1E1E1E"/>
                </a:solidFill>
                <a:latin typeface="Cambria"/>
                <a:cs typeface="Cambria"/>
              </a:rPr>
              <a:t>de  </a:t>
            </a:r>
            <a:r>
              <a:rPr sz="3100" spc="10" dirty="0">
                <a:solidFill>
                  <a:srgbClr val="1E1E1E"/>
                </a:solidFill>
                <a:latin typeface="Cambria"/>
                <a:cs typeface="Cambria"/>
              </a:rPr>
              <a:t>su</a:t>
            </a:r>
            <a:r>
              <a:rPr sz="3100" spc="50" dirty="0">
                <a:solidFill>
                  <a:srgbClr val="1E1E1E"/>
                </a:solidFill>
                <a:latin typeface="Cambria"/>
                <a:cs typeface="Cambria"/>
              </a:rPr>
              <a:t> </a:t>
            </a:r>
            <a:r>
              <a:rPr sz="3100" spc="30" dirty="0">
                <a:solidFill>
                  <a:srgbClr val="1E1E1E"/>
                </a:solidFill>
                <a:latin typeface="Cambria"/>
                <a:cs typeface="Cambria"/>
              </a:rPr>
              <a:t>casa?</a:t>
            </a:r>
            <a:endParaRPr sz="3100">
              <a:latin typeface="Cambria"/>
              <a:cs typeface="Cambria"/>
            </a:endParaRPr>
          </a:p>
        </p:txBody>
      </p:sp>
      <p:sp>
        <p:nvSpPr>
          <p:cNvPr id="6" name="object 6"/>
          <p:cNvSpPr txBox="1"/>
          <p:nvPr/>
        </p:nvSpPr>
        <p:spPr>
          <a:xfrm>
            <a:off x="726312" y="2363075"/>
            <a:ext cx="6400165" cy="5043170"/>
          </a:xfrm>
          <a:prstGeom prst="rect">
            <a:avLst/>
          </a:prstGeom>
        </p:spPr>
        <p:txBody>
          <a:bodyPr vert="horz" wrap="square" lIns="0" tIns="29209" rIns="0" bIns="0" rtlCol="0">
            <a:spAutoFit/>
          </a:bodyPr>
          <a:lstStyle/>
          <a:p>
            <a:pPr marL="12700" marR="103505" indent="3810" algn="just">
              <a:lnSpc>
                <a:spcPts val="1650"/>
              </a:lnSpc>
              <a:spcBef>
                <a:spcPts val="229"/>
              </a:spcBef>
            </a:pPr>
            <a:r>
              <a:rPr sz="1450" dirty="0">
                <a:solidFill>
                  <a:srgbClr val="101010"/>
                </a:solidFill>
                <a:latin typeface="Arial"/>
                <a:cs typeface="Arial"/>
              </a:rPr>
              <a:t>A la hora de negociar una posible venta, estas son las partes implicadas</a:t>
            </a:r>
            <a:r>
              <a:rPr sz="1450" spc="-100" dirty="0">
                <a:solidFill>
                  <a:srgbClr val="101010"/>
                </a:solidFill>
                <a:latin typeface="Arial"/>
                <a:cs typeface="Arial"/>
              </a:rPr>
              <a:t> </a:t>
            </a:r>
            <a:r>
              <a:rPr sz="1450" dirty="0">
                <a:solidFill>
                  <a:srgbClr val="101010"/>
                </a:solidFill>
                <a:latin typeface="Arial"/>
                <a:cs typeface="Arial"/>
              </a:rPr>
              <a:t>que  influirán en el precio de venta final</a:t>
            </a:r>
            <a:r>
              <a:rPr sz="1450" spc="-15" dirty="0">
                <a:solidFill>
                  <a:srgbClr val="101010"/>
                </a:solidFill>
                <a:latin typeface="Arial"/>
                <a:cs typeface="Arial"/>
              </a:rPr>
              <a:t> </a:t>
            </a:r>
            <a:r>
              <a:rPr sz="1450" dirty="0">
                <a:solidFill>
                  <a:srgbClr val="101010"/>
                </a:solidFill>
                <a:latin typeface="Arial"/>
                <a:cs typeface="Arial"/>
              </a:rPr>
              <a:t>acordado:</a:t>
            </a:r>
            <a:endParaRPr sz="1450">
              <a:latin typeface="Arial"/>
              <a:cs typeface="Arial"/>
            </a:endParaRPr>
          </a:p>
          <a:p>
            <a:pPr>
              <a:lnSpc>
                <a:spcPct val="100000"/>
              </a:lnSpc>
              <a:spcBef>
                <a:spcPts val="5"/>
              </a:spcBef>
            </a:pPr>
            <a:endParaRPr sz="1350">
              <a:latin typeface="Times New Roman"/>
              <a:cs typeface="Times New Roman"/>
            </a:endParaRPr>
          </a:p>
          <a:p>
            <a:pPr marL="489584" marR="242570" indent="-245745">
              <a:lnSpc>
                <a:spcPct val="100000"/>
              </a:lnSpc>
              <a:buSzPct val="120833"/>
              <a:buFont typeface="Symbol"/>
              <a:buChar char=""/>
              <a:tabLst>
                <a:tab pos="489584" algn="l"/>
                <a:tab pos="490220" algn="l"/>
              </a:tabLst>
            </a:pPr>
            <a:r>
              <a:rPr sz="1200" dirty="0">
                <a:solidFill>
                  <a:srgbClr val="101010"/>
                </a:solidFill>
                <a:latin typeface="Arial"/>
                <a:cs typeface="Arial"/>
              </a:rPr>
              <a:t>Usted, el vendedor, interesado en obtener el mejor rendimiento de la inversión y</a:t>
            </a:r>
            <a:r>
              <a:rPr sz="1200" spc="-100" dirty="0">
                <a:solidFill>
                  <a:srgbClr val="101010"/>
                </a:solidFill>
                <a:latin typeface="Arial"/>
                <a:cs typeface="Arial"/>
              </a:rPr>
              <a:t> </a:t>
            </a:r>
            <a:r>
              <a:rPr sz="1200" dirty="0">
                <a:solidFill>
                  <a:srgbClr val="101010"/>
                </a:solidFill>
                <a:latin typeface="Arial"/>
                <a:cs typeface="Arial"/>
              </a:rPr>
              <a:t>las  mejores condiciones</a:t>
            </a:r>
            <a:r>
              <a:rPr sz="1200" spc="-5" dirty="0">
                <a:solidFill>
                  <a:srgbClr val="101010"/>
                </a:solidFill>
                <a:latin typeface="Arial"/>
                <a:cs typeface="Arial"/>
              </a:rPr>
              <a:t> </a:t>
            </a:r>
            <a:r>
              <a:rPr sz="1200" dirty="0">
                <a:solidFill>
                  <a:srgbClr val="101010"/>
                </a:solidFill>
                <a:latin typeface="Arial"/>
                <a:cs typeface="Arial"/>
              </a:rPr>
              <a:t>posibles.</a:t>
            </a:r>
            <a:endParaRPr sz="1200">
              <a:latin typeface="Arial"/>
              <a:cs typeface="Arial"/>
            </a:endParaRPr>
          </a:p>
          <a:p>
            <a:pPr marL="489584" marR="166370" indent="-245745">
              <a:lnSpc>
                <a:spcPct val="100000"/>
              </a:lnSpc>
              <a:buSzPct val="120833"/>
              <a:buFont typeface="Symbol"/>
              <a:buChar char=""/>
              <a:tabLst>
                <a:tab pos="489584" algn="l"/>
                <a:tab pos="490220" algn="l"/>
              </a:tabLst>
            </a:pPr>
            <a:r>
              <a:rPr sz="1200" dirty="0">
                <a:solidFill>
                  <a:srgbClr val="101010"/>
                </a:solidFill>
                <a:latin typeface="Arial"/>
                <a:cs typeface="Arial"/>
              </a:rPr>
              <a:t>Agente del vendedor, que trabajará duro en su nombre para proteger sus intereses</a:t>
            </a:r>
            <a:r>
              <a:rPr sz="1200" spc="-100" dirty="0">
                <a:solidFill>
                  <a:srgbClr val="101010"/>
                </a:solidFill>
                <a:latin typeface="Arial"/>
                <a:cs typeface="Arial"/>
              </a:rPr>
              <a:t> </a:t>
            </a:r>
            <a:r>
              <a:rPr sz="1200" dirty="0">
                <a:solidFill>
                  <a:srgbClr val="101010"/>
                </a:solidFill>
                <a:latin typeface="Arial"/>
                <a:cs typeface="Arial"/>
              </a:rPr>
              <a:t>y  conseguir el máximo por su casa en el menor tiempo</a:t>
            </a:r>
            <a:r>
              <a:rPr sz="1200" spc="-25" dirty="0">
                <a:solidFill>
                  <a:srgbClr val="101010"/>
                </a:solidFill>
                <a:latin typeface="Arial"/>
                <a:cs typeface="Arial"/>
              </a:rPr>
              <a:t> </a:t>
            </a:r>
            <a:r>
              <a:rPr sz="1200" dirty="0">
                <a:solidFill>
                  <a:srgbClr val="101010"/>
                </a:solidFill>
                <a:latin typeface="Arial"/>
                <a:cs typeface="Arial"/>
              </a:rPr>
              <a:t>posible.</a:t>
            </a:r>
            <a:endParaRPr sz="1200">
              <a:latin typeface="Arial"/>
              <a:cs typeface="Arial"/>
            </a:endParaRPr>
          </a:p>
          <a:p>
            <a:pPr marL="489584" indent="-245745">
              <a:lnSpc>
                <a:spcPct val="100000"/>
              </a:lnSpc>
              <a:buSzPct val="120833"/>
              <a:buFont typeface="Symbol"/>
              <a:buChar char=""/>
              <a:tabLst>
                <a:tab pos="489584" algn="l"/>
                <a:tab pos="490220" algn="l"/>
              </a:tabLst>
            </a:pPr>
            <a:r>
              <a:rPr sz="1200" dirty="0">
                <a:solidFill>
                  <a:srgbClr val="101010"/>
                </a:solidFill>
                <a:latin typeface="Arial"/>
                <a:cs typeface="Arial"/>
              </a:rPr>
              <a:t>Abogado del vendedor, protege los intereses legales del</a:t>
            </a:r>
            <a:r>
              <a:rPr sz="1200" spc="-20" dirty="0">
                <a:solidFill>
                  <a:srgbClr val="101010"/>
                </a:solidFill>
                <a:latin typeface="Arial"/>
                <a:cs typeface="Arial"/>
              </a:rPr>
              <a:t> </a:t>
            </a:r>
            <a:r>
              <a:rPr sz="1200" dirty="0">
                <a:solidFill>
                  <a:srgbClr val="101010"/>
                </a:solidFill>
                <a:latin typeface="Arial"/>
                <a:cs typeface="Arial"/>
              </a:rPr>
              <a:t>vendedor.</a:t>
            </a:r>
            <a:endParaRPr sz="1200">
              <a:latin typeface="Arial"/>
              <a:cs typeface="Arial"/>
            </a:endParaRPr>
          </a:p>
          <a:p>
            <a:pPr marL="489584" marR="548640" indent="-245745">
              <a:lnSpc>
                <a:spcPct val="100000"/>
              </a:lnSpc>
              <a:buSzPct val="120833"/>
              <a:buFont typeface="Symbol"/>
              <a:buChar char=""/>
              <a:tabLst>
                <a:tab pos="489584" algn="l"/>
                <a:tab pos="490220" algn="l"/>
              </a:tabLst>
            </a:pPr>
            <a:r>
              <a:rPr sz="1200" dirty="0">
                <a:solidFill>
                  <a:srgbClr val="101010"/>
                </a:solidFill>
                <a:latin typeface="Arial"/>
                <a:cs typeface="Arial"/>
              </a:rPr>
              <a:t>Los Compradores, que buscan conseguir un gran trato y pagar el menor</a:t>
            </a:r>
            <a:r>
              <a:rPr sz="1200" spc="-100" dirty="0">
                <a:solidFill>
                  <a:srgbClr val="101010"/>
                </a:solidFill>
                <a:latin typeface="Arial"/>
                <a:cs typeface="Arial"/>
              </a:rPr>
              <a:t> </a:t>
            </a:r>
            <a:r>
              <a:rPr sz="1200" dirty="0">
                <a:solidFill>
                  <a:srgbClr val="101010"/>
                </a:solidFill>
                <a:latin typeface="Arial"/>
                <a:cs typeface="Arial"/>
              </a:rPr>
              <a:t>dinero  posible.</a:t>
            </a:r>
            <a:endParaRPr sz="1200">
              <a:latin typeface="Arial"/>
              <a:cs typeface="Arial"/>
            </a:endParaRPr>
          </a:p>
          <a:p>
            <a:pPr marL="489584" marR="141605" indent="-245745">
              <a:lnSpc>
                <a:spcPct val="100000"/>
              </a:lnSpc>
              <a:buSzPct val="120833"/>
              <a:buFont typeface="Symbol"/>
              <a:buChar char=""/>
              <a:tabLst>
                <a:tab pos="489584" algn="l"/>
                <a:tab pos="490220" algn="l"/>
              </a:tabLst>
            </a:pPr>
            <a:r>
              <a:rPr sz="1200" dirty="0">
                <a:solidFill>
                  <a:srgbClr val="101010"/>
                </a:solidFill>
                <a:latin typeface="Arial"/>
                <a:cs typeface="Arial"/>
              </a:rPr>
              <a:t>El Agente del Comprador, cuya lealtad es con los Compradores para representar</a:t>
            </a:r>
            <a:r>
              <a:rPr sz="1200" spc="-100" dirty="0">
                <a:solidFill>
                  <a:srgbClr val="101010"/>
                </a:solidFill>
                <a:latin typeface="Arial"/>
                <a:cs typeface="Arial"/>
              </a:rPr>
              <a:t> </a:t>
            </a:r>
            <a:r>
              <a:rPr sz="1200" dirty="0">
                <a:solidFill>
                  <a:srgbClr val="101010"/>
                </a:solidFill>
                <a:latin typeface="Arial"/>
                <a:cs typeface="Arial"/>
              </a:rPr>
              <a:t>sus  intereses.</a:t>
            </a:r>
            <a:endParaRPr sz="1200">
              <a:latin typeface="Arial"/>
              <a:cs typeface="Arial"/>
            </a:endParaRPr>
          </a:p>
          <a:p>
            <a:pPr marL="489584" indent="-245745">
              <a:lnSpc>
                <a:spcPct val="100000"/>
              </a:lnSpc>
              <a:buSzPct val="120833"/>
              <a:buFont typeface="Symbol"/>
              <a:buChar char=""/>
              <a:tabLst>
                <a:tab pos="489584" algn="l"/>
                <a:tab pos="490220" algn="l"/>
              </a:tabLst>
            </a:pPr>
            <a:r>
              <a:rPr sz="1200" dirty="0">
                <a:solidFill>
                  <a:srgbClr val="101010"/>
                </a:solidFill>
                <a:latin typeface="Arial"/>
                <a:cs typeface="Arial"/>
              </a:rPr>
              <a:t>El abogado del comprador, que protege los intereses legales del</a:t>
            </a:r>
            <a:r>
              <a:rPr sz="1200" spc="-40" dirty="0">
                <a:solidFill>
                  <a:srgbClr val="101010"/>
                </a:solidFill>
                <a:latin typeface="Arial"/>
                <a:cs typeface="Arial"/>
              </a:rPr>
              <a:t> </a:t>
            </a:r>
            <a:r>
              <a:rPr sz="1200" dirty="0">
                <a:solidFill>
                  <a:srgbClr val="101010"/>
                </a:solidFill>
                <a:latin typeface="Arial"/>
                <a:cs typeface="Arial"/>
              </a:rPr>
              <a:t>comprador.</a:t>
            </a:r>
            <a:endParaRPr sz="1200">
              <a:latin typeface="Arial"/>
              <a:cs typeface="Arial"/>
            </a:endParaRPr>
          </a:p>
          <a:p>
            <a:pPr marL="489584" marR="98425" indent="-245745">
              <a:lnSpc>
                <a:spcPct val="100000"/>
              </a:lnSpc>
              <a:buSzPct val="120833"/>
              <a:buFont typeface="Symbol"/>
              <a:buChar char=""/>
              <a:tabLst>
                <a:tab pos="489584" algn="l"/>
                <a:tab pos="490220" algn="l"/>
              </a:tabLst>
            </a:pPr>
            <a:r>
              <a:rPr sz="1200" dirty="0">
                <a:solidFill>
                  <a:srgbClr val="101010"/>
                </a:solidFill>
                <a:latin typeface="Arial"/>
                <a:cs typeface="Arial"/>
              </a:rPr>
              <a:t>La empresa de inspección de la vivienda, contratada por los compradores, que</a:t>
            </a:r>
            <a:r>
              <a:rPr sz="1200" spc="-100" dirty="0">
                <a:solidFill>
                  <a:srgbClr val="101010"/>
                </a:solidFill>
                <a:latin typeface="Arial"/>
                <a:cs typeface="Arial"/>
              </a:rPr>
              <a:t> </a:t>
            </a:r>
            <a:r>
              <a:rPr sz="1200" dirty="0">
                <a:solidFill>
                  <a:srgbClr val="101010"/>
                </a:solidFill>
                <a:latin typeface="Arial"/>
                <a:cs typeface="Arial"/>
              </a:rPr>
              <a:t>puede  encontrar problemas (grandes o pequeños) en su casa para dar a los compradores  más oportunidades de</a:t>
            </a:r>
            <a:r>
              <a:rPr sz="1200" spc="-5" dirty="0">
                <a:solidFill>
                  <a:srgbClr val="101010"/>
                </a:solidFill>
                <a:latin typeface="Arial"/>
                <a:cs typeface="Arial"/>
              </a:rPr>
              <a:t> </a:t>
            </a:r>
            <a:r>
              <a:rPr sz="1200" dirty="0">
                <a:solidFill>
                  <a:srgbClr val="101010"/>
                </a:solidFill>
                <a:latin typeface="Arial"/>
                <a:cs typeface="Arial"/>
              </a:rPr>
              <a:t>negociar.</a:t>
            </a:r>
            <a:endParaRPr sz="1200">
              <a:latin typeface="Arial"/>
              <a:cs typeface="Arial"/>
            </a:endParaRPr>
          </a:p>
          <a:p>
            <a:pPr marL="489584" indent="-245745">
              <a:lnSpc>
                <a:spcPct val="100000"/>
              </a:lnSpc>
              <a:buSzPct val="120833"/>
              <a:buFont typeface="Symbol"/>
              <a:buChar char=""/>
              <a:tabLst>
                <a:tab pos="489584" algn="l"/>
                <a:tab pos="490220" algn="l"/>
              </a:tabLst>
            </a:pPr>
            <a:r>
              <a:rPr sz="1200" dirty="0">
                <a:solidFill>
                  <a:srgbClr val="101010"/>
                </a:solidFill>
                <a:latin typeface="Arial"/>
                <a:cs typeface="Arial"/>
              </a:rPr>
              <a:t>Los tasadores, si hay dudas sobre el valor de la</a:t>
            </a:r>
            <a:r>
              <a:rPr sz="1200" spc="-20" dirty="0">
                <a:solidFill>
                  <a:srgbClr val="101010"/>
                </a:solidFill>
                <a:latin typeface="Arial"/>
                <a:cs typeface="Arial"/>
              </a:rPr>
              <a:t> </a:t>
            </a:r>
            <a:r>
              <a:rPr sz="1200" dirty="0">
                <a:solidFill>
                  <a:srgbClr val="101010"/>
                </a:solidFill>
                <a:latin typeface="Arial"/>
                <a:cs typeface="Arial"/>
              </a:rPr>
              <a:t>vivienda.</a:t>
            </a:r>
            <a:endParaRPr sz="1200">
              <a:latin typeface="Arial"/>
              <a:cs typeface="Arial"/>
            </a:endParaRPr>
          </a:p>
          <a:p>
            <a:pPr marL="489584" marR="5080" indent="-245745">
              <a:lnSpc>
                <a:spcPct val="100000"/>
              </a:lnSpc>
              <a:buSzPct val="120833"/>
              <a:buFont typeface="Symbol"/>
              <a:buChar char=""/>
              <a:tabLst>
                <a:tab pos="489584" algn="l"/>
                <a:tab pos="490220" algn="l"/>
              </a:tabLst>
            </a:pPr>
            <a:r>
              <a:rPr sz="1200" dirty="0">
                <a:solidFill>
                  <a:srgbClr val="101010"/>
                </a:solidFill>
                <a:latin typeface="Arial"/>
                <a:cs typeface="Arial"/>
              </a:rPr>
              <a:t>El prestamista o el representante del banco, que supervisa el proceso de préstamo y</a:t>
            </a:r>
            <a:r>
              <a:rPr sz="1200" spc="-100" dirty="0">
                <a:solidFill>
                  <a:srgbClr val="101010"/>
                </a:solidFill>
                <a:latin typeface="Arial"/>
                <a:cs typeface="Arial"/>
              </a:rPr>
              <a:t> </a:t>
            </a:r>
            <a:r>
              <a:rPr sz="1200" dirty="0">
                <a:solidFill>
                  <a:srgbClr val="101010"/>
                </a:solidFill>
                <a:latin typeface="Arial"/>
                <a:cs typeface="Arial"/>
              </a:rPr>
              <a:t>el  cierre.</a:t>
            </a:r>
            <a:endParaRPr sz="1200">
              <a:latin typeface="Arial"/>
              <a:cs typeface="Arial"/>
            </a:endParaRPr>
          </a:p>
          <a:p>
            <a:pPr marL="489584" indent="-245745">
              <a:lnSpc>
                <a:spcPct val="100000"/>
              </a:lnSpc>
              <a:spcBef>
                <a:spcPts val="229"/>
              </a:spcBef>
              <a:buSzPct val="120833"/>
              <a:buFont typeface="Symbol"/>
              <a:buChar char=""/>
              <a:tabLst>
                <a:tab pos="489584" algn="l"/>
                <a:tab pos="490220" algn="l"/>
              </a:tabLst>
            </a:pPr>
            <a:r>
              <a:rPr sz="1200" dirty="0">
                <a:solidFill>
                  <a:srgbClr val="101010"/>
                </a:solidFill>
                <a:latin typeface="Arial"/>
                <a:cs typeface="Arial"/>
              </a:rPr>
              <a:t>Compañía de títulos, para asegurar un título claro y la transferencia de la</a:t>
            </a:r>
            <a:r>
              <a:rPr sz="1200" spc="-75" dirty="0">
                <a:solidFill>
                  <a:srgbClr val="101010"/>
                </a:solidFill>
                <a:latin typeface="Arial"/>
                <a:cs typeface="Arial"/>
              </a:rPr>
              <a:t> </a:t>
            </a:r>
            <a:r>
              <a:rPr sz="1200" dirty="0">
                <a:solidFill>
                  <a:srgbClr val="101010"/>
                </a:solidFill>
                <a:latin typeface="Arial"/>
                <a:cs typeface="Arial"/>
              </a:rPr>
              <a:t>propiedad.</a:t>
            </a:r>
            <a:endParaRPr sz="1200">
              <a:latin typeface="Arial"/>
              <a:cs typeface="Arial"/>
            </a:endParaRPr>
          </a:p>
          <a:p>
            <a:pPr>
              <a:lnSpc>
                <a:spcPct val="100000"/>
              </a:lnSpc>
              <a:spcBef>
                <a:spcPts val="25"/>
              </a:spcBef>
            </a:pPr>
            <a:endParaRPr sz="1550">
              <a:latin typeface="Times New Roman"/>
              <a:cs typeface="Times New Roman"/>
            </a:endParaRPr>
          </a:p>
          <a:p>
            <a:pPr marL="15875" marR="104139" indent="10795" algn="just">
              <a:lnSpc>
                <a:spcPts val="1340"/>
              </a:lnSpc>
            </a:pPr>
            <a:r>
              <a:rPr sz="1200" dirty="0">
                <a:solidFill>
                  <a:srgbClr val="0F0F0F"/>
                </a:solidFill>
                <a:latin typeface="Arial"/>
                <a:cs typeface="Arial"/>
              </a:rPr>
              <a:t>En la mayoría de los casos, sólo hay una persona que se comunica con todas las entidades  de esta lista desde el contrato hasta el cierre, y es el agente de ventas. Piense en ellos  como el director del espectáculo que es el proceso de venta de la</a:t>
            </a:r>
            <a:r>
              <a:rPr sz="1200" spc="-30" dirty="0">
                <a:solidFill>
                  <a:srgbClr val="0F0F0F"/>
                </a:solidFill>
                <a:latin typeface="Arial"/>
                <a:cs typeface="Arial"/>
              </a:rPr>
              <a:t> </a:t>
            </a:r>
            <a:r>
              <a:rPr sz="1200" dirty="0">
                <a:solidFill>
                  <a:srgbClr val="0F0F0F"/>
                </a:solidFill>
                <a:latin typeface="Arial"/>
                <a:cs typeface="Arial"/>
              </a:rPr>
              <a:t>casa.</a:t>
            </a:r>
            <a:endParaRPr sz="1200">
              <a:latin typeface="Arial"/>
              <a:cs typeface="Arial"/>
            </a:endParaRPr>
          </a:p>
          <a:p>
            <a:pPr>
              <a:lnSpc>
                <a:spcPct val="100000"/>
              </a:lnSpc>
              <a:spcBef>
                <a:spcPts val="10"/>
              </a:spcBef>
            </a:pPr>
            <a:endParaRPr sz="1150">
              <a:latin typeface="Times New Roman"/>
              <a:cs typeface="Times New Roman"/>
            </a:endParaRPr>
          </a:p>
          <a:p>
            <a:pPr marL="15875" marR="104139" indent="10795" algn="just">
              <a:lnSpc>
                <a:spcPts val="1340"/>
              </a:lnSpc>
            </a:pPr>
            <a:r>
              <a:rPr sz="1200" dirty="0">
                <a:solidFill>
                  <a:srgbClr val="0F0F0F"/>
                </a:solidFill>
                <a:latin typeface="Arial"/>
                <a:cs typeface="Arial"/>
              </a:rPr>
              <a:t>Al igual que sus homólogos de Broadway, dirigen de forma experta a cada uno de los  actores para garantizar una producción magistral y un espectáculo de</a:t>
            </a:r>
            <a:r>
              <a:rPr sz="1200" spc="-30" dirty="0">
                <a:solidFill>
                  <a:srgbClr val="0F0F0F"/>
                </a:solidFill>
                <a:latin typeface="Arial"/>
                <a:cs typeface="Arial"/>
              </a:rPr>
              <a:t> </a:t>
            </a:r>
            <a:r>
              <a:rPr sz="1200" dirty="0">
                <a:solidFill>
                  <a:srgbClr val="0F0F0F"/>
                </a:solidFill>
                <a:latin typeface="Arial"/>
                <a:cs typeface="Arial"/>
              </a:rPr>
              <a:t>éxito.</a:t>
            </a:r>
            <a:endParaRPr sz="1200">
              <a:latin typeface="Arial"/>
              <a:cs typeface="Arial"/>
            </a:endParaRPr>
          </a:p>
        </p:txBody>
      </p:sp>
      <p:sp>
        <p:nvSpPr>
          <p:cNvPr id="7" name="object 7"/>
          <p:cNvSpPr/>
          <p:nvPr/>
        </p:nvSpPr>
        <p:spPr>
          <a:xfrm>
            <a:off x="2913212" y="470243"/>
            <a:ext cx="1880966" cy="562101"/>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2778315" y="345706"/>
            <a:ext cx="2147570" cy="482600"/>
          </a:xfrm>
          <a:prstGeom prst="rect">
            <a:avLst/>
          </a:prstGeom>
        </p:spPr>
        <p:txBody>
          <a:bodyPr vert="horz" wrap="square" lIns="0" tIns="12700" rIns="0" bIns="0" rtlCol="0">
            <a:spAutoFit/>
          </a:bodyPr>
          <a:lstStyle/>
          <a:p>
            <a:pPr marL="191770" marR="5080" indent="-179705">
              <a:lnSpc>
                <a:spcPct val="100000"/>
              </a:lnSpc>
              <a:spcBef>
                <a:spcPts val="100"/>
              </a:spcBef>
            </a:pPr>
            <a:r>
              <a:rPr sz="1500" b="1" spc="105" dirty="0">
                <a:solidFill>
                  <a:srgbClr val="B49E8E"/>
                </a:solidFill>
                <a:latin typeface="Arial"/>
                <a:cs typeface="Arial"/>
              </a:rPr>
              <a:t>PONIENDO </a:t>
            </a:r>
            <a:r>
              <a:rPr sz="1500" b="1" spc="130" dirty="0">
                <a:solidFill>
                  <a:srgbClr val="B49E8E"/>
                </a:solidFill>
                <a:latin typeface="Arial"/>
                <a:cs typeface="Arial"/>
              </a:rPr>
              <a:t>SU</a:t>
            </a:r>
            <a:r>
              <a:rPr sz="1500" b="1" spc="-265" dirty="0">
                <a:solidFill>
                  <a:srgbClr val="B49E8E"/>
                </a:solidFill>
                <a:latin typeface="Arial"/>
                <a:cs typeface="Arial"/>
              </a:rPr>
              <a:t> </a:t>
            </a:r>
            <a:r>
              <a:rPr sz="1500" b="1" spc="120" dirty="0">
                <a:solidFill>
                  <a:srgbClr val="B49E8E"/>
                </a:solidFill>
                <a:latin typeface="Arial"/>
                <a:cs typeface="Arial"/>
              </a:rPr>
              <a:t>CASA  </a:t>
            </a:r>
            <a:r>
              <a:rPr sz="1500" b="1" spc="130" dirty="0">
                <a:solidFill>
                  <a:srgbClr val="B49E8E"/>
                </a:solidFill>
                <a:latin typeface="Arial"/>
                <a:cs typeface="Arial"/>
              </a:rPr>
              <a:t>EN </a:t>
            </a:r>
            <a:r>
              <a:rPr sz="1500" b="1" spc="114" dirty="0">
                <a:solidFill>
                  <a:srgbClr val="B49E8E"/>
                </a:solidFill>
                <a:latin typeface="Arial"/>
                <a:cs typeface="Arial"/>
              </a:rPr>
              <a:t>EL</a:t>
            </a:r>
            <a:r>
              <a:rPr sz="1500" b="1" spc="-235" dirty="0">
                <a:solidFill>
                  <a:srgbClr val="B49E8E"/>
                </a:solidFill>
                <a:latin typeface="Arial"/>
                <a:cs typeface="Arial"/>
              </a:rPr>
              <a:t> </a:t>
            </a:r>
            <a:r>
              <a:rPr sz="1500" b="1" spc="120" dirty="0">
                <a:solidFill>
                  <a:srgbClr val="B49E8E"/>
                </a:solidFill>
                <a:latin typeface="Arial"/>
                <a:cs typeface="Arial"/>
              </a:rPr>
              <a:t>MERCADO</a:t>
            </a:r>
            <a:endParaRPr sz="15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Director-background-01.png" descr="Director-background-01.png"/>
          <p:cNvPicPr>
            <a:picLocks noChangeAspect="1"/>
          </p:cNvPicPr>
          <p:nvPr/>
        </p:nvPicPr>
        <p:blipFill>
          <a:blip r:embed="rId2"/>
          <a:stretch>
            <a:fillRect/>
          </a:stretch>
        </p:blipFill>
        <p:spPr>
          <a:xfrm>
            <a:off x="1443" y="0"/>
            <a:ext cx="7782214" cy="10071100"/>
          </a:xfrm>
          <a:prstGeom prst="rect">
            <a:avLst/>
          </a:prstGeom>
          <a:ln w="12700">
            <a:miter lim="400000"/>
          </a:ln>
        </p:spPr>
      </p:pic>
      <p:sp>
        <p:nvSpPr>
          <p:cNvPr id="95" name="Who Is Directing YOUR Transaction?"/>
          <p:cNvSpPr txBox="1"/>
          <p:nvPr/>
        </p:nvSpPr>
        <p:spPr>
          <a:xfrm>
            <a:off x="530547" y="2069719"/>
            <a:ext cx="6724005" cy="1077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76" tIns="45776" rIns="45776" bIns="45776">
            <a:spAutoFit/>
          </a:bodyPr>
          <a:lstStyle>
            <a:lvl1pPr algn="ctr">
              <a:defRPr sz="3800" b="1"/>
            </a:lvl1pPr>
          </a:lstStyle>
          <a:p>
            <a:r>
              <a:rPr lang="es-ES" sz="3200" dirty="0"/>
              <a:t>¿Quién está dirigiendo SU transacción?
</a:t>
            </a:r>
            <a:endParaRPr sz="3805" dirty="0"/>
          </a:p>
        </p:txBody>
      </p:sp>
      <p:sp>
        <p:nvSpPr>
          <p:cNvPr id="96" name="Sellers…"/>
          <p:cNvSpPr txBox="1"/>
          <p:nvPr/>
        </p:nvSpPr>
        <p:spPr>
          <a:xfrm>
            <a:off x="2675815" y="2788950"/>
            <a:ext cx="2433473" cy="2588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76" tIns="45776" rIns="45776" bIns="45776">
            <a:spAutoFit/>
          </a:bodyPr>
          <a:lstStyle/>
          <a:p>
            <a:pPr algn="ctr"/>
            <a:r>
              <a:rPr lang="en-US" sz="1802" dirty="0" err="1"/>
              <a:t>Vendedores</a:t>
            </a:r>
            <a:r>
              <a:rPr lang="en-US" sz="1802" dirty="0"/>
              <a:t>
</a:t>
            </a:r>
            <a:r>
              <a:rPr lang="en-US" sz="1802" dirty="0" err="1"/>
              <a:t>Compradores</a:t>
            </a:r>
            <a:endParaRPr sz="1802" dirty="0"/>
          </a:p>
          <a:p>
            <a:pPr algn="ctr"/>
            <a:r>
              <a:rPr lang="en-US" sz="1802" dirty="0" err="1"/>
              <a:t>Tasadores</a:t>
            </a:r>
            <a:endParaRPr sz="1802" dirty="0"/>
          </a:p>
          <a:p>
            <a:pPr algn="ctr"/>
            <a:r>
              <a:rPr lang="en-US" sz="1802" dirty="0" err="1"/>
              <a:t>Ingenieros</a:t>
            </a:r>
            <a:endParaRPr sz="1802" dirty="0"/>
          </a:p>
          <a:p>
            <a:pPr algn="ctr"/>
            <a:r>
              <a:rPr lang="en-US" sz="1802" dirty="0"/>
              <a:t>Abogado del </a:t>
            </a:r>
            <a:r>
              <a:rPr lang="en-US" sz="1802" dirty="0" err="1"/>
              <a:t>vendedor</a:t>
            </a:r>
            <a:r>
              <a:rPr lang="en-US" sz="1802" dirty="0"/>
              <a:t>
Abogado del Comprador
</a:t>
            </a:r>
            <a:r>
              <a:rPr lang="en-US" sz="1802" dirty="0" err="1"/>
              <a:t>Compañía</a:t>
            </a:r>
            <a:r>
              <a:rPr lang="en-US" sz="1802" dirty="0"/>
              <a:t> de </a:t>
            </a:r>
            <a:r>
              <a:rPr lang="en-US" sz="1802" dirty="0" err="1"/>
              <a:t>títulos</a:t>
            </a:r>
            <a:r>
              <a:rPr lang="en-US" sz="1802" dirty="0"/>
              <a:t>
Inspector de </a:t>
            </a:r>
            <a:r>
              <a:rPr lang="en-US" sz="1802" dirty="0" err="1"/>
              <a:t>Viviendas</a:t>
            </a:r>
            <a:r>
              <a:rPr lang="en-US" sz="1802" dirty="0"/>
              <a:t>
</a:t>
            </a:r>
            <a:r>
              <a:rPr lang="en-US" sz="1802" dirty="0" err="1"/>
              <a:t>Representante</a:t>
            </a:r>
            <a:r>
              <a:rPr lang="en-US" sz="1802" dirty="0"/>
              <a:t> del Banco</a:t>
            </a:r>
            <a:endParaRPr sz="1802" dirty="0"/>
          </a:p>
        </p:txBody>
      </p:sp>
      <p:sp>
        <p:nvSpPr>
          <p:cNvPr id="97" name="Your Real Estate…"/>
          <p:cNvSpPr txBox="1"/>
          <p:nvPr/>
        </p:nvSpPr>
        <p:spPr>
          <a:xfrm>
            <a:off x="2336795" y="5816940"/>
            <a:ext cx="3384555" cy="831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76" tIns="45776" rIns="45776" bIns="45776">
            <a:spAutoFit/>
          </a:bodyPr>
          <a:lstStyle/>
          <a:p>
            <a:pPr algn="ctr"/>
            <a:r>
              <a:rPr lang="en-US" sz="1600" dirty="0" err="1"/>
              <a:t>Su</a:t>
            </a:r>
            <a:r>
              <a:rPr lang="en-US" sz="1600" dirty="0"/>
              <a:t>
</a:t>
            </a:r>
            <a:r>
              <a:rPr lang="en-US" sz="1600" dirty="0" err="1"/>
              <a:t>Profesional</a:t>
            </a:r>
            <a:r>
              <a:rPr lang="en-US" sz="1600" dirty="0"/>
              <a:t>
</a:t>
            </a:r>
            <a:r>
              <a:rPr lang="en-US" sz="1600" dirty="0" err="1"/>
              <a:t>Inmobiliario</a:t>
            </a:r>
            <a:endParaRPr sz="1600" dirty="0"/>
          </a:p>
        </p:txBody>
      </p:sp>
      <p:pic>
        <p:nvPicPr>
          <p:cNvPr id="98" name="Red-circle-doodle.png" descr="Red-circle-doodle.png"/>
          <p:cNvPicPr>
            <a:picLocks noChangeAspect="1"/>
          </p:cNvPicPr>
          <p:nvPr/>
        </p:nvPicPr>
        <p:blipFill>
          <a:blip r:embed="rId3"/>
          <a:stretch>
            <a:fillRect/>
          </a:stretch>
        </p:blipFill>
        <p:spPr>
          <a:xfrm>
            <a:off x="2685478" y="5761134"/>
            <a:ext cx="2837276" cy="169588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994177" y="623464"/>
            <a:ext cx="1852930" cy="201295"/>
          </a:xfrm>
          <a:prstGeom prst="rect">
            <a:avLst/>
          </a:prstGeom>
        </p:spPr>
        <p:txBody>
          <a:bodyPr vert="horz" wrap="square" lIns="0" tIns="0" rIns="0" bIns="0" rtlCol="0">
            <a:spAutoFit/>
          </a:bodyPr>
          <a:lstStyle/>
          <a:p>
            <a:pPr>
              <a:lnSpc>
                <a:spcPts val="1570"/>
              </a:lnSpc>
            </a:pPr>
            <a:r>
              <a:rPr sz="1400" b="1" spc="65" dirty="0">
                <a:solidFill>
                  <a:srgbClr val="C5AE9F"/>
                </a:solidFill>
                <a:latin typeface="Microsoft Sans Serif"/>
                <a:cs typeface="Microsoft Sans Serif"/>
              </a:rPr>
              <a:t>ON </a:t>
            </a:r>
            <a:r>
              <a:rPr sz="1400" b="1" spc="105" dirty="0">
                <a:solidFill>
                  <a:srgbClr val="C5AE9F"/>
                </a:solidFill>
                <a:latin typeface="Microsoft Sans Serif"/>
                <a:cs typeface="Microsoft Sans Serif"/>
              </a:rPr>
              <a:t>THE</a:t>
            </a:r>
            <a:r>
              <a:rPr sz="1400" b="1" spc="545" dirty="0">
                <a:solidFill>
                  <a:srgbClr val="C5AE9F"/>
                </a:solidFill>
                <a:latin typeface="Microsoft Sans Serif"/>
                <a:cs typeface="Microsoft Sans Serif"/>
              </a:rPr>
              <a:t> </a:t>
            </a:r>
            <a:r>
              <a:rPr sz="1400" b="1" spc="170" dirty="0">
                <a:solidFill>
                  <a:srgbClr val="C5AE9F"/>
                </a:solidFill>
                <a:latin typeface="Microsoft Sans Serif"/>
                <a:cs typeface="Microsoft Sans Serif"/>
              </a:rPr>
              <a:t>MARKET </a:t>
            </a:r>
            <a:endParaRPr sz="1400">
              <a:latin typeface="Microsoft Sans Serif"/>
              <a:cs typeface="Microsoft Sans Serif"/>
            </a:endParaRPr>
          </a:p>
        </p:txBody>
      </p:sp>
      <p:sp>
        <p:nvSpPr>
          <p:cNvPr id="4" name="object 4"/>
          <p:cNvSpPr txBox="1">
            <a:spLocks noGrp="1"/>
          </p:cNvSpPr>
          <p:nvPr>
            <p:ph type="title"/>
          </p:nvPr>
        </p:nvSpPr>
        <p:spPr>
          <a:xfrm>
            <a:off x="725169" y="1402181"/>
            <a:ext cx="5321935" cy="1000760"/>
          </a:xfrm>
          <a:prstGeom prst="rect">
            <a:avLst/>
          </a:prstGeom>
        </p:spPr>
        <p:txBody>
          <a:bodyPr vert="horz" wrap="square" lIns="0" tIns="12700" rIns="0" bIns="0" rtlCol="0">
            <a:spAutoFit/>
          </a:bodyPr>
          <a:lstStyle/>
          <a:p>
            <a:pPr marL="12700" marR="5080">
              <a:lnSpc>
                <a:spcPct val="100000"/>
              </a:lnSpc>
              <a:spcBef>
                <a:spcPts val="100"/>
              </a:spcBef>
            </a:pPr>
            <a:r>
              <a:rPr sz="3200" spc="-60" dirty="0">
                <a:solidFill>
                  <a:srgbClr val="F6F7F7"/>
                </a:solidFill>
                <a:latin typeface="Cambria"/>
                <a:cs typeface="Cambria"/>
              </a:rPr>
              <a:t>Cómo </a:t>
            </a:r>
            <a:r>
              <a:rPr sz="3200" spc="-70" dirty="0">
                <a:solidFill>
                  <a:srgbClr val="F6F7F7"/>
                </a:solidFill>
                <a:latin typeface="Cambria"/>
                <a:cs typeface="Cambria"/>
              </a:rPr>
              <a:t>determinar </a:t>
            </a:r>
            <a:r>
              <a:rPr sz="3200" spc="-40" dirty="0">
                <a:solidFill>
                  <a:srgbClr val="F6F7F7"/>
                </a:solidFill>
                <a:latin typeface="Cambria"/>
                <a:cs typeface="Cambria"/>
              </a:rPr>
              <a:t>el </a:t>
            </a:r>
            <a:r>
              <a:rPr sz="3200" spc="-65" dirty="0">
                <a:solidFill>
                  <a:srgbClr val="F6F7F7"/>
                </a:solidFill>
                <a:latin typeface="Cambria"/>
                <a:cs typeface="Cambria"/>
              </a:rPr>
              <a:t>precio</a:t>
            </a:r>
            <a:r>
              <a:rPr sz="3200" spc="-490" dirty="0">
                <a:solidFill>
                  <a:srgbClr val="F6F7F7"/>
                </a:solidFill>
                <a:latin typeface="Cambria"/>
                <a:cs typeface="Cambria"/>
              </a:rPr>
              <a:t> </a:t>
            </a:r>
            <a:r>
              <a:rPr sz="3200" spc="-75" dirty="0">
                <a:solidFill>
                  <a:srgbClr val="F6F7F7"/>
                </a:solidFill>
                <a:latin typeface="Cambria"/>
                <a:cs typeface="Cambria"/>
              </a:rPr>
              <a:t>de  </a:t>
            </a:r>
            <a:r>
              <a:rPr sz="3200" spc="-60" dirty="0">
                <a:solidFill>
                  <a:srgbClr val="F6F7F7"/>
                </a:solidFill>
                <a:latin typeface="Cambria"/>
                <a:cs typeface="Cambria"/>
              </a:rPr>
              <a:t>venta</a:t>
            </a:r>
            <a:r>
              <a:rPr sz="3200" spc="-155" dirty="0">
                <a:solidFill>
                  <a:srgbClr val="F6F7F7"/>
                </a:solidFill>
                <a:latin typeface="Cambria"/>
                <a:cs typeface="Cambria"/>
              </a:rPr>
              <a:t> </a:t>
            </a:r>
            <a:r>
              <a:rPr sz="3200" spc="-75" dirty="0">
                <a:solidFill>
                  <a:srgbClr val="F6F7F7"/>
                </a:solidFill>
                <a:latin typeface="Cambria"/>
                <a:cs typeface="Cambria"/>
              </a:rPr>
              <a:t>correcto</a:t>
            </a:r>
            <a:endParaRPr sz="3200">
              <a:latin typeface="Cambria"/>
              <a:cs typeface="Cambria"/>
            </a:endParaRPr>
          </a:p>
        </p:txBody>
      </p:sp>
      <p:sp>
        <p:nvSpPr>
          <p:cNvPr id="5" name="object 5"/>
          <p:cNvSpPr txBox="1"/>
          <p:nvPr/>
        </p:nvSpPr>
        <p:spPr>
          <a:xfrm>
            <a:off x="732662" y="2591765"/>
            <a:ext cx="6301740" cy="6245225"/>
          </a:xfrm>
          <a:prstGeom prst="rect">
            <a:avLst/>
          </a:prstGeom>
        </p:spPr>
        <p:txBody>
          <a:bodyPr vert="horz" wrap="square" lIns="0" tIns="12700" rIns="0" bIns="0" rtlCol="0">
            <a:spAutoFit/>
          </a:bodyPr>
          <a:lstStyle/>
          <a:p>
            <a:pPr marL="12700" marR="177165" indent="10795">
              <a:lnSpc>
                <a:spcPct val="119700"/>
              </a:lnSpc>
              <a:spcBef>
                <a:spcPts val="100"/>
              </a:spcBef>
            </a:pPr>
            <a:r>
              <a:rPr sz="1100" spc="20" dirty="0">
                <a:solidFill>
                  <a:srgbClr val="E7E7E6"/>
                </a:solidFill>
                <a:latin typeface="Verdana"/>
                <a:cs typeface="Verdana"/>
              </a:rPr>
              <a:t>¿En qué </a:t>
            </a:r>
            <a:r>
              <a:rPr sz="1100" spc="5" dirty="0">
                <a:solidFill>
                  <a:srgbClr val="E7E7E6"/>
                </a:solidFill>
                <a:latin typeface="Verdana"/>
                <a:cs typeface="Verdana"/>
              </a:rPr>
              <a:t>consiste? Fijar </a:t>
            </a:r>
            <a:r>
              <a:rPr sz="1100" spc="15" dirty="0">
                <a:solidFill>
                  <a:srgbClr val="E7E7E6"/>
                </a:solidFill>
                <a:latin typeface="Verdana"/>
                <a:cs typeface="Verdana"/>
              </a:rPr>
              <a:t>el </a:t>
            </a:r>
            <a:r>
              <a:rPr sz="1100" spc="5" dirty="0">
                <a:solidFill>
                  <a:srgbClr val="E7E7E6"/>
                </a:solidFill>
                <a:latin typeface="Verdana"/>
                <a:cs typeface="Verdana"/>
              </a:rPr>
              <a:t>precio </a:t>
            </a:r>
            <a:r>
              <a:rPr sz="1100" spc="25" dirty="0">
                <a:solidFill>
                  <a:srgbClr val="E7E7E6"/>
                </a:solidFill>
                <a:latin typeface="Verdana"/>
                <a:cs typeface="Verdana"/>
              </a:rPr>
              <a:t>de su </a:t>
            </a:r>
            <a:r>
              <a:rPr sz="1100" spc="15" dirty="0">
                <a:solidFill>
                  <a:srgbClr val="E7E7E6"/>
                </a:solidFill>
                <a:latin typeface="Verdana"/>
                <a:cs typeface="Verdana"/>
              </a:rPr>
              <a:t>casa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45" dirty="0">
                <a:solidFill>
                  <a:srgbClr val="E7E7E6"/>
                </a:solidFill>
                <a:latin typeface="Verdana"/>
                <a:cs typeface="Verdana"/>
              </a:rPr>
              <a:t>o </a:t>
            </a:r>
            <a:r>
              <a:rPr sz="1100" spc="10" dirty="0">
                <a:solidFill>
                  <a:srgbClr val="E7E7E6"/>
                </a:solidFill>
                <a:latin typeface="Verdana"/>
                <a:cs typeface="Verdana"/>
              </a:rPr>
              <a:t>justo </a:t>
            </a:r>
            <a:r>
              <a:rPr sz="1100" spc="15" dirty="0">
                <a:solidFill>
                  <a:srgbClr val="E7E7E6"/>
                </a:solidFill>
                <a:latin typeface="Verdana"/>
                <a:cs typeface="Verdana"/>
              </a:rPr>
              <a:t>por  </a:t>
            </a:r>
            <a:r>
              <a:rPr sz="1100" spc="10" dirty="0">
                <a:solidFill>
                  <a:srgbClr val="E7E7E6"/>
                </a:solidFill>
                <a:latin typeface="Verdana"/>
                <a:cs typeface="Verdana"/>
              </a:rPr>
              <a:t>debajo</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él</a:t>
            </a:r>
            <a:r>
              <a:rPr sz="1100" spc="-40" dirty="0">
                <a:solidFill>
                  <a:srgbClr val="E7E7E6"/>
                </a:solidFill>
                <a:latin typeface="Verdana"/>
                <a:cs typeface="Verdana"/>
              </a:rPr>
              <a:t> </a:t>
            </a:r>
            <a:r>
              <a:rPr sz="1100" spc="25" dirty="0">
                <a:solidFill>
                  <a:srgbClr val="E7E7E6"/>
                </a:solidFill>
                <a:latin typeface="Verdana"/>
                <a:cs typeface="Verdana"/>
              </a:rPr>
              <a:t>es</a:t>
            </a:r>
            <a:r>
              <a:rPr sz="1100" spc="-45" dirty="0">
                <a:solidFill>
                  <a:srgbClr val="E7E7E6"/>
                </a:solidFill>
                <a:latin typeface="Verdana"/>
                <a:cs typeface="Verdana"/>
              </a:rPr>
              <a:t> </a:t>
            </a:r>
            <a:r>
              <a:rPr sz="1100" spc="15" dirty="0">
                <a:solidFill>
                  <a:srgbClr val="E7E7E6"/>
                </a:solidFill>
                <a:latin typeface="Verdana"/>
                <a:cs typeface="Verdana"/>
              </a:rPr>
              <a:t>la</a:t>
            </a:r>
            <a:r>
              <a:rPr sz="1100" spc="-40" dirty="0">
                <a:solidFill>
                  <a:srgbClr val="E7E7E6"/>
                </a:solidFill>
                <a:latin typeface="Verdana"/>
                <a:cs typeface="Verdana"/>
              </a:rPr>
              <a:t> </a:t>
            </a:r>
            <a:r>
              <a:rPr sz="1100" spc="15" dirty="0">
                <a:solidFill>
                  <a:srgbClr val="E7E7E6"/>
                </a:solidFill>
                <a:latin typeface="Verdana"/>
                <a:cs typeface="Verdana"/>
              </a:rPr>
              <a:t>mejor</a:t>
            </a:r>
            <a:r>
              <a:rPr sz="1100" spc="-40" dirty="0">
                <a:solidFill>
                  <a:srgbClr val="E7E7E6"/>
                </a:solidFill>
                <a:latin typeface="Verdana"/>
                <a:cs typeface="Verdana"/>
              </a:rPr>
              <a:t> </a:t>
            </a:r>
            <a:r>
              <a:rPr sz="1100" spc="20" dirty="0">
                <a:solidFill>
                  <a:srgbClr val="E7E7E6"/>
                </a:solidFill>
                <a:latin typeface="Verdana"/>
                <a:cs typeface="Verdana"/>
              </a:rPr>
              <a:t>manera</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0" dirty="0">
                <a:solidFill>
                  <a:srgbClr val="E7E7E6"/>
                </a:solidFill>
                <a:latin typeface="Verdana"/>
                <a:cs typeface="Verdana"/>
              </a:rPr>
              <a:t>asegurarse</a:t>
            </a:r>
            <a:r>
              <a:rPr sz="1100" spc="-40" dirty="0">
                <a:solidFill>
                  <a:srgbClr val="E7E7E6"/>
                </a:solidFill>
                <a:latin typeface="Verdana"/>
                <a:cs typeface="Verdana"/>
              </a:rPr>
              <a:t> </a:t>
            </a:r>
            <a:r>
              <a:rPr sz="1100" spc="25" dirty="0">
                <a:solidFill>
                  <a:srgbClr val="E7E7E6"/>
                </a:solidFill>
                <a:latin typeface="Verdana"/>
                <a:cs typeface="Verdana"/>
              </a:rPr>
              <a:t>de</a:t>
            </a:r>
            <a:r>
              <a:rPr sz="1100" spc="-45" dirty="0">
                <a:solidFill>
                  <a:srgbClr val="E7E7E6"/>
                </a:solidFill>
                <a:latin typeface="Verdana"/>
                <a:cs typeface="Verdana"/>
              </a:rPr>
              <a:t> </a:t>
            </a:r>
            <a:r>
              <a:rPr sz="1100" spc="10" dirty="0">
                <a:solidFill>
                  <a:srgbClr val="E7E7E6"/>
                </a:solidFill>
                <a:latin typeface="Verdana"/>
                <a:cs typeface="Verdana"/>
              </a:rPr>
              <a:t>obtener</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15" dirty="0">
                <a:solidFill>
                  <a:srgbClr val="E7E7E6"/>
                </a:solidFill>
                <a:latin typeface="Verdana"/>
                <a:cs typeface="Verdana"/>
              </a:rPr>
              <a:t>mejor</a:t>
            </a:r>
            <a:r>
              <a:rPr sz="1100" spc="-45" dirty="0">
                <a:solidFill>
                  <a:srgbClr val="E7E7E6"/>
                </a:solidFill>
                <a:latin typeface="Verdana"/>
                <a:cs typeface="Verdana"/>
              </a:rPr>
              <a:t> </a:t>
            </a:r>
            <a:r>
              <a:rPr sz="1100" spc="5" dirty="0">
                <a:solidFill>
                  <a:srgbClr val="E7E7E6"/>
                </a:solidFill>
                <a:latin typeface="Verdana"/>
                <a:cs typeface="Verdana"/>
              </a:rPr>
              <a:t>precio</a:t>
            </a:r>
            <a:r>
              <a:rPr sz="1100" spc="-40"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venta</a:t>
            </a:r>
            <a:r>
              <a:rPr sz="1100" spc="-45" dirty="0">
                <a:solidFill>
                  <a:srgbClr val="E7E7E6"/>
                </a:solidFill>
                <a:latin typeface="Verdana"/>
                <a:cs typeface="Verdana"/>
              </a:rPr>
              <a:t> </a:t>
            </a:r>
            <a:r>
              <a:rPr sz="1100" spc="45" dirty="0">
                <a:solidFill>
                  <a:srgbClr val="E7E7E6"/>
                </a:solidFill>
                <a:latin typeface="Verdana"/>
                <a:cs typeface="Verdana"/>
              </a:rPr>
              <a:t>y  </a:t>
            </a:r>
            <a:r>
              <a:rPr sz="1100" spc="10" dirty="0">
                <a:solidFill>
                  <a:srgbClr val="E7E7E6"/>
                </a:solidFill>
                <a:latin typeface="Verdana"/>
                <a:cs typeface="Verdana"/>
              </a:rPr>
              <a:t>las</a:t>
            </a:r>
            <a:r>
              <a:rPr sz="1100" spc="-45" dirty="0">
                <a:solidFill>
                  <a:srgbClr val="E7E7E6"/>
                </a:solidFill>
                <a:latin typeface="Verdana"/>
                <a:cs typeface="Verdana"/>
              </a:rPr>
              <a:t> </a:t>
            </a:r>
            <a:r>
              <a:rPr sz="1100" spc="10" dirty="0">
                <a:solidFill>
                  <a:srgbClr val="E7E7E6"/>
                </a:solidFill>
                <a:latin typeface="Verdana"/>
                <a:cs typeface="Verdana"/>
              </a:rPr>
              <a:t>mejores</a:t>
            </a:r>
            <a:r>
              <a:rPr sz="1100" spc="-45" dirty="0">
                <a:solidFill>
                  <a:srgbClr val="E7E7E6"/>
                </a:solidFill>
                <a:latin typeface="Verdana"/>
                <a:cs typeface="Verdana"/>
              </a:rPr>
              <a:t> </a:t>
            </a:r>
            <a:r>
              <a:rPr sz="1100" spc="5" dirty="0">
                <a:solidFill>
                  <a:srgbClr val="E7E7E6"/>
                </a:solidFill>
                <a:latin typeface="Verdana"/>
                <a:cs typeface="Verdana"/>
              </a:rPr>
              <a:t>condiciones</a:t>
            </a:r>
            <a:r>
              <a:rPr sz="1100" spc="-45" dirty="0">
                <a:solidFill>
                  <a:srgbClr val="E7E7E6"/>
                </a:solidFill>
                <a:latin typeface="Verdana"/>
                <a:cs typeface="Verdana"/>
              </a:rPr>
              <a:t> </a:t>
            </a:r>
            <a:r>
              <a:rPr sz="1100" spc="25" dirty="0">
                <a:solidFill>
                  <a:srgbClr val="E7E7E6"/>
                </a:solidFill>
                <a:latin typeface="Verdana"/>
                <a:cs typeface="Verdana"/>
              </a:rPr>
              <a:t>en</a:t>
            </a:r>
            <a:r>
              <a:rPr sz="1100" spc="-45" dirty="0">
                <a:solidFill>
                  <a:srgbClr val="E7E7E6"/>
                </a:solidFill>
                <a:latin typeface="Verdana"/>
                <a:cs typeface="Verdana"/>
              </a:rPr>
              <a:t> </a:t>
            </a:r>
            <a:r>
              <a:rPr sz="1100" spc="15" dirty="0">
                <a:solidFill>
                  <a:srgbClr val="E7E7E6"/>
                </a:solidFill>
                <a:latin typeface="Verdana"/>
                <a:cs typeface="Verdana"/>
              </a:rPr>
              <a:t>el</a:t>
            </a:r>
            <a:r>
              <a:rPr sz="1100" spc="-45" dirty="0">
                <a:solidFill>
                  <a:srgbClr val="E7E7E6"/>
                </a:solidFill>
                <a:latin typeface="Verdana"/>
                <a:cs typeface="Verdana"/>
              </a:rPr>
              <a:t> </a:t>
            </a:r>
            <a:r>
              <a:rPr sz="1100" spc="20" dirty="0">
                <a:solidFill>
                  <a:srgbClr val="E7E7E6"/>
                </a:solidFill>
                <a:latin typeface="Verdana"/>
                <a:cs typeface="Verdana"/>
              </a:rPr>
              <a:t>menor</a:t>
            </a:r>
            <a:r>
              <a:rPr sz="1100" spc="-45" dirty="0">
                <a:solidFill>
                  <a:srgbClr val="E7E7E6"/>
                </a:solidFill>
                <a:latin typeface="Verdana"/>
                <a:cs typeface="Verdana"/>
              </a:rPr>
              <a:t> </a:t>
            </a:r>
            <a:r>
              <a:rPr sz="1100" spc="15" dirty="0">
                <a:solidFill>
                  <a:srgbClr val="E7E7E6"/>
                </a:solidFill>
                <a:latin typeface="Verdana"/>
                <a:cs typeface="Verdana"/>
              </a:rPr>
              <a:t>tiempo</a:t>
            </a:r>
            <a:r>
              <a:rPr sz="1100" spc="-45" dirty="0">
                <a:solidFill>
                  <a:srgbClr val="E7E7E6"/>
                </a:solidFill>
                <a:latin typeface="Verdana"/>
                <a:cs typeface="Verdana"/>
              </a:rPr>
              <a:t> </a:t>
            </a:r>
            <a:r>
              <a:rPr sz="1100" spc="5" dirty="0">
                <a:solidFill>
                  <a:srgbClr val="E7E7E6"/>
                </a:solidFill>
                <a:latin typeface="Verdana"/>
                <a:cs typeface="Verdana"/>
              </a:rPr>
              <a:t>posible.</a:t>
            </a:r>
            <a:endParaRPr sz="1100">
              <a:latin typeface="Verdana"/>
              <a:cs typeface="Verdana"/>
            </a:endParaRPr>
          </a:p>
          <a:p>
            <a:pPr>
              <a:lnSpc>
                <a:spcPct val="100000"/>
              </a:lnSpc>
              <a:spcBef>
                <a:spcPts val="55"/>
              </a:spcBef>
            </a:pPr>
            <a:endParaRPr sz="1550">
              <a:latin typeface="Times New Roman"/>
              <a:cs typeface="Times New Roman"/>
            </a:endParaRPr>
          </a:p>
          <a:p>
            <a:pPr marL="23495">
              <a:lnSpc>
                <a:spcPct val="100000"/>
              </a:lnSpc>
            </a:pPr>
            <a:r>
              <a:rPr sz="1100" spc="15" dirty="0">
                <a:solidFill>
                  <a:srgbClr val="E7E7E6"/>
                </a:solidFill>
                <a:latin typeface="Verdana"/>
                <a:cs typeface="Verdana"/>
              </a:rPr>
              <a:t>El</a:t>
            </a:r>
            <a:r>
              <a:rPr sz="1100" spc="-45" dirty="0">
                <a:solidFill>
                  <a:srgbClr val="E7E7E6"/>
                </a:solidFill>
                <a:latin typeface="Verdana"/>
                <a:cs typeface="Verdana"/>
              </a:rPr>
              <a:t> </a:t>
            </a:r>
            <a:r>
              <a:rPr sz="1100" spc="10" dirty="0">
                <a:solidFill>
                  <a:srgbClr val="E7E7E6"/>
                </a:solidFill>
                <a:latin typeface="Verdana"/>
                <a:cs typeface="Verdana"/>
              </a:rPr>
              <a:t>Valor</a:t>
            </a:r>
            <a:r>
              <a:rPr sz="1100" spc="-40" dirty="0">
                <a:solidFill>
                  <a:srgbClr val="E7E7E6"/>
                </a:solidFill>
                <a:latin typeface="Verdana"/>
                <a:cs typeface="Verdana"/>
              </a:rPr>
              <a:t> </a:t>
            </a:r>
            <a:r>
              <a:rPr sz="1100" spc="10" dirty="0">
                <a:solidFill>
                  <a:srgbClr val="E7E7E6"/>
                </a:solidFill>
                <a:latin typeface="Verdana"/>
                <a:cs typeface="Verdana"/>
              </a:rPr>
              <a:t>Justo</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Mercado</a:t>
            </a:r>
            <a:r>
              <a:rPr sz="1100" spc="-45" dirty="0">
                <a:solidFill>
                  <a:srgbClr val="E7E7E6"/>
                </a:solidFill>
                <a:latin typeface="Verdana"/>
                <a:cs typeface="Verdana"/>
              </a:rPr>
              <a:t> </a:t>
            </a:r>
            <a:r>
              <a:rPr sz="1100" spc="25" dirty="0">
                <a:solidFill>
                  <a:srgbClr val="E7E7E6"/>
                </a:solidFill>
                <a:latin typeface="Verdana"/>
                <a:cs typeface="Verdana"/>
              </a:rPr>
              <a:t>es</a:t>
            </a:r>
            <a:r>
              <a:rPr sz="1100" spc="-40" dirty="0">
                <a:solidFill>
                  <a:srgbClr val="E7E7E6"/>
                </a:solidFill>
                <a:latin typeface="Verdana"/>
                <a:cs typeface="Verdana"/>
              </a:rPr>
              <a:t> </a:t>
            </a:r>
            <a:r>
              <a:rPr sz="1100" spc="5" dirty="0">
                <a:solidFill>
                  <a:srgbClr val="E7E7E6"/>
                </a:solidFill>
                <a:latin typeface="Verdana"/>
                <a:cs typeface="Verdana"/>
              </a:rPr>
              <a:t>definido</a:t>
            </a:r>
            <a:r>
              <a:rPr sz="1100" spc="-45" dirty="0">
                <a:solidFill>
                  <a:srgbClr val="E7E7E6"/>
                </a:solidFill>
                <a:latin typeface="Verdana"/>
                <a:cs typeface="Verdana"/>
              </a:rPr>
              <a:t> </a:t>
            </a:r>
            <a:r>
              <a:rPr sz="1100" spc="15" dirty="0">
                <a:solidFill>
                  <a:srgbClr val="E7E7E6"/>
                </a:solidFill>
                <a:latin typeface="Verdana"/>
                <a:cs typeface="Verdana"/>
              </a:rPr>
              <a:t>por</a:t>
            </a:r>
            <a:r>
              <a:rPr sz="1100" spc="-40" dirty="0">
                <a:solidFill>
                  <a:srgbClr val="E7E7E6"/>
                </a:solidFill>
                <a:latin typeface="Verdana"/>
                <a:cs typeface="Verdana"/>
              </a:rPr>
              <a:t> </a:t>
            </a:r>
            <a:r>
              <a:rPr sz="1100" spc="15" dirty="0">
                <a:solidFill>
                  <a:srgbClr val="E7E7E6"/>
                </a:solidFill>
                <a:latin typeface="Verdana"/>
                <a:cs typeface="Verdana"/>
              </a:rPr>
              <a:t>el</a:t>
            </a:r>
            <a:r>
              <a:rPr sz="1100" spc="-45" dirty="0">
                <a:solidFill>
                  <a:srgbClr val="E7E7E6"/>
                </a:solidFill>
                <a:latin typeface="Verdana"/>
                <a:cs typeface="Verdana"/>
              </a:rPr>
              <a:t> </a:t>
            </a:r>
            <a:r>
              <a:rPr sz="1100" spc="5" dirty="0">
                <a:solidFill>
                  <a:srgbClr val="E7E7E6"/>
                </a:solidFill>
                <a:latin typeface="Verdana"/>
                <a:cs typeface="Verdana"/>
              </a:rPr>
              <a:t>Diccionario</a:t>
            </a:r>
            <a:r>
              <a:rPr sz="1100" spc="-40" dirty="0">
                <a:solidFill>
                  <a:srgbClr val="E7E7E6"/>
                </a:solidFill>
                <a:latin typeface="Verdana"/>
                <a:cs typeface="Verdana"/>
              </a:rPr>
              <a:t> </a:t>
            </a:r>
            <a:r>
              <a:rPr sz="1100" spc="25" dirty="0">
                <a:solidFill>
                  <a:srgbClr val="E7E7E6"/>
                </a:solidFill>
                <a:latin typeface="Verdana"/>
                <a:cs typeface="Verdana"/>
              </a:rPr>
              <a:t>de</a:t>
            </a:r>
            <a:r>
              <a:rPr sz="1100" spc="-45" dirty="0">
                <a:solidFill>
                  <a:srgbClr val="E7E7E6"/>
                </a:solidFill>
                <a:latin typeface="Verdana"/>
                <a:cs typeface="Verdana"/>
              </a:rPr>
              <a:t> </a:t>
            </a:r>
            <a:r>
              <a:rPr sz="1100" spc="10" dirty="0">
                <a:solidFill>
                  <a:srgbClr val="E7E7E6"/>
                </a:solidFill>
                <a:latin typeface="Verdana"/>
                <a:cs typeface="Verdana"/>
              </a:rPr>
              <a:t>Tasación</a:t>
            </a:r>
            <a:r>
              <a:rPr sz="1100" spc="-40" dirty="0">
                <a:solidFill>
                  <a:srgbClr val="E7E7E6"/>
                </a:solidFill>
                <a:latin typeface="Verdana"/>
                <a:cs typeface="Verdana"/>
              </a:rPr>
              <a:t> </a:t>
            </a:r>
            <a:r>
              <a:rPr sz="1100" spc="5" dirty="0">
                <a:solidFill>
                  <a:srgbClr val="E7E7E6"/>
                </a:solidFill>
                <a:latin typeface="Verdana"/>
                <a:cs typeface="Verdana"/>
              </a:rPr>
              <a:t>Inmobiliaria</a:t>
            </a:r>
            <a:r>
              <a:rPr sz="1100" spc="-45" dirty="0">
                <a:solidFill>
                  <a:srgbClr val="E7E7E6"/>
                </a:solidFill>
                <a:latin typeface="Verdana"/>
                <a:cs typeface="Verdana"/>
              </a:rPr>
              <a:t> </a:t>
            </a:r>
            <a:r>
              <a:rPr sz="1100" spc="20" dirty="0">
                <a:solidFill>
                  <a:srgbClr val="E7E7E6"/>
                </a:solidFill>
                <a:latin typeface="Verdana"/>
                <a:cs typeface="Verdana"/>
              </a:rPr>
              <a:t>como:</a:t>
            </a:r>
            <a:endParaRPr sz="1100">
              <a:latin typeface="Verdana"/>
              <a:cs typeface="Verdana"/>
            </a:endParaRPr>
          </a:p>
          <a:p>
            <a:pPr>
              <a:lnSpc>
                <a:spcPct val="100000"/>
              </a:lnSpc>
              <a:spcBef>
                <a:spcPts val="25"/>
              </a:spcBef>
            </a:pPr>
            <a:endParaRPr sz="1350">
              <a:latin typeface="Times New Roman"/>
              <a:cs typeface="Times New Roman"/>
            </a:endParaRPr>
          </a:p>
          <a:p>
            <a:pPr marL="12700" marR="5080" indent="10795">
              <a:lnSpc>
                <a:spcPct val="119700"/>
              </a:lnSpc>
              <a:spcBef>
                <a:spcPts val="5"/>
              </a:spcBef>
            </a:pPr>
            <a:r>
              <a:rPr sz="1100" dirty="0">
                <a:solidFill>
                  <a:srgbClr val="E7E7E6"/>
                </a:solidFill>
                <a:latin typeface="Verdana"/>
                <a:cs typeface="Verdana"/>
              </a:rPr>
              <a:t>''El </a:t>
            </a:r>
            <a:r>
              <a:rPr sz="1100" spc="5" dirty="0">
                <a:solidFill>
                  <a:srgbClr val="E7E7E6"/>
                </a:solidFill>
                <a:latin typeface="Verdana"/>
                <a:cs typeface="Verdana"/>
              </a:rPr>
              <a:t>precio </a:t>
            </a:r>
            <a:r>
              <a:rPr sz="1100" spc="15" dirty="0">
                <a:solidFill>
                  <a:srgbClr val="E7E7E6"/>
                </a:solidFill>
                <a:latin typeface="Verdana"/>
                <a:cs typeface="Verdana"/>
              </a:rPr>
              <a:t>al </a:t>
            </a:r>
            <a:r>
              <a:rPr sz="1100" spc="20" dirty="0">
                <a:solidFill>
                  <a:srgbClr val="E7E7E6"/>
                </a:solidFill>
                <a:latin typeface="Verdana"/>
                <a:cs typeface="Verdana"/>
              </a:rPr>
              <a:t>que </a:t>
            </a:r>
            <a:r>
              <a:rPr sz="1100" spc="15" dirty="0">
                <a:solidFill>
                  <a:srgbClr val="E7E7E6"/>
                </a:solidFill>
                <a:latin typeface="Verdana"/>
                <a:cs typeface="Verdana"/>
              </a:rPr>
              <a:t>la </a:t>
            </a:r>
            <a:r>
              <a:rPr sz="1100" spc="10" dirty="0">
                <a:solidFill>
                  <a:srgbClr val="E7E7E6"/>
                </a:solidFill>
                <a:latin typeface="Verdana"/>
                <a:cs typeface="Verdana"/>
              </a:rPr>
              <a:t>propiedad cambiaría </a:t>
            </a:r>
            <a:r>
              <a:rPr sz="1100" spc="25" dirty="0">
                <a:solidFill>
                  <a:srgbClr val="E7E7E6"/>
                </a:solidFill>
                <a:latin typeface="Verdana"/>
                <a:cs typeface="Verdana"/>
              </a:rPr>
              <a:t>de </a:t>
            </a:r>
            <a:r>
              <a:rPr sz="1100" spc="20" dirty="0">
                <a:solidFill>
                  <a:srgbClr val="E7E7E6"/>
                </a:solidFill>
                <a:latin typeface="Verdana"/>
                <a:cs typeface="Verdana"/>
              </a:rPr>
              <a:t>manos </a:t>
            </a:r>
            <a:r>
              <a:rPr sz="1100" spc="10" dirty="0">
                <a:solidFill>
                  <a:srgbClr val="E7E7E6"/>
                </a:solidFill>
                <a:latin typeface="Verdana"/>
                <a:cs typeface="Verdana"/>
              </a:rPr>
              <a:t>entre </a:t>
            </a:r>
            <a:r>
              <a:rPr sz="1100" spc="30" dirty="0">
                <a:solidFill>
                  <a:srgbClr val="E7E7E6"/>
                </a:solidFill>
                <a:latin typeface="Verdana"/>
                <a:cs typeface="Verdana"/>
              </a:rPr>
              <a:t>un </a:t>
            </a:r>
            <a:r>
              <a:rPr sz="1100" spc="15" dirty="0">
                <a:solidFill>
                  <a:srgbClr val="E7E7E6"/>
                </a:solidFill>
                <a:latin typeface="Verdana"/>
                <a:cs typeface="Verdana"/>
              </a:rPr>
              <a:t>comprador </a:t>
            </a:r>
            <a:r>
              <a:rPr sz="1100" spc="5" dirty="0">
                <a:solidFill>
                  <a:srgbClr val="E7E7E6"/>
                </a:solidFill>
                <a:latin typeface="Verdana"/>
                <a:cs typeface="Verdana"/>
              </a:rPr>
              <a:t>dispuesto </a:t>
            </a:r>
            <a:r>
              <a:rPr sz="1100" spc="45" dirty="0">
                <a:solidFill>
                  <a:srgbClr val="E7E7E6"/>
                </a:solidFill>
                <a:latin typeface="Verdana"/>
                <a:cs typeface="Verdana"/>
              </a:rPr>
              <a:t>y </a:t>
            </a:r>
            <a:r>
              <a:rPr sz="1100" spc="30" dirty="0">
                <a:solidFill>
                  <a:srgbClr val="E7E7E6"/>
                </a:solidFill>
                <a:latin typeface="Verdana"/>
                <a:cs typeface="Verdana"/>
              </a:rPr>
              <a:t>un  </a:t>
            </a:r>
            <a:r>
              <a:rPr sz="1100" spc="10" dirty="0">
                <a:solidFill>
                  <a:srgbClr val="E7E7E6"/>
                </a:solidFill>
                <a:latin typeface="Verdana"/>
                <a:cs typeface="Verdana"/>
              </a:rPr>
              <a:t>vendedor</a:t>
            </a:r>
            <a:r>
              <a:rPr sz="1100" spc="-40" dirty="0">
                <a:solidFill>
                  <a:srgbClr val="E7E7E6"/>
                </a:solidFill>
                <a:latin typeface="Verdana"/>
                <a:cs typeface="Verdana"/>
              </a:rPr>
              <a:t> </a:t>
            </a:r>
            <a:r>
              <a:rPr sz="1100" spc="5" dirty="0">
                <a:solidFill>
                  <a:srgbClr val="E7E7E6"/>
                </a:solidFill>
                <a:latin typeface="Verdana"/>
                <a:cs typeface="Verdana"/>
              </a:rPr>
              <a:t>dispuesto,</a:t>
            </a:r>
            <a:r>
              <a:rPr sz="1100" spc="-40" dirty="0">
                <a:solidFill>
                  <a:srgbClr val="E7E7E6"/>
                </a:solidFill>
                <a:latin typeface="Verdana"/>
                <a:cs typeface="Verdana"/>
              </a:rPr>
              <a:t> </a:t>
            </a:r>
            <a:r>
              <a:rPr sz="1100" spc="10" dirty="0">
                <a:solidFill>
                  <a:srgbClr val="E7E7E6"/>
                </a:solidFill>
                <a:latin typeface="Verdana"/>
                <a:cs typeface="Verdana"/>
              </a:rPr>
              <a:t>sin</a:t>
            </a:r>
            <a:r>
              <a:rPr sz="1100" spc="-35" dirty="0">
                <a:solidFill>
                  <a:srgbClr val="E7E7E6"/>
                </a:solidFill>
                <a:latin typeface="Verdana"/>
                <a:cs typeface="Verdana"/>
              </a:rPr>
              <a:t> </a:t>
            </a:r>
            <a:r>
              <a:rPr sz="1100" spc="20" dirty="0">
                <a:solidFill>
                  <a:srgbClr val="E7E7E6"/>
                </a:solidFill>
                <a:latin typeface="Verdana"/>
                <a:cs typeface="Verdana"/>
              </a:rPr>
              <a:t>que</a:t>
            </a:r>
            <a:r>
              <a:rPr sz="1100" spc="-40" dirty="0">
                <a:solidFill>
                  <a:srgbClr val="E7E7E6"/>
                </a:solidFill>
                <a:latin typeface="Verdana"/>
                <a:cs typeface="Verdana"/>
              </a:rPr>
              <a:t> </a:t>
            </a:r>
            <a:r>
              <a:rPr sz="1100" spc="10" dirty="0">
                <a:solidFill>
                  <a:srgbClr val="E7E7E6"/>
                </a:solidFill>
                <a:latin typeface="Verdana"/>
                <a:cs typeface="Verdana"/>
              </a:rPr>
              <a:t>ninguno</a:t>
            </a:r>
            <a:r>
              <a:rPr sz="1100" spc="-40" dirty="0">
                <a:solidFill>
                  <a:srgbClr val="E7E7E6"/>
                </a:solidFill>
                <a:latin typeface="Verdana"/>
                <a:cs typeface="Verdana"/>
              </a:rPr>
              <a:t> </a:t>
            </a:r>
            <a:r>
              <a:rPr sz="1100" spc="25" dirty="0">
                <a:solidFill>
                  <a:srgbClr val="E7E7E6"/>
                </a:solidFill>
                <a:latin typeface="Verdana"/>
                <a:cs typeface="Verdana"/>
              </a:rPr>
              <a:t>de</a:t>
            </a:r>
            <a:r>
              <a:rPr sz="1100" spc="-35" dirty="0">
                <a:solidFill>
                  <a:srgbClr val="E7E7E6"/>
                </a:solidFill>
                <a:latin typeface="Verdana"/>
                <a:cs typeface="Verdana"/>
              </a:rPr>
              <a:t> </a:t>
            </a:r>
            <a:r>
              <a:rPr sz="1100" spc="5" dirty="0">
                <a:solidFill>
                  <a:srgbClr val="E7E7E6"/>
                </a:solidFill>
                <a:latin typeface="Verdana"/>
                <a:cs typeface="Verdana"/>
              </a:rPr>
              <a:t>ellos</a:t>
            </a:r>
            <a:r>
              <a:rPr sz="1100" spc="-40" dirty="0">
                <a:solidFill>
                  <a:srgbClr val="E7E7E6"/>
                </a:solidFill>
                <a:latin typeface="Verdana"/>
                <a:cs typeface="Verdana"/>
              </a:rPr>
              <a:t> </a:t>
            </a:r>
            <a:r>
              <a:rPr sz="1100" spc="10" dirty="0">
                <a:solidFill>
                  <a:srgbClr val="E7E7E6"/>
                </a:solidFill>
                <a:latin typeface="Verdana"/>
                <a:cs typeface="Verdana"/>
              </a:rPr>
              <a:t>esté</a:t>
            </a:r>
            <a:r>
              <a:rPr sz="1100" spc="-35" dirty="0">
                <a:solidFill>
                  <a:srgbClr val="E7E7E6"/>
                </a:solidFill>
                <a:latin typeface="Verdana"/>
                <a:cs typeface="Verdana"/>
              </a:rPr>
              <a:t> </a:t>
            </a:r>
            <a:r>
              <a:rPr sz="1100" spc="10" dirty="0">
                <a:solidFill>
                  <a:srgbClr val="E7E7E6"/>
                </a:solidFill>
                <a:latin typeface="Verdana"/>
                <a:cs typeface="Verdana"/>
              </a:rPr>
              <a:t>obligado</a:t>
            </a:r>
            <a:r>
              <a:rPr sz="1100" spc="-40" dirty="0">
                <a:solidFill>
                  <a:srgbClr val="E7E7E6"/>
                </a:solidFill>
                <a:latin typeface="Verdana"/>
                <a:cs typeface="Verdana"/>
              </a:rPr>
              <a:t> </a:t>
            </a:r>
            <a:r>
              <a:rPr sz="1100" spc="45" dirty="0">
                <a:solidFill>
                  <a:srgbClr val="E7E7E6"/>
                </a:solidFill>
                <a:latin typeface="Verdana"/>
                <a:cs typeface="Verdana"/>
              </a:rPr>
              <a:t>a</a:t>
            </a:r>
            <a:r>
              <a:rPr sz="1100" spc="-40" dirty="0">
                <a:solidFill>
                  <a:srgbClr val="E7E7E6"/>
                </a:solidFill>
                <a:latin typeface="Verdana"/>
                <a:cs typeface="Verdana"/>
              </a:rPr>
              <a:t> </a:t>
            </a:r>
            <a:r>
              <a:rPr sz="1100" spc="15" dirty="0">
                <a:solidFill>
                  <a:srgbClr val="E7E7E6"/>
                </a:solidFill>
                <a:latin typeface="Verdana"/>
                <a:cs typeface="Verdana"/>
              </a:rPr>
              <a:t>comprar</a:t>
            </a:r>
            <a:r>
              <a:rPr sz="1100" spc="-35" dirty="0">
                <a:solidFill>
                  <a:srgbClr val="E7E7E6"/>
                </a:solidFill>
                <a:latin typeface="Verdana"/>
                <a:cs typeface="Verdana"/>
              </a:rPr>
              <a:t> </a:t>
            </a:r>
            <a:r>
              <a:rPr sz="1100" spc="45" dirty="0">
                <a:solidFill>
                  <a:srgbClr val="E7E7E6"/>
                </a:solidFill>
                <a:latin typeface="Verdana"/>
                <a:cs typeface="Verdana"/>
              </a:rPr>
              <a:t>o</a:t>
            </a:r>
            <a:r>
              <a:rPr sz="1100" spc="-40" dirty="0">
                <a:solidFill>
                  <a:srgbClr val="E7E7E6"/>
                </a:solidFill>
                <a:latin typeface="Verdana"/>
                <a:cs typeface="Verdana"/>
              </a:rPr>
              <a:t> </a:t>
            </a:r>
            <a:r>
              <a:rPr sz="1100" spc="45" dirty="0">
                <a:solidFill>
                  <a:srgbClr val="E7E7E6"/>
                </a:solidFill>
                <a:latin typeface="Verdana"/>
                <a:cs typeface="Verdana"/>
              </a:rPr>
              <a:t>a</a:t>
            </a:r>
            <a:r>
              <a:rPr sz="1100" spc="-35" dirty="0">
                <a:solidFill>
                  <a:srgbClr val="E7E7E6"/>
                </a:solidFill>
                <a:latin typeface="Verdana"/>
                <a:cs typeface="Verdana"/>
              </a:rPr>
              <a:t> </a:t>
            </a:r>
            <a:r>
              <a:rPr sz="1100" spc="10" dirty="0">
                <a:solidFill>
                  <a:srgbClr val="E7E7E6"/>
                </a:solidFill>
                <a:latin typeface="Verdana"/>
                <a:cs typeface="Verdana"/>
              </a:rPr>
              <a:t>autocomprar  </a:t>
            </a:r>
            <a:r>
              <a:rPr sz="1100" spc="45" dirty="0">
                <a:solidFill>
                  <a:srgbClr val="E7E7E6"/>
                </a:solidFill>
                <a:latin typeface="Verdana"/>
                <a:cs typeface="Verdana"/>
              </a:rPr>
              <a:t>y </a:t>
            </a:r>
            <a:r>
              <a:rPr sz="1100" spc="10" dirty="0">
                <a:solidFill>
                  <a:srgbClr val="E7E7E6"/>
                </a:solidFill>
                <a:latin typeface="Verdana"/>
                <a:cs typeface="Verdana"/>
              </a:rPr>
              <a:t>teniendo </a:t>
            </a:r>
            <a:r>
              <a:rPr sz="1100" spc="20" dirty="0">
                <a:solidFill>
                  <a:srgbClr val="E7E7E6"/>
                </a:solidFill>
                <a:latin typeface="Verdana"/>
                <a:cs typeface="Verdana"/>
              </a:rPr>
              <a:t>ambos </a:t>
            </a:r>
            <a:r>
              <a:rPr sz="1100" spc="30" dirty="0">
                <a:solidFill>
                  <a:srgbClr val="E7E7E6"/>
                </a:solidFill>
                <a:latin typeface="Verdana"/>
                <a:cs typeface="Verdana"/>
              </a:rPr>
              <a:t>un </a:t>
            </a:r>
            <a:r>
              <a:rPr sz="1100" spc="10" dirty="0">
                <a:solidFill>
                  <a:srgbClr val="E7E7E6"/>
                </a:solidFill>
                <a:latin typeface="Verdana"/>
                <a:cs typeface="Verdana"/>
              </a:rPr>
              <a:t>conocimiento razonable </a:t>
            </a:r>
            <a:r>
              <a:rPr sz="1100" spc="25" dirty="0">
                <a:solidFill>
                  <a:srgbClr val="E7E7E6"/>
                </a:solidFill>
                <a:latin typeface="Verdana"/>
                <a:cs typeface="Verdana"/>
              </a:rPr>
              <a:t>de </a:t>
            </a:r>
            <a:r>
              <a:rPr sz="1100" spc="10" dirty="0">
                <a:solidFill>
                  <a:srgbClr val="E7E7E6"/>
                </a:solidFill>
                <a:latin typeface="Verdana"/>
                <a:cs typeface="Verdana"/>
              </a:rPr>
              <a:t>los </a:t>
            </a:r>
            <a:r>
              <a:rPr sz="1100" spc="15" dirty="0">
                <a:solidFill>
                  <a:srgbClr val="E7E7E6"/>
                </a:solidFill>
                <a:latin typeface="Verdana"/>
                <a:cs typeface="Verdana"/>
              </a:rPr>
              <a:t>hechos </a:t>
            </a:r>
            <a:r>
              <a:rPr sz="1100" dirty="0">
                <a:solidFill>
                  <a:srgbClr val="E7E7E6"/>
                </a:solidFill>
                <a:latin typeface="Verdana"/>
                <a:cs typeface="Verdana"/>
              </a:rPr>
              <a:t>relevantes''. </a:t>
            </a: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25" dirty="0">
                <a:solidFill>
                  <a:srgbClr val="E7E7E6"/>
                </a:solidFill>
                <a:latin typeface="Verdana"/>
                <a:cs typeface="Verdana"/>
              </a:rPr>
              <a:t>de </a:t>
            </a:r>
            <a:r>
              <a:rPr sz="1100" spc="30" dirty="0">
                <a:solidFill>
                  <a:srgbClr val="E7E7E6"/>
                </a:solidFill>
                <a:latin typeface="Verdana"/>
                <a:cs typeface="Verdana"/>
              </a:rPr>
              <a:t>un </a:t>
            </a:r>
            <a:r>
              <a:rPr sz="1100" spc="10" dirty="0">
                <a:solidFill>
                  <a:srgbClr val="E7E7E6"/>
                </a:solidFill>
                <a:latin typeface="Verdana"/>
                <a:cs typeface="Verdana"/>
              </a:rPr>
              <a:t>bien concreto </a:t>
            </a:r>
            <a:r>
              <a:rPr sz="1100" spc="20" dirty="0">
                <a:solidFill>
                  <a:srgbClr val="E7E7E6"/>
                </a:solidFill>
                <a:latin typeface="Verdana"/>
                <a:cs typeface="Verdana"/>
              </a:rPr>
              <a:t>que </a:t>
            </a:r>
            <a:r>
              <a:rPr sz="1100" spc="15" dirty="0">
                <a:solidFill>
                  <a:srgbClr val="E7E7E6"/>
                </a:solidFill>
                <a:latin typeface="Verdana"/>
                <a:cs typeface="Verdana"/>
              </a:rPr>
              <a:t>pueda </a:t>
            </a:r>
            <a:r>
              <a:rPr sz="1100" dirty="0">
                <a:solidFill>
                  <a:srgbClr val="E7E7E6"/>
                </a:solidFill>
                <a:latin typeface="Verdana"/>
                <a:cs typeface="Verdana"/>
              </a:rPr>
              <a:t>incluirse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10" dirty="0">
                <a:solidFill>
                  <a:srgbClr val="E7E7E6"/>
                </a:solidFill>
                <a:latin typeface="Verdana"/>
                <a:cs typeface="Verdana"/>
              </a:rPr>
              <a:t>patrimonio bruto </a:t>
            </a:r>
            <a:r>
              <a:rPr sz="1100" spc="15" dirty="0">
                <a:solidFill>
                  <a:srgbClr val="E7E7E6"/>
                </a:solidFill>
                <a:latin typeface="Verdana"/>
                <a:cs typeface="Verdana"/>
              </a:rPr>
              <a:t>del </a:t>
            </a:r>
            <a:r>
              <a:rPr sz="1100" spc="5" dirty="0">
                <a:solidFill>
                  <a:srgbClr val="E7E7E6"/>
                </a:solidFill>
                <a:latin typeface="Verdana"/>
                <a:cs typeface="Verdana"/>
              </a:rPr>
              <a:t>difunto  </a:t>
            </a:r>
            <a:r>
              <a:rPr sz="1100" spc="30" dirty="0">
                <a:solidFill>
                  <a:srgbClr val="E7E7E6"/>
                </a:solidFill>
                <a:latin typeface="Verdana"/>
                <a:cs typeface="Verdana"/>
              </a:rPr>
              <a:t>no</a:t>
            </a:r>
            <a:r>
              <a:rPr sz="1100" spc="-45" dirty="0">
                <a:solidFill>
                  <a:srgbClr val="E7E7E6"/>
                </a:solidFill>
                <a:latin typeface="Verdana"/>
                <a:cs typeface="Verdana"/>
              </a:rPr>
              <a:t> </a:t>
            </a:r>
            <a:r>
              <a:rPr sz="1100" spc="20" dirty="0">
                <a:solidFill>
                  <a:srgbClr val="E7E7E6"/>
                </a:solidFill>
                <a:latin typeface="Verdana"/>
                <a:cs typeface="Verdana"/>
              </a:rPr>
              <a:t>debe</a:t>
            </a:r>
            <a:r>
              <a:rPr sz="1100" spc="-40" dirty="0">
                <a:solidFill>
                  <a:srgbClr val="E7E7E6"/>
                </a:solidFill>
                <a:latin typeface="Verdana"/>
                <a:cs typeface="Verdana"/>
              </a:rPr>
              <a:t> </a:t>
            </a:r>
            <a:r>
              <a:rPr sz="1100" spc="10" dirty="0">
                <a:solidFill>
                  <a:srgbClr val="E7E7E6"/>
                </a:solidFill>
                <a:latin typeface="Verdana"/>
                <a:cs typeface="Verdana"/>
              </a:rPr>
              <a:t>determinarse</a:t>
            </a:r>
            <a:r>
              <a:rPr sz="1100" spc="-45" dirty="0">
                <a:solidFill>
                  <a:srgbClr val="E7E7E6"/>
                </a:solidFill>
                <a:latin typeface="Verdana"/>
                <a:cs typeface="Verdana"/>
              </a:rPr>
              <a:t> </a:t>
            </a:r>
            <a:r>
              <a:rPr sz="1100" spc="10" dirty="0">
                <a:solidFill>
                  <a:srgbClr val="E7E7E6"/>
                </a:solidFill>
                <a:latin typeface="Verdana"/>
                <a:cs typeface="Verdana"/>
              </a:rPr>
              <a:t>mediante</a:t>
            </a:r>
            <a:r>
              <a:rPr sz="1100" spc="-40" dirty="0">
                <a:solidFill>
                  <a:srgbClr val="E7E7E6"/>
                </a:solidFill>
                <a:latin typeface="Verdana"/>
                <a:cs typeface="Verdana"/>
              </a:rPr>
              <a:t> </a:t>
            </a:r>
            <a:r>
              <a:rPr sz="1100" spc="30" dirty="0">
                <a:solidFill>
                  <a:srgbClr val="E7E7E6"/>
                </a:solidFill>
                <a:latin typeface="Verdana"/>
                <a:cs typeface="Verdana"/>
              </a:rPr>
              <a:t>un</a:t>
            </a:r>
            <a:r>
              <a:rPr sz="1100" spc="-40" dirty="0">
                <a:solidFill>
                  <a:srgbClr val="E7E7E6"/>
                </a:solidFill>
                <a:latin typeface="Verdana"/>
                <a:cs typeface="Verdana"/>
              </a:rPr>
              <a:t> </a:t>
            </a:r>
            <a:r>
              <a:rPr sz="1100" spc="5" dirty="0">
                <a:solidFill>
                  <a:srgbClr val="E7E7E6"/>
                </a:solidFill>
                <a:latin typeface="Verdana"/>
                <a:cs typeface="Verdana"/>
              </a:rPr>
              <a:t>precio</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venta</a:t>
            </a:r>
            <a:r>
              <a:rPr sz="1100" spc="-45" dirty="0">
                <a:solidFill>
                  <a:srgbClr val="E7E7E6"/>
                </a:solidFill>
                <a:latin typeface="Verdana"/>
                <a:cs typeface="Verdana"/>
              </a:rPr>
              <a:t> </a:t>
            </a:r>
            <a:r>
              <a:rPr sz="1100" spc="5" dirty="0">
                <a:solidFill>
                  <a:srgbClr val="E7E7E6"/>
                </a:solidFill>
                <a:latin typeface="Verdana"/>
                <a:cs typeface="Verdana"/>
              </a:rPr>
              <a:t>forzado.</a:t>
            </a:r>
            <a:r>
              <a:rPr sz="1100" spc="-40" dirty="0">
                <a:solidFill>
                  <a:srgbClr val="E7E7E6"/>
                </a:solidFill>
                <a:latin typeface="Verdana"/>
                <a:cs typeface="Verdana"/>
              </a:rPr>
              <a:t> </a:t>
            </a:r>
            <a:r>
              <a:rPr sz="1100" spc="20" dirty="0">
                <a:solidFill>
                  <a:srgbClr val="E7E7E6"/>
                </a:solidFill>
                <a:latin typeface="Verdana"/>
                <a:cs typeface="Verdana"/>
              </a:rPr>
              <a:t>Tampoco</a:t>
            </a:r>
            <a:r>
              <a:rPr sz="1100" spc="-40" dirty="0">
                <a:solidFill>
                  <a:srgbClr val="E7E7E6"/>
                </a:solidFill>
                <a:latin typeface="Verdana"/>
                <a:cs typeface="Verdana"/>
              </a:rPr>
              <a:t> </a:t>
            </a:r>
            <a:r>
              <a:rPr sz="1100" spc="25" dirty="0">
                <a:solidFill>
                  <a:srgbClr val="E7E7E6"/>
                </a:solidFill>
                <a:latin typeface="Verdana"/>
                <a:cs typeface="Verdana"/>
              </a:rPr>
              <a:t>se</a:t>
            </a:r>
            <a:r>
              <a:rPr sz="1100" spc="-45" dirty="0">
                <a:solidFill>
                  <a:srgbClr val="E7E7E6"/>
                </a:solidFill>
                <a:latin typeface="Verdana"/>
                <a:cs typeface="Verdana"/>
              </a:rPr>
              <a:t> </a:t>
            </a:r>
            <a:r>
              <a:rPr sz="1100" spc="10" dirty="0">
                <a:solidFill>
                  <a:srgbClr val="E7E7E6"/>
                </a:solidFill>
                <a:latin typeface="Verdana"/>
                <a:cs typeface="Verdana"/>
              </a:rPr>
              <a:t>determinará</a:t>
            </a:r>
            <a:r>
              <a:rPr sz="1100" spc="-40" dirty="0">
                <a:solidFill>
                  <a:srgbClr val="E7E7E6"/>
                </a:solidFill>
                <a:latin typeface="Verdana"/>
                <a:cs typeface="Verdana"/>
              </a:rPr>
              <a:t> </a:t>
            </a: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25" dirty="0">
                <a:solidFill>
                  <a:srgbClr val="E7E7E6"/>
                </a:solidFill>
                <a:latin typeface="Verdana"/>
                <a:cs typeface="Verdana"/>
              </a:rPr>
              <a:t>de </a:t>
            </a:r>
            <a:r>
              <a:rPr sz="1100" spc="30" dirty="0">
                <a:solidFill>
                  <a:srgbClr val="E7E7E6"/>
                </a:solidFill>
                <a:latin typeface="Verdana"/>
                <a:cs typeface="Verdana"/>
              </a:rPr>
              <a:t>un </a:t>
            </a:r>
            <a:r>
              <a:rPr sz="1100" spc="10" dirty="0">
                <a:solidFill>
                  <a:srgbClr val="E7E7E6"/>
                </a:solidFill>
                <a:latin typeface="Verdana"/>
                <a:cs typeface="Verdana"/>
              </a:rPr>
              <a:t>bien </a:t>
            </a:r>
            <a:r>
              <a:rPr sz="1100" spc="15" dirty="0">
                <a:solidFill>
                  <a:srgbClr val="E7E7E6"/>
                </a:solidFill>
                <a:latin typeface="Verdana"/>
                <a:cs typeface="Verdana"/>
              </a:rPr>
              <a:t>por el </a:t>
            </a:r>
            <a:r>
              <a:rPr sz="1100" spc="5" dirty="0">
                <a:solidFill>
                  <a:srgbClr val="E7E7E6"/>
                </a:solidFill>
                <a:latin typeface="Verdana"/>
                <a:cs typeface="Verdana"/>
              </a:rPr>
              <a:t>precio </a:t>
            </a:r>
            <a:r>
              <a:rPr sz="1100" spc="25" dirty="0">
                <a:solidFill>
                  <a:srgbClr val="E7E7E6"/>
                </a:solidFill>
                <a:latin typeface="Verdana"/>
                <a:cs typeface="Verdana"/>
              </a:rPr>
              <a:t>de </a:t>
            </a:r>
            <a:r>
              <a:rPr sz="1100" spc="15" dirty="0">
                <a:solidFill>
                  <a:srgbClr val="E7E7E6"/>
                </a:solidFill>
                <a:latin typeface="Verdana"/>
                <a:cs typeface="Verdana"/>
              </a:rPr>
              <a:t>venta del </a:t>
            </a:r>
            <a:r>
              <a:rPr sz="1100" spc="20" dirty="0">
                <a:solidFill>
                  <a:srgbClr val="E7E7E6"/>
                </a:solidFill>
                <a:latin typeface="Verdana"/>
                <a:cs typeface="Verdana"/>
              </a:rPr>
              <a:t>mismo </a:t>
            </a:r>
            <a:r>
              <a:rPr sz="1100" spc="25" dirty="0">
                <a:solidFill>
                  <a:srgbClr val="E7E7E6"/>
                </a:solidFill>
                <a:latin typeface="Verdana"/>
                <a:cs typeface="Verdana"/>
              </a:rPr>
              <a:t>en </a:t>
            </a:r>
            <a:r>
              <a:rPr sz="1100" spc="30" dirty="0">
                <a:solidFill>
                  <a:srgbClr val="E7E7E6"/>
                </a:solidFill>
                <a:latin typeface="Verdana"/>
                <a:cs typeface="Verdana"/>
              </a:rPr>
              <a:t>un </a:t>
            </a:r>
            <a:r>
              <a:rPr sz="1100" spc="15" dirty="0">
                <a:solidFill>
                  <a:srgbClr val="E7E7E6"/>
                </a:solidFill>
                <a:latin typeface="Verdana"/>
                <a:cs typeface="Verdana"/>
              </a:rPr>
              <a:t>mercado  </a:t>
            </a:r>
            <a:r>
              <a:rPr sz="1100" spc="5" dirty="0">
                <a:solidFill>
                  <a:srgbClr val="E7E7E6"/>
                </a:solidFill>
                <a:latin typeface="Verdana"/>
                <a:cs typeface="Verdana"/>
              </a:rPr>
              <a:t>distinto </a:t>
            </a:r>
            <a:r>
              <a:rPr sz="1100" spc="25" dirty="0">
                <a:solidFill>
                  <a:srgbClr val="E7E7E6"/>
                </a:solidFill>
                <a:latin typeface="Verdana"/>
                <a:cs typeface="Verdana"/>
              </a:rPr>
              <a:t>de </a:t>
            </a:r>
            <a:r>
              <a:rPr sz="1100" spc="10" dirty="0">
                <a:solidFill>
                  <a:srgbClr val="E7E7E6"/>
                </a:solidFill>
                <a:latin typeface="Verdana"/>
                <a:cs typeface="Verdana"/>
              </a:rPr>
              <a:t>aquel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20" dirty="0">
                <a:solidFill>
                  <a:srgbClr val="E7E7E6"/>
                </a:solidFill>
                <a:latin typeface="Verdana"/>
                <a:cs typeface="Verdana"/>
              </a:rPr>
              <a:t>que </a:t>
            </a:r>
            <a:r>
              <a:rPr sz="1100" spc="10" dirty="0">
                <a:solidFill>
                  <a:srgbClr val="E7E7E6"/>
                </a:solidFill>
                <a:latin typeface="Verdana"/>
                <a:cs typeface="Verdana"/>
              </a:rPr>
              <a:t>dicho bien </a:t>
            </a:r>
            <a:r>
              <a:rPr sz="1100" spc="25" dirty="0">
                <a:solidFill>
                  <a:srgbClr val="E7E7E6"/>
                </a:solidFill>
                <a:latin typeface="Verdana"/>
                <a:cs typeface="Verdana"/>
              </a:rPr>
              <a:t>se </a:t>
            </a:r>
            <a:r>
              <a:rPr sz="1100" spc="15" dirty="0">
                <a:solidFill>
                  <a:srgbClr val="E7E7E6"/>
                </a:solidFill>
                <a:latin typeface="Verdana"/>
                <a:cs typeface="Verdana"/>
              </a:rPr>
              <a:t>vende </a:t>
            </a:r>
            <a:r>
              <a:rPr sz="1100" spc="30" dirty="0">
                <a:solidFill>
                  <a:srgbClr val="E7E7E6"/>
                </a:solidFill>
                <a:latin typeface="Verdana"/>
                <a:cs typeface="Verdana"/>
              </a:rPr>
              <a:t>más </a:t>
            </a:r>
            <a:r>
              <a:rPr sz="1100" spc="15" dirty="0">
                <a:solidFill>
                  <a:srgbClr val="E7E7E6"/>
                </a:solidFill>
                <a:latin typeface="Verdana"/>
                <a:cs typeface="Verdana"/>
              </a:rPr>
              <a:t>comúnmente al </a:t>
            </a:r>
            <a:r>
              <a:rPr sz="1100" spc="5" dirty="0">
                <a:solidFill>
                  <a:srgbClr val="E7E7E6"/>
                </a:solidFill>
                <a:latin typeface="Verdana"/>
                <a:cs typeface="Verdana"/>
              </a:rPr>
              <a:t>público, </a:t>
            </a:r>
            <a:r>
              <a:rPr sz="1100" spc="10" dirty="0">
                <a:solidFill>
                  <a:srgbClr val="E7E7E6"/>
                </a:solidFill>
                <a:latin typeface="Verdana"/>
                <a:cs typeface="Verdana"/>
              </a:rPr>
              <a:t>teniendo  </a:t>
            </a:r>
            <a:r>
              <a:rPr sz="1100" spc="25" dirty="0">
                <a:solidFill>
                  <a:srgbClr val="E7E7E6"/>
                </a:solidFill>
                <a:latin typeface="Verdana"/>
                <a:cs typeface="Verdana"/>
              </a:rPr>
              <a:t>en</a:t>
            </a:r>
            <a:r>
              <a:rPr sz="1100" spc="-45" dirty="0">
                <a:solidFill>
                  <a:srgbClr val="E7E7E6"/>
                </a:solidFill>
                <a:latin typeface="Verdana"/>
                <a:cs typeface="Verdana"/>
              </a:rPr>
              <a:t> </a:t>
            </a:r>
            <a:r>
              <a:rPr sz="1100" spc="10" dirty="0">
                <a:solidFill>
                  <a:srgbClr val="E7E7E6"/>
                </a:solidFill>
                <a:latin typeface="Verdana"/>
                <a:cs typeface="Verdana"/>
              </a:rPr>
              <a:t>cuenta</a:t>
            </a:r>
            <a:r>
              <a:rPr sz="1100" spc="-45" dirty="0">
                <a:solidFill>
                  <a:srgbClr val="E7E7E6"/>
                </a:solidFill>
                <a:latin typeface="Verdana"/>
                <a:cs typeface="Verdana"/>
              </a:rPr>
              <a:t> </a:t>
            </a:r>
            <a:r>
              <a:rPr sz="1100" spc="15" dirty="0">
                <a:solidFill>
                  <a:srgbClr val="E7E7E6"/>
                </a:solidFill>
                <a:latin typeface="Verdana"/>
                <a:cs typeface="Verdana"/>
              </a:rPr>
              <a:t>la</a:t>
            </a:r>
            <a:r>
              <a:rPr sz="1100" spc="-45" dirty="0">
                <a:solidFill>
                  <a:srgbClr val="E7E7E6"/>
                </a:solidFill>
                <a:latin typeface="Verdana"/>
                <a:cs typeface="Verdana"/>
              </a:rPr>
              <a:t> </a:t>
            </a:r>
            <a:r>
              <a:rPr sz="1100" spc="5" dirty="0">
                <a:solidFill>
                  <a:srgbClr val="E7E7E6"/>
                </a:solidFill>
                <a:latin typeface="Verdana"/>
                <a:cs typeface="Verdana"/>
              </a:rPr>
              <a:t>ubicación</a:t>
            </a:r>
            <a:r>
              <a:rPr sz="1100" spc="-40" dirty="0">
                <a:solidFill>
                  <a:srgbClr val="E7E7E6"/>
                </a:solidFill>
                <a:latin typeface="Verdana"/>
                <a:cs typeface="Verdana"/>
              </a:rPr>
              <a:t> </a:t>
            </a:r>
            <a:r>
              <a:rPr sz="1100" spc="15" dirty="0">
                <a:solidFill>
                  <a:srgbClr val="E7E7E6"/>
                </a:solidFill>
                <a:latin typeface="Verdana"/>
                <a:cs typeface="Verdana"/>
              </a:rPr>
              <a:t>del</a:t>
            </a:r>
            <a:r>
              <a:rPr sz="1100" spc="-45" dirty="0">
                <a:solidFill>
                  <a:srgbClr val="E7E7E6"/>
                </a:solidFill>
                <a:latin typeface="Verdana"/>
                <a:cs typeface="Verdana"/>
              </a:rPr>
              <a:t> </a:t>
            </a:r>
            <a:r>
              <a:rPr sz="1100" spc="10" dirty="0">
                <a:solidFill>
                  <a:srgbClr val="E7E7E6"/>
                </a:solidFill>
                <a:latin typeface="Verdana"/>
                <a:cs typeface="Verdana"/>
              </a:rPr>
              <a:t>bien</a:t>
            </a:r>
            <a:r>
              <a:rPr sz="1100" spc="-45" dirty="0">
                <a:solidFill>
                  <a:srgbClr val="E7E7E6"/>
                </a:solidFill>
                <a:latin typeface="Verdana"/>
                <a:cs typeface="Verdana"/>
              </a:rPr>
              <a:t> </a:t>
            </a:r>
            <a:r>
              <a:rPr sz="1100" spc="10" dirty="0">
                <a:solidFill>
                  <a:srgbClr val="E7E7E6"/>
                </a:solidFill>
                <a:latin typeface="Verdana"/>
                <a:cs typeface="Verdana"/>
              </a:rPr>
              <a:t>siempre</a:t>
            </a:r>
            <a:r>
              <a:rPr sz="1100" spc="-45" dirty="0">
                <a:solidFill>
                  <a:srgbClr val="E7E7E6"/>
                </a:solidFill>
                <a:latin typeface="Verdana"/>
                <a:cs typeface="Verdana"/>
              </a:rPr>
              <a:t> </a:t>
            </a:r>
            <a:r>
              <a:rPr sz="1100" spc="20" dirty="0">
                <a:solidFill>
                  <a:srgbClr val="E7E7E6"/>
                </a:solidFill>
                <a:latin typeface="Verdana"/>
                <a:cs typeface="Verdana"/>
              </a:rPr>
              <a:t>que</a:t>
            </a:r>
            <a:r>
              <a:rPr sz="1100" spc="-40" dirty="0">
                <a:solidFill>
                  <a:srgbClr val="E7E7E6"/>
                </a:solidFill>
                <a:latin typeface="Verdana"/>
                <a:cs typeface="Verdana"/>
              </a:rPr>
              <a:t> </a:t>
            </a:r>
            <a:r>
              <a:rPr sz="1100" spc="20" dirty="0">
                <a:solidFill>
                  <a:srgbClr val="E7E7E6"/>
                </a:solidFill>
                <a:latin typeface="Verdana"/>
                <a:cs typeface="Verdana"/>
              </a:rPr>
              <a:t>sea</a:t>
            </a:r>
            <a:r>
              <a:rPr sz="1100" spc="-45" dirty="0">
                <a:solidFill>
                  <a:srgbClr val="E7E7E6"/>
                </a:solidFill>
                <a:latin typeface="Verdana"/>
                <a:cs typeface="Verdana"/>
              </a:rPr>
              <a:t> </a:t>
            </a:r>
            <a:r>
              <a:rPr sz="1100" spc="5" dirty="0">
                <a:solidFill>
                  <a:srgbClr val="E7E7E6"/>
                </a:solidFill>
                <a:latin typeface="Verdana"/>
                <a:cs typeface="Verdana"/>
              </a:rPr>
              <a:t>apropiado."</a:t>
            </a:r>
            <a:endParaRPr sz="1100">
              <a:latin typeface="Verdana"/>
              <a:cs typeface="Verdana"/>
            </a:endParaRPr>
          </a:p>
          <a:p>
            <a:pPr>
              <a:lnSpc>
                <a:spcPct val="100000"/>
              </a:lnSpc>
              <a:spcBef>
                <a:spcPts val="25"/>
              </a:spcBef>
            </a:pPr>
            <a:endParaRPr sz="1350">
              <a:latin typeface="Times New Roman"/>
              <a:cs typeface="Times New Roman"/>
            </a:endParaRPr>
          </a:p>
          <a:p>
            <a:pPr marL="12700" marR="55880" indent="10795">
              <a:lnSpc>
                <a:spcPct val="119700"/>
              </a:lnSpc>
            </a:pPr>
            <a:r>
              <a:rPr sz="1100" spc="20" dirty="0">
                <a:solidFill>
                  <a:srgbClr val="E7E7E6"/>
                </a:solidFill>
                <a:latin typeface="Verdana"/>
                <a:cs typeface="Verdana"/>
              </a:rPr>
              <a:t>¿Qué</a:t>
            </a:r>
            <a:r>
              <a:rPr sz="1100" spc="-40" dirty="0">
                <a:solidFill>
                  <a:srgbClr val="E7E7E6"/>
                </a:solidFill>
                <a:latin typeface="Verdana"/>
                <a:cs typeface="Verdana"/>
              </a:rPr>
              <a:t> </a:t>
            </a:r>
            <a:r>
              <a:rPr sz="1100" dirty="0">
                <a:solidFill>
                  <a:srgbClr val="E7E7E6"/>
                </a:solidFill>
                <a:latin typeface="Verdana"/>
                <a:cs typeface="Verdana"/>
              </a:rPr>
              <a:t>significa</a:t>
            </a:r>
            <a:r>
              <a:rPr sz="1100" spc="-40" dirty="0">
                <a:solidFill>
                  <a:srgbClr val="E7E7E6"/>
                </a:solidFill>
                <a:latin typeface="Verdana"/>
                <a:cs typeface="Verdana"/>
              </a:rPr>
              <a:t> </a:t>
            </a:r>
            <a:r>
              <a:rPr sz="1100" spc="20" dirty="0">
                <a:solidFill>
                  <a:srgbClr val="E7E7E6"/>
                </a:solidFill>
                <a:latin typeface="Verdana"/>
                <a:cs typeface="Verdana"/>
              </a:rPr>
              <a:t>ESO?</a:t>
            </a:r>
            <a:r>
              <a:rPr sz="1100" spc="-35" dirty="0">
                <a:solidFill>
                  <a:srgbClr val="E7E7E6"/>
                </a:solidFill>
                <a:latin typeface="Verdana"/>
                <a:cs typeface="Verdana"/>
              </a:rPr>
              <a:t> </a:t>
            </a:r>
            <a:r>
              <a:rPr sz="1100" spc="25" dirty="0">
                <a:solidFill>
                  <a:srgbClr val="E7E7E6"/>
                </a:solidFill>
                <a:latin typeface="Verdana"/>
                <a:cs typeface="Verdana"/>
              </a:rPr>
              <a:t>Es</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5" dirty="0">
                <a:solidFill>
                  <a:srgbClr val="E7E7E6"/>
                </a:solidFill>
                <a:latin typeface="Verdana"/>
                <a:cs typeface="Verdana"/>
              </a:rPr>
              <a:t>precio</a:t>
            </a:r>
            <a:r>
              <a:rPr sz="1100" spc="-35" dirty="0">
                <a:solidFill>
                  <a:srgbClr val="E7E7E6"/>
                </a:solidFill>
                <a:latin typeface="Verdana"/>
                <a:cs typeface="Verdana"/>
              </a:rPr>
              <a:t> </a:t>
            </a:r>
            <a:r>
              <a:rPr sz="1100" spc="20" dirty="0">
                <a:solidFill>
                  <a:srgbClr val="E7E7E6"/>
                </a:solidFill>
                <a:latin typeface="Verdana"/>
                <a:cs typeface="Verdana"/>
              </a:rPr>
              <a:t>que</a:t>
            </a:r>
            <a:r>
              <a:rPr sz="1100" spc="-40" dirty="0">
                <a:solidFill>
                  <a:srgbClr val="E7E7E6"/>
                </a:solidFill>
                <a:latin typeface="Verdana"/>
                <a:cs typeface="Verdana"/>
              </a:rPr>
              <a:t> </a:t>
            </a:r>
            <a:r>
              <a:rPr sz="1100" spc="30" dirty="0">
                <a:solidFill>
                  <a:srgbClr val="E7E7E6"/>
                </a:solidFill>
                <a:latin typeface="Verdana"/>
                <a:cs typeface="Verdana"/>
              </a:rPr>
              <a:t>un</a:t>
            </a:r>
            <a:r>
              <a:rPr sz="1100" spc="-35" dirty="0">
                <a:solidFill>
                  <a:srgbClr val="E7E7E6"/>
                </a:solidFill>
                <a:latin typeface="Verdana"/>
                <a:cs typeface="Verdana"/>
              </a:rPr>
              <a:t> </a:t>
            </a:r>
            <a:r>
              <a:rPr sz="1100" spc="15" dirty="0">
                <a:solidFill>
                  <a:srgbClr val="E7E7E6"/>
                </a:solidFill>
                <a:latin typeface="Verdana"/>
                <a:cs typeface="Verdana"/>
              </a:rPr>
              <a:t>comprador</a:t>
            </a:r>
            <a:r>
              <a:rPr sz="1100" spc="-40" dirty="0">
                <a:solidFill>
                  <a:srgbClr val="E7E7E6"/>
                </a:solidFill>
                <a:latin typeface="Verdana"/>
                <a:cs typeface="Verdana"/>
              </a:rPr>
              <a:t> </a:t>
            </a:r>
            <a:r>
              <a:rPr sz="1100" spc="10" dirty="0">
                <a:solidFill>
                  <a:srgbClr val="E7E7E6"/>
                </a:solidFill>
                <a:latin typeface="Verdana"/>
                <a:cs typeface="Verdana"/>
              </a:rPr>
              <a:t>razonable</a:t>
            </a:r>
            <a:r>
              <a:rPr sz="1100" spc="-40" dirty="0">
                <a:solidFill>
                  <a:srgbClr val="E7E7E6"/>
                </a:solidFill>
                <a:latin typeface="Verdana"/>
                <a:cs typeface="Verdana"/>
              </a:rPr>
              <a:t> </a:t>
            </a:r>
            <a:r>
              <a:rPr sz="1100" spc="5" dirty="0">
                <a:solidFill>
                  <a:srgbClr val="E7E7E6"/>
                </a:solidFill>
                <a:latin typeface="Verdana"/>
                <a:cs typeface="Verdana"/>
              </a:rPr>
              <a:t>estaría</a:t>
            </a:r>
            <a:r>
              <a:rPr sz="1100" spc="-35" dirty="0">
                <a:solidFill>
                  <a:srgbClr val="E7E7E6"/>
                </a:solidFill>
                <a:latin typeface="Verdana"/>
                <a:cs typeface="Verdana"/>
              </a:rPr>
              <a:t> </a:t>
            </a:r>
            <a:r>
              <a:rPr sz="1100" spc="5" dirty="0">
                <a:solidFill>
                  <a:srgbClr val="E7E7E6"/>
                </a:solidFill>
                <a:latin typeface="Verdana"/>
                <a:cs typeface="Verdana"/>
              </a:rPr>
              <a:t>dispuesto</a:t>
            </a:r>
            <a:r>
              <a:rPr sz="1100" spc="-40" dirty="0">
                <a:solidFill>
                  <a:srgbClr val="E7E7E6"/>
                </a:solidFill>
                <a:latin typeface="Verdana"/>
                <a:cs typeface="Verdana"/>
              </a:rPr>
              <a:t> </a:t>
            </a:r>
            <a:r>
              <a:rPr sz="1100" spc="45" dirty="0">
                <a:solidFill>
                  <a:srgbClr val="E7E7E6"/>
                </a:solidFill>
                <a:latin typeface="Verdana"/>
                <a:cs typeface="Verdana"/>
              </a:rPr>
              <a:t>a</a:t>
            </a:r>
            <a:r>
              <a:rPr sz="1100" spc="-35" dirty="0">
                <a:solidFill>
                  <a:srgbClr val="E7E7E6"/>
                </a:solidFill>
                <a:latin typeface="Verdana"/>
                <a:cs typeface="Verdana"/>
              </a:rPr>
              <a:t> </a:t>
            </a:r>
            <a:r>
              <a:rPr sz="1100" spc="15" dirty="0">
                <a:solidFill>
                  <a:srgbClr val="E7E7E6"/>
                </a:solidFill>
                <a:latin typeface="Verdana"/>
                <a:cs typeface="Verdana"/>
              </a:rPr>
              <a:t>pagar  </a:t>
            </a:r>
            <a:r>
              <a:rPr sz="1100" spc="45" dirty="0">
                <a:solidFill>
                  <a:srgbClr val="E7E7E6"/>
                </a:solidFill>
                <a:latin typeface="Verdana"/>
                <a:cs typeface="Verdana"/>
              </a:rPr>
              <a:t>y </a:t>
            </a:r>
            <a:r>
              <a:rPr sz="1100" spc="30" dirty="0">
                <a:solidFill>
                  <a:srgbClr val="E7E7E6"/>
                </a:solidFill>
                <a:latin typeface="Verdana"/>
                <a:cs typeface="Verdana"/>
              </a:rPr>
              <a:t>un </a:t>
            </a:r>
            <a:r>
              <a:rPr sz="1100" spc="10" dirty="0">
                <a:solidFill>
                  <a:srgbClr val="E7E7E6"/>
                </a:solidFill>
                <a:latin typeface="Verdana"/>
                <a:cs typeface="Verdana"/>
              </a:rPr>
              <a:t>vendedor razonable </a:t>
            </a:r>
            <a:r>
              <a:rPr sz="1100" spc="45" dirty="0">
                <a:solidFill>
                  <a:srgbClr val="E7E7E6"/>
                </a:solidFill>
                <a:latin typeface="Verdana"/>
                <a:cs typeface="Verdana"/>
              </a:rPr>
              <a:t>a </a:t>
            </a:r>
            <a:r>
              <a:rPr sz="1100" dirty="0">
                <a:solidFill>
                  <a:srgbClr val="E7E7E6"/>
                </a:solidFill>
                <a:latin typeface="Verdana"/>
                <a:cs typeface="Verdana"/>
              </a:rPr>
              <a:t>recibir </a:t>
            </a:r>
            <a:r>
              <a:rPr sz="1100" spc="15" dirty="0">
                <a:solidFill>
                  <a:srgbClr val="E7E7E6"/>
                </a:solidFill>
                <a:latin typeface="Verdana"/>
                <a:cs typeface="Verdana"/>
              </a:rPr>
              <a:t>por </a:t>
            </a:r>
            <a:r>
              <a:rPr sz="1100" spc="20" dirty="0">
                <a:solidFill>
                  <a:srgbClr val="E7E7E6"/>
                </a:solidFill>
                <a:latin typeface="Verdana"/>
                <a:cs typeface="Verdana"/>
              </a:rPr>
              <a:t>una </a:t>
            </a:r>
            <a:r>
              <a:rPr sz="1100" spc="10" dirty="0">
                <a:solidFill>
                  <a:srgbClr val="E7E7E6"/>
                </a:solidFill>
                <a:latin typeface="Verdana"/>
                <a:cs typeface="Verdana"/>
              </a:rPr>
              <a:t>propiedad basándose </a:t>
            </a:r>
            <a:r>
              <a:rPr sz="1100" spc="25" dirty="0">
                <a:solidFill>
                  <a:srgbClr val="E7E7E6"/>
                </a:solidFill>
                <a:latin typeface="Verdana"/>
                <a:cs typeface="Verdana"/>
              </a:rPr>
              <a:t>en </a:t>
            </a:r>
            <a:r>
              <a:rPr sz="1100" spc="10" dirty="0">
                <a:solidFill>
                  <a:srgbClr val="E7E7E6"/>
                </a:solidFill>
                <a:latin typeface="Verdana"/>
                <a:cs typeface="Verdana"/>
              </a:rPr>
              <a:t>las </a:t>
            </a:r>
            <a:r>
              <a:rPr sz="1100" spc="5" dirty="0">
                <a:solidFill>
                  <a:srgbClr val="E7E7E6"/>
                </a:solidFill>
                <a:latin typeface="Verdana"/>
                <a:cs typeface="Verdana"/>
              </a:rPr>
              <a:t>condiciones  actuales </a:t>
            </a:r>
            <a:r>
              <a:rPr sz="1100" spc="15" dirty="0">
                <a:solidFill>
                  <a:srgbClr val="E7E7E6"/>
                </a:solidFill>
                <a:latin typeface="Verdana"/>
                <a:cs typeface="Verdana"/>
              </a:rPr>
              <a:t>del</a:t>
            </a:r>
            <a:r>
              <a:rPr sz="1100" spc="-100" dirty="0">
                <a:solidFill>
                  <a:srgbClr val="E7E7E6"/>
                </a:solidFill>
                <a:latin typeface="Verdana"/>
                <a:cs typeface="Verdana"/>
              </a:rPr>
              <a:t> </a:t>
            </a:r>
            <a:r>
              <a:rPr sz="1100" spc="10" dirty="0">
                <a:solidFill>
                  <a:srgbClr val="E7E7E6"/>
                </a:solidFill>
                <a:latin typeface="Verdana"/>
                <a:cs typeface="Verdana"/>
              </a:rPr>
              <a:t>mercado.</a:t>
            </a:r>
            <a:endParaRPr sz="1100">
              <a:latin typeface="Verdana"/>
              <a:cs typeface="Verdana"/>
            </a:endParaRPr>
          </a:p>
          <a:p>
            <a:pPr>
              <a:lnSpc>
                <a:spcPct val="100000"/>
              </a:lnSpc>
              <a:spcBef>
                <a:spcPts val="25"/>
              </a:spcBef>
            </a:pPr>
            <a:endParaRPr sz="1350">
              <a:latin typeface="Times New Roman"/>
              <a:cs typeface="Times New Roman"/>
            </a:endParaRPr>
          </a:p>
          <a:p>
            <a:pPr marL="12700" marR="60960" indent="10795">
              <a:lnSpc>
                <a:spcPct val="119700"/>
              </a:lnSpc>
            </a:pP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25" dirty="0">
                <a:solidFill>
                  <a:srgbClr val="E7E7E6"/>
                </a:solidFill>
                <a:latin typeface="Verdana"/>
                <a:cs typeface="Verdana"/>
              </a:rPr>
              <a:t>se </a:t>
            </a:r>
            <a:r>
              <a:rPr sz="1100" spc="15" dirty="0">
                <a:solidFill>
                  <a:srgbClr val="E7E7E6"/>
                </a:solidFill>
                <a:latin typeface="Verdana"/>
                <a:cs typeface="Verdana"/>
              </a:rPr>
              <a:t>basa </a:t>
            </a:r>
            <a:r>
              <a:rPr sz="1100" spc="25" dirty="0">
                <a:solidFill>
                  <a:srgbClr val="E7E7E6"/>
                </a:solidFill>
                <a:latin typeface="Verdana"/>
                <a:cs typeface="Verdana"/>
              </a:rPr>
              <a:t>en </a:t>
            </a:r>
            <a:r>
              <a:rPr sz="1100" spc="15" dirty="0">
                <a:solidFill>
                  <a:srgbClr val="E7E7E6"/>
                </a:solidFill>
                <a:latin typeface="Verdana"/>
                <a:cs typeface="Verdana"/>
              </a:rPr>
              <a:t>números, </a:t>
            </a:r>
            <a:r>
              <a:rPr sz="1100" spc="30" dirty="0">
                <a:solidFill>
                  <a:srgbClr val="E7E7E6"/>
                </a:solidFill>
                <a:latin typeface="Verdana"/>
                <a:cs typeface="Verdana"/>
              </a:rPr>
              <a:t>no </a:t>
            </a:r>
            <a:r>
              <a:rPr sz="1100" spc="25" dirty="0">
                <a:solidFill>
                  <a:srgbClr val="E7E7E6"/>
                </a:solidFill>
                <a:latin typeface="Verdana"/>
                <a:cs typeface="Verdana"/>
              </a:rPr>
              <a:t>en </a:t>
            </a:r>
            <a:r>
              <a:rPr sz="1100" spc="10" dirty="0">
                <a:solidFill>
                  <a:srgbClr val="E7E7E6"/>
                </a:solidFill>
                <a:latin typeface="Verdana"/>
                <a:cs typeface="Verdana"/>
              </a:rPr>
              <a:t>emociones. </a:t>
            </a:r>
            <a:r>
              <a:rPr sz="1100" spc="25" dirty="0">
                <a:solidFill>
                  <a:srgbClr val="E7E7E6"/>
                </a:solidFill>
                <a:latin typeface="Verdana"/>
                <a:cs typeface="Verdana"/>
              </a:rPr>
              <a:t>Hay </a:t>
            </a:r>
            <a:r>
              <a:rPr sz="1100" spc="15" dirty="0">
                <a:solidFill>
                  <a:srgbClr val="E7E7E6"/>
                </a:solidFill>
                <a:latin typeface="Verdana"/>
                <a:cs typeface="Verdana"/>
              </a:rPr>
              <a:t>veces </a:t>
            </a:r>
            <a:r>
              <a:rPr sz="1100" spc="20" dirty="0">
                <a:solidFill>
                  <a:srgbClr val="E7E7E6"/>
                </a:solidFill>
                <a:latin typeface="Verdana"/>
                <a:cs typeface="Verdana"/>
              </a:rPr>
              <a:t>que </a:t>
            </a:r>
            <a:r>
              <a:rPr sz="1100" spc="10" dirty="0">
                <a:solidFill>
                  <a:srgbClr val="E7E7E6"/>
                </a:solidFill>
                <a:latin typeface="Verdana"/>
                <a:cs typeface="Verdana"/>
              </a:rPr>
              <a:t>los  vendedores </a:t>
            </a:r>
            <a:r>
              <a:rPr sz="1100" spc="25" dirty="0">
                <a:solidFill>
                  <a:srgbClr val="E7E7E6"/>
                </a:solidFill>
                <a:latin typeface="Verdana"/>
                <a:cs typeface="Verdana"/>
              </a:rPr>
              <a:t>se </a:t>
            </a:r>
            <a:r>
              <a:rPr sz="1100" spc="5" dirty="0">
                <a:solidFill>
                  <a:srgbClr val="E7E7E6"/>
                </a:solidFill>
                <a:latin typeface="Verdana"/>
                <a:cs typeface="Verdana"/>
              </a:rPr>
              <a:t>frustran </a:t>
            </a:r>
            <a:r>
              <a:rPr sz="1100" spc="10" dirty="0">
                <a:solidFill>
                  <a:srgbClr val="E7E7E6"/>
                </a:solidFill>
                <a:latin typeface="Verdana"/>
                <a:cs typeface="Verdana"/>
              </a:rPr>
              <a:t>durante </a:t>
            </a:r>
            <a:r>
              <a:rPr sz="1100" spc="15" dirty="0">
                <a:solidFill>
                  <a:srgbClr val="E7E7E6"/>
                </a:solidFill>
                <a:latin typeface="Verdana"/>
                <a:cs typeface="Verdana"/>
              </a:rPr>
              <a:t>el </a:t>
            </a:r>
            <a:r>
              <a:rPr sz="1100" spc="10" dirty="0">
                <a:solidFill>
                  <a:srgbClr val="E7E7E6"/>
                </a:solidFill>
                <a:latin typeface="Verdana"/>
                <a:cs typeface="Verdana"/>
              </a:rPr>
              <a:t>proceso </a:t>
            </a:r>
            <a:r>
              <a:rPr sz="1100" spc="25" dirty="0">
                <a:solidFill>
                  <a:srgbClr val="E7E7E6"/>
                </a:solidFill>
                <a:latin typeface="Verdana"/>
                <a:cs typeface="Verdana"/>
              </a:rPr>
              <a:t>de </a:t>
            </a:r>
            <a:r>
              <a:rPr sz="1100" dirty="0">
                <a:solidFill>
                  <a:srgbClr val="E7E7E6"/>
                </a:solidFill>
                <a:latin typeface="Verdana"/>
                <a:cs typeface="Verdana"/>
              </a:rPr>
              <a:t>fijación </a:t>
            </a:r>
            <a:r>
              <a:rPr sz="1100" spc="25" dirty="0">
                <a:solidFill>
                  <a:srgbClr val="E7E7E6"/>
                </a:solidFill>
                <a:latin typeface="Verdana"/>
                <a:cs typeface="Verdana"/>
              </a:rPr>
              <a:t>de </a:t>
            </a:r>
            <a:r>
              <a:rPr sz="1100" spc="5" dirty="0">
                <a:solidFill>
                  <a:srgbClr val="E7E7E6"/>
                </a:solidFill>
                <a:latin typeface="Verdana"/>
                <a:cs typeface="Verdana"/>
              </a:rPr>
              <a:t>precios </a:t>
            </a:r>
            <a:r>
              <a:rPr sz="1100" spc="15" dirty="0">
                <a:solidFill>
                  <a:srgbClr val="E7E7E6"/>
                </a:solidFill>
                <a:latin typeface="Verdana"/>
                <a:cs typeface="Verdana"/>
              </a:rPr>
              <a:t>porque </a:t>
            </a:r>
            <a:r>
              <a:rPr sz="1100" spc="10" dirty="0">
                <a:solidFill>
                  <a:srgbClr val="E7E7E6"/>
                </a:solidFill>
                <a:latin typeface="Verdana"/>
                <a:cs typeface="Verdana"/>
              </a:rPr>
              <a:t>tienen </a:t>
            </a:r>
            <a:r>
              <a:rPr sz="1100" spc="5" dirty="0">
                <a:solidFill>
                  <a:srgbClr val="E7E7E6"/>
                </a:solidFill>
                <a:latin typeface="Verdana"/>
                <a:cs typeface="Verdana"/>
              </a:rPr>
              <a:t>raíces  </a:t>
            </a:r>
            <a:r>
              <a:rPr sz="1100" spc="10" dirty="0">
                <a:solidFill>
                  <a:srgbClr val="E7E7E6"/>
                </a:solidFill>
                <a:latin typeface="Verdana"/>
                <a:cs typeface="Verdana"/>
              </a:rPr>
              <a:t>emocionales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10" dirty="0">
                <a:solidFill>
                  <a:srgbClr val="E7E7E6"/>
                </a:solidFill>
                <a:latin typeface="Verdana"/>
                <a:cs typeface="Verdana"/>
              </a:rPr>
              <a:t>valor </a:t>
            </a:r>
            <a:r>
              <a:rPr sz="1100" spc="25" dirty="0">
                <a:solidFill>
                  <a:srgbClr val="E7E7E6"/>
                </a:solidFill>
                <a:latin typeface="Verdana"/>
                <a:cs typeface="Verdana"/>
              </a:rPr>
              <a:t>de su </a:t>
            </a:r>
            <a:r>
              <a:rPr sz="1100" spc="10" dirty="0">
                <a:solidFill>
                  <a:srgbClr val="E7E7E6"/>
                </a:solidFill>
                <a:latin typeface="Verdana"/>
                <a:cs typeface="Verdana"/>
              </a:rPr>
              <a:t>casa. </a:t>
            </a:r>
            <a:r>
              <a:rPr sz="1100" spc="15" dirty="0">
                <a:solidFill>
                  <a:srgbClr val="E7E7E6"/>
                </a:solidFill>
                <a:latin typeface="Verdana"/>
                <a:cs typeface="Verdana"/>
              </a:rPr>
              <a:t>Por </a:t>
            </a:r>
            <a:r>
              <a:rPr sz="1100" spc="10" dirty="0">
                <a:solidFill>
                  <a:srgbClr val="E7E7E6"/>
                </a:solidFill>
                <a:latin typeface="Verdana"/>
                <a:cs typeface="Verdana"/>
              </a:rPr>
              <a:t>ejemplo, los armarios </a:t>
            </a:r>
            <a:r>
              <a:rPr sz="1100" spc="5" dirty="0">
                <a:solidFill>
                  <a:srgbClr val="E7E7E6"/>
                </a:solidFill>
                <a:latin typeface="Verdana"/>
                <a:cs typeface="Verdana"/>
              </a:rPr>
              <a:t>elegidos </a:t>
            </a:r>
            <a:r>
              <a:rPr sz="1100" spc="45" dirty="0">
                <a:solidFill>
                  <a:srgbClr val="E7E7E6"/>
                </a:solidFill>
                <a:latin typeface="Verdana"/>
                <a:cs typeface="Verdana"/>
              </a:rPr>
              <a:t>a </a:t>
            </a:r>
            <a:r>
              <a:rPr sz="1100" spc="20" dirty="0">
                <a:solidFill>
                  <a:srgbClr val="E7E7E6"/>
                </a:solidFill>
                <a:latin typeface="Verdana"/>
                <a:cs typeface="Verdana"/>
              </a:rPr>
              <a:t>mano, </a:t>
            </a:r>
            <a:r>
              <a:rPr sz="1100" spc="10" dirty="0">
                <a:solidFill>
                  <a:srgbClr val="E7E7E6"/>
                </a:solidFill>
                <a:latin typeface="Verdana"/>
                <a:cs typeface="Verdana"/>
              </a:rPr>
              <a:t>los  </a:t>
            </a:r>
            <a:r>
              <a:rPr sz="1100" spc="5" dirty="0">
                <a:solidFill>
                  <a:srgbClr val="E7E7E6"/>
                </a:solidFill>
                <a:latin typeface="Verdana"/>
                <a:cs typeface="Verdana"/>
              </a:rPr>
              <a:t>herrajes</a:t>
            </a:r>
            <a:r>
              <a:rPr sz="1100" spc="-35" dirty="0">
                <a:solidFill>
                  <a:srgbClr val="E7E7E6"/>
                </a:solidFill>
                <a:latin typeface="Verdana"/>
                <a:cs typeface="Verdana"/>
              </a:rPr>
              <a:t> </a:t>
            </a:r>
            <a:r>
              <a:rPr sz="1100" spc="5" dirty="0">
                <a:solidFill>
                  <a:srgbClr val="E7E7E6"/>
                </a:solidFill>
                <a:latin typeface="Verdana"/>
                <a:cs typeface="Verdana"/>
              </a:rPr>
              <a:t>antiguos,</a:t>
            </a:r>
            <a:r>
              <a:rPr sz="1100" spc="-35" dirty="0">
                <a:solidFill>
                  <a:srgbClr val="E7E7E6"/>
                </a:solidFill>
                <a:latin typeface="Verdana"/>
                <a:cs typeface="Verdana"/>
              </a:rPr>
              <a:t> </a:t>
            </a:r>
            <a:r>
              <a:rPr sz="1100" spc="10" dirty="0">
                <a:solidFill>
                  <a:srgbClr val="E7E7E6"/>
                </a:solidFill>
                <a:latin typeface="Verdana"/>
                <a:cs typeface="Verdana"/>
              </a:rPr>
              <a:t>las</a:t>
            </a:r>
            <a:r>
              <a:rPr sz="1100" spc="-35" dirty="0">
                <a:solidFill>
                  <a:srgbClr val="E7E7E6"/>
                </a:solidFill>
                <a:latin typeface="Verdana"/>
                <a:cs typeface="Verdana"/>
              </a:rPr>
              <a:t> </a:t>
            </a:r>
            <a:r>
              <a:rPr sz="1100" spc="10" dirty="0">
                <a:solidFill>
                  <a:srgbClr val="E7E7E6"/>
                </a:solidFill>
                <a:latin typeface="Verdana"/>
                <a:cs typeface="Verdana"/>
              </a:rPr>
              <a:t>molduras</a:t>
            </a:r>
            <a:r>
              <a:rPr sz="1100" spc="-30" dirty="0">
                <a:solidFill>
                  <a:srgbClr val="E7E7E6"/>
                </a:solidFill>
                <a:latin typeface="Verdana"/>
                <a:cs typeface="Verdana"/>
              </a:rPr>
              <a:t> </a:t>
            </a:r>
            <a:r>
              <a:rPr sz="1100" spc="5" dirty="0">
                <a:solidFill>
                  <a:srgbClr val="E7E7E6"/>
                </a:solidFill>
                <a:latin typeface="Verdana"/>
                <a:cs typeface="Verdana"/>
              </a:rPr>
              <a:t>personalizadas</a:t>
            </a:r>
            <a:r>
              <a:rPr sz="1100" spc="-35" dirty="0">
                <a:solidFill>
                  <a:srgbClr val="E7E7E6"/>
                </a:solidFill>
                <a:latin typeface="Verdana"/>
                <a:cs typeface="Verdana"/>
              </a:rPr>
              <a:t> </a:t>
            </a:r>
            <a:r>
              <a:rPr sz="1100" spc="45" dirty="0">
                <a:solidFill>
                  <a:srgbClr val="E7E7E6"/>
                </a:solidFill>
                <a:latin typeface="Verdana"/>
                <a:cs typeface="Verdana"/>
              </a:rPr>
              <a:t>o</a:t>
            </a:r>
            <a:r>
              <a:rPr sz="1100" spc="-35" dirty="0">
                <a:solidFill>
                  <a:srgbClr val="E7E7E6"/>
                </a:solidFill>
                <a:latin typeface="Verdana"/>
                <a:cs typeface="Verdana"/>
              </a:rPr>
              <a:t> </a:t>
            </a:r>
            <a:r>
              <a:rPr sz="1100" spc="15" dirty="0">
                <a:solidFill>
                  <a:srgbClr val="E7E7E6"/>
                </a:solidFill>
                <a:latin typeface="Verdana"/>
                <a:cs typeface="Verdana"/>
              </a:rPr>
              <a:t>el</a:t>
            </a:r>
            <a:r>
              <a:rPr sz="1100" spc="-35" dirty="0">
                <a:solidFill>
                  <a:srgbClr val="E7E7E6"/>
                </a:solidFill>
                <a:latin typeface="Verdana"/>
                <a:cs typeface="Verdana"/>
              </a:rPr>
              <a:t> </a:t>
            </a:r>
            <a:r>
              <a:rPr sz="1100" spc="10" dirty="0">
                <a:solidFill>
                  <a:srgbClr val="E7E7E6"/>
                </a:solidFill>
                <a:latin typeface="Verdana"/>
                <a:cs typeface="Verdana"/>
              </a:rPr>
              <a:t>preciado</a:t>
            </a:r>
            <a:r>
              <a:rPr sz="1100" spc="-30" dirty="0">
                <a:solidFill>
                  <a:srgbClr val="E7E7E6"/>
                </a:solidFill>
                <a:latin typeface="Verdana"/>
                <a:cs typeface="Verdana"/>
              </a:rPr>
              <a:t> </a:t>
            </a:r>
            <a:r>
              <a:rPr sz="1100" spc="5" dirty="0">
                <a:solidFill>
                  <a:srgbClr val="E7E7E6"/>
                </a:solidFill>
                <a:latin typeface="Verdana"/>
                <a:cs typeface="Verdana"/>
              </a:rPr>
              <a:t>color</a:t>
            </a:r>
            <a:r>
              <a:rPr sz="1100" spc="-35" dirty="0">
                <a:solidFill>
                  <a:srgbClr val="E7E7E6"/>
                </a:solidFill>
                <a:latin typeface="Verdana"/>
                <a:cs typeface="Verdana"/>
              </a:rPr>
              <a:t> </a:t>
            </a:r>
            <a:r>
              <a:rPr sz="1100" spc="25" dirty="0">
                <a:solidFill>
                  <a:srgbClr val="E7E7E6"/>
                </a:solidFill>
                <a:latin typeface="Verdana"/>
                <a:cs typeface="Verdana"/>
              </a:rPr>
              <a:t>de</a:t>
            </a:r>
            <a:r>
              <a:rPr sz="1100" spc="-35" dirty="0">
                <a:solidFill>
                  <a:srgbClr val="E7E7E6"/>
                </a:solidFill>
                <a:latin typeface="Verdana"/>
                <a:cs typeface="Verdana"/>
              </a:rPr>
              <a:t> </a:t>
            </a:r>
            <a:r>
              <a:rPr sz="1100" spc="15" dirty="0">
                <a:solidFill>
                  <a:srgbClr val="E7E7E6"/>
                </a:solidFill>
                <a:latin typeface="Verdana"/>
                <a:cs typeface="Verdana"/>
              </a:rPr>
              <a:t>la</a:t>
            </a:r>
            <a:r>
              <a:rPr sz="1100" spc="-35" dirty="0">
                <a:solidFill>
                  <a:srgbClr val="E7E7E6"/>
                </a:solidFill>
                <a:latin typeface="Verdana"/>
                <a:cs typeface="Verdana"/>
              </a:rPr>
              <a:t> </a:t>
            </a:r>
            <a:r>
              <a:rPr sz="1100" spc="5" dirty="0">
                <a:solidFill>
                  <a:srgbClr val="E7E7E6"/>
                </a:solidFill>
                <a:latin typeface="Verdana"/>
                <a:cs typeface="Verdana"/>
              </a:rPr>
              <a:t>pintura</a:t>
            </a:r>
            <a:r>
              <a:rPr sz="1100" spc="-30" dirty="0">
                <a:solidFill>
                  <a:srgbClr val="E7E7E6"/>
                </a:solidFill>
                <a:latin typeface="Verdana"/>
                <a:cs typeface="Verdana"/>
              </a:rPr>
              <a:t> </a:t>
            </a:r>
            <a:r>
              <a:rPr sz="1100" spc="10" dirty="0">
                <a:solidFill>
                  <a:srgbClr val="E7E7E6"/>
                </a:solidFill>
                <a:latin typeface="Verdana"/>
                <a:cs typeface="Verdana"/>
              </a:rPr>
              <a:t>podrían  </a:t>
            </a:r>
            <a:r>
              <a:rPr sz="1100" spc="15" dirty="0">
                <a:solidFill>
                  <a:srgbClr val="E7E7E6"/>
                </a:solidFill>
                <a:latin typeface="Verdana"/>
                <a:cs typeface="Verdana"/>
              </a:rPr>
              <a:t>ser </a:t>
            </a:r>
            <a:r>
              <a:rPr sz="1100" spc="10" dirty="0">
                <a:solidFill>
                  <a:srgbClr val="E7E7E6"/>
                </a:solidFill>
                <a:latin typeface="Verdana"/>
                <a:cs typeface="Verdana"/>
              </a:rPr>
              <a:t>las piedras angulares </a:t>
            </a:r>
            <a:r>
              <a:rPr sz="1100" spc="25" dirty="0">
                <a:solidFill>
                  <a:srgbClr val="E7E7E6"/>
                </a:solidFill>
                <a:latin typeface="Verdana"/>
                <a:cs typeface="Verdana"/>
              </a:rPr>
              <a:t>de </a:t>
            </a:r>
            <a:r>
              <a:rPr sz="1100" spc="15" dirty="0">
                <a:solidFill>
                  <a:srgbClr val="E7E7E6"/>
                </a:solidFill>
                <a:latin typeface="Verdana"/>
                <a:cs typeface="Verdana"/>
              </a:rPr>
              <a:t>lo </a:t>
            </a:r>
            <a:r>
              <a:rPr sz="1100" spc="20" dirty="0">
                <a:solidFill>
                  <a:srgbClr val="E7E7E6"/>
                </a:solidFill>
                <a:latin typeface="Verdana"/>
                <a:cs typeface="Verdana"/>
              </a:rPr>
              <a:t>que </a:t>
            </a:r>
            <a:r>
              <a:rPr sz="1100" spc="15" dirty="0">
                <a:solidFill>
                  <a:srgbClr val="E7E7E6"/>
                </a:solidFill>
                <a:latin typeface="Verdana"/>
                <a:cs typeface="Verdana"/>
              </a:rPr>
              <a:t>hace </a:t>
            </a:r>
            <a:r>
              <a:rPr sz="1100" spc="20" dirty="0">
                <a:solidFill>
                  <a:srgbClr val="E7E7E6"/>
                </a:solidFill>
                <a:latin typeface="Verdana"/>
                <a:cs typeface="Verdana"/>
              </a:rPr>
              <a:t>que </a:t>
            </a:r>
            <a:r>
              <a:rPr sz="1100" spc="25" dirty="0">
                <a:solidFill>
                  <a:srgbClr val="E7E7E6"/>
                </a:solidFill>
                <a:latin typeface="Verdana"/>
                <a:cs typeface="Verdana"/>
              </a:rPr>
              <a:t>su </a:t>
            </a:r>
            <a:r>
              <a:rPr sz="1100" spc="15" dirty="0">
                <a:solidFill>
                  <a:srgbClr val="E7E7E6"/>
                </a:solidFill>
                <a:latin typeface="Verdana"/>
                <a:cs typeface="Verdana"/>
              </a:rPr>
              <a:t>casa </a:t>
            </a:r>
            <a:r>
              <a:rPr sz="1100" spc="20" dirty="0">
                <a:solidFill>
                  <a:srgbClr val="E7E7E6"/>
                </a:solidFill>
                <a:latin typeface="Verdana"/>
                <a:cs typeface="Verdana"/>
              </a:rPr>
              <a:t>sea </a:t>
            </a:r>
            <a:r>
              <a:rPr sz="1100" spc="5" dirty="0">
                <a:solidFill>
                  <a:srgbClr val="E7E7E6"/>
                </a:solidFill>
                <a:latin typeface="Verdana"/>
                <a:cs typeface="Verdana"/>
              </a:rPr>
              <a:t>diferente </a:t>
            </a:r>
            <a:r>
              <a:rPr sz="1100" spc="45" dirty="0">
                <a:solidFill>
                  <a:srgbClr val="E7E7E6"/>
                </a:solidFill>
                <a:latin typeface="Verdana"/>
                <a:cs typeface="Verdana"/>
              </a:rPr>
              <a:t>y </a:t>
            </a:r>
            <a:r>
              <a:rPr sz="1100" spc="10" dirty="0">
                <a:solidFill>
                  <a:srgbClr val="E7E7E6"/>
                </a:solidFill>
                <a:latin typeface="Verdana"/>
                <a:cs typeface="Verdana"/>
              </a:rPr>
              <a:t>única </a:t>
            </a:r>
            <a:r>
              <a:rPr sz="1100" spc="15" dirty="0">
                <a:solidFill>
                  <a:srgbClr val="E7E7E6"/>
                </a:solidFill>
                <a:latin typeface="Verdana"/>
                <a:cs typeface="Verdana"/>
              </a:rPr>
              <a:t>para </a:t>
            </a:r>
            <a:r>
              <a:rPr sz="1100" spc="5" dirty="0">
                <a:solidFill>
                  <a:srgbClr val="E7E7E6"/>
                </a:solidFill>
                <a:latin typeface="Verdana"/>
                <a:cs typeface="Verdana"/>
              </a:rPr>
              <a:t>ellos  </a:t>
            </a:r>
            <a:r>
              <a:rPr sz="1100" spc="10" dirty="0">
                <a:solidFill>
                  <a:srgbClr val="E7E7E6"/>
                </a:solidFill>
                <a:latin typeface="Verdana"/>
                <a:cs typeface="Verdana"/>
              </a:rPr>
              <a:t>respecto</a:t>
            </a:r>
            <a:r>
              <a:rPr sz="1100" spc="-50" dirty="0">
                <a:solidFill>
                  <a:srgbClr val="E7E7E6"/>
                </a:solidFill>
                <a:latin typeface="Verdana"/>
                <a:cs typeface="Verdana"/>
              </a:rPr>
              <a:t> </a:t>
            </a:r>
            <a:r>
              <a:rPr sz="1100" spc="45" dirty="0">
                <a:solidFill>
                  <a:srgbClr val="E7E7E6"/>
                </a:solidFill>
                <a:latin typeface="Verdana"/>
                <a:cs typeface="Verdana"/>
              </a:rPr>
              <a:t>a</a:t>
            </a:r>
            <a:r>
              <a:rPr sz="1100" spc="-45" dirty="0">
                <a:solidFill>
                  <a:srgbClr val="E7E7E6"/>
                </a:solidFill>
                <a:latin typeface="Verdana"/>
                <a:cs typeface="Verdana"/>
              </a:rPr>
              <a:t> </a:t>
            </a:r>
            <a:r>
              <a:rPr sz="1100" spc="15" dirty="0">
                <a:solidFill>
                  <a:srgbClr val="E7E7E6"/>
                </a:solidFill>
                <a:latin typeface="Verdana"/>
                <a:cs typeface="Verdana"/>
              </a:rPr>
              <a:t>sus</a:t>
            </a:r>
            <a:r>
              <a:rPr sz="1100" spc="-45" dirty="0">
                <a:solidFill>
                  <a:srgbClr val="E7E7E6"/>
                </a:solidFill>
                <a:latin typeface="Verdana"/>
                <a:cs typeface="Verdana"/>
              </a:rPr>
              <a:t> </a:t>
            </a:r>
            <a:r>
              <a:rPr sz="1100" spc="15" dirty="0">
                <a:solidFill>
                  <a:srgbClr val="E7E7E6"/>
                </a:solidFill>
                <a:latin typeface="Verdana"/>
                <a:cs typeface="Verdana"/>
              </a:rPr>
              <a:t>homólogas</a:t>
            </a:r>
            <a:r>
              <a:rPr sz="1100" spc="-45" dirty="0">
                <a:solidFill>
                  <a:srgbClr val="E7E7E6"/>
                </a:solidFill>
                <a:latin typeface="Verdana"/>
                <a:cs typeface="Verdana"/>
              </a:rPr>
              <a:t> </a:t>
            </a:r>
            <a:r>
              <a:rPr sz="1100" spc="25" dirty="0">
                <a:solidFill>
                  <a:srgbClr val="E7E7E6"/>
                </a:solidFill>
                <a:latin typeface="Verdana"/>
                <a:cs typeface="Verdana"/>
              </a:rPr>
              <a:t>de</a:t>
            </a:r>
            <a:r>
              <a:rPr sz="1100" spc="-45" dirty="0">
                <a:solidFill>
                  <a:srgbClr val="E7E7E6"/>
                </a:solidFill>
                <a:latin typeface="Verdana"/>
                <a:cs typeface="Verdana"/>
              </a:rPr>
              <a:t> </a:t>
            </a:r>
            <a:r>
              <a:rPr sz="1100" spc="15" dirty="0">
                <a:solidFill>
                  <a:srgbClr val="E7E7E6"/>
                </a:solidFill>
                <a:latin typeface="Verdana"/>
                <a:cs typeface="Verdana"/>
              </a:rPr>
              <a:t>la</a:t>
            </a:r>
            <a:r>
              <a:rPr sz="1100" spc="-45" dirty="0">
                <a:solidFill>
                  <a:srgbClr val="E7E7E6"/>
                </a:solidFill>
                <a:latin typeface="Verdana"/>
                <a:cs typeface="Verdana"/>
              </a:rPr>
              <a:t> </a:t>
            </a:r>
            <a:r>
              <a:rPr sz="1100" dirty="0">
                <a:solidFill>
                  <a:srgbClr val="E7E7E6"/>
                </a:solidFill>
                <a:latin typeface="Verdana"/>
                <a:cs typeface="Verdana"/>
              </a:rPr>
              <a:t>lista.</a:t>
            </a:r>
            <a:endParaRPr sz="1100">
              <a:latin typeface="Verdana"/>
              <a:cs typeface="Verdana"/>
            </a:endParaRPr>
          </a:p>
          <a:p>
            <a:pPr>
              <a:lnSpc>
                <a:spcPct val="100000"/>
              </a:lnSpc>
              <a:spcBef>
                <a:spcPts val="30"/>
              </a:spcBef>
            </a:pPr>
            <a:endParaRPr sz="1350">
              <a:latin typeface="Times New Roman"/>
              <a:cs typeface="Times New Roman"/>
            </a:endParaRPr>
          </a:p>
          <a:p>
            <a:pPr marL="12700" marR="90805" indent="10795">
              <a:lnSpc>
                <a:spcPct val="119700"/>
              </a:lnSpc>
            </a:pPr>
            <a:r>
              <a:rPr sz="1100" spc="15" dirty="0">
                <a:solidFill>
                  <a:srgbClr val="E7E7E6"/>
                </a:solidFill>
                <a:latin typeface="Verdana"/>
                <a:cs typeface="Verdana"/>
              </a:rPr>
              <a:t>Pero </a:t>
            </a:r>
            <a:r>
              <a:rPr sz="1100" spc="30" dirty="0">
                <a:solidFill>
                  <a:srgbClr val="E7E7E6"/>
                </a:solidFill>
                <a:latin typeface="Verdana"/>
                <a:cs typeface="Verdana"/>
              </a:rPr>
              <a:t>no </a:t>
            </a:r>
            <a:r>
              <a:rPr sz="1100" spc="20" dirty="0">
                <a:solidFill>
                  <a:srgbClr val="E7E7E6"/>
                </a:solidFill>
                <a:latin typeface="Verdana"/>
                <a:cs typeface="Verdana"/>
              </a:rPr>
              <a:t>son </a:t>
            </a:r>
            <a:r>
              <a:rPr sz="1100" spc="15" dirty="0">
                <a:solidFill>
                  <a:srgbClr val="E7E7E6"/>
                </a:solidFill>
                <a:latin typeface="Verdana"/>
                <a:cs typeface="Verdana"/>
              </a:rPr>
              <a:t>lo </a:t>
            </a:r>
            <a:r>
              <a:rPr sz="1100" spc="20" dirty="0">
                <a:solidFill>
                  <a:srgbClr val="E7E7E6"/>
                </a:solidFill>
                <a:latin typeface="Verdana"/>
                <a:cs typeface="Verdana"/>
              </a:rPr>
              <a:t>que </a:t>
            </a:r>
            <a:r>
              <a:rPr sz="1100" spc="10" dirty="0">
                <a:solidFill>
                  <a:srgbClr val="E7E7E6"/>
                </a:solidFill>
                <a:latin typeface="Verdana"/>
                <a:cs typeface="Verdana"/>
              </a:rPr>
              <a:t>necesariamente </a:t>
            </a:r>
            <a:r>
              <a:rPr sz="1100" spc="25" dirty="0">
                <a:solidFill>
                  <a:srgbClr val="E7E7E6"/>
                </a:solidFill>
                <a:latin typeface="Verdana"/>
                <a:cs typeface="Verdana"/>
              </a:rPr>
              <a:t>se </a:t>
            </a:r>
            <a:r>
              <a:rPr sz="1100" spc="10" dirty="0">
                <a:solidFill>
                  <a:srgbClr val="E7E7E6"/>
                </a:solidFill>
                <a:latin typeface="Verdana"/>
                <a:cs typeface="Verdana"/>
              </a:rPr>
              <a:t>traduce </a:t>
            </a:r>
            <a:r>
              <a:rPr sz="1100" spc="25" dirty="0">
                <a:solidFill>
                  <a:srgbClr val="E7E7E6"/>
                </a:solidFill>
                <a:latin typeface="Verdana"/>
                <a:cs typeface="Verdana"/>
              </a:rPr>
              <a:t>en </a:t>
            </a:r>
            <a:r>
              <a:rPr sz="1100" spc="30" dirty="0">
                <a:solidFill>
                  <a:srgbClr val="E7E7E6"/>
                </a:solidFill>
                <a:latin typeface="Verdana"/>
                <a:cs typeface="Verdana"/>
              </a:rPr>
              <a:t>un </a:t>
            </a:r>
            <a:r>
              <a:rPr sz="1100" spc="5" dirty="0">
                <a:solidFill>
                  <a:srgbClr val="E7E7E6"/>
                </a:solidFill>
                <a:latin typeface="Verdana"/>
                <a:cs typeface="Verdana"/>
              </a:rPr>
              <a:t>precio </a:t>
            </a:r>
            <a:r>
              <a:rPr sz="1100" spc="25" dirty="0">
                <a:solidFill>
                  <a:srgbClr val="E7E7E6"/>
                </a:solidFill>
                <a:latin typeface="Verdana"/>
                <a:cs typeface="Verdana"/>
              </a:rPr>
              <a:t>de </a:t>
            </a:r>
            <a:r>
              <a:rPr sz="1100" spc="15" dirty="0">
                <a:solidFill>
                  <a:srgbClr val="E7E7E6"/>
                </a:solidFill>
                <a:latin typeface="Verdana"/>
                <a:cs typeface="Verdana"/>
              </a:rPr>
              <a:t>venta </a:t>
            </a:r>
            <a:r>
              <a:rPr sz="1100" spc="5" dirty="0">
                <a:solidFill>
                  <a:srgbClr val="E7E7E6"/>
                </a:solidFill>
                <a:latin typeface="Verdana"/>
                <a:cs typeface="Verdana"/>
              </a:rPr>
              <a:t>superior </a:t>
            </a:r>
            <a:r>
              <a:rPr sz="1100" spc="45" dirty="0">
                <a:solidFill>
                  <a:srgbClr val="E7E7E6"/>
                </a:solidFill>
                <a:latin typeface="Verdana"/>
                <a:cs typeface="Verdana"/>
              </a:rPr>
              <a:t>a </a:t>
            </a:r>
            <a:r>
              <a:rPr sz="1100" spc="15" dirty="0">
                <a:solidFill>
                  <a:srgbClr val="E7E7E6"/>
                </a:solidFill>
                <a:latin typeface="Verdana"/>
                <a:cs typeface="Verdana"/>
              </a:rPr>
              <a:t>la  </a:t>
            </a:r>
            <a:r>
              <a:rPr sz="1100" spc="10" dirty="0">
                <a:solidFill>
                  <a:srgbClr val="E7E7E6"/>
                </a:solidFill>
                <a:latin typeface="Verdana"/>
                <a:cs typeface="Verdana"/>
              </a:rPr>
              <a:t>media. </a:t>
            </a:r>
            <a:r>
              <a:rPr sz="1100" spc="20" dirty="0">
                <a:solidFill>
                  <a:srgbClr val="E7E7E6"/>
                </a:solidFill>
                <a:latin typeface="Verdana"/>
                <a:cs typeface="Verdana"/>
              </a:rPr>
              <a:t>Tampoco </a:t>
            </a:r>
            <a:r>
              <a:rPr sz="1100" spc="15" dirty="0">
                <a:solidFill>
                  <a:srgbClr val="E7E7E6"/>
                </a:solidFill>
                <a:latin typeface="Verdana"/>
                <a:cs typeface="Verdana"/>
              </a:rPr>
              <a:t>lo </a:t>
            </a:r>
            <a:r>
              <a:rPr sz="1100" spc="25" dirty="0">
                <a:solidFill>
                  <a:srgbClr val="E7E7E6"/>
                </a:solidFill>
                <a:latin typeface="Verdana"/>
                <a:cs typeface="Verdana"/>
              </a:rPr>
              <a:t>es </a:t>
            </a:r>
            <a:r>
              <a:rPr sz="1100" spc="15" dirty="0">
                <a:solidFill>
                  <a:srgbClr val="E7E7E6"/>
                </a:solidFill>
                <a:latin typeface="Verdana"/>
                <a:cs typeface="Verdana"/>
              </a:rPr>
              <a:t>la </a:t>
            </a:r>
            <a:r>
              <a:rPr sz="1100" spc="10" dirty="0">
                <a:solidFill>
                  <a:srgbClr val="E7E7E6"/>
                </a:solidFill>
                <a:latin typeface="Verdana"/>
                <a:cs typeface="Verdana"/>
              </a:rPr>
              <a:t>cantidad </a:t>
            </a:r>
            <a:r>
              <a:rPr sz="1100" spc="25" dirty="0">
                <a:solidFill>
                  <a:srgbClr val="E7E7E6"/>
                </a:solidFill>
                <a:latin typeface="Verdana"/>
                <a:cs typeface="Verdana"/>
              </a:rPr>
              <a:t>de </a:t>
            </a:r>
            <a:r>
              <a:rPr sz="1100" spc="5" dirty="0">
                <a:solidFill>
                  <a:srgbClr val="E7E7E6"/>
                </a:solidFill>
                <a:latin typeface="Verdana"/>
                <a:cs typeface="Verdana"/>
              </a:rPr>
              <a:t>capital </a:t>
            </a:r>
            <a:r>
              <a:rPr sz="1100" spc="20" dirty="0">
                <a:solidFill>
                  <a:srgbClr val="E7E7E6"/>
                </a:solidFill>
                <a:latin typeface="Verdana"/>
                <a:cs typeface="Verdana"/>
              </a:rPr>
              <a:t>(o </a:t>
            </a:r>
            <a:r>
              <a:rPr sz="1100" spc="15" dirty="0">
                <a:solidFill>
                  <a:srgbClr val="E7E7E6"/>
                </a:solidFill>
                <a:latin typeface="Verdana"/>
                <a:cs typeface="Verdana"/>
              </a:rPr>
              <a:t>la </a:t>
            </a:r>
            <a:r>
              <a:rPr sz="1100" spc="5" dirty="0">
                <a:solidFill>
                  <a:srgbClr val="E7E7E6"/>
                </a:solidFill>
                <a:latin typeface="Verdana"/>
                <a:cs typeface="Verdana"/>
              </a:rPr>
              <a:t>falta </a:t>
            </a:r>
            <a:r>
              <a:rPr sz="1100" spc="25" dirty="0">
                <a:solidFill>
                  <a:srgbClr val="E7E7E6"/>
                </a:solidFill>
                <a:latin typeface="Verdana"/>
                <a:cs typeface="Verdana"/>
              </a:rPr>
              <a:t>de </a:t>
            </a:r>
            <a:r>
              <a:rPr sz="1100" spc="10" dirty="0">
                <a:solidFill>
                  <a:srgbClr val="E7E7E6"/>
                </a:solidFill>
                <a:latin typeface="Verdana"/>
                <a:cs typeface="Verdana"/>
              </a:rPr>
              <a:t>él) </a:t>
            </a:r>
            <a:r>
              <a:rPr sz="1100" spc="25" dirty="0">
                <a:solidFill>
                  <a:srgbClr val="E7E7E6"/>
                </a:solidFill>
                <a:latin typeface="Verdana"/>
                <a:cs typeface="Verdana"/>
              </a:rPr>
              <a:t>en </a:t>
            </a:r>
            <a:r>
              <a:rPr sz="1100" spc="20" dirty="0">
                <a:solidFill>
                  <a:srgbClr val="E7E7E6"/>
                </a:solidFill>
                <a:latin typeface="Verdana"/>
                <a:cs typeface="Verdana"/>
              </a:rPr>
              <a:t>una </a:t>
            </a:r>
            <a:r>
              <a:rPr sz="1100" spc="5" dirty="0">
                <a:solidFill>
                  <a:srgbClr val="E7E7E6"/>
                </a:solidFill>
                <a:latin typeface="Verdana"/>
                <a:cs typeface="Verdana"/>
              </a:rPr>
              <a:t>propiedad. </a:t>
            </a:r>
            <a:r>
              <a:rPr sz="1100" spc="25" dirty="0">
                <a:solidFill>
                  <a:srgbClr val="E7E7E6"/>
                </a:solidFill>
                <a:latin typeface="Verdana"/>
                <a:cs typeface="Verdana"/>
              </a:rPr>
              <a:t>Hay  </a:t>
            </a:r>
            <a:r>
              <a:rPr sz="1100" spc="10" dirty="0">
                <a:solidFill>
                  <a:srgbClr val="E7E7E6"/>
                </a:solidFill>
                <a:latin typeface="Verdana"/>
                <a:cs typeface="Verdana"/>
              </a:rPr>
              <a:t>otras ocasiones </a:t>
            </a:r>
            <a:r>
              <a:rPr sz="1100" spc="25" dirty="0">
                <a:solidFill>
                  <a:srgbClr val="E7E7E6"/>
                </a:solidFill>
                <a:latin typeface="Verdana"/>
                <a:cs typeface="Verdana"/>
              </a:rPr>
              <a:t>en </a:t>
            </a:r>
            <a:r>
              <a:rPr sz="1100" spc="10" dirty="0">
                <a:solidFill>
                  <a:srgbClr val="E7E7E6"/>
                </a:solidFill>
                <a:latin typeface="Verdana"/>
                <a:cs typeface="Verdana"/>
              </a:rPr>
              <a:t>las </a:t>
            </a:r>
            <a:r>
              <a:rPr sz="1100" spc="20" dirty="0">
                <a:solidFill>
                  <a:srgbClr val="E7E7E6"/>
                </a:solidFill>
                <a:latin typeface="Verdana"/>
                <a:cs typeface="Verdana"/>
              </a:rPr>
              <a:t>que </a:t>
            </a:r>
            <a:r>
              <a:rPr sz="1100" spc="10" dirty="0">
                <a:solidFill>
                  <a:srgbClr val="E7E7E6"/>
                </a:solidFill>
                <a:latin typeface="Verdana"/>
                <a:cs typeface="Verdana"/>
              </a:rPr>
              <a:t>los vendedores </a:t>
            </a:r>
            <a:r>
              <a:rPr sz="1100" spc="20" dirty="0">
                <a:solidFill>
                  <a:srgbClr val="E7E7E6"/>
                </a:solidFill>
                <a:latin typeface="Verdana"/>
                <a:cs typeface="Verdana"/>
              </a:rPr>
              <a:t>han </a:t>
            </a:r>
            <a:r>
              <a:rPr sz="1100" spc="5" dirty="0">
                <a:solidFill>
                  <a:srgbClr val="E7E7E6"/>
                </a:solidFill>
                <a:latin typeface="Verdana"/>
                <a:cs typeface="Verdana"/>
              </a:rPr>
              <a:t>sobrefinanciado </a:t>
            </a:r>
            <a:r>
              <a:rPr sz="1100" spc="25" dirty="0">
                <a:solidFill>
                  <a:srgbClr val="E7E7E6"/>
                </a:solidFill>
                <a:latin typeface="Verdana"/>
                <a:cs typeface="Verdana"/>
              </a:rPr>
              <a:t>su </a:t>
            </a:r>
            <a:r>
              <a:rPr sz="1100" spc="15" dirty="0">
                <a:solidFill>
                  <a:srgbClr val="E7E7E6"/>
                </a:solidFill>
                <a:latin typeface="Verdana"/>
                <a:cs typeface="Verdana"/>
              </a:rPr>
              <a:t>casa </a:t>
            </a:r>
            <a:r>
              <a:rPr sz="1100" spc="45" dirty="0">
                <a:solidFill>
                  <a:srgbClr val="E7E7E6"/>
                </a:solidFill>
                <a:latin typeface="Verdana"/>
                <a:cs typeface="Verdana"/>
              </a:rPr>
              <a:t>o </a:t>
            </a:r>
            <a:r>
              <a:rPr sz="1100" spc="15" dirty="0">
                <a:solidFill>
                  <a:srgbClr val="E7E7E6"/>
                </a:solidFill>
                <a:latin typeface="Verdana"/>
                <a:cs typeface="Verdana"/>
              </a:rPr>
              <a:t>la </a:t>
            </a:r>
            <a:r>
              <a:rPr sz="1100" spc="20" dirty="0">
                <a:solidFill>
                  <a:srgbClr val="E7E7E6"/>
                </a:solidFill>
                <a:latin typeface="Verdana"/>
                <a:cs typeface="Verdana"/>
              </a:rPr>
              <a:t>han  </a:t>
            </a:r>
            <a:r>
              <a:rPr sz="1100" spc="15" dirty="0">
                <a:solidFill>
                  <a:srgbClr val="E7E7E6"/>
                </a:solidFill>
                <a:latin typeface="Verdana"/>
                <a:cs typeface="Verdana"/>
              </a:rPr>
              <a:t>mejorado</a:t>
            </a:r>
            <a:r>
              <a:rPr sz="1100" spc="-45" dirty="0">
                <a:solidFill>
                  <a:srgbClr val="E7E7E6"/>
                </a:solidFill>
                <a:latin typeface="Verdana"/>
                <a:cs typeface="Verdana"/>
              </a:rPr>
              <a:t> </a:t>
            </a:r>
            <a:r>
              <a:rPr sz="1100" spc="25" dirty="0">
                <a:solidFill>
                  <a:srgbClr val="E7E7E6"/>
                </a:solidFill>
                <a:latin typeface="Verdana"/>
                <a:cs typeface="Verdana"/>
              </a:rPr>
              <a:t>en</a:t>
            </a:r>
            <a:r>
              <a:rPr sz="1100" spc="-40" dirty="0">
                <a:solidFill>
                  <a:srgbClr val="E7E7E6"/>
                </a:solidFill>
                <a:latin typeface="Verdana"/>
                <a:cs typeface="Verdana"/>
              </a:rPr>
              <a:t> </a:t>
            </a:r>
            <a:r>
              <a:rPr sz="1100" spc="10" dirty="0">
                <a:solidFill>
                  <a:srgbClr val="E7E7E6"/>
                </a:solidFill>
                <a:latin typeface="Verdana"/>
                <a:cs typeface="Verdana"/>
              </a:rPr>
              <a:t>exceso</a:t>
            </a:r>
            <a:r>
              <a:rPr sz="1100" spc="-40" dirty="0">
                <a:solidFill>
                  <a:srgbClr val="E7E7E6"/>
                </a:solidFill>
                <a:latin typeface="Verdana"/>
                <a:cs typeface="Verdana"/>
              </a:rPr>
              <a:t> </a:t>
            </a:r>
            <a:r>
              <a:rPr sz="1100" spc="15" dirty="0">
                <a:solidFill>
                  <a:srgbClr val="E7E7E6"/>
                </a:solidFill>
                <a:latin typeface="Verdana"/>
                <a:cs typeface="Verdana"/>
              </a:rPr>
              <a:t>según</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15" dirty="0">
                <a:solidFill>
                  <a:srgbClr val="E7E7E6"/>
                </a:solidFill>
                <a:latin typeface="Verdana"/>
                <a:cs typeface="Verdana"/>
              </a:rPr>
              <a:t>mercado</a:t>
            </a:r>
            <a:r>
              <a:rPr sz="1100" spc="-40" dirty="0">
                <a:solidFill>
                  <a:srgbClr val="E7E7E6"/>
                </a:solidFill>
                <a:latin typeface="Verdana"/>
                <a:cs typeface="Verdana"/>
              </a:rPr>
              <a:t> </a:t>
            </a:r>
            <a:r>
              <a:rPr sz="1100" spc="45" dirty="0">
                <a:solidFill>
                  <a:srgbClr val="E7E7E6"/>
                </a:solidFill>
                <a:latin typeface="Verdana"/>
                <a:cs typeface="Verdana"/>
              </a:rPr>
              <a:t>y</a:t>
            </a:r>
            <a:r>
              <a:rPr sz="1100" spc="-40" dirty="0">
                <a:solidFill>
                  <a:srgbClr val="E7E7E6"/>
                </a:solidFill>
                <a:latin typeface="Verdana"/>
                <a:cs typeface="Verdana"/>
              </a:rPr>
              <a:t> </a:t>
            </a:r>
            <a:r>
              <a:rPr sz="1100" spc="10" dirty="0">
                <a:solidFill>
                  <a:srgbClr val="E7E7E6"/>
                </a:solidFill>
                <a:latin typeface="Verdana"/>
                <a:cs typeface="Verdana"/>
              </a:rPr>
              <a:t>quieren</a:t>
            </a:r>
            <a:r>
              <a:rPr sz="1100" spc="-40" dirty="0">
                <a:solidFill>
                  <a:srgbClr val="E7E7E6"/>
                </a:solidFill>
                <a:latin typeface="Verdana"/>
                <a:cs typeface="Verdana"/>
              </a:rPr>
              <a:t> </a:t>
            </a:r>
            <a:r>
              <a:rPr sz="1100" spc="15" dirty="0">
                <a:solidFill>
                  <a:srgbClr val="E7E7E6"/>
                </a:solidFill>
                <a:latin typeface="Verdana"/>
                <a:cs typeface="Verdana"/>
              </a:rPr>
              <a:t>aumentar</a:t>
            </a:r>
            <a:r>
              <a:rPr sz="1100" spc="-45" dirty="0">
                <a:solidFill>
                  <a:srgbClr val="E7E7E6"/>
                </a:solidFill>
                <a:latin typeface="Verdana"/>
                <a:cs typeface="Verdana"/>
              </a:rPr>
              <a:t> </a:t>
            </a:r>
            <a:r>
              <a:rPr sz="1100" spc="5" dirty="0">
                <a:solidFill>
                  <a:srgbClr val="E7E7E6"/>
                </a:solidFill>
                <a:latin typeface="Verdana"/>
                <a:cs typeface="Verdana"/>
              </a:rPr>
              <a:t>significativamente</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5" dirty="0">
                <a:solidFill>
                  <a:srgbClr val="E7E7E6"/>
                </a:solidFill>
                <a:latin typeface="Verdana"/>
                <a:cs typeface="Verdana"/>
              </a:rPr>
              <a:t>precio  </a:t>
            </a:r>
            <a:r>
              <a:rPr sz="1100" spc="25" dirty="0">
                <a:solidFill>
                  <a:srgbClr val="E7E7E6"/>
                </a:solidFill>
                <a:latin typeface="Verdana"/>
                <a:cs typeface="Verdana"/>
              </a:rPr>
              <a:t>de</a:t>
            </a:r>
            <a:r>
              <a:rPr sz="1100" spc="-45" dirty="0">
                <a:solidFill>
                  <a:srgbClr val="E7E7E6"/>
                </a:solidFill>
                <a:latin typeface="Verdana"/>
                <a:cs typeface="Verdana"/>
              </a:rPr>
              <a:t> </a:t>
            </a:r>
            <a:r>
              <a:rPr sz="1100" spc="15" dirty="0">
                <a:solidFill>
                  <a:srgbClr val="E7E7E6"/>
                </a:solidFill>
                <a:latin typeface="Verdana"/>
                <a:cs typeface="Verdana"/>
              </a:rPr>
              <a:t>venta</a:t>
            </a:r>
            <a:r>
              <a:rPr sz="1100" spc="-45" dirty="0">
                <a:solidFill>
                  <a:srgbClr val="E7E7E6"/>
                </a:solidFill>
                <a:latin typeface="Verdana"/>
                <a:cs typeface="Verdana"/>
              </a:rPr>
              <a:t> </a:t>
            </a:r>
            <a:r>
              <a:rPr sz="1100" spc="15" dirty="0">
                <a:solidFill>
                  <a:srgbClr val="E7E7E6"/>
                </a:solidFill>
                <a:latin typeface="Verdana"/>
                <a:cs typeface="Verdana"/>
              </a:rPr>
              <a:t>para</a:t>
            </a:r>
            <a:r>
              <a:rPr sz="1100" spc="-45" dirty="0">
                <a:solidFill>
                  <a:srgbClr val="E7E7E6"/>
                </a:solidFill>
                <a:latin typeface="Verdana"/>
                <a:cs typeface="Verdana"/>
              </a:rPr>
              <a:t> </a:t>
            </a:r>
            <a:r>
              <a:rPr sz="1100" spc="15" dirty="0">
                <a:solidFill>
                  <a:srgbClr val="E7E7E6"/>
                </a:solidFill>
                <a:latin typeface="Verdana"/>
                <a:cs typeface="Verdana"/>
              </a:rPr>
              <a:t>compensar</a:t>
            </a:r>
            <a:r>
              <a:rPr sz="1100" spc="-40" dirty="0">
                <a:solidFill>
                  <a:srgbClr val="E7E7E6"/>
                </a:solidFill>
                <a:latin typeface="Verdana"/>
                <a:cs typeface="Verdana"/>
              </a:rPr>
              <a:t> </a:t>
            </a:r>
            <a:r>
              <a:rPr sz="1100" spc="10" dirty="0">
                <a:solidFill>
                  <a:srgbClr val="E7E7E6"/>
                </a:solidFill>
                <a:latin typeface="Verdana"/>
                <a:cs typeface="Verdana"/>
              </a:rPr>
              <a:t>las</a:t>
            </a:r>
            <a:r>
              <a:rPr sz="1100" spc="-45" dirty="0">
                <a:solidFill>
                  <a:srgbClr val="E7E7E6"/>
                </a:solidFill>
                <a:latin typeface="Verdana"/>
                <a:cs typeface="Verdana"/>
              </a:rPr>
              <a:t> </a:t>
            </a:r>
            <a:r>
              <a:rPr sz="1100" spc="10" dirty="0">
                <a:solidFill>
                  <a:srgbClr val="E7E7E6"/>
                </a:solidFill>
                <a:latin typeface="Verdana"/>
                <a:cs typeface="Verdana"/>
              </a:rPr>
              <a:t>pérdidas</a:t>
            </a:r>
            <a:r>
              <a:rPr sz="1100" spc="-45" dirty="0">
                <a:solidFill>
                  <a:srgbClr val="E7E7E6"/>
                </a:solidFill>
                <a:latin typeface="Verdana"/>
                <a:cs typeface="Verdana"/>
              </a:rPr>
              <a:t> </a:t>
            </a:r>
            <a:r>
              <a:rPr sz="1100" spc="45" dirty="0">
                <a:solidFill>
                  <a:srgbClr val="E7E7E6"/>
                </a:solidFill>
                <a:latin typeface="Verdana"/>
                <a:cs typeface="Verdana"/>
              </a:rPr>
              <a:t>o</a:t>
            </a:r>
            <a:r>
              <a:rPr sz="1100" spc="-45" dirty="0">
                <a:solidFill>
                  <a:srgbClr val="E7E7E6"/>
                </a:solidFill>
                <a:latin typeface="Verdana"/>
                <a:cs typeface="Verdana"/>
              </a:rPr>
              <a:t> </a:t>
            </a:r>
            <a:r>
              <a:rPr sz="1100" spc="15" dirty="0">
                <a:solidFill>
                  <a:srgbClr val="E7E7E6"/>
                </a:solidFill>
                <a:latin typeface="Verdana"/>
                <a:cs typeface="Verdana"/>
              </a:rPr>
              <a:t>pagar</a:t>
            </a:r>
            <a:r>
              <a:rPr sz="1100" spc="-40" dirty="0">
                <a:solidFill>
                  <a:srgbClr val="E7E7E6"/>
                </a:solidFill>
                <a:latin typeface="Verdana"/>
                <a:cs typeface="Verdana"/>
              </a:rPr>
              <a:t> </a:t>
            </a:r>
            <a:r>
              <a:rPr sz="1100" spc="10" dirty="0">
                <a:solidFill>
                  <a:srgbClr val="E7E7E6"/>
                </a:solidFill>
                <a:latin typeface="Verdana"/>
                <a:cs typeface="Verdana"/>
              </a:rPr>
              <a:t>las</a:t>
            </a:r>
            <a:r>
              <a:rPr sz="1100" spc="-45" dirty="0">
                <a:solidFill>
                  <a:srgbClr val="E7E7E6"/>
                </a:solidFill>
                <a:latin typeface="Verdana"/>
                <a:cs typeface="Verdana"/>
              </a:rPr>
              <a:t> </a:t>
            </a:r>
            <a:r>
              <a:rPr sz="1100" spc="10" dirty="0">
                <a:solidFill>
                  <a:srgbClr val="E7E7E6"/>
                </a:solidFill>
                <a:latin typeface="Verdana"/>
                <a:cs typeface="Verdana"/>
              </a:rPr>
              <a:t>mejoras.</a:t>
            </a:r>
            <a:r>
              <a:rPr sz="1100" spc="-45" dirty="0">
                <a:solidFill>
                  <a:srgbClr val="E7E7E6"/>
                </a:solidFill>
                <a:latin typeface="Verdana"/>
                <a:cs typeface="Verdana"/>
              </a:rPr>
              <a:t> </a:t>
            </a:r>
            <a:r>
              <a:rPr sz="1100" spc="20" dirty="0">
                <a:solidFill>
                  <a:srgbClr val="E7E7E6"/>
                </a:solidFill>
                <a:latin typeface="Verdana"/>
                <a:cs typeface="Verdana"/>
              </a:rPr>
              <a:t>Eso</a:t>
            </a:r>
            <a:r>
              <a:rPr sz="1100" spc="-45" dirty="0">
                <a:solidFill>
                  <a:srgbClr val="E7E7E6"/>
                </a:solidFill>
                <a:latin typeface="Verdana"/>
                <a:cs typeface="Verdana"/>
              </a:rPr>
              <a:t> </a:t>
            </a:r>
            <a:r>
              <a:rPr sz="1100" spc="15" dirty="0">
                <a:solidFill>
                  <a:srgbClr val="E7E7E6"/>
                </a:solidFill>
                <a:latin typeface="Verdana"/>
                <a:cs typeface="Verdana"/>
              </a:rPr>
              <a:t>tampoco</a:t>
            </a:r>
            <a:r>
              <a:rPr sz="1100" spc="-40" dirty="0">
                <a:solidFill>
                  <a:srgbClr val="E7E7E6"/>
                </a:solidFill>
                <a:latin typeface="Verdana"/>
                <a:cs typeface="Verdana"/>
              </a:rPr>
              <a:t> </a:t>
            </a:r>
            <a:r>
              <a:rPr sz="1100" spc="5" dirty="0">
                <a:solidFill>
                  <a:srgbClr val="E7E7E6"/>
                </a:solidFill>
                <a:latin typeface="Verdana"/>
                <a:cs typeface="Verdana"/>
              </a:rPr>
              <a:t>funciona.</a:t>
            </a:r>
            <a:endParaRPr sz="1100">
              <a:latin typeface="Verdana"/>
              <a:cs typeface="Verdana"/>
            </a:endParaRPr>
          </a:p>
        </p:txBody>
      </p:sp>
      <p:sp>
        <p:nvSpPr>
          <p:cNvPr id="6" name="object 6"/>
          <p:cNvSpPr/>
          <p:nvPr/>
        </p:nvSpPr>
        <p:spPr>
          <a:xfrm>
            <a:off x="2615010" y="367014"/>
            <a:ext cx="2672359" cy="657351"/>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2676728" y="331901"/>
            <a:ext cx="2153285" cy="452120"/>
          </a:xfrm>
          <a:prstGeom prst="rect">
            <a:avLst/>
          </a:prstGeom>
        </p:spPr>
        <p:txBody>
          <a:bodyPr vert="horz" wrap="square" lIns="0" tIns="12700" rIns="0" bIns="0" rtlCol="0">
            <a:spAutoFit/>
          </a:bodyPr>
          <a:lstStyle/>
          <a:p>
            <a:pPr marL="192405" marR="5080" indent="-180340">
              <a:lnSpc>
                <a:spcPct val="100000"/>
              </a:lnSpc>
              <a:spcBef>
                <a:spcPts val="100"/>
              </a:spcBef>
            </a:pPr>
            <a:r>
              <a:rPr sz="1400" b="1" spc="150" dirty="0">
                <a:solidFill>
                  <a:srgbClr val="C5AE9F"/>
                </a:solidFill>
                <a:latin typeface="Microsoft Sans Serif"/>
                <a:cs typeface="Microsoft Sans Serif"/>
              </a:rPr>
              <a:t>PONIENDO </a:t>
            </a:r>
            <a:r>
              <a:rPr sz="1400" b="1" spc="160" dirty="0">
                <a:solidFill>
                  <a:srgbClr val="C5AE9F"/>
                </a:solidFill>
                <a:latin typeface="Microsoft Sans Serif"/>
                <a:cs typeface="Microsoft Sans Serif"/>
              </a:rPr>
              <a:t>SU </a:t>
            </a:r>
            <a:r>
              <a:rPr sz="1400" b="1" spc="155" dirty="0">
                <a:solidFill>
                  <a:srgbClr val="C5AE9F"/>
                </a:solidFill>
                <a:latin typeface="Microsoft Sans Serif"/>
                <a:cs typeface="Microsoft Sans Serif"/>
              </a:rPr>
              <a:t>CASA  </a:t>
            </a:r>
            <a:r>
              <a:rPr sz="1400" b="1" spc="160" dirty="0">
                <a:solidFill>
                  <a:srgbClr val="C5AE9F"/>
                </a:solidFill>
                <a:latin typeface="Microsoft Sans Serif"/>
                <a:cs typeface="Microsoft Sans Serif"/>
              </a:rPr>
              <a:t>EN </a:t>
            </a:r>
            <a:r>
              <a:rPr sz="1400" b="1" spc="140" dirty="0">
                <a:solidFill>
                  <a:srgbClr val="C5AE9F"/>
                </a:solidFill>
                <a:latin typeface="Microsoft Sans Serif"/>
                <a:cs typeface="Microsoft Sans Serif"/>
              </a:rPr>
              <a:t>EL</a:t>
            </a:r>
            <a:r>
              <a:rPr sz="1400" b="1" spc="-130" dirty="0">
                <a:solidFill>
                  <a:srgbClr val="C5AE9F"/>
                </a:solidFill>
                <a:latin typeface="Microsoft Sans Serif"/>
                <a:cs typeface="Microsoft Sans Serif"/>
              </a:rPr>
              <a:t> </a:t>
            </a:r>
            <a:r>
              <a:rPr sz="1400" b="1" spc="165" dirty="0">
                <a:solidFill>
                  <a:srgbClr val="C5AE9F"/>
                </a:solidFill>
                <a:latin typeface="Microsoft Sans Serif"/>
                <a:cs typeface="Microsoft Sans Serif"/>
              </a:rPr>
              <a:t>MERCADO</a:t>
            </a:r>
            <a:endParaRPr sz="1400">
              <a:latin typeface="Microsoft Sans Serif"/>
              <a:cs typeface="Microsoft Sans Serif"/>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43452" y="1395781"/>
            <a:ext cx="798700" cy="73525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47135" y="2358648"/>
            <a:ext cx="1791478" cy="62328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91841" y="3209618"/>
            <a:ext cx="2739468" cy="6083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258060" y="4071751"/>
            <a:ext cx="3769568" cy="62328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787779" y="4922742"/>
            <a:ext cx="4710093" cy="59716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373757" y="7348695"/>
            <a:ext cx="1993018" cy="4852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0" y="9505915"/>
            <a:ext cx="7751872" cy="52997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183121" y="5491992"/>
            <a:ext cx="619760" cy="0"/>
          </a:xfrm>
          <a:custGeom>
            <a:avLst/>
            <a:gdLst/>
            <a:ahLst/>
            <a:cxnLst/>
            <a:rect l="l" t="t" r="r" b="b"/>
            <a:pathLst>
              <a:path w="619760">
                <a:moveTo>
                  <a:pt x="0" y="0"/>
                </a:moveTo>
                <a:lnTo>
                  <a:pt x="619556" y="0"/>
                </a:lnTo>
              </a:path>
            </a:pathLst>
          </a:custGeom>
          <a:ln w="11201">
            <a:solidFill>
              <a:srgbClr val="68686B"/>
            </a:solidFill>
          </a:ln>
        </p:spPr>
        <p:txBody>
          <a:bodyPr wrap="square" lIns="0" tIns="0" rIns="0" bIns="0" rtlCol="0"/>
          <a:lstStyle/>
          <a:p>
            <a:endParaRPr/>
          </a:p>
        </p:txBody>
      </p:sp>
      <p:sp>
        <p:nvSpPr>
          <p:cNvPr id="11" name="object 11"/>
          <p:cNvSpPr/>
          <p:nvPr/>
        </p:nvSpPr>
        <p:spPr>
          <a:xfrm>
            <a:off x="1645920" y="6706839"/>
            <a:ext cx="4841240" cy="0"/>
          </a:xfrm>
          <a:custGeom>
            <a:avLst/>
            <a:gdLst/>
            <a:ahLst/>
            <a:cxnLst/>
            <a:rect l="l" t="t" r="r" b="b"/>
            <a:pathLst>
              <a:path w="4841240">
                <a:moveTo>
                  <a:pt x="0" y="0"/>
                </a:moveTo>
                <a:lnTo>
                  <a:pt x="4840719" y="0"/>
                </a:lnTo>
              </a:path>
            </a:pathLst>
          </a:custGeom>
          <a:ln w="7467">
            <a:solidFill>
              <a:srgbClr val="C4C4C4"/>
            </a:solidFill>
          </a:ln>
        </p:spPr>
        <p:txBody>
          <a:bodyPr wrap="square" lIns="0" tIns="0" rIns="0" bIns="0" rtlCol="0"/>
          <a:lstStyle/>
          <a:p>
            <a:endParaRPr/>
          </a:p>
        </p:txBody>
      </p:sp>
      <p:sp>
        <p:nvSpPr>
          <p:cNvPr id="12" name="object 12"/>
          <p:cNvSpPr txBox="1"/>
          <p:nvPr/>
        </p:nvSpPr>
        <p:spPr>
          <a:xfrm>
            <a:off x="715137" y="551471"/>
            <a:ext cx="6339840" cy="652780"/>
          </a:xfrm>
          <a:prstGeom prst="rect">
            <a:avLst/>
          </a:prstGeom>
        </p:spPr>
        <p:txBody>
          <a:bodyPr vert="horz" wrap="square" lIns="0" tIns="12700" rIns="0" bIns="0" rtlCol="0">
            <a:spAutoFit/>
          </a:bodyPr>
          <a:lstStyle/>
          <a:p>
            <a:pPr marL="12700" marR="5080" indent="18415" algn="just">
              <a:lnSpc>
                <a:spcPct val="114300"/>
              </a:lnSpc>
              <a:spcBef>
                <a:spcPts val="100"/>
              </a:spcBef>
            </a:pPr>
            <a:r>
              <a:rPr sz="1200" spc="65" dirty="0">
                <a:solidFill>
                  <a:srgbClr val="0E0F0F"/>
                </a:solidFill>
                <a:latin typeface="Microsoft Sans Serif"/>
                <a:cs typeface="Microsoft Sans Serif"/>
              </a:rPr>
              <a:t>Es </a:t>
            </a:r>
            <a:r>
              <a:rPr sz="1200" spc="50" dirty="0">
                <a:solidFill>
                  <a:srgbClr val="0E0F0F"/>
                </a:solidFill>
                <a:latin typeface="Microsoft Sans Serif"/>
                <a:cs typeface="Microsoft Sans Serif"/>
              </a:rPr>
              <a:t>fundamental </a:t>
            </a:r>
            <a:r>
              <a:rPr sz="1200" spc="20" dirty="0">
                <a:solidFill>
                  <a:srgbClr val="0E0F0F"/>
                </a:solidFill>
                <a:latin typeface="Microsoft Sans Serif"/>
                <a:cs typeface="Microsoft Sans Serif"/>
              </a:rPr>
              <a:t>fijar </a:t>
            </a:r>
            <a:r>
              <a:rPr sz="1200" spc="35" dirty="0">
                <a:solidFill>
                  <a:srgbClr val="0E0F0F"/>
                </a:solidFill>
                <a:latin typeface="Microsoft Sans Serif"/>
                <a:cs typeface="Microsoft Sans Serif"/>
              </a:rPr>
              <a:t>el </a:t>
            </a:r>
            <a:r>
              <a:rPr sz="1200" spc="45" dirty="0">
                <a:solidFill>
                  <a:srgbClr val="0E0F0F"/>
                </a:solidFill>
                <a:latin typeface="Microsoft Sans Serif"/>
                <a:cs typeface="Microsoft Sans Serif"/>
              </a:rPr>
              <a:t>precio </a:t>
            </a:r>
            <a:r>
              <a:rPr sz="1200" spc="60" dirty="0">
                <a:solidFill>
                  <a:srgbClr val="0E0F0F"/>
                </a:solidFill>
                <a:latin typeface="Microsoft Sans Serif"/>
                <a:cs typeface="Microsoft Sans Serif"/>
              </a:rPr>
              <a:t>de </a:t>
            </a:r>
            <a:r>
              <a:rPr sz="1200" spc="55" dirty="0">
                <a:solidFill>
                  <a:srgbClr val="0E0F0F"/>
                </a:solidFill>
                <a:latin typeface="Microsoft Sans Serif"/>
                <a:cs typeface="Microsoft Sans Serif"/>
              </a:rPr>
              <a:t>su </a:t>
            </a:r>
            <a:r>
              <a:rPr sz="1200" spc="45" dirty="0">
                <a:solidFill>
                  <a:srgbClr val="0E0F0F"/>
                </a:solidFill>
                <a:latin typeface="Microsoft Sans Serif"/>
                <a:cs typeface="Microsoft Sans Serif"/>
              </a:rPr>
              <a:t>vivienda </a:t>
            </a:r>
            <a:r>
              <a:rPr sz="1200" spc="35" dirty="0">
                <a:solidFill>
                  <a:srgbClr val="0E0F0F"/>
                </a:solidFill>
                <a:latin typeface="Microsoft Sans Serif"/>
                <a:cs typeface="Microsoft Sans Serif"/>
              </a:rPr>
              <a:t>al </a:t>
            </a:r>
            <a:r>
              <a:rPr sz="1200" spc="40" dirty="0">
                <a:solidFill>
                  <a:srgbClr val="0E0F0F"/>
                </a:solidFill>
                <a:latin typeface="Microsoft Sans Serif"/>
                <a:cs typeface="Microsoft Sans Serif"/>
              </a:rPr>
              <a:t>valor justo </a:t>
            </a:r>
            <a:r>
              <a:rPr sz="1200" spc="60" dirty="0">
                <a:solidFill>
                  <a:srgbClr val="0E0F0F"/>
                </a:solidFill>
                <a:latin typeface="Microsoft Sans Serif"/>
                <a:cs typeface="Microsoft Sans Serif"/>
              </a:rPr>
              <a:t>de mercado desde </a:t>
            </a:r>
            <a:r>
              <a:rPr sz="1200" spc="30" dirty="0">
                <a:solidFill>
                  <a:srgbClr val="0E0F0F"/>
                </a:solidFill>
                <a:latin typeface="Microsoft Sans Serif"/>
                <a:cs typeface="Microsoft Sans Serif"/>
              </a:rPr>
              <a:t>el </a:t>
            </a:r>
            <a:r>
              <a:rPr sz="1200" spc="375" dirty="0">
                <a:solidFill>
                  <a:srgbClr val="0E0F0F"/>
                </a:solidFill>
                <a:latin typeface="Microsoft Sans Serif"/>
                <a:cs typeface="Microsoft Sans Serif"/>
              </a:rPr>
              <a:t> </a:t>
            </a:r>
            <a:r>
              <a:rPr sz="1200" spc="35" dirty="0">
                <a:solidFill>
                  <a:srgbClr val="0E0F0F"/>
                </a:solidFill>
                <a:latin typeface="Microsoft Sans Serif"/>
                <a:cs typeface="Microsoft Sans Serif"/>
              </a:rPr>
              <a:t>principio </a:t>
            </a:r>
            <a:r>
              <a:rPr sz="1200" spc="60" dirty="0">
                <a:solidFill>
                  <a:srgbClr val="0E0F0F"/>
                </a:solidFill>
                <a:latin typeface="Microsoft Sans Serif"/>
                <a:cs typeface="Microsoft Sans Serif"/>
              </a:rPr>
              <a:t>de </a:t>
            </a:r>
            <a:r>
              <a:rPr sz="1200" spc="55" dirty="0">
                <a:solidFill>
                  <a:srgbClr val="0E0F0F"/>
                </a:solidFill>
                <a:latin typeface="Microsoft Sans Serif"/>
                <a:cs typeface="Microsoft Sans Serif"/>
              </a:rPr>
              <a:t>su </a:t>
            </a:r>
            <a:r>
              <a:rPr sz="1200" spc="40" dirty="0">
                <a:solidFill>
                  <a:srgbClr val="0E0F0F"/>
                </a:solidFill>
                <a:latin typeface="Microsoft Sans Serif"/>
                <a:cs typeface="Microsoft Sans Serif"/>
              </a:rPr>
              <a:t>cotización. </a:t>
            </a:r>
            <a:r>
              <a:rPr sz="1200" spc="45" dirty="0">
                <a:solidFill>
                  <a:srgbClr val="0E0F0F"/>
                </a:solidFill>
                <a:latin typeface="Microsoft Sans Serif"/>
                <a:cs typeface="Microsoft Sans Serif"/>
              </a:rPr>
              <a:t>Históricamente, </a:t>
            </a:r>
            <a:r>
              <a:rPr sz="1200" spc="35" dirty="0">
                <a:solidFill>
                  <a:srgbClr val="0E0F0F"/>
                </a:solidFill>
                <a:latin typeface="Microsoft Sans Serif"/>
                <a:cs typeface="Microsoft Sans Serif"/>
              </a:rPr>
              <a:t>el </a:t>
            </a:r>
            <a:r>
              <a:rPr sz="1200" spc="80" dirty="0">
                <a:solidFill>
                  <a:srgbClr val="0E0F0F"/>
                </a:solidFill>
                <a:latin typeface="Microsoft Sans Serif"/>
                <a:cs typeface="Microsoft Sans Serif"/>
              </a:rPr>
              <a:t>80% </a:t>
            </a:r>
            <a:r>
              <a:rPr sz="1200" spc="60" dirty="0">
                <a:solidFill>
                  <a:srgbClr val="0E0F0F"/>
                </a:solidFill>
                <a:latin typeface="Microsoft Sans Serif"/>
                <a:cs typeface="Microsoft Sans Serif"/>
              </a:rPr>
              <a:t>de </a:t>
            </a:r>
            <a:r>
              <a:rPr sz="1200" spc="35" dirty="0">
                <a:solidFill>
                  <a:srgbClr val="0E0F0F"/>
                </a:solidFill>
                <a:latin typeface="Microsoft Sans Serif"/>
                <a:cs typeface="Microsoft Sans Serif"/>
              </a:rPr>
              <a:t>la </a:t>
            </a:r>
            <a:r>
              <a:rPr sz="1200" spc="40" dirty="0">
                <a:solidFill>
                  <a:srgbClr val="0E0F0F"/>
                </a:solidFill>
                <a:latin typeface="Microsoft Sans Serif"/>
                <a:cs typeface="Microsoft Sans Serif"/>
              </a:rPr>
              <a:t>eficacia </a:t>
            </a:r>
            <a:r>
              <a:rPr sz="1200" spc="45" dirty="0">
                <a:solidFill>
                  <a:srgbClr val="0E0F0F"/>
                </a:solidFill>
                <a:latin typeface="Microsoft Sans Serif"/>
                <a:cs typeface="Microsoft Sans Serif"/>
              </a:rPr>
              <a:t>del </a:t>
            </a:r>
            <a:r>
              <a:rPr sz="1200" spc="50" dirty="0">
                <a:solidFill>
                  <a:srgbClr val="0E0F0F"/>
                </a:solidFill>
                <a:latin typeface="Microsoft Sans Serif"/>
                <a:cs typeface="Microsoft Sans Serif"/>
              </a:rPr>
              <a:t>marketing </a:t>
            </a:r>
            <a:r>
              <a:rPr sz="1200" spc="45" dirty="0">
                <a:solidFill>
                  <a:srgbClr val="0E0F0F"/>
                </a:solidFill>
                <a:latin typeface="Microsoft Sans Serif"/>
                <a:cs typeface="Microsoft Sans Serif"/>
              </a:rPr>
              <a:t>está  relacionada</a:t>
            </a:r>
            <a:r>
              <a:rPr sz="1200" spc="10" dirty="0">
                <a:solidFill>
                  <a:srgbClr val="0E0F0F"/>
                </a:solidFill>
                <a:latin typeface="Microsoft Sans Serif"/>
                <a:cs typeface="Microsoft Sans Serif"/>
              </a:rPr>
              <a:t> </a:t>
            </a:r>
            <a:r>
              <a:rPr sz="1200" spc="60" dirty="0">
                <a:solidFill>
                  <a:srgbClr val="0E0F0F"/>
                </a:solidFill>
                <a:latin typeface="Microsoft Sans Serif"/>
                <a:cs typeface="Microsoft Sans Serif"/>
              </a:rPr>
              <a:t>con</a:t>
            </a:r>
            <a:r>
              <a:rPr sz="1200" spc="15" dirty="0">
                <a:solidFill>
                  <a:srgbClr val="0E0F0F"/>
                </a:solidFill>
                <a:latin typeface="Microsoft Sans Serif"/>
                <a:cs typeface="Microsoft Sans Serif"/>
              </a:rPr>
              <a:t> </a:t>
            </a:r>
            <a:r>
              <a:rPr sz="1200" spc="35" dirty="0">
                <a:solidFill>
                  <a:srgbClr val="0E0F0F"/>
                </a:solidFill>
                <a:latin typeface="Microsoft Sans Serif"/>
                <a:cs typeface="Microsoft Sans Serif"/>
              </a:rPr>
              <a:t>el</a:t>
            </a:r>
            <a:r>
              <a:rPr sz="1200" spc="15" dirty="0">
                <a:solidFill>
                  <a:srgbClr val="0E0F0F"/>
                </a:solidFill>
                <a:latin typeface="Microsoft Sans Serif"/>
                <a:cs typeface="Microsoft Sans Serif"/>
              </a:rPr>
              <a:t> </a:t>
            </a:r>
            <a:r>
              <a:rPr sz="1200" spc="40" dirty="0">
                <a:solidFill>
                  <a:srgbClr val="0E0F0F"/>
                </a:solidFill>
                <a:latin typeface="Microsoft Sans Serif"/>
                <a:cs typeface="Microsoft Sans Serif"/>
              </a:rPr>
              <a:t>precio.</a:t>
            </a:r>
            <a:r>
              <a:rPr sz="1200" spc="15" dirty="0">
                <a:solidFill>
                  <a:srgbClr val="0E0F0F"/>
                </a:solidFill>
                <a:latin typeface="Microsoft Sans Serif"/>
                <a:cs typeface="Microsoft Sans Serif"/>
              </a:rPr>
              <a:t> </a:t>
            </a:r>
            <a:r>
              <a:rPr sz="1200" spc="60" dirty="0">
                <a:solidFill>
                  <a:srgbClr val="0E0F0F"/>
                </a:solidFill>
                <a:latin typeface="Microsoft Sans Serif"/>
                <a:cs typeface="Microsoft Sans Serif"/>
              </a:rPr>
              <a:t>La</a:t>
            </a:r>
            <a:r>
              <a:rPr sz="1200" spc="15" dirty="0">
                <a:solidFill>
                  <a:srgbClr val="0E0F0F"/>
                </a:solidFill>
                <a:latin typeface="Microsoft Sans Serif"/>
                <a:cs typeface="Microsoft Sans Serif"/>
              </a:rPr>
              <a:t> </a:t>
            </a:r>
            <a:r>
              <a:rPr sz="1200" spc="50" dirty="0">
                <a:solidFill>
                  <a:srgbClr val="0E0F0F"/>
                </a:solidFill>
                <a:latin typeface="Microsoft Sans Serif"/>
                <a:cs typeface="Microsoft Sans Serif"/>
              </a:rPr>
              <a:t>primera</a:t>
            </a:r>
            <a:r>
              <a:rPr sz="1200" spc="15" dirty="0">
                <a:solidFill>
                  <a:srgbClr val="0E0F0F"/>
                </a:solidFill>
                <a:latin typeface="Microsoft Sans Serif"/>
                <a:cs typeface="Microsoft Sans Serif"/>
              </a:rPr>
              <a:t> </a:t>
            </a:r>
            <a:r>
              <a:rPr sz="1200" spc="40" dirty="0">
                <a:solidFill>
                  <a:srgbClr val="0E0F0F"/>
                </a:solidFill>
                <a:latin typeface="Microsoft Sans Serif"/>
                <a:cs typeface="Microsoft Sans Serif"/>
              </a:rPr>
              <a:t>oferta</a:t>
            </a:r>
            <a:r>
              <a:rPr sz="1200" spc="15" dirty="0">
                <a:solidFill>
                  <a:srgbClr val="0E0F0F"/>
                </a:solidFill>
                <a:latin typeface="Microsoft Sans Serif"/>
                <a:cs typeface="Microsoft Sans Serif"/>
              </a:rPr>
              <a:t> </a:t>
            </a:r>
            <a:r>
              <a:rPr sz="1200" spc="50" dirty="0">
                <a:solidFill>
                  <a:srgbClr val="0E0F0F"/>
                </a:solidFill>
                <a:latin typeface="Microsoft Sans Serif"/>
                <a:cs typeface="Microsoft Sans Serif"/>
              </a:rPr>
              <a:t>suele</a:t>
            </a:r>
            <a:r>
              <a:rPr sz="1200" spc="15" dirty="0">
                <a:solidFill>
                  <a:srgbClr val="0E0F0F"/>
                </a:solidFill>
                <a:latin typeface="Microsoft Sans Serif"/>
                <a:cs typeface="Microsoft Sans Serif"/>
              </a:rPr>
              <a:t> </a:t>
            </a:r>
            <a:r>
              <a:rPr sz="1200" spc="45" dirty="0">
                <a:solidFill>
                  <a:srgbClr val="0E0F0F"/>
                </a:solidFill>
                <a:latin typeface="Microsoft Sans Serif"/>
                <a:cs typeface="Microsoft Sans Serif"/>
              </a:rPr>
              <a:t>ser</a:t>
            </a:r>
            <a:r>
              <a:rPr sz="1200" spc="15" dirty="0">
                <a:solidFill>
                  <a:srgbClr val="0E0F0F"/>
                </a:solidFill>
                <a:latin typeface="Microsoft Sans Serif"/>
                <a:cs typeface="Microsoft Sans Serif"/>
              </a:rPr>
              <a:t> </a:t>
            </a:r>
            <a:r>
              <a:rPr sz="1200" spc="35" dirty="0">
                <a:solidFill>
                  <a:srgbClr val="0E0F0F"/>
                </a:solidFill>
                <a:latin typeface="Microsoft Sans Serif"/>
                <a:cs typeface="Microsoft Sans Serif"/>
              </a:rPr>
              <a:t>la</a:t>
            </a:r>
            <a:r>
              <a:rPr sz="1200" spc="15" dirty="0">
                <a:solidFill>
                  <a:srgbClr val="0E0F0F"/>
                </a:solidFill>
                <a:latin typeface="Microsoft Sans Serif"/>
                <a:cs typeface="Microsoft Sans Serif"/>
              </a:rPr>
              <a:t> </a:t>
            </a:r>
            <a:r>
              <a:rPr sz="1200" spc="45" dirty="0">
                <a:solidFill>
                  <a:srgbClr val="0E0F0F"/>
                </a:solidFill>
                <a:latin typeface="Microsoft Sans Serif"/>
                <a:cs typeface="Microsoft Sans Serif"/>
              </a:rPr>
              <a:t>mejor. </a:t>
            </a:r>
            <a:endParaRPr sz="1200">
              <a:latin typeface="Microsoft Sans Serif"/>
              <a:cs typeface="Microsoft Sans Serif"/>
            </a:endParaRPr>
          </a:p>
        </p:txBody>
      </p:sp>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3" name="object 13"/>
          <p:cNvSpPr txBox="1"/>
          <p:nvPr/>
        </p:nvSpPr>
        <p:spPr>
          <a:xfrm>
            <a:off x="771144" y="1499590"/>
            <a:ext cx="1144905" cy="730885"/>
          </a:xfrm>
          <a:prstGeom prst="rect">
            <a:avLst/>
          </a:prstGeom>
        </p:spPr>
        <p:txBody>
          <a:bodyPr vert="horz" wrap="square" lIns="0" tIns="12700" rIns="0" bIns="0" rtlCol="0">
            <a:spAutoFit/>
          </a:bodyPr>
          <a:lstStyle/>
          <a:p>
            <a:pPr marL="12700" marR="5080" indent="6985" algn="just">
              <a:lnSpc>
                <a:spcPct val="114300"/>
              </a:lnSpc>
              <a:spcBef>
                <a:spcPts val="100"/>
              </a:spcBef>
            </a:pPr>
            <a:r>
              <a:rPr sz="1350" b="1" spc="-30" dirty="0">
                <a:latin typeface="Verdana"/>
                <a:cs typeface="Verdana"/>
              </a:rPr>
              <a:t>Impacto</a:t>
            </a:r>
            <a:r>
              <a:rPr sz="1350" b="1" spc="-160" dirty="0">
                <a:latin typeface="Verdana"/>
                <a:cs typeface="Verdana"/>
              </a:rPr>
              <a:t> </a:t>
            </a:r>
            <a:r>
              <a:rPr sz="1350" b="1" spc="-35" dirty="0">
                <a:latin typeface="Verdana"/>
                <a:cs typeface="Verdana"/>
              </a:rPr>
              <a:t>del  </a:t>
            </a:r>
            <a:r>
              <a:rPr sz="1350" b="1" spc="-30" dirty="0">
                <a:latin typeface="Verdana"/>
                <a:cs typeface="Verdana"/>
              </a:rPr>
              <a:t>precio </a:t>
            </a:r>
            <a:r>
              <a:rPr sz="1350" b="1" spc="-20" dirty="0">
                <a:latin typeface="Verdana"/>
                <a:cs typeface="Verdana"/>
              </a:rPr>
              <a:t>en </a:t>
            </a:r>
            <a:r>
              <a:rPr sz="1350" b="1" spc="-35" dirty="0">
                <a:latin typeface="Verdana"/>
                <a:cs typeface="Verdana"/>
              </a:rPr>
              <a:t>la  visibilidad</a:t>
            </a:r>
            <a:endParaRPr sz="1350">
              <a:latin typeface="Verdana"/>
              <a:cs typeface="Verdana"/>
            </a:endParaRPr>
          </a:p>
        </p:txBody>
      </p:sp>
      <p:sp>
        <p:nvSpPr>
          <p:cNvPr id="14" name="object 14"/>
          <p:cNvSpPr txBox="1"/>
          <p:nvPr/>
        </p:nvSpPr>
        <p:spPr>
          <a:xfrm>
            <a:off x="1283335" y="3485895"/>
            <a:ext cx="1407795"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101010"/>
                </a:solidFill>
                <a:latin typeface="Microsoft Sans Serif"/>
                <a:cs typeface="Microsoft Sans Serif"/>
              </a:rPr>
              <a:t>Valor </a:t>
            </a:r>
            <a:r>
              <a:rPr sz="1200" spc="75" dirty="0">
                <a:solidFill>
                  <a:srgbClr val="101010"/>
                </a:solidFill>
                <a:latin typeface="Microsoft Sans Serif"/>
                <a:cs typeface="Microsoft Sans Serif"/>
              </a:rPr>
              <a:t>de</a:t>
            </a:r>
            <a:r>
              <a:rPr sz="1200" spc="-35" dirty="0">
                <a:solidFill>
                  <a:srgbClr val="101010"/>
                </a:solidFill>
                <a:latin typeface="Microsoft Sans Serif"/>
                <a:cs typeface="Microsoft Sans Serif"/>
              </a:rPr>
              <a:t> </a:t>
            </a:r>
            <a:r>
              <a:rPr sz="1200" spc="75" dirty="0">
                <a:solidFill>
                  <a:srgbClr val="101010"/>
                </a:solidFill>
                <a:latin typeface="Microsoft Sans Serif"/>
                <a:cs typeface="Microsoft Sans Serif"/>
              </a:rPr>
              <a:t>mercado </a:t>
            </a:r>
            <a:endParaRPr sz="1200">
              <a:latin typeface="Microsoft Sans Serif"/>
              <a:cs typeface="Microsoft Sans Serif"/>
            </a:endParaRPr>
          </a:p>
        </p:txBody>
      </p:sp>
      <p:sp>
        <p:nvSpPr>
          <p:cNvPr id="15" name="object 15"/>
          <p:cNvSpPr txBox="1"/>
          <p:nvPr/>
        </p:nvSpPr>
        <p:spPr>
          <a:xfrm>
            <a:off x="1790064" y="4466564"/>
            <a:ext cx="347980" cy="208279"/>
          </a:xfrm>
          <a:prstGeom prst="rect">
            <a:avLst/>
          </a:prstGeom>
        </p:spPr>
        <p:txBody>
          <a:bodyPr vert="horz" wrap="square" lIns="0" tIns="12700" rIns="0" bIns="0" rtlCol="0">
            <a:spAutoFit/>
          </a:bodyPr>
          <a:lstStyle/>
          <a:p>
            <a:pPr marL="12700">
              <a:lnSpc>
                <a:spcPct val="100000"/>
              </a:lnSpc>
              <a:spcBef>
                <a:spcPts val="100"/>
              </a:spcBef>
            </a:pPr>
            <a:r>
              <a:rPr sz="1200" u="sng" spc="-130" dirty="0">
                <a:solidFill>
                  <a:srgbClr val="151515"/>
                </a:solidFill>
                <a:uFill>
                  <a:solidFill>
                    <a:srgbClr val="848484"/>
                  </a:solidFill>
                </a:uFill>
                <a:latin typeface="Microsoft Sans Serif"/>
                <a:cs typeface="Microsoft Sans Serif"/>
              </a:rPr>
              <a:t>-10% </a:t>
            </a:r>
            <a:endParaRPr sz="1200">
              <a:latin typeface="Microsoft Sans Serif"/>
              <a:cs typeface="Microsoft Sans Serif"/>
            </a:endParaRPr>
          </a:p>
        </p:txBody>
      </p:sp>
      <p:sp>
        <p:nvSpPr>
          <p:cNvPr id="16" name="object 16"/>
          <p:cNvSpPr txBox="1"/>
          <p:nvPr/>
        </p:nvSpPr>
        <p:spPr>
          <a:xfrm>
            <a:off x="1338452" y="5254091"/>
            <a:ext cx="345440" cy="208279"/>
          </a:xfrm>
          <a:prstGeom prst="rect">
            <a:avLst/>
          </a:prstGeom>
        </p:spPr>
        <p:txBody>
          <a:bodyPr vert="horz" wrap="square" lIns="0" tIns="12700" rIns="0" bIns="0" rtlCol="0">
            <a:spAutoFit/>
          </a:bodyPr>
          <a:lstStyle/>
          <a:p>
            <a:pPr marL="12700">
              <a:lnSpc>
                <a:spcPct val="100000"/>
              </a:lnSpc>
              <a:spcBef>
                <a:spcPts val="100"/>
              </a:spcBef>
            </a:pPr>
            <a:r>
              <a:rPr sz="1200" spc="-135" dirty="0">
                <a:solidFill>
                  <a:srgbClr val="101010"/>
                </a:solidFill>
                <a:latin typeface="Microsoft Sans Serif"/>
                <a:cs typeface="Microsoft Sans Serif"/>
              </a:rPr>
              <a:t>-15% </a:t>
            </a:r>
            <a:endParaRPr sz="1200">
              <a:latin typeface="Microsoft Sans Serif"/>
              <a:cs typeface="Microsoft Sans Serif"/>
            </a:endParaRPr>
          </a:p>
        </p:txBody>
      </p:sp>
      <p:sp>
        <p:nvSpPr>
          <p:cNvPr id="17" name="object 17"/>
          <p:cNvSpPr txBox="1"/>
          <p:nvPr/>
        </p:nvSpPr>
        <p:spPr>
          <a:xfrm>
            <a:off x="3249295" y="1857730"/>
            <a:ext cx="389255" cy="208279"/>
          </a:xfrm>
          <a:prstGeom prst="rect">
            <a:avLst/>
          </a:prstGeom>
        </p:spPr>
        <p:txBody>
          <a:bodyPr vert="horz" wrap="square" lIns="0" tIns="12700" rIns="0" bIns="0" rtlCol="0">
            <a:spAutoFit/>
          </a:bodyPr>
          <a:lstStyle/>
          <a:p>
            <a:pPr marL="12700">
              <a:lnSpc>
                <a:spcPct val="100000"/>
              </a:lnSpc>
              <a:spcBef>
                <a:spcPts val="100"/>
              </a:spcBef>
            </a:pPr>
            <a:r>
              <a:rPr sz="1200" spc="-125" dirty="0">
                <a:solidFill>
                  <a:srgbClr val="121313"/>
                </a:solidFill>
                <a:latin typeface="Microsoft Sans Serif"/>
                <a:cs typeface="Microsoft Sans Serif"/>
              </a:rPr>
              <a:t>+15% </a:t>
            </a:r>
            <a:endParaRPr sz="1200">
              <a:latin typeface="Microsoft Sans Serif"/>
              <a:cs typeface="Microsoft Sans Serif"/>
            </a:endParaRPr>
          </a:p>
        </p:txBody>
      </p:sp>
      <p:sp>
        <p:nvSpPr>
          <p:cNvPr id="18" name="object 18"/>
          <p:cNvSpPr txBox="1"/>
          <p:nvPr/>
        </p:nvSpPr>
        <p:spPr>
          <a:xfrm>
            <a:off x="2745485" y="2753461"/>
            <a:ext cx="389255" cy="208279"/>
          </a:xfrm>
          <a:prstGeom prst="rect">
            <a:avLst/>
          </a:prstGeom>
        </p:spPr>
        <p:txBody>
          <a:bodyPr vert="horz" wrap="square" lIns="0" tIns="12700" rIns="0" bIns="0" rtlCol="0">
            <a:spAutoFit/>
          </a:bodyPr>
          <a:lstStyle/>
          <a:p>
            <a:pPr marL="12700">
              <a:lnSpc>
                <a:spcPct val="100000"/>
              </a:lnSpc>
              <a:spcBef>
                <a:spcPts val="100"/>
              </a:spcBef>
            </a:pPr>
            <a:r>
              <a:rPr sz="1200" u="sng" spc="-125" dirty="0">
                <a:solidFill>
                  <a:srgbClr val="121212"/>
                </a:solidFill>
                <a:uFill>
                  <a:solidFill>
                    <a:srgbClr val="878787"/>
                  </a:solidFill>
                </a:uFill>
                <a:latin typeface="Microsoft Sans Serif"/>
                <a:cs typeface="Microsoft Sans Serif"/>
              </a:rPr>
              <a:t>+10% </a:t>
            </a:r>
            <a:endParaRPr sz="1200">
              <a:latin typeface="Microsoft Sans Serif"/>
              <a:cs typeface="Microsoft Sans Serif"/>
            </a:endParaRPr>
          </a:p>
        </p:txBody>
      </p:sp>
      <p:sp>
        <p:nvSpPr>
          <p:cNvPr id="19" name="object 19"/>
          <p:cNvSpPr txBox="1"/>
          <p:nvPr/>
        </p:nvSpPr>
        <p:spPr>
          <a:xfrm>
            <a:off x="3309111" y="5594451"/>
            <a:ext cx="1568450" cy="162560"/>
          </a:xfrm>
          <a:prstGeom prst="rect">
            <a:avLst/>
          </a:prstGeom>
        </p:spPr>
        <p:txBody>
          <a:bodyPr vert="horz" wrap="square" lIns="0" tIns="12700" rIns="0" bIns="0" rtlCol="0">
            <a:spAutoFit/>
          </a:bodyPr>
          <a:lstStyle/>
          <a:p>
            <a:pPr marL="12700">
              <a:lnSpc>
                <a:spcPct val="100000"/>
              </a:lnSpc>
              <a:spcBef>
                <a:spcPts val="100"/>
              </a:spcBef>
            </a:pPr>
            <a:r>
              <a:rPr sz="900" i="1" spc="40" dirty="0">
                <a:solidFill>
                  <a:srgbClr val="131313"/>
                </a:solidFill>
                <a:latin typeface="Verdana"/>
                <a:cs typeface="Verdana"/>
              </a:rPr>
              <a:t>Fuente: </a:t>
            </a:r>
            <a:r>
              <a:rPr sz="900" i="1" spc="50" dirty="0">
                <a:solidFill>
                  <a:srgbClr val="131313"/>
                </a:solidFill>
                <a:latin typeface="Verdana"/>
                <a:cs typeface="Verdana"/>
              </a:rPr>
              <a:t>NAR Move</a:t>
            </a:r>
            <a:r>
              <a:rPr sz="900" i="1" spc="-40" dirty="0">
                <a:solidFill>
                  <a:srgbClr val="131313"/>
                </a:solidFill>
                <a:latin typeface="Verdana"/>
                <a:cs typeface="Verdana"/>
              </a:rPr>
              <a:t> </a:t>
            </a:r>
            <a:r>
              <a:rPr sz="900" i="1" spc="40" dirty="0">
                <a:solidFill>
                  <a:srgbClr val="131313"/>
                </a:solidFill>
                <a:latin typeface="Verdana"/>
                <a:cs typeface="Verdana"/>
              </a:rPr>
              <a:t>Sales</a:t>
            </a:r>
            <a:endParaRPr sz="900">
              <a:latin typeface="Verdana"/>
              <a:cs typeface="Verdana"/>
            </a:endParaRPr>
          </a:p>
        </p:txBody>
      </p:sp>
      <p:sp>
        <p:nvSpPr>
          <p:cNvPr id="20" name="object 20"/>
          <p:cNvSpPr txBox="1"/>
          <p:nvPr/>
        </p:nvSpPr>
        <p:spPr>
          <a:xfrm>
            <a:off x="5437098" y="1831631"/>
            <a:ext cx="1333500" cy="1070610"/>
          </a:xfrm>
          <a:prstGeom prst="rect">
            <a:avLst/>
          </a:prstGeom>
        </p:spPr>
        <p:txBody>
          <a:bodyPr vert="horz" wrap="square" lIns="0" tIns="12700" rIns="0" bIns="0" rtlCol="0">
            <a:spAutoFit/>
          </a:bodyPr>
          <a:lstStyle/>
          <a:p>
            <a:pPr marL="12700" marR="5080" algn="ctr">
              <a:lnSpc>
                <a:spcPct val="114300"/>
              </a:lnSpc>
              <a:spcBef>
                <a:spcPts val="100"/>
              </a:spcBef>
            </a:pPr>
            <a:r>
              <a:rPr sz="1200" spc="75" dirty="0">
                <a:solidFill>
                  <a:srgbClr val="111111"/>
                </a:solidFill>
                <a:latin typeface="Microsoft Sans Serif"/>
                <a:cs typeface="Microsoft Sans Serif"/>
              </a:rPr>
              <a:t>El porcentaje </a:t>
            </a:r>
            <a:r>
              <a:rPr sz="1200" spc="90" dirty="0">
                <a:solidFill>
                  <a:srgbClr val="111111"/>
                </a:solidFill>
                <a:latin typeface="Microsoft Sans Serif"/>
                <a:cs typeface="Microsoft Sans Serif"/>
              </a:rPr>
              <a:t>de  </a:t>
            </a:r>
            <a:r>
              <a:rPr sz="1200" spc="85" dirty="0">
                <a:solidFill>
                  <a:srgbClr val="111111"/>
                </a:solidFill>
                <a:latin typeface="Microsoft Sans Serif"/>
                <a:cs typeface="Microsoft Sans Serif"/>
              </a:rPr>
              <a:t>compradores  </a:t>
            </a:r>
            <a:r>
              <a:rPr sz="1200" spc="75" dirty="0">
                <a:solidFill>
                  <a:srgbClr val="111111"/>
                </a:solidFill>
                <a:latin typeface="Microsoft Sans Serif"/>
                <a:cs typeface="Microsoft Sans Serif"/>
              </a:rPr>
              <a:t>potenciales </a:t>
            </a:r>
            <a:r>
              <a:rPr sz="1200" spc="90" dirty="0">
                <a:solidFill>
                  <a:srgbClr val="111111"/>
                </a:solidFill>
                <a:latin typeface="Microsoft Sans Serif"/>
                <a:cs typeface="Microsoft Sans Serif"/>
              </a:rPr>
              <a:t>que  </a:t>
            </a:r>
            <a:r>
              <a:rPr sz="1200" spc="80" dirty="0">
                <a:solidFill>
                  <a:srgbClr val="111111"/>
                </a:solidFill>
                <a:latin typeface="Microsoft Sans Serif"/>
                <a:cs typeface="Microsoft Sans Serif"/>
              </a:rPr>
              <a:t>mirarán </a:t>
            </a:r>
            <a:r>
              <a:rPr sz="1200" spc="65" dirty="0">
                <a:solidFill>
                  <a:srgbClr val="111111"/>
                </a:solidFill>
                <a:latin typeface="Microsoft Sans Serif"/>
                <a:cs typeface="Microsoft Sans Serif"/>
              </a:rPr>
              <a:t>la  </a:t>
            </a:r>
            <a:r>
              <a:rPr sz="1200" spc="75" dirty="0">
                <a:solidFill>
                  <a:srgbClr val="111111"/>
                </a:solidFill>
                <a:latin typeface="Microsoft Sans Serif"/>
                <a:cs typeface="Microsoft Sans Serif"/>
              </a:rPr>
              <a:t>propiedad.</a:t>
            </a:r>
            <a:endParaRPr sz="1200">
              <a:latin typeface="Microsoft Sans Serif"/>
              <a:cs typeface="Microsoft Sans Serif"/>
            </a:endParaRPr>
          </a:p>
        </p:txBody>
      </p:sp>
      <p:sp>
        <p:nvSpPr>
          <p:cNvPr id="21" name="object 21"/>
          <p:cNvSpPr txBox="1"/>
          <p:nvPr/>
        </p:nvSpPr>
        <p:spPr>
          <a:xfrm>
            <a:off x="1842630" y="6157188"/>
            <a:ext cx="4501515" cy="360680"/>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5D5D5D"/>
                </a:solidFill>
                <a:latin typeface="Calibri"/>
                <a:cs typeface="Calibri"/>
              </a:rPr>
              <a:t>EL TIEMPO EN EL MERCADO</a:t>
            </a:r>
            <a:r>
              <a:rPr sz="2200" b="1" spc="80" dirty="0">
                <a:solidFill>
                  <a:srgbClr val="5D5D5D"/>
                </a:solidFill>
                <a:latin typeface="Calibri"/>
                <a:cs typeface="Calibri"/>
              </a:rPr>
              <a:t> </a:t>
            </a:r>
            <a:r>
              <a:rPr sz="2200" b="1" spc="15" dirty="0">
                <a:solidFill>
                  <a:srgbClr val="5D5D5D"/>
                </a:solidFill>
                <a:latin typeface="Calibri"/>
                <a:cs typeface="Calibri"/>
              </a:rPr>
              <a:t>IMPORTA</a:t>
            </a:r>
            <a:endParaRPr sz="2200">
              <a:latin typeface="Calibri"/>
              <a:cs typeface="Calibri"/>
            </a:endParaRPr>
          </a:p>
        </p:txBody>
      </p:sp>
      <p:sp>
        <p:nvSpPr>
          <p:cNvPr id="22" name="object 22"/>
          <p:cNvSpPr txBox="1"/>
          <p:nvPr/>
        </p:nvSpPr>
        <p:spPr>
          <a:xfrm>
            <a:off x="1207769" y="6574001"/>
            <a:ext cx="1200150" cy="540385"/>
          </a:xfrm>
          <a:prstGeom prst="rect">
            <a:avLst/>
          </a:prstGeom>
        </p:spPr>
        <p:txBody>
          <a:bodyPr vert="horz" wrap="square" lIns="0" tIns="46990" rIns="0" bIns="0" rtlCol="0">
            <a:spAutoFit/>
          </a:bodyPr>
          <a:lstStyle/>
          <a:p>
            <a:pPr marL="12700">
              <a:lnSpc>
                <a:spcPct val="100000"/>
              </a:lnSpc>
              <a:spcBef>
                <a:spcPts val="370"/>
              </a:spcBef>
            </a:pPr>
            <a:r>
              <a:rPr sz="1000" b="1" spc="-95" dirty="0">
                <a:solidFill>
                  <a:srgbClr val="919193"/>
                </a:solidFill>
                <a:latin typeface="Microsoft Sans Serif"/>
                <a:cs typeface="Microsoft Sans Serif"/>
              </a:rPr>
              <a:t>105% </a:t>
            </a:r>
            <a:endParaRPr sz="1000">
              <a:latin typeface="Microsoft Sans Serif"/>
              <a:cs typeface="Microsoft Sans Serif"/>
            </a:endParaRPr>
          </a:p>
          <a:p>
            <a:pPr marR="5080" algn="r">
              <a:lnSpc>
                <a:spcPts val="1160"/>
              </a:lnSpc>
              <a:spcBef>
                <a:spcPts val="265"/>
              </a:spcBef>
            </a:pPr>
            <a:r>
              <a:rPr sz="1000" b="1" spc="-100" dirty="0">
                <a:solidFill>
                  <a:srgbClr val="888888"/>
                </a:solidFill>
                <a:latin typeface="Microsoft Sans Serif"/>
                <a:cs typeface="Microsoft Sans Serif"/>
              </a:rPr>
              <a:t>100% </a:t>
            </a:r>
            <a:endParaRPr sz="1000">
              <a:latin typeface="Microsoft Sans Serif"/>
              <a:cs typeface="Microsoft Sans Serif"/>
            </a:endParaRPr>
          </a:p>
          <a:p>
            <a:pPr marL="12700">
              <a:lnSpc>
                <a:spcPts val="1160"/>
              </a:lnSpc>
            </a:pPr>
            <a:r>
              <a:rPr sz="1000" b="1" spc="-95" dirty="0">
                <a:solidFill>
                  <a:srgbClr val="949494"/>
                </a:solidFill>
                <a:latin typeface="Microsoft Sans Serif"/>
                <a:cs typeface="Microsoft Sans Serif"/>
              </a:rPr>
              <a:t>100% </a:t>
            </a:r>
            <a:endParaRPr sz="1000">
              <a:latin typeface="Microsoft Sans Serif"/>
              <a:cs typeface="Microsoft Sans Serif"/>
            </a:endParaRPr>
          </a:p>
        </p:txBody>
      </p:sp>
      <p:sp>
        <p:nvSpPr>
          <p:cNvPr id="23" name="object 23"/>
          <p:cNvSpPr txBox="1"/>
          <p:nvPr/>
        </p:nvSpPr>
        <p:spPr>
          <a:xfrm>
            <a:off x="3327780" y="7119467"/>
            <a:ext cx="269875" cy="1778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7A7A7A"/>
                </a:solidFill>
                <a:latin typeface="Microsoft Sans Serif"/>
                <a:cs typeface="Microsoft Sans Serif"/>
              </a:rPr>
              <a:t>95% </a:t>
            </a:r>
            <a:endParaRPr sz="1000">
              <a:latin typeface="Microsoft Sans Serif"/>
              <a:cs typeface="Microsoft Sans Serif"/>
            </a:endParaRPr>
          </a:p>
        </p:txBody>
      </p:sp>
      <p:sp>
        <p:nvSpPr>
          <p:cNvPr id="24" name="object 24"/>
          <p:cNvSpPr txBox="1"/>
          <p:nvPr/>
        </p:nvSpPr>
        <p:spPr>
          <a:xfrm>
            <a:off x="1271269" y="7268692"/>
            <a:ext cx="269875" cy="4953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8A8B8B"/>
                </a:solidFill>
                <a:latin typeface="Microsoft Sans Serif"/>
                <a:cs typeface="Microsoft Sans Serif"/>
              </a:rPr>
              <a:t>95% </a:t>
            </a:r>
            <a:endParaRPr sz="1000">
              <a:latin typeface="Microsoft Sans Serif"/>
              <a:cs typeface="Microsoft Sans Serif"/>
            </a:endParaRPr>
          </a:p>
          <a:p>
            <a:pPr>
              <a:lnSpc>
                <a:spcPct val="100000"/>
              </a:lnSpc>
              <a:spcBef>
                <a:spcPts val="30"/>
              </a:spcBef>
            </a:pPr>
            <a:endParaRPr sz="1100">
              <a:latin typeface="Times New Roman"/>
              <a:cs typeface="Times New Roman"/>
            </a:endParaRPr>
          </a:p>
          <a:p>
            <a:pPr marL="12700">
              <a:lnSpc>
                <a:spcPct val="100000"/>
              </a:lnSpc>
            </a:pPr>
            <a:r>
              <a:rPr sz="1000" b="1" spc="-100" dirty="0">
                <a:solidFill>
                  <a:srgbClr val="979797"/>
                </a:solidFill>
                <a:latin typeface="Microsoft Sans Serif"/>
                <a:cs typeface="Microsoft Sans Serif"/>
              </a:rPr>
              <a:t>90% </a:t>
            </a:r>
            <a:endParaRPr sz="1000">
              <a:latin typeface="Microsoft Sans Serif"/>
              <a:cs typeface="Microsoft Sans Serif"/>
            </a:endParaRPr>
          </a:p>
        </p:txBody>
      </p:sp>
      <p:sp>
        <p:nvSpPr>
          <p:cNvPr id="25" name="object 25"/>
          <p:cNvSpPr txBox="1"/>
          <p:nvPr/>
        </p:nvSpPr>
        <p:spPr>
          <a:xfrm>
            <a:off x="5742432" y="7772627"/>
            <a:ext cx="246379"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797979"/>
                </a:solidFill>
                <a:latin typeface="Arial"/>
                <a:cs typeface="Arial"/>
              </a:rPr>
              <a:t>85%</a:t>
            </a:r>
            <a:endParaRPr sz="1000">
              <a:latin typeface="Arial"/>
              <a:cs typeface="Arial"/>
            </a:endParaRPr>
          </a:p>
        </p:txBody>
      </p:sp>
      <p:sp>
        <p:nvSpPr>
          <p:cNvPr id="26" name="object 26"/>
          <p:cNvSpPr txBox="1"/>
          <p:nvPr/>
        </p:nvSpPr>
        <p:spPr>
          <a:xfrm>
            <a:off x="1271269" y="7925663"/>
            <a:ext cx="269875" cy="1778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898989"/>
                </a:solidFill>
                <a:latin typeface="Microsoft Sans Serif"/>
                <a:cs typeface="Microsoft Sans Serif"/>
              </a:rPr>
              <a:t>85% </a:t>
            </a:r>
            <a:endParaRPr sz="1000">
              <a:latin typeface="Microsoft Sans Serif"/>
              <a:cs typeface="Microsoft Sans Serif"/>
            </a:endParaRPr>
          </a:p>
        </p:txBody>
      </p:sp>
      <p:sp>
        <p:nvSpPr>
          <p:cNvPr id="27" name="object 27"/>
          <p:cNvSpPr txBox="1"/>
          <p:nvPr/>
        </p:nvSpPr>
        <p:spPr>
          <a:xfrm>
            <a:off x="1271269" y="8582507"/>
            <a:ext cx="269875" cy="1778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8F8F8F"/>
                </a:solidFill>
                <a:latin typeface="Microsoft Sans Serif"/>
                <a:cs typeface="Microsoft Sans Serif"/>
              </a:rPr>
              <a:t>75% </a:t>
            </a:r>
            <a:endParaRPr sz="1000">
              <a:latin typeface="Microsoft Sans Serif"/>
              <a:cs typeface="Microsoft Sans Serif"/>
            </a:endParaRPr>
          </a:p>
        </p:txBody>
      </p:sp>
      <p:sp>
        <p:nvSpPr>
          <p:cNvPr id="28" name="object 28"/>
          <p:cNvSpPr txBox="1"/>
          <p:nvPr/>
        </p:nvSpPr>
        <p:spPr>
          <a:xfrm>
            <a:off x="2019642" y="8757894"/>
            <a:ext cx="438784" cy="177800"/>
          </a:xfrm>
          <a:prstGeom prst="rect">
            <a:avLst/>
          </a:prstGeom>
        </p:spPr>
        <p:txBody>
          <a:bodyPr vert="horz" wrap="square" lIns="0" tIns="12700" rIns="0" bIns="0" rtlCol="0">
            <a:spAutoFit/>
          </a:bodyPr>
          <a:lstStyle/>
          <a:p>
            <a:pPr marL="12700">
              <a:lnSpc>
                <a:spcPct val="100000"/>
              </a:lnSpc>
              <a:spcBef>
                <a:spcPts val="100"/>
              </a:spcBef>
            </a:pPr>
            <a:r>
              <a:rPr sz="1000" b="1" spc="-75" dirty="0">
                <a:solidFill>
                  <a:srgbClr val="898989"/>
                </a:solidFill>
                <a:latin typeface="Microsoft Sans Serif"/>
                <a:cs typeface="Microsoft Sans Serif"/>
              </a:rPr>
              <a:t>10</a:t>
            </a:r>
            <a:r>
              <a:rPr sz="1000" b="1" spc="60" dirty="0">
                <a:solidFill>
                  <a:srgbClr val="898989"/>
                </a:solidFill>
                <a:latin typeface="Microsoft Sans Serif"/>
                <a:cs typeface="Microsoft Sans Serif"/>
              </a:rPr>
              <a:t> </a:t>
            </a:r>
            <a:r>
              <a:rPr sz="1000" b="1" spc="-45" dirty="0">
                <a:solidFill>
                  <a:srgbClr val="898989"/>
                </a:solidFill>
                <a:latin typeface="Microsoft Sans Serif"/>
                <a:cs typeface="Microsoft Sans Serif"/>
              </a:rPr>
              <a:t>dias</a:t>
            </a:r>
            <a:r>
              <a:rPr sz="1000" b="1" spc="-70" dirty="0">
                <a:solidFill>
                  <a:srgbClr val="898989"/>
                </a:solidFill>
                <a:latin typeface="Microsoft Sans Serif"/>
                <a:cs typeface="Microsoft Sans Serif"/>
              </a:rPr>
              <a:t> </a:t>
            </a:r>
            <a:endParaRPr sz="1000">
              <a:latin typeface="Microsoft Sans Serif"/>
              <a:cs typeface="Microsoft Sans Serif"/>
            </a:endParaRPr>
          </a:p>
        </p:txBody>
      </p:sp>
      <p:sp>
        <p:nvSpPr>
          <p:cNvPr id="29" name="object 29"/>
          <p:cNvSpPr txBox="1"/>
          <p:nvPr/>
        </p:nvSpPr>
        <p:spPr>
          <a:xfrm>
            <a:off x="5624919" y="8757894"/>
            <a:ext cx="489584" cy="177800"/>
          </a:xfrm>
          <a:prstGeom prst="rect">
            <a:avLst/>
          </a:prstGeom>
        </p:spPr>
        <p:txBody>
          <a:bodyPr vert="horz" wrap="square" lIns="0" tIns="12700" rIns="0" bIns="0" rtlCol="0">
            <a:spAutoFit/>
          </a:bodyPr>
          <a:lstStyle/>
          <a:p>
            <a:pPr marL="12700">
              <a:lnSpc>
                <a:spcPct val="100000"/>
              </a:lnSpc>
              <a:spcBef>
                <a:spcPts val="100"/>
              </a:spcBef>
            </a:pPr>
            <a:r>
              <a:rPr sz="1000" b="1" spc="-105" dirty="0">
                <a:solidFill>
                  <a:srgbClr val="888788"/>
                </a:solidFill>
                <a:latin typeface="Microsoft Sans Serif"/>
                <a:cs typeface="Microsoft Sans Serif"/>
              </a:rPr>
              <a:t>120</a:t>
            </a:r>
            <a:r>
              <a:rPr sz="1000" b="1" spc="-40" dirty="0">
                <a:solidFill>
                  <a:srgbClr val="888788"/>
                </a:solidFill>
                <a:latin typeface="Microsoft Sans Serif"/>
                <a:cs typeface="Microsoft Sans Serif"/>
              </a:rPr>
              <a:t> </a:t>
            </a:r>
            <a:r>
              <a:rPr sz="1000" b="1" spc="-60" dirty="0">
                <a:solidFill>
                  <a:srgbClr val="888788"/>
                </a:solidFill>
                <a:latin typeface="Microsoft Sans Serif"/>
                <a:cs typeface="Microsoft Sans Serif"/>
              </a:rPr>
              <a:t>dias</a:t>
            </a:r>
            <a:r>
              <a:rPr sz="1000" b="1" spc="-85" dirty="0">
                <a:solidFill>
                  <a:srgbClr val="888788"/>
                </a:solidFill>
                <a:latin typeface="Microsoft Sans Serif"/>
                <a:cs typeface="Microsoft Sans Serif"/>
              </a:rPr>
              <a:t> </a:t>
            </a:r>
            <a:endParaRPr sz="1000">
              <a:latin typeface="Microsoft Sans Serif"/>
              <a:cs typeface="Microsoft Sans Serif"/>
            </a:endParaRPr>
          </a:p>
        </p:txBody>
      </p:sp>
      <p:sp>
        <p:nvSpPr>
          <p:cNvPr id="30" name="object 30"/>
          <p:cNvSpPr txBox="1"/>
          <p:nvPr/>
        </p:nvSpPr>
        <p:spPr>
          <a:xfrm>
            <a:off x="2740405" y="8757894"/>
            <a:ext cx="2441575" cy="680085"/>
          </a:xfrm>
          <a:prstGeom prst="rect">
            <a:avLst/>
          </a:prstGeom>
        </p:spPr>
        <p:txBody>
          <a:bodyPr vert="horz" wrap="square" lIns="0" tIns="12700" rIns="0" bIns="0" rtlCol="0">
            <a:spAutoFit/>
          </a:bodyPr>
          <a:lstStyle/>
          <a:p>
            <a:pPr marL="451484">
              <a:lnSpc>
                <a:spcPct val="100000"/>
              </a:lnSpc>
              <a:spcBef>
                <a:spcPts val="100"/>
              </a:spcBef>
              <a:tabLst>
                <a:tab pos="1617345" algn="l"/>
              </a:tabLst>
            </a:pPr>
            <a:r>
              <a:rPr sz="1000" b="1" spc="-135" dirty="0">
                <a:solidFill>
                  <a:srgbClr val="888888"/>
                </a:solidFill>
                <a:latin typeface="Microsoft Sans Serif"/>
                <a:cs typeface="Microsoft Sans Serif"/>
              </a:rPr>
              <a:t>30  </a:t>
            </a:r>
            <a:r>
              <a:rPr sz="1000" b="1" spc="-75" dirty="0">
                <a:solidFill>
                  <a:srgbClr val="888888"/>
                </a:solidFill>
                <a:latin typeface="Microsoft Sans Serif"/>
                <a:cs typeface="Microsoft Sans Serif"/>
              </a:rPr>
              <a:t> </a:t>
            </a:r>
            <a:r>
              <a:rPr sz="1000" b="1" spc="-70" dirty="0">
                <a:solidFill>
                  <a:srgbClr val="888888"/>
                </a:solidFill>
                <a:latin typeface="Microsoft Sans Serif"/>
                <a:cs typeface="Microsoft Sans Serif"/>
              </a:rPr>
              <a:t>dias	</a:t>
            </a:r>
            <a:r>
              <a:rPr sz="1000" b="1" spc="-55" dirty="0">
                <a:solidFill>
                  <a:srgbClr val="8A8A8B"/>
                </a:solidFill>
                <a:latin typeface="Microsoft Sans Serif"/>
                <a:cs typeface="Microsoft Sans Serif"/>
              </a:rPr>
              <a:t>90</a:t>
            </a:r>
            <a:r>
              <a:rPr sz="1000" b="1" spc="80" dirty="0">
                <a:solidFill>
                  <a:srgbClr val="8A8A8B"/>
                </a:solidFill>
                <a:latin typeface="Microsoft Sans Serif"/>
                <a:cs typeface="Microsoft Sans Serif"/>
              </a:rPr>
              <a:t> </a:t>
            </a:r>
            <a:r>
              <a:rPr sz="1000" b="1" spc="-55" dirty="0">
                <a:solidFill>
                  <a:srgbClr val="8A8A8B"/>
                </a:solidFill>
                <a:latin typeface="Microsoft Sans Serif"/>
                <a:cs typeface="Microsoft Sans Serif"/>
              </a:rPr>
              <a:t>dias</a:t>
            </a:r>
            <a:r>
              <a:rPr sz="1000" b="1" spc="-80" dirty="0">
                <a:solidFill>
                  <a:srgbClr val="8A8A8B"/>
                </a:solidFill>
                <a:latin typeface="Microsoft Sans Serif"/>
                <a:cs typeface="Microsoft Sans Serif"/>
              </a:rPr>
              <a:t> </a:t>
            </a:r>
            <a:endParaRPr sz="1000">
              <a:latin typeface="Microsoft Sans Serif"/>
              <a:cs typeface="Microsoft Sans Serif"/>
            </a:endParaRPr>
          </a:p>
          <a:p>
            <a:pPr marL="12065" marR="5080" algn="ctr">
              <a:lnSpc>
                <a:spcPct val="164700"/>
              </a:lnSpc>
            </a:pPr>
            <a:r>
              <a:rPr sz="1000" b="1" spc="-105" dirty="0">
                <a:solidFill>
                  <a:srgbClr val="858585"/>
                </a:solidFill>
                <a:latin typeface="Arial"/>
                <a:cs typeface="Arial"/>
              </a:rPr>
              <a:t>Porcentaj</a:t>
            </a:r>
            <a:r>
              <a:rPr sz="1000" b="1" spc="70" dirty="0">
                <a:solidFill>
                  <a:srgbClr val="858585"/>
                </a:solidFill>
                <a:latin typeface="Arial"/>
                <a:cs typeface="Arial"/>
              </a:rPr>
              <a:t>e</a:t>
            </a:r>
            <a:r>
              <a:rPr sz="1000" b="1" spc="-105" dirty="0">
                <a:solidFill>
                  <a:srgbClr val="858585"/>
                </a:solidFill>
                <a:latin typeface="Arial"/>
                <a:cs typeface="Arial"/>
              </a:rPr>
              <a:t>de</a:t>
            </a:r>
            <a:r>
              <a:rPr sz="1000" b="1" spc="70" dirty="0">
                <a:solidFill>
                  <a:srgbClr val="858585"/>
                </a:solidFill>
                <a:latin typeface="Arial"/>
                <a:cs typeface="Arial"/>
              </a:rPr>
              <a:t>l</a:t>
            </a:r>
            <a:r>
              <a:rPr sz="1000" b="1" spc="-105" dirty="0">
                <a:solidFill>
                  <a:srgbClr val="858585"/>
                </a:solidFill>
                <a:latin typeface="Arial"/>
                <a:cs typeface="Arial"/>
              </a:rPr>
              <a:t>preci</a:t>
            </a:r>
            <a:r>
              <a:rPr sz="1000" b="1" spc="70" dirty="0">
                <a:solidFill>
                  <a:srgbClr val="858585"/>
                </a:solidFill>
                <a:latin typeface="Arial"/>
                <a:cs typeface="Arial"/>
              </a:rPr>
              <a:t>o</a:t>
            </a:r>
            <a:r>
              <a:rPr sz="1000" b="1" spc="-105" dirty="0">
                <a:solidFill>
                  <a:srgbClr val="858585"/>
                </a:solidFill>
                <a:latin typeface="Arial"/>
                <a:cs typeface="Arial"/>
              </a:rPr>
              <a:t>d</a:t>
            </a:r>
            <a:r>
              <a:rPr sz="1000" b="1" spc="70" dirty="0">
                <a:solidFill>
                  <a:srgbClr val="858585"/>
                </a:solidFill>
                <a:latin typeface="Arial"/>
                <a:cs typeface="Arial"/>
              </a:rPr>
              <a:t>e</a:t>
            </a:r>
            <a:r>
              <a:rPr sz="1000" b="1" spc="-105" dirty="0">
                <a:solidFill>
                  <a:srgbClr val="858585"/>
                </a:solidFill>
                <a:latin typeface="Arial"/>
                <a:cs typeface="Arial"/>
              </a:rPr>
              <a:t>vent</a:t>
            </a:r>
            <a:r>
              <a:rPr sz="1000" b="1" spc="70" dirty="0">
                <a:solidFill>
                  <a:srgbClr val="858585"/>
                </a:solidFill>
                <a:latin typeface="Arial"/>
                <a:cs typeface="Arial"/>
              </a:rPr>
              <a:t>a</a:t>
            </a:r>
            <a:r>
              <a:rPr sz="1000" b="1" spc="-105" dirty="0">
                <a:solidFill>
                  <a:srgbClr val="858585"/>
                </a:solidFill>
                <a:latin typeface="Arial"/>
                <a:cs typeface="Arial"/>
              </a:rPr>
              <a:t>qu</a:t>
            </a:r>
            <a:r>
              <a:rPr sz="1000" b="1" spc="70" dirty="0">
                <a:solidFill>
                  <a:srgbClr val="858585"/>
                </a:solidFill>
                <a:latin typeface="Arial"/>
                <a:cs typeface="Arial"/>
              </a:rPr>
              <a:t>e</a:t>
            </a:r>
            <a:r>
              <a:rPr sz="1000" b="1" spc="-105" dirty="0">
                <a:solidFill>
                  <a:srgbClr val="858585"/>
                </a:solidFill>
                <a:latin typeface="Arial"/>
                <a:cs typeface="Arial"/>
              </a:rPr>
              <a:t>probablemente  obtendrá</a:t>
            </a:r>
            <a:endParaRPr sz="10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40675" cy="95171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127113" y="0"/>
            <a:ext cx="321945" cy="467359"/>
          </a:xfrm>
          <a:prstGeom prst="rect">
            <a:avLst/>
          </a:prstGeom>
        </p:spPr>
        <p:txBody>
          <a:bodyPr vert="horz" wrap="square" lIns="0" tIns="12700" rIns="0" bIns="0" rtlCol="0">
            <a:spAutoFit/>
          </a:bodyPr>
          <a:lstStyle/>
          <a:p>
            <a:pPr marL="12700">
              <a:lnSpc>
                <a:spcPct val="100000"/>
              </a:lnSpc>
              <a:spcBef>
                <a:spcPts val="100"/>
              </a:spcBef>
            </a:pPr>
            <a:r>
              <a:rPr sz="2900" b="0" spc="200" dirty="0">
                <a:solidFill>
                  <a:srgbClr val="C7B1A4"/>
                </a:solidFill>
                <a:latin typeface="Times New Roman"/>
                <a:cs typeface="Times New Roman"/>
              </a:rPr>
              <a:t>--</a:t>
            </a:r>
            <a:endParaRPr sz="2900">
              <a:latin typeface="Times New Roman"/>
              <a:cs typeface="Times New Roman"/>
            </a:endParaRPr>
          </a:p>
        </p:txBody>
      </p:sp>
      <p:sp>
        <p:nvSpPr>
          <p:cNvPr id="5" name="object 5"/>
          <p:cNvSpPr/>
          <p:nvPr/>
        </p:nvSpPr>
        <p:spPr>
          <a:xfrm>
            <a:off x="791340" y="539060"/>
            <a:ext cx="6159078" cy="314260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40486" y="3888106"/>
            <a:ext cx="6044341" cy="5275897"/>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778684" y="486511"/>
            <a:ext cx="6134735" cy="889698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Los profesionales inmobiliarios se basan en los números y usted también debería</a:t>
            </a:r>
            <a:r>
              <a:rPr sz="1200" spc="-95" dirty="0">
                <a:solidFill>
                  <a:srgbClr val="FFFFFF"/>
                </a:solidFill>
                <a:latin typeface="Arial"/>
                <a:cs typeface="Arial"/>
              </a:rPr>
              <a:t> </a:t>
            </a:r>
            <a:r>
              <a:rPr sz="1200" dirty="0">
                <a:solidFill>
                  <a:srgbClr val="FFFFFF"/>
                </a:solidFill>
                <a:latin typeface="Arial"/>
                <a:cs typeface="Arial"/>
              </a:rPr>
              <a:t>hacerlo.</a:t>
            </a:r>
            <a:endParaRPr sz="1200">
              <a:latin typeface="Arial"/>
              <a:cs typeface="Arial"/>
            </a:endParaRPr>
          </a:p>
          <a:p>
            <a:pPr>
              <a:lnSpc>
                <a:spcPct val="100000"/>
              </a:lnSpc>
            </a:pPr>
            <a:endParaRPr sz="1250">
              <a:latin typeface="Times New Roman"/>
              <a:cs typeface="Times New Roman"/>
            </a:endParaRPr>
          </a:p>
          <a:p>
            <a:pPr marL="12700" marR="5080">
              <a:lnSpc>
                <a:spcPct val="100000"/>
              </a:lnSpc>
            </a:pPr>
            <a:r>
              <a:rPr sz="1200" dirty="0">
                <a:solidFill>
                  <a:srgbClr val="FFFFFF"/>
                </a:solidFill>
                <a:latin typeface="Arial"/>
                <a:cs typeface="Arial"/>
              </a:rPr>
              <a:t>Utilizando herramientas de análisis de la competencia en el mercado, los agentes extraen  datos de anuncios recientes, ventas y viviendas vendidas en la zona que tienen  características comparables (número de dormitorios, baños, metros cuadrados,</a:t>
            </a:r>
            <a:r>
              <a:rPr sz="1200" spc="-100" dirty="0">
                <a:solidFill>
                  <a:srgbClr val="FFFFFF"/>
                </a:solidFill>
                <a:latin typeface="Arial"/>
                <a:cs typeface="Arial"/>
              </a:rPr>
              <a:t> </a:t>
            </a:r>
            <a:r>
              <a:rPr sz="1200" dirty="0">
                <a:solidFill>
                  <a:srgbClr val="FFFFFF"/>
                </a:solidFill>
                <a:latin typeface="Arial"/>
                <a:cs typeface="Arial"/>
              </a:rPr>
              <a:t>superficie,  etc.) a las de su casa para determinar el valor justo de</a:t>
            </a:r>
            <a:r>
              <a:rPr sz="1200" spc="-25" dirty="0">
                <a:solidFill>
                  <a:srgbClr val="FFFFFF"/>
                </a:solidFill>
                <a:latin typeface="Arial"/>
                <a:cs typeface="Arial"/>
              </a:rPr>
              <a:t> </a:t>
            </a:r>
            <a:r>
              <a:rPr sz="1200" dirty="0">
                <a:solidFill>
                  <a:srgbClr val="FFFFFF"/>
                </a:solidFill>
                <a:latin typeface="Arial"/>
                <a:cs typeface="Arial"/>
              </a:rPr>
              <a:t>mercado.</a:t>
            </a:r>
            <a:endParaRPr sz="1200">
              <a:latin typeface="Arial"/>
              <a:cs typeface="Arial"/>
            </a:endParaRPr>
          </a:p>
          <a:p>
            <a:pPr>
              <a:lnSpc>
                <a:spcPct val="100000"/>
              </a:lnSpc>
              <a:spcBef>
                <a:spcPts val="5"/>
              </a:spcBef>
            </a:pPr>
            <a:endParaRPr sz="1250">
              <a:latin typeface="Times New Roman"/>
              <a:cs typeface="Times New Roman"/>
            </a:endParaRPr>
          </a:p>
          <a:p>
            <a:pPr marL="12700" marR="232410">
              <a:lnSpc>
                <a:spcPct val="100000"/>
              </a:lnSpc>
            </a:pPr>
            <a:r>
              <a:rPr sz="1200" dirty="0">
                <a:solidFill>
                  <a:srgbClr val="FFFFFF"/>
                </a:solidFill>
                <a:latin typeface="Arial"/>
                <a:cs typeface="Arial"/>
              </a:rPr>
              <a:t>Aunque es tentador sobrevalorar ligeramente una propiedad, creyendo que siempre</a:t>
            </a:r>
            <a:r>
              <a:rPr sz="1200" spc="-100" dirty="0">
                <a:solidFill>
                  <a:srgbClr val="FFFFFF"/>
                </a:solidFill>
                <a:latin typeface="Arial"/>
                <a:cs typeface="Arial"/>
              </a:rPr>
              <a:t> </a:t>
            </a:r>
            <a:r>
              <a:rPr sz="1200" dirty="0">
                <a:solidFill>
                  <a:srgbClr val="FFFFFF"/>
                </a:solidFill>
                <a:latin typeface="Arial"/>
                <a:cs typeface="Arial"/>
              </a:rPr>
              <a:t>se  puede bajar durante la negociación, los compradores potenciales tendrán acceso a la  misma información a la hora de evaluar el valor de su casa, y pedirán consejo a su  agente.</a:t>
            </a:r>
            <a:endParaRPr sz="1200">
              <a:latin typeface="Arial"/>
              <a:cs typeface="Arial"/>
            </a:endParaRPr>
          </a:p>
          <a:p>
            <a:pPr>
              <a:lnSpc>
                <a:spcPct val="100000"/>
              </a:lnSpc>
            </a:pPr>
            <a:endParaRPr sz="1250">
              <a:latin typeface="Times New Roman"/>
              <a:cs typeface="Times New Roman"/>
            </a:endParaRPr>
          </a:p>
          <a:p>
            <a:pPr marL="12700" marR="514984">
              <a:lnSpc>
                <a:spcPct val="100000"/>
              </a:lnSpc>
            </a:pPr>
            <a:r>
              <a:rPr sz="1200" b="1" dirty="0">
                <a:solidFill>
                  <a:srgbClr val="FFFFFF"/>
                </a:solidFill>
                <a:latin typeface="Arial"/>
                <a:cs typeface="Arial"/>
              </a:rPr>
              <a:t>El 77% de los vendedores comete este error, y aquí le explicamos por qué</a:t>
            </a:r>
            <a:r>
              <a:rPr sz="1200" b="1" spc="-100" dirty="0">
                <a:solidFill>
                  <a:srgbClr val="FFFFFF"/>
                </a:solidFill>
                <a:latin typeface="Arial"/>
                <a:cs typeface="Arial"/>
              </a:rPr>
              <a:t> </a:t>
            </a:r>
            <a:r>
              <a:rPr sz="1200" b="1" dirty="0">
                <a:solidFill>
                  <a:srgbClr val="FFFFFF"/>
                </a:solidFill>
                <a:latin typeface="Arial"/>
                <a:cs typeface="Arial"/>
              </a:rPr>
              <a:t>no  debería</a:t>
            </a:r>
            <a:r>
              <a:rPr sz="1200" b="1" spc="-5" dirty="0">
                <a:solidFill>
                  <a:srgbClr val="FFFFFF"/>
                </a:solidFill>
                <a:latin typeface="Arial"/>
                <a:cs typeface="Arial"/>
              </a:rPr>
              <a:t> </a:t>
            </a:r>
            <a:r>
              <a:rPr sz="1200" b="1" dirty="0">
                <a:solidFill>
                  <a:srgbClr val="FFFFFF"/>
                </a:solidFill>
                <a:latin typeface="Arial"/>
                <a:cs typeface="Arial"/>
              </a:rPr>
              <a:t>hacerlo.</a:t>
            </a:r>
            <a:endParaRPr sz="1200">
              <a:latin typeface="Arial"/>
              <a:cs typeface="Arial"/>
            </a:endParaRPr>
          </a:p>
          <a:p>
            <a:pPr>
              <a:lnSpc>
                <a:spcPct val="100000"/>
              </a:lnSpc>
              <a:spcBef>
                <a:spcPts val="5"/>
              </a:spcBef>
            </a:pPr>
            <a:endParaRPr sz="1250">
              <a:latin typeface="Times New Roman"/>
              <a:cs typeface="Times New Roman"/>
            </a:endParaRPr>
          </a:p>
          <a:p>
            <a:pPr marL="12700">
              <a:lnSpc>
                <a:spcPct val="100000"/>
              </a:lnSpc>
            </a:pPr>
            <a:r>
              <a:rPr sz="1200" dirty="0">
                <a:solidFill>
                  <a:srgbClr val="FFFFFF"/>
                </a:solidFill>
                <a:latin typeface="Arial"/>
                <a:cs typeface="Arial"/>
              </a:rPr>
              <a:t>Qué ocurre cuando se sobrevalora una</a:t>
            </a:r>
            <a:r>
              <a:rPr sz="1200" spc="-10" dirty="0">
                <a:solidFill>
                  <a:srgbClr val="FFFFFF"/>
                </a:solidFill>
                <a:latin typeface="Arial"/>
                <a:cs typeface="Arial"/>
              </a:rPr>
              <a:t> </a:t>
            </a:r>
            <a:r>
              <a:rPr sz="1200" dirty="0">
                <a:solidFill>
                  <a:srgbClr val="FFFFFF"/>
                </a:solidFill>
                <a:latin typeface="Arial"/>
                <a:cs typeface="Arial"/>
              </a:rPr>
              <a:t>vivienda:</a:t>
            </a:r>
            <a:endParaRPr sz="1200">
              <a:latin typeface="Arial"/>
              <a:cs typeface="Arial"/>
            </a:endParaRPr>
          </a:p>
          <a:p>
            <a:pPr marL="491490" marR="146050" indent="-203200" algn="just">
              <a:lnSpc>
                <a:spcPct val="100000"/>
              </a:lnSpc>
              <a:spcBef>
                <a:spcPts val="730"/>
              </a:spcBef>
              <a:buFont typeface="Symbol"/>
              <a:buChar char=""/>
              <a:tabLst>
                <a:tab pos="492125" algn="l"/>
              </a:tabLst>
            </a:pPr>
            <a:r>
              <a:rPr sz="1200" b="1" dirty="0">
                <a:solidFill>
                  <a:srgbClr val="FFFFFF"/>
                </a:solidFill>
                <a:latin typeface="Arial"/>
                <a:cs typeface="Arial"/>
              </a:rPr>
              <a:t>Está ayudando a su competencia. Un precio más alto enviará a los</a:t>
            </a:r>
            <a:r>
              <a:rPr sz="1200" b="1" spc="-95" dirty="0">
                <a:solidFill>
                  <a:srgbClr val="FFFFFF"/>
                </a:solidFill>
                <a:latin typeface="Arial"/>
                <a:cs typeface="Arial"/>
              </a:rPr>
              <a:t> </a:t>
            </a:r>
            <a:r>
              <a:rPr sz="1200" b="1" dirty="0">
                <a:solidFill>
                  <a:srgbClr val="FFFFFF"/>
                </a:solidFill>
                <a:latin typeface="Arial"/>
                <a:cs typeface="Arial"/>
              </a:rPr>
              <a:t>posibles  compradores que esperan algo más grande, mejor y con más comodidades  a los listados de la competencia para obtener más por</a:t>
            </a:r>
            <a:r>
              <a:rPr sz="1200" b="1" spc="-30" dirty="0">
                <a:solidFill>
                  <a:srgbClr val="FFFFFF"/>
                </a:solidFill>
                <a:latin typeface="Arial"/>
                <a:cs typeface="Arial"/>
              </a:rPr>
              <a:t> </a:t>
            </a:r>
            <a:r>
              <a:rPr sz="1200" b="1" dirty="0">
                <a:solidFill>
                  <a:srgbClr val="FFFFFF"/>
                </a:solidFill>
                <a:latin typeface="Arial"/>
                <a:cs typeface="Arial"/>
              </a:rPr>
              <a:t>menos.</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323215" indent="-203200">
              <a:lnSpc>
                <a:spcPct val="100000"/>
              </a:lnSpc>
              <a:buFont typeface="Symbol"/>
              <a:buChar char=""/>
              <a:tabLst>
                <a:tab pos="491490" algn="l"/>
                <a:tab pos="492125" algn="l"/>
              </a:tabLst>
            </a:pPr>
            <a:r>
              <a:rPr sz="1200" b="1" dirty="0">
                <a:solidFill>
                  <a:srgbClr val="FFFFFF"/>
                </a:solidFill>
                <a:latin typeface="Arial"/>
                <a:cs typeface="Arial"/>
              </a:rPr>
              <a:t>Los agentes no estarán de acuerdo. Los agentes que se comprometen a  ayudar a sus compradores a obtener el máximo valor por su inversión</a:t>
            </a:r>
            <a:r>
              <a:rPr sz="1200" b="1" spc="-90" dirty="0">
                <a:solidFill>
                  <a:srgbClr val="FFFFFF"/>
                </a:solidFill>
                <a:latin typeface="Arial"/>
                <a:cs typeface="Arial"/>
              </a:rPr>
              <a:t> </a:t>
            </a:r>
            <a:r>
              <a:rPr sz="1200" b="1" dirty="0">
                <a:solidFill>
                  <a:srgbClr val="FFFFFF"/>
                </a:solidFill>
                <a:latin typeface="Arial"/>
                <a:cs typeface="Arial"/>
              </a:rPr>
              <a:t>se  alejarán de un anuncio obviamente</a:t>
            </a:r>
            <a:r>
              <a:rPr sz="1200" b="1" spc="-15" dirty="0">
                <a:solidFill>
                  <a:srgbClr val="FFFFFF"/>
                </a:solidFill>
                <a:latin typeface="Arial"/>
                <a:cs typeface="Arial"/>
              </a:rPr>
              <a:t> </a:t>
            </a:r>
            <a:r>
              <a:rPr sz="1200" b="1" dirty="0">
                <a:solidFill>
                  <a:srgbClr val="FFFFFF"/>
                </a:solidFill>
                <a:latin typeface="Arial"/>
                <a:cs typeface="Arial"/>
              </a:rPr>
              <a:t>sobrevalorado.</a:t>
            </a:r>
            <a:endParaRPr sz="1200">
              <a:latin typeface="Arial"/>
              <a:cs typeface="Arial"/>
            </a:endParaRPr>
          </a:p>
          <a:p>
            <a:pPr>
              <a:lnSpc>
                <a:spcPct val="100000"/>
              </a:lnSpc>
              <a:spcBef>
                <a:spcPts val="5"/>
              </a:spcBef>
              <a:buClr>
                <a:srgbClr val="FFFFFF"/>
              </a:buClr>
              <a:buFont typeface="Symbol"/>
              <a:buChar char=""/>
            </a:pPr>
            <a:endParaRPr sz="1250">
              <a:latin typeface="Times New Roman"/>
              <a:cs typeface="Times New Roman"/>
            </a:endParaRPr>
          </a:p>
          <a:p>
            <a:pPr marL="491490" marR="518159" indent="-203200">
              <a:lnSpc>
                <a:spcPct val="100000"/>
              </a:lnSpc>
              <a:buFont typeface="Symbol"/>
              <a:buChar char=""/>
              <a:tabLst>
                <a:tab pos="491490" algn="l"/>
                <a:tab pos="492125" algn="l"/>
              </a:tabLst>
            </a:pPr>
            <a:r>
              <a:rPr sz="1200" b="1" dirty="0">
                <a:solidFill>
                  <a:srgbClr val="FFFFFF"/>
                </a:solidFill>
                <a:latin typeface="Arial"/>
                <a:cs typeface="Arial"/>
              </a:rPr>
              <a:t>Las tasaciones echan por tierra el acuerdo. Si la tasación es inferior al  precio de venta, históricamente el comprador retira la oferta o los  vendedores tienen que bajar el precio para mantener la situación. Si</a:t>
            </a:r>
            <a:r>
              <a:rPr sz="1200" b="1" spc="-95" dirty="0">
                <a:solidFill>
                  <a:srgbClr val="FFFFFF"/>
                </a:solidFill>
                <a:latin typeface="Arial"/>
                <a:cs typeface="Arial"/>
              </a:rPr>
              <a:t> </a:t>
            </a:r>
            <a:r>
              <a:rPr sz="1200" b="1" dirty="0">
                <a:solidFill>
                  <a:srgbClr val="FFFFFF"/>
                </a:solidFill>
                <a:latin typeface="Arial"/>
                <a:cs typeface="Arial"/>
              </a:rPr>
              <a:t>el  acuerdo se cae, se pierde un tiempo</a:t>
            </a:r>
            <a:r>
              <a:rPr sz="1200" b="1" spc="-15" dirty="0">
                <a:solidFill>
                  <a:srgbClr val="FFFFFF"/>
                </a:solidFill>
                <a:latin typeface="Arial"/>
                <a:cs typeface="Arial"/>
              </a:rPr>
              <a:t> </a:t>
            </a:r>
            <a:r>
              <a:rPr sz="1200" b="1" dirty="0">
                <a:solidFill>
                  <a:srgbClr val="FFFFFF"/>
                </a:solidFill>
                <a:latin typeface="Arial"/>
                <a:cs typeface="Arial"/>
              </a:rPr>
              <a:t>valioso.</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153035" indent="-203200">
              <a:lnSpc>
                <a:spcPct val="100000"/>
              </a:lnSpc>
              <a:spcBef>
                <a:spcPts val="5"/>
              </a:spcBef>
              <a:buFont typeface="Symbol"/>
              <a:buChar char=""/>
              <a:tabLst>
                <a:tab pos="491490" algn="l"/>
                <a:tab pos="492125" algn="l"/>
              </a:tabLst>
            </a:pPr>
            <a:r>
              <a:rPr sz="1200" b="1" dirty="0">
                <a:solidFill>
                  <a:srgbClr val="FFFFFF"/>
                </a:solidFill>
                <a:latin typeface="Arial"/>
                <a:cs typeface="Arial"/>
              </a:rPr>
              <a:t>El anuncio se queda anticuado. Las casas en venta tienen la mayor  exposición durante los primeros 30 días de un listado - o en un mercado</a:t>
            </a:r>
            <a:r>
              <a:rPr sz="1200" b="1" spc="-95" dirty="0">
                <a:solidFill>
                  <a:srgbClr val="FFFFFF"/>
                </a:solidFill>
                <a:latin typeface="Arial"/>
                <a:cs typeface="Arial"/>
              </a:rPr>
              <a:t> </a:t>
            </a:r>
            <a:r>
              <a:rPr sz="1200" b="1" dirty="0">
                <a:solidFill>
                  <a:srgbClr val="FFFFFF"/>
                </a:solidFill>
                <a:latin typeface="Arial"/>
                <a:cs typeface="Arial"/>
              </a:rPr>
              <a:t>de  vendedores los primeros DÍAS del listado. Si el precio es excesivo,  especialmente en un mercado competitivo, no se venderá. Esto conduce a  preguntas sobre posibles riesgos o problemas con la propiedad. Cuanto  más tiempo esté una propiedad en el mercado, más personas (agentes y  compradores) preguntarán: "¿Qué tiene de</a:t>
            </a:r>
            <a:r>
              <a:rPr sz="1200" b="1" spc="-15" dirty="0">
                <a:solidFill>
                  <a:srgbClr val="FFFFFF"/>
                </a:solidFill>
                <a:latin typeface="Arial"/>
                <a:cs typeface="Arial"/>
              </a:rPr>
              <a:t> </a:t>
            </a:r>
            <a:r>
              <a:rPr sz="1200" b="1" dirty="0">
                <a:solidFill>
                  <a:srgbClr val="FFFFFF"/>
                </a:solidFill>
                <a:latin typeface="Arial"/>
                <a:cs typeface="Arial"/>
              </a:rPr>
              <a:t>malo?"</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70485" indent="-203200">
              <a:lnSpc>
                <a:spcPct val="100000"/>
              </a:lnSpc>
              <a:buFont typeface="Symbol"/>
              <a:buChar char=""/>
              <a:tabLst>
                <a:tab pos="491490" algn="l"/>
                <a:tab pos="492125" algn="l"/>
              </a:tabLst>
            </a:pPr>
            <a:r>
              <a:rPr sz="1200" b="1" dirty="0">
                <a:solidFill>
                  <a:srgbClr val="FFFFFF"/>
                </a:solidFill>
                <a:latin typeface="Arial"/>
                <a:cs typeface="Arial"/>
              </a:rPr>
              <a:t>Se pierde un tiempo valioso. Los inmuebles sobrevalorados siempre  tardarán más en venderse. Si a esto le añadimos el riesgo de que la</a:t>
            </a:r>
            <a:r>
              <a:rPr sz="1200" b="1" spc="-95" dirty="0">
                <a:solidFill>
                  <a:srgbClr val="FFFFFF"/>
                </a:solidFill>
                <a:latin typeface="Arial"/>
                <a:cs typeface="Arial"/>
              </a:rPr>
              <a:t> </a:t>
            </a:r>
            <a:r>
              <a:rPr sz="1200" b="1" dirty="0">
                <a:solidFill>
                  <a:srgbClr val="FFFFFF"/>
                </a:solidFill>
                <a:latin typeface="Arial"/>
                <a:cs typeface="Arial"/>
              </a:rPr>
              <a:t>tasación  se estropee y haya que volver a empezar, nos encontramos ante una  inversión de tiempo y dinero que puede ser</a:t>
            </a:r>
            <a:r>
              <a:rPr sz="1200" b="1" spc="-20" dirty="0">
                <a:solidFill>
                  <a:srgbClr val="FFFFFF"/>
                </a:solidFill>
                <a:latin typeface="Arial"/>
                <a:cs typeface="Arial"/>
              </a:rPr>
              <a:t> </a:t>
            </a:r>
            <a:r>
              <a:rPr sz="1200" b="1" dirty="0">
                <a:solidFill>
                  <a:srgbClr val="FFFFFF"/>
                </a:solidFill>
                <a:latin typeface="Arial"/>
                <a:cs typeface="Arial"/>
              </a:rPr>
              <a:t>desperdiciada.</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154940" indent="-203200">
              <a:lnSpc>
                <a:spcPct val="100000"/>
              </a:lnSpc>
              <a:spcBef>
                <a:spcPts val="5"/>
              </a:spcBef>
              <a:buFont typeface="Symbol"/>
              <a:buChar char=""/>
              <a:tabLst>
                <a:tab pos="491490" algn="l"/>
                <a:tab pos="492125" algn="l"/>
              </a:tabLst>
            </a:pPr>
            <a:r>
              <a:rPr sz="1200" b="1" dirty="0">
                <a:solidFill>
                  <a:srgbClr val="FFFFFF"/>
                </a:solidFill>
                <a:latin typeface="Arial"/>
                <a:cs typeface="Arial"/>
              </a:rPr>
              <a:t>Creas estrés en tu familia. Cuando pone su casa en el mercado,</a:t>
            </a:r>
            <a:r>
              <a:rPr sz="1200" b="1" spc="-95" dirty="0">
                <a:solidFill>
                  <a:srgbClr val="FFFFFF"/>
                </a:solidFill>
                <a:latin typeface="Arial"/>
                <a:cs typeface="Arial"/>
              </a:rPr>
              <a:t> </a:t>
            </a:r>
            <a:r>
              <a:rPr sz="1200" b="1" dirty="0">
                <a:solidFill>
                  <a:srgbClr val="FFFFFF"/>
                </a:solidFill>
                <a:latin typeface="Arial"/>
                <a:cs typeface="Arial"/>
              </a:rPr>
              <a:t>asegurarse  de que está en "condiciones de exhibición" para que la vean los posibles  compradores es sólo una parte del proceso. Cuanto más tiempo tarde en  venderse una casa debido al precio, más tiempo se verán perjudicados  usted y su familia por tener que mantener esa perfección "lista para el  comprador".</a:t>
            </a:r>
            <a:endParaRPr sz="12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490986"/>
            <a:ext cx="7751872" cy="54490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703576" y="368058"/>
            <a:ext cx="2075814" cy="452120"/>
          </a:xfrm>
          <a:prstGeom prst="rect">
            <a:avLst/>
          </a:prstGeom>
        </p:spPr>
        <p:txBody>
          <a:bodyPr vert="horz" wrap="square" lIns="0" tIns="12700" rIns="0" bIns="0" rtlCol="0">
            <a:spAutoFit/>
          </a:bodyPr>
          <a:lstStyle/>
          <a:p>
            <a:pPr marL="181610" marR="5080" indent="-169545">
              <a:lnSpc>
                <a:spcPct val="100000"/>
              </a:lnSpc>
              <a:spcBef>
                <a:spcPts val="100"/>
              </a:spcBef>
            </a:pPr>
            <a:r>
              <a:rPr sz="1400" b="1" spc="125" dirty="0">
                <a:solidFill>
                  <a:srgbClr val="B59F8F"/>
                </a:solidFill>
                <a:latin typeface="Arial"/>
                <a:cs typeface="Arial"/>
              </a:rPr>
              <a:t>PONIENDO </a:t>
            </a:r>
            <a:r>
              <a:rPr sz="1400" b="1" spc="175" dirty="0">
                <a:solidFill>
                  <a:srgbClr val="B59F8F"/>
                </a:solidFill>
                <a:latin typeface="Arial"/>
                <a:cs typeface="Arial"/>
              </a:rPr>
              <a:t>SU</a:t>
            </a:r>
            <a:r>
              <a:rPr sz="1400" b="1" spc="-235" dirty="0">
                <a:solidFill>
                  <a:srgbClr val="B59F8F"/>
                </a:solidFill>
                <a:latin typeface="Arial"/>
                <a:cs typeface="Arial"/>
              </a:rPr>
              <a:t> </a:t>
            </a:r>
            <a:r>
              <a:rPr sz="1400" b="1" spc="155" dirty="0">
                <a:solidFill>
                  <a:srgbClr val="B59F8F"/>
                </a:solidFill>
                <a:latin typeface="Arial"/>
                <a:cs typeface="Arial"/>
              </a:rPr>
              <a:t>CASA  </a:t>
            </a:r>
            <a:r>
              <a:rPr sz="1400" b="1" spc="175" dirty="0">
                <a:solidFill>
                  <a:srgbClr val="B59F8F"/>
                </a:solidFill>
                <a:latin typeface="Arial"/>
                <a:cs typeface="Arial"/>
              </a:rPr>
              <a:t>EN </a:t>
            </a:r>
            <a:r>
              <a:rPr sz="1400" b="1" spc="155" dirty="0">
                <a:solidFill>
                  <a:srgbClr val="B59F8F"/>
                </a:solidFill>
                <a:latin typeface="Arial"/>
                <a:cs typeface="Arial"/>
              </a:rPr>
              <a:t>EL</a:t>
            </a:r>
            <a:r>
              <a:rPr sz="1400" b="1" spc="-245" dirty="0">
                <a:solidFill>
                  <a:srgbClr val="B59F8F"/>
                </a:solidFill>
                <a:latin typeface="Arial"/>
                <a:cs typeface="Arial"/>
              </a:rPr>
              <a:t> </a:t>
            </a:r>
            <a:r>
              <a:rPr sz="1400" b="1" spc="150" dirty="0">
                <a:solidFill>
                  <a:srgbClr val="B59F8F"/>
                </a:solidFill>
                <a:latin typeface="Arial"/>
                <a:cs typeface="Arial"/>
              </a:rPr>
              <a:t>MERCADO</a:t>
            </a:r>
            <a:endParaRPr sz="14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a:spLocks noGrp="1"/>
          </p:cNvSpPr>
          <p:nvPr>
            <p:ph type="title"/>
          </p:nvPr>
        </p:nvSpPr>
        <p:spPr>
          <a:xfrm>
            <a:off x="737488" y="1160627"/>
            <a:ext cx="5067935" cy="995044"/>
          </a:xfrm>
          <a:prstGeom prst="rect">
            <a:avLst/>
          </a:prstGeom>
        </p:spPr>
        <p:txBody>
          <a:bodyPr vert="horz" wrap="square" lIns="0" tIns="46355" rIns="0" bIns="0" rtlCol="0">
            <a:spAutoFit/>
          </a:bodyPr>
          <a:lstStyle/>
          <a:p>
            <a:pPr marL="27305" marR="5080" indent="-15240">
              <a:lnSpc>
                <a:spcPts val="3729"/>
              </a:lnSpc>
              <a:spcBef>
                <a:spcPts val="365"/>
              </a:spcBef>
            </a:pPr>
            <a:r>
              <a:rPr sz="3250" spc="20" dirty="0">
                <a:solidFill>
                  <a:srgbClr val="1D1D1D"/>
                </a:solidFill>
              </a:rPr>
              <a:t>La </a:t>
            </a:r>
            <a:r>
              <a:rPr sz="3250" spc="35" dirty="0">
                <a:solidFill>
                  <a:srgbClr val="1D1D1D"/>
                </a:solidFill>
              </a:rPr>
              <a:t>mejor </a:t>
            </a:r>
            <a:r>
              <a:rPr sz="3250" spc="45" dirty="0">
                <a:solidFill>
                  <a:srgbClr val="1D1D1D"/>
                </a:solidFill>
              </a:rPr>
              <a:t>estrategia de  </a:t>
            </a:r>
            <a:r>
              <a:rPr sz="3250" spc="35" dirty="0">
                <a:solidFill>
                  <a:srgbClr val="1D1D1D"/>
                </a:solidFill>
              </a:rPr>
              <a:t>precios </a:t>
            </a:r>
            <a:r>
              <a:rPr sz="3250" spc="30" dirty="0">
                <a:solidFill>
                  <a:srgbClr val="1D1D1D"/>
                </a:solidFill>
              </a:rPr>
              <a:t>para </a:t>
            </a:r>
            <a:r>
              <a:rPr sz="3250" spc="35" dirty="0">
                <a:solidFill>
                  <a:srgbClr val="1D1D1D"/>
                </a:solidFill>
              </a:rPr>
              <a:t>vender </a:t>
            </a:r>
            <a:r>
              <a:rPr sz="3250" spc="20" dirty="0">
                <a:solidFill>
                  <a:srgbClr val="1D1D1D"/>
                </a:solidFill>
              </a:rPr>
              <a:t>su</a:t>
            </a:r>
            <a:r>
              <a:rPr sz="3250" spc="240" dirty="0">
                <a:solidFill>
                  <a:srgbClr val="1D1D1D"/>
                </a:solidFill>
              </a:rPr>
              <a:t> </a:t>
            </a:r>
            <a:r>
              <a:rPr sz="3250" spc="45" dirty="0">
                <a:solidFill>
                  <a:srgbClr val="1D1D1D"/>
                </a:solidFill>
              </a:rPr>
              <a:t>casa</a:t>
            </a:r>
            <a:endParaRPr sz="3250"/>
          </a:p>
        </p:txBody>
      </p:sp>
      <p:sp>
        <p:nvSpPr>
          <p:cNvPr id="6" name="object 6"/>
          <p:cNvSpPr txBox="1"/>
          <p:nvPr/>
        </p:nvSpPr>
        <p:spPr>
          <a:xfrm>
            <a:off x="856996" y="2327630"/>
            <a:ext cx="6175375" cy="3784600"/>
          </a:xfrm>
          <a:prstGeom prst="rect">
            <a:avLst/>
          </a:prstGeom>
        </p:spPr>
        <p:txBody>
          <a:bodyPr vert="horz" wrap="square" lIns="0" tIns="10160" rIns="0" bIns="0" rtlCol="0">
            <a:spAutoFit/>
          </a:bodyPr>
          <a:lstStyle/>
          <a:p>
            <a:pPr marL="12700" marR="5080" indent="10795" algn="just">
              <a:lnSpc>
                <a:spcPct val="101200"/>
              </a:lnSpc>
              <a:spcBef>
                <a:spcPts val="80"/>
              </a:spcBef>
            </a:pPr>
            <a:r>
              <a:rPr sz="1350" spc="55" dirty="0">
                <a:solidFill>
                  <a:srgbClr val="050505"/>
                </a:solidFill>
                <a:latin typeface="Cambria"/>
                <a:cs typeface="Cambria"/>
              </a:rPr>
              <a:t>A</a:t>
            </a:r>
            <a:r>
              <a:rPr sz="1350" spc="-45" dirty="0">
                <a:solidFill>
                  <a:srgbClr val="050505"/>
                </a:solidFill>
                <a:latin typeface="Cambria"/>
                <a:cs typeface="Cambria"/>
              </a:rPr>
              <a:t> </a:t>
            </a:r>
            <a:r>
              <a:rPr sz="1350" spc="15" dirty="0">
                <a:solidFill>
                  <a:srgbClr val="050505"/>
                </a:solidFill>
                <a:latin typeface="Cambria"/>
                <a:cs typeface="Cambria"/>
              </a:rPr>
              <a:t>veces,</a:t>
            </a:r>
            <a:r>
              <a:rPr sz="1350" spc="-40" dirty="0">
                <a:solidFill>
                  <a:srgbClr val="050505"/>
                </a:solidFill>
                <a:latin typeface="Cambria"/>
                <a:cs typeface="Cambria"/>
              </a:rPr>
              <a:t> </a:t>
            </a:r>
            <a:r>
              <a:rPr sz="1350" spc="15" dirty="0">
                <a:solidFill>
                  <a:srgbClr val="050505"/>
                </a:solidFill>
                <a:latin typeface="Cambria"/>
                <a:cs typeface="Cambria"/>
              </a:rPr>
              <a:t>si</a:t>
            </a:r>
            <a:r>
              <a:rPr sz="1350" spc="-40" dirty="0">
                <a:solidFill>
                  <a:srgbClr val="050505"/>
                </a:solidFill>
                <a:latin typeface="Cambria"/>
                <a:cs typeface="Cambria"/>
              </a:rPr>
              <a:t> </a:t>
            </a:r>
            <a:r>
              <a:rPr sz="1350" spc="35" dirty="0">
                <a:solidFill>
                  <a:srgbClr val="050505"/>
                </a:solidFill>
                <a:latin typeface="Cambria"/>
                <a:cs typeface="Cambria"/>
              </a:rPr>
              <a:t>un</a:t>
            </a:r>
            <a:r>
              <a:rPr sz="1350" spc="-40" dirty="0">
                <a:solidFill>
                  <a:srgbClr val="050505"/>
                </a:solidFill>
                <a:latin typeface="Cambria"/>
                <a:cs typeface="Cambria"/>
              </a:rPr>
              <a:t> </a:t>
            </a:r>
            <a:r>
              <a:rPr sz="1350" spc="20" dirty="0">
                <a:solidFill>
                  <a:srgbClr val="050505"/>
                </a:solidFill>
                <a:latin typeface="Cambria"/>
                <a:cs typeface="Cambria"/>
              </a:rPr>
              <a:t>vendedor</a:t>
            </a:r>
            <a:r>
              <a:rPr sz="1350" spc="-40" dirty="0">
                <a:solidFill>
                  <a:srgbClr val="050505"/>
                </a:solidFill>
                <a:latin typeface="Cambria"/>
                <a:cs typeface="Cambria"/>
              </a:rPr>
              <a:t> </a:t>
            </a:r>
            <a:r>
              <a:rPr sz="1350" spc="15" dirty="0">
                <a:solidFill>
                  <a:srgbClr val="050505"/>
                </a:solidFill>
                <a:latin typeface="Cambria"/>
                <a:cs typeface="Cambria"/>
              </a:rPr>
              <a:t>recibe</a:t>
            </a:r>
            <a:r>
              <a:rPr sz="1350" spc="-40" dirty="0">
                <a:solidFill>
                  <a:srgbClr val="050505"/>
                </a:solidFill>
                <a:latin typeface="Cambria"/>
                <a:cs typeface="Cambria"/>
              </a:rPr>
              <a:t> </a:t>
            </a:r>
            <a:r>
              <a:rPr sz="1350" spc="30" dirty="0">
                <a:solidFill>
                  <a:srgbClr val="050505"/>
                </a:solidFill>
                <a:latin typeface="Cambria"/>
                <a:cs typeface="Cambria"/>
              </a:rPr>
              <a:t>una</a:t>
            </a:r>
            <a:r>
              <a:rPr sz="1350" spc="-45" dirty="0">
                <a:solidFill>
                  <a:srgbClr val="050505"/>
                </a:solidFill>
                <a:latin typeface="Cambria"/>
                <a:cs typeface="Cambria"/>
              </a:rPr>
              <a:t> </a:t>
            </a:r>
            <a:r>
              <a:rPr sz="1350" spc="15" dirty="0">
                <a:solidFill>
                  <a:srgbClr val="050505"/>
                </a:solidFill>
                <a:latin typeface="Cambria"/>
                <a:cs typeface="Cambria"/>
              </a:rPr>
              <a:t>oferta</a:t>
            </a:r>
            <a:r>
              <a:rPr sz="1350" spc="-40" dirty="0">
                <a:solidFill>
                  <a:srgbClr val="050505"/>
                </a:solidFill>
                <a:latin typeface="Cambria"/>
                <a:cs typeface="Cambria"/>
              </a:rPr>
              <a:t> </a:t>
            </a:r>
            <a:r>
              <a:rPr sz="1350" spc="30" dirty="0">
                <a:solidFill>
                  <a:srgbClr val="050505"/>
                </a:solidFill>
                <a:latin typeface="Cambria"/>
                <a:cs typeface="Cambria"/>
              </a:rPr>
              <a:t>de</a:t>
            </a:r>
            <a:r>
              <a:rPr sz="1350" spc="-40" dirty="0">
                <a:solidFill>
                  <a:srgbClr val="050505"/>
                </a:solidFill>
                <a:latin typeface="Cambria"/>
                <a:cs typeface="Cambria"/>
              </a:rPr>
              <a:t> </a:t>
            </a:r>
            <a:r>
              <a:rPr sz="1350" spc="15" dirty="0">
                <a:solidFill>
                  <a:srgbClr val="050505"/>
                </a:solidFill>
                <a:latin typeface="Cambria"/>
                <a:cs typeface="Cambria"/>
              </a:rPr>
              <a:t>inmediato,</a:t>
            </a:r>
            <a:r>
              <a:rPr sz="1350" spc="-40" dirty="0">
                <a:solidFill>
                  <a:srgbClr val="050505"/>
                </a:solidFill>
                <a:latin typeface="Cambria"/>
                <a:cs typeface="Cambria"/>
              </a:rPr>
              <a:t> </a:t>
            </a:r>
            <a:r>
              <a:rPr sz="1350" spc="20" dirty="0">
                <a:solidFill>
                  <a:srgbClr val="050505"/>
                </a:solidFill>
                <a:latin typeface="Cambria"/>
                <a:cs typeface="Cambria"/>
              </a:rPr>
              <a:t>le</a:t>
            </a:r>
            <a:r>
              <a:rPr sz="1350" spc="-40" dirty="0">
                <a:solidFill>
                  <a:srgbClr val="050505"/>
                </a:solidFill>
                <a:latin typeface="Cambria"/>
                <a:cs typeface="Cambria"/>
              </a:rPr>
              <a:t> </a:t>
            </a:r>
            <a:r>
              <a:rPr sz="1350" spc="20" dirty="0">
                <a:solidFill>
                  <a:srgbClr val="050505"/>
                </a:solidFill>
                <a:latin typeface="Cambria"/>
                <a:cs typeface="Cambria"/>
              </a:rPr>
              <a:t>preocupa</a:t>
            </a:r>
            <a:r>
              <a:rPr sz="1350" spc="-40" dirty="0">
                <a:solidFill>
                  <a:srgbClr val="050505"/>
                </a:solidFill>
                <a:latin typeface="Cambria"/>
                <a:cs typeface="Cambria"/>
              </a:rPr>
              <a:t> </a:t>
            </a:r>
            <a:r>
              <a:rPr sz="1350" spc="30" dirty="0">
                <a:solidFill>
                  <a:srgbClr val="050505"/>
                </a:solidFill>
                <a:latin typeface="Cambria"/>
                <a:cs typeface="Cambria"/>
              </a:rPr>
              <a:t>que</a:t>
            </a:r>
            <a:r>
              <a:rPr sz="1350" spc="-40" dirty="0">
                <a:solidFill>
                  <a:srgbClr val="050505"/>
                </a:solidFill>
                <a:latin typeface="Cambria"/>
                <a:cs typeface="Cambria"/>
              </a:rPr>
              <a:t> </a:t>
            </a:r>
            <a:r>
              <a:rPr sz="1350" spc="30" dirty="0">
                <a:solidFill>
                  <a:srgbClr val="050505"/>
                </a:solidFill>
                <a:latin typeface="Cambria"/>
                <a:cs typeface="Cambria"/>
              </a:rPr>
              <a:t>su</a:t>
            </a:r>
            <a:r>
              <a:rPr sz="1350" spc="-45" dirty="0">
                <a:solidFill>
                  <a:srgbClr val="050505"/>
                </a:solidFill>
                <a:latin typeface="Cambria"/>
                <a:cs typeface="Cambria"/>
              </a:rPr>
              <a:t> </a:t>
            </a:r>
            <a:r>
              <a:rPr sz="1350" spc="20" dirty="0">
                <a:solidFill>
                  <a:srgbClr val="050505"/>
                </a:solidFill>
                <a:latin typeface="Cambria"/>
                <a:cs typeface="Cambria"/>
              </a:rPr>
              <a:t>casa</a:t>
            </a:r>
            <a:r>
              <a:rPr sz="1350" spc="-40" dirty="0">
                <a:solidFill>
                  <a:srgbClr val="050505"/>
                </a:solidFill>
                <a:latin typeface="Cambria"/>
                <a:cs typeface="Cambria"/>
              </a:rPr>
              <a:t> </a:t>
            </a:r>
            <a:r>
              <a:rPr sz="1350" spc="35" dirty="0">
                <a:solidFill>
                  <a:srgbClr val="050505"/>
                </a:solidFill>
                <a:latin typeface="Cambria"/>
                <a:cs typeface="Cambria"/>
              </a:rPr>
              <a:t>no  </a:t>
            </a:r>
            <a:r>
              <a:rPr sz="1350" spc="20" dirty="0">
                <a:solidFill>
                  <a:srgbClr val="050505"/>
                </a:solidFill>
                <a:latin typeface="Cambria"/>
                <a:cs typeface="Cambria"/>
              </a:rPr>
              <a:t>tenga </a:t>
            </a:r>
            <a:r>
              <a:rPr sz="1350" spc="35" dirty="0">
                <a:solidFill>
                  <a:srgbClr val="050505"/>
                </a:solidFill>
                <a:latin typeface="Cambria"/>
                <a:cs typeface="Cambria"/>
              </a:rPr>
              <a:t>un </a:t>
            </a:r>
            <a:r>
              <a:rPr sz="1350" spc="15" dirty="0">
                <a:solidFill>
                  <a:srgbClr val="050505"/>
                </a:solidFill>
                <a:latin typeface="Cambria"/>
                <a:cs typeface="Cambria"/>
              </a:rPr>
              <a:t>precio </a:t>
            </a:r>
            <a:r>
              <a:rPr sz="1350" spc="20" dirty="0">
                <a:solidFill>
                  <a:srgbClr val="050505"/>
                </a:solidFill>
                <a:latin typeface="Cambria"/>
                <a:cs typeface="Cambria"/>
              </a:rPr>
              <a:t>lo </a:t>
            </a:r>
            <a:r>
              <a:rPr sz="1350" spc="15" dirty="0">
                <a:solidFill>
                  <a:srgbClr val="050505"/>
                </a:solidFill>
                <a:latin typeface="Cambria"/>
                <a:cs typeface="Cambria"/>
              </a:rPr>
              <a:t>suficientemente </a:t>
            </a:r>
            <a:r>
              <a:rPr sz="1350" spc="10" dirty="0">
                <a:solidFill>
                  <a:srgbClr val="050505"/>
                </a:solidFill>
                <a:latin typeface="Cambria"/>
                <a:cs typeface="Cambria"/>
              </a:rPr>
              <a:t>alto. </a:t>
            </a:r>
            <a:r>
              <a:rPr sz="1350" spc="20" dirty="0">
                <a:solidFill>
                  <a:srgbClr val="050505"/>
                </a:solidFill>
                <a:latin typeface="Cambria"/>
                <a:cs typeface="Cambria"/>
              </a:rPr>
              <a:t>Sin embargo, </a:t>
            </a:r>
            <a:r>
              <a:rPr sz="1350" spc="25" dirty="0">
                <a:solidFill>
                  <a:srgbClr val="050505"/>
                </a:solidFill>
                <a:latin typeface="Cambria"/>
                <a:cs typeface="Cambria"/>
              </a:rPr>
              <a:t>es </a:t>
            </a:r>
            <a:r>
              <a:rPr sz="1350" spc="15" dirty="0">
                <a:solidFill>
                  <a:srgbClr val="050505"/>
                </a:solidFill>
                <a:latin typeface="Cambria"/>
                <a:cs typeface="Cambria"/>
              </a:rPr>
              <a:t>probable </a:t>
            </a:r>
            <a:r>
              <a:rPr sz="1350" spc="30" dirty="0">
                <a:solidFill>
                  <a:srgbClr val="050505"/>
                </a:solidFill>
                <a:latin typeface="Cambria"/>
                <a:cs typeface="Cambria"/>
              </a:rPr>
              <a:t>que </a:t>
            </a:r>
            <a:r>
              <a:rPr sz="1350" spc="25" dirty="0">
                <a:solidFill>
                  <a:srgbClr val="050505"/>
                </a:solidFill>
                <a:latin typeface="Cambria"/>
                <a:cs typeface="Cambria"/>
              </a:rPr>
              <a:t>eso  </a:t>
            </a:r>
            <a:r>
              <a:rPr sz="1350" spc="10" dirty="0">
                <a:solidFill>
                  <a:srgbClr val="050505"/>
                </a:solidFill>
                <a:latin typeface="Cambria"/>
                <a:cs typeface="Cambria"/>
              </a:rPr>
              <a:t>signifique</a:t>
            </a:r>
            <a:r>
              <a:rPr sz="1350" spc="-5" dirty="0">
                <a:solidFill>
                  <a:srgbClr val="050505"/>
                </a:solidFill>
                <a:latin typeface="Cambria"/>
                <a:cs typeface="Cambria"/>
              </a:rPr>
              <a:t> </a:t>
            </a:r>
            <a:r>
              <a:rPr sz="1350" spc="30" dirty="0">
                <a:solidFill>
                  <a:srgbClr val="050505"/>
                </a:solidFill>
                <a:latin typeface="Cambria"/>
                <a:cs typeface="Cambria"/>
              </a:rPr>
              <a:t>que</a:t>
            </a:r>
            <a:r>
              <a:rPr sz="1350" dirty="0">
                <a:solidFill>
                  <a:srgbClr val="050505"/>
                </a:solidFill>
                <a:latin typeface="Cambria"/>
                <a:cs typeface="Cambria"/>
              </a:rPr>
              <a:t> </a:t>
            </a:r>
            <a:r>
              <a:rPr sz="1350" spc="30" dirty="0">
                <a:solidFill>
                  <a:srgbClr val="050505"/>
                </a:solidFill>
                <a:latin typeface="Cambria"/>
                <a:cs typeface="Cambria"/>
              </a:rPr>
              <a:t>su</a:t>
            </a:r>
            <a:r>
              <a:rPr sz="1350" dirty="0">
                <a:solidFill>
                  <a:srgbClr val="050505"/>
                </a:solidFill>
                <a:latin typeface="Cambria"/>
                <a:cs typeface="Cambria"/>
              </a:rPr>
              <a:t> </a:t>
            </a:r>
            <a:r>
              <a:rPr sz="1350" spc="15" dirty="0">
                <a:solidFill>
                  <a:srgbClr val="050505"/>
                </a:solidFill>
                <a:latin typeface="Cambria"/>
                <a:cs typeface="Cambria"/>
              </a:rPr>
              <a:t>precio</a:t>
            </a:r>
            <a:r>
              <a:rPr sz="1350" dirty="0">
                <a:solidFill>
                  <a:srgbClr val="050505"/>
                </a:solidFill>
                <a:latin typeface="Cambria"/>
                <a:cs typeface="Cambria"/>
              </a:rPr>
              <a:t> </a:t>
            </a:r>
            <a:r>
              <a:rPr sz="1350" spc="20" dirty="0">
                <a:solidFill>
                  <a:srgbClr val="050505"/>
                </a:solidFill>
                <a:latin typeface="Cambria"/>
                <a:cs typeface="Cambria"/>
              </a:rPr>
              <a:t>era</a:t>
            </a:r>
            <a:r>
              <a:rPr sz="1350" dirty="0">
                <a:solidFill>
                  <a:srgbClr val="050505"/>
                </a:solidFill>
                <a:latin typeface="Cambria"/>
                <a:cs typeface="Cambria"/>
              </a:rPr>
              <a:t> </a:t>
            </a:r>
            <a:r>
              <a:rPr sz="1350" spc="20" dirty="0">
                <a:solidFill>
                  <a:srgbClr val="050505"/>
                </a:solidFill>
                <a:latin typeface="Cambria"/>
                <a:cs typeface="Cambria"/>
              </a:rPr>
              <a:t>el</a:t>
            </a:r>
            <a:r>
              <a:rPr sz="1350" spc="-5" dirty="0">
                <a:solidFill>
                  <a:srgbClr val="050505"/>
                </a:solidFill>
                <a:latin typeface="Cambria"/>
                <a:cs typeface="Cambria"/>
              </a:rPr>
              <a:t> </a:t>
            </a:r>
            <a:r>
              <a:rPr sz="1350" spc="15" dirty="0">
                <a:solidFill>
                  <a:srgbClr val="050505"/>
                </a:solidFill>
                <a:latin typeface="Cambria"/>
                <a:cs typeface="Cambria"/>
              </a:rPr>
              <a:t>adecuado.</a:t>
            </a:r>
            <a:r>
              <a:rPr sz="1350" spc="5" dirty="0">
                <a:solidFill>
                  <a:srgbClr val="050505"/>
                </a:solidFill>
                <a:latin typeface="Cambria"/>
                <a:cs typeface="Cambria"/>
              </a:rPr>
              <a:t> </a:t>
            </a:r>
            <a:r>
              <a:rPr sz="1350" spc="25" dirty="0">
                <a:solidFill>
                  <a:srgbClr val="050505"/>
                </a:solidFill>
                <a:latin typeface="Cambria"/>
                <a:cs typeface="Cambria"/>
              </a:rPr>
              <a:t>Aunque</a:t>
            </a:r>
            <a:r>
              <a:rPr sz="1350" dirty="0">
                <a:solidFill>
                  <a:srgbClr val="050505"/>
                </a:solidFill>
                <a:latin typeface="Cambria"/>
                <a:cs typeface="Cambria"/>
              </a:rPr>
              <a:t> </a:t>
            </a:r>
            <a:r>
              <a:rPr sz="1350" spc="25" dirty="0">
                <a:solidFill>
                  <a:srgbClr val="050505"/>
                </a:solidFill>
                <a:latin typeface="Cambria"/>
                <a:cs typeface="Cambria"/>
              </a:rPr>
              <a:t>hay</a:t>
            </a:r>
            <a:r>
              <a:rPr sz="1350" dirty="0">
                <a:solidFill>
                  <a:srgbClr val="050505"/>
                </a:solidFill>
                <a:latin typeface="Cambria"/>
                <a:cs typeface="Cambria"/>
              </a:rPr>
              <a:t> </a:t>
            </a:r>
            <a:r>
              <a:rPr sz="1350" spc="10" dirty="0">
                <a:solidFill>
                  <a:srgbClr val="050505"/>
                </a:solidFill>
                <a:latin typeface="Cambria"/>
                <a:cs typeface="Cambria"/>
              </a:rPr>
              <a:t>historias</a:t>
            </a:r>
            <a:r>
              <a:rPr sz="1350" dirty="0">
                <a:solidFill>
                  <a:srgbClr val="050505"/>
                </a:solidFill>
                <a:latin typeface="Cambria"/>
                <a:cs typeface="Cambria"/>
              </a:rPr>
              <a:t> </a:t>
            </a:r>
            <a:r>
              <a:rPr sz="1350" spc="30" dirty="0">
                <a:solidFill>
                  <a:srgbClr val="050505"/>
                </a:solidFill>
                <a:latin typeface="Cambria"/>
                <a:cs typeface="Cambria"/>
              </a:rPr>
              <a:t>de</a:t>
            </a:r>
            <a:r>
              <a:rPr sz="1350" spc="-5" dirty="0">
                <a:solidFill>
                  <a:srgbClr val="050505"/>
                </a:solidFill>
                <a:latin typeface="Cambria"/>
                <a:cs typeface="Cambria"/>
              </a:rPr>
              <a:t> </a:t>
            </a:r>
            <a:r>
              <a:rPr sz="1350" spc="20" dirty="0">
                <a:solidFill>
                  <a:srgbClr val="050505"/>
                </a:solidFill>
                <a:latin typeface="Cambria"/>
                <a:cs typeface="Cambria"/>
              </a:rPr>
              <a:t>vendedores</a:t>
            </a:r>
            <a:r>
              <a:rPr sz="1350" dirty="0">
                <a:solidFill>
                  <a:srgbClr val="050505"/>
                </a:solidFill>
                <a:latin typeface="Cambria"/>
                <a:cs typeface="Cambria"/>
              </a:rPr>
              <a:t> </a:t>
            </a:r>
            <a:r>
              <a:rPr sz="1350" spc="30" dirty="0">
                <a:solidFill>
                  <a:srgbClr val="050505"/>
                </a:solidFill>
                <a:latin typeface="Cambria"/>
                <a:cs typeface="Cambria"/>
              </a:rPr>
              <a:t>que  </a:t>
            </a:r>
            <a:r>
              <a:rPr sz="1350" spc="15" dirty="0">
                <a:solidFill>
                  <a:srgbClr val="050505"/>
                </a:solidFill>
                <a:latin typeface="Cambria"/>
                <a:cs typeface="Cambria"/>
              </a:rPr>
              <a:t>rechazaron </a:t>
            </a:r>
            <a:r>
              <a:rPr sz="1350" spc="30" dirty="0">
                <a:solidFill>
                  <a:srgbClr val="050505"/>
                </a:solidFill>
                <a:latin typeface="Cambria"/>
                <a:cs typeface="Cambria"/>
              </a:rPr>
              <a:t>su </a:t>
            </a:r>
            <a:r>
              <a:rPr sz="1350" spc="20" dirty="0">
                <a:solidFill>
                  <a:srgbClr val="050505"/>
                </a:solidFill>
                <a:latin typeface="Cambria"/>
                <a:cs typeface="Cambria"/>
              </a:rPr>
              <a:t>primera </a:t>
            </a:r>
            <a:r>
              <a:rPr sz="1350" spc="15" dirty="0">
                <a:solidFill>
                  <a:srgbClr val="050505"/>
                </a:solidFill>
                <a:latin typeface="Cambria"/>
                <a:cs typeface="Cambria"/>
              </a:rPr>
              <a:t>oferta </a:t>
            </a:r>
            <a:r>
              <a:rPr sz="1350" spc="20" dirty="0">
                <a:solidFill>
                  <a:srgbClr val="050505"/>
                </a:solidFill>
                <a:latin typeface="Cambria"/>
                <a:cs typeface="Cambria"/>
              </a:rPr>
              <a:t>para </a:t>
            </a:r>
            <a:r>
              <a:rPr sz="1350" spc="15" dirty="0">
                <a:solidFill>
                  <a:srgbClr val="050505"/>
                </a:solidFill>
                <a:latin typeface="Cambria"/>
                <a:cs typeface="Cambria"/>
              </a:rPr>
              <a:t>esperar </a:t>
            </a:r>
            <a:r>
              <a:rPr sz="1350" spc="45" dirty="0">
                <a:solidFill>
                  <a:srgbClr val="050505"/>
                </a:solidFill>
                <a:latin typeface="Cambria"/>
                <a:cs typeface="Cambria"/>
              </a:rPr>
              <a:t>y </a:t>
            </a:r>
            <a:r>
              <a:rPr sz="1350" spc="20" dirty="0">
                <a:solidFill>
                  <a:srgbClr val="050505"/>
                </a:solidFill>
                <a:latin typeface="Cambria"/>
                <a:cs typeface="Cambria"/>
              </a:rPr>
              <a:t>ver </a:t>
            </a:r>
            <a:r>
              <a:rPr sz="1350" spc="15" dirty="0">
                <a:solidFill>
                  <a:srgbClr val="050505"/>
                </a:solidFill>
                <a:latin typeface="Cambria"/>
                <a:cs typeface="Cambria"/>
              </a:rPr>
              <a:t>si recibían </a:t>
            </a:r>
            <a:r>
              <a:rPr sz="1350" spc="30" dirty="0">
                <a:solidFill>
                  <a:srgbClr val="050505"/>
                </a:solidFill>
                <a:latin typeface="Cambria"/>
                <a:cs typeface="Cambria"/>
              </a:rPr>
              <a:t>una </a:t>
            </a:r>
            <a:r>
              <a:rPr sz="1350" spc="15" dirty="0">
                <a:solidFill>
                  <a:srgbClr val="050505"/>
                </a:solidFill>
                <a:latin typeface="Cambria"/>
                <a:cs typeface="Cambria"/>
              </a:rPr>
              <a:t>oferta </a:t>
            </a:r>
            <a:r>
              <a:rPr sz="1350" spc="35" dirty="0">
                <a:solidFill>
                  <a:srgbClr val="050505"/>
                </a:solidFill>
                <a:latin typeface="Cambria"/>
                <a:cs typeface="Cambria"/>
              </a:rPr>
              <a:t>más </a:t>
            </a:r>
            <a:r>
              <a:rPr sz="1350" spc="5" dirty="0">
                <a:solidFill>
                  <a:srgbClr val="050505"/>
                </a:solidFill>
                <a:latin typeface="Cambria"/>
                <a:cs typeface="Cambria"/>
              </a:rPr>
              <a:t>alta, </a:t>
            </a:r>
            <a:r>
              <a:rPr sz="1350" spc="45" dirty="0">
                <a:solidFill>
                  <a:srgbClr val="050505"/>
                </a:solidFill>
                <a:latin typeface="Cambria"/>
                <a:cs typeface="Cambria"/>
              </a:rPr>
              <a:t>y  </a:t>
            </a:r>
            <a:r>
              <a:rPr sz="1350" spc="15" dirty="0">
                <a:solidFill>
                  <a:srgbClr val="050505"/>
                </a:solidFill>
                <a:latin typeface="Cambria"/>
                <a:cs typeface="Cambria"/>
              </a:rPr>
              <a:t>fueron </a:t>
            </a:r>
            <a:r>
              <a:rPr sz="1350" spc="20" dirty="0">
                <a:solidFill>
                  <a:srgbClr val="050505"/>
                </a:solidFill>
                <a:latin typeface="Cambria"/>
                <a:cs typeface="Cambria"/>
              </a:rPr>
              <a:t>recompensados </a:t>
            </a:r>
            <a:r>
              <a:rPr sz="1350" spc="25" dirty="0">
                <a:solidFill>
                  <a:srgbClr val="050505"/>
                </a:solidFill>
                <a:latin typeface="Cambria"/>
                <a:cs typeface="Cambria"/>
              </a:rPr>
              <a:t>con </a:t>
            </a:r>
            <a:r>
              <a:rPr sz="1350" spc="35" dirty="0">
                <a:solidFill>
                  <a:srgbClr val="050505"/>
                </a:solidFill>
                <a:latin typeface="Cambria"/>
                <a:cs typeface="Cambria"/>
              </a:rPr>
              <a:t>un </a:t>
            </a:r>
            <a:r>
              <a:rPr sz="1350" spc="20" dirty="0">
                <a:solidFill>
                  <a:srgbClr val="050505"/>
                </a:solidFill>
                <a:latin typeface="Cambria"/>
                <a:cs typeface="Cambria"/>
              </a:rPr>
              <a:t>mejor </a:t>
            </a:r>
            <a:r>
              <a:rPr sz="1350" spc="15" dirty="0">
                <a:solidFill>
                  <a:srgbClr val="050505"/>
                </a:solidFill>
                <a:latin typeface="Cambria"/>
                <a:cs typeface="Cambria"/>
              </a:rPr>
              <a:t>precio </a:t>
            </a:r>
            <a:r>
              <a:rPr sz="1350" spc="35" dirty="0">
                <a:solidFill>
                  <a:srgbClr val="050505"/>
                </a:solidFill>
                <a:latin typeface="Cambria"/>
                <a:cs typeface="Cambria"/>
              </a:rPr>
              <a:t>más </a:t>
            </a:r>
            <a:r>
              <a:rPr sz="1350" spc="10" dirty="0">
                <a:solidFill>
                  <a:srgbClr val="050505"/>
                </a:solidFill>
                <a:latin typeface="Cambria"/>
                <a:cs typeface="Cambria"/>
              </a:rPr>
              <a:t>tarde, </a:t>
            </a:r>
            <a:r>
              <a:rPr sz="1350" spc="20" dirty="0">
                <a:solidFill>
                  <a:srgbClr val="050505"/>
                </a:solidFill>
                <a:latin typeface="Cambria"/>
                <a:cs typeface="Cambria"/>
              </a:rPr>
              <a:t>la mayoría </a:t>
            </a:r>
            <a:r>
              <a:rPr sz="1350" spc="30" dirty="0">
                <a:solidFill>
                  <a:srgbClr val="050505"/>
                </a:solidFill>
                <a:latin typeface="Cambria"/>
                <a:cs typeface="Cambria"/>
              </a:rPr>
              <a:t>de </a:t>
            </a:r>
            <a:r>
              <a:rPr sz="1350" spc="15" dirty="0">
                <a:solidFill>
                  <a:srgbClr val="050505"/>
                </a:solidFill>
                <a:latin typeface="Cambria"/>
                <a:cs typeface="Cambria"/>
              </a:rPr>
              <a:t>las veces,  </a:t>
            </a:r>
            <a:r>
              <a:rPr sz="1350" spc="20" dirty="0">
                <a:solidFill>
                  <a:srgbClr val="050505"/>
                </a:solidFill>
                <a:latin typeface="Cambria"/>
                <a:cs typeface="Cambria"/>
              </a:rPr>
              <a:t>obtendrán</a:t>
            </a:r>
            <a:r>
              <a:rPr sz="1350" spc="-45" dirty="0">
                <a:solidFill>
                  <a:srgbClr val="050505"/>
                </a:solidFill>
                <a:latin typeface="Cambria"/>
                <a:cs typeface="Cambria"/>
              </a:rPr>
              <a:t> </a:t>
            </a:r>
            <a:r>
              <a:rPr sz="1350" spc="25" dirty="0">
                <a:solidFill>
                  <a:srgbClr val="050505"/>
                </a:solidFill>
                <a:latin typeface="Cambria"/>
                <a:cs typeface="Cambria"/>
              </a:rPr>
              <a:t>menos</a:t>
            </a:r>
            <a:r>
              <a:rPr sz="1350" spc="-40" dirty="0">
                <a:solidFill>
                  <a:srgbClr val="050505"/>
                </a:solidFill>
                <a:latin typeface="Cambria"/>
                <a:cs typeface="Cambria"/>
              </a:rPr>
              <a:t> </a:t>
            </a:r>
            <a:r>
              <a:rPr sz="1350" spc="25" dirty="0">
                <a:solidFill>
                  <a:srgbClr val="050505"/>
                </a:solidFill>
                <a:latin typeface="Cambria"/>
                <a:cs typeface="Cambria"/>
              </a:rPr>
              <a:t>por</a:t>
            </a:r>
            <a:r>
              <a:rPr sz="1350" spc="-40" dirty="0">
                <a:solidFill>
                  <a:srgbClr val="050505"/>
                </a:solidFill>
                <a:latin typeface="Cambria"/>
                <a:cs typeface="Cambria"/>
              </a:rPr>
              <a:t> </a:t>
            </a:r>
            <a:r>
              <a:rPr sz="1350" spc="30" dirty="0">
                <a:solidFill>
                  <a:srgbClr val="050505"/>
                </a:solidFill>
                <a:latin typeface="Cambria"/>
                <a:cs typeface="Cambria"/>
              </a:rPr>
              <a:t>su</a:t>
            </a:r>
            <a:r>
              <a:rPr sz="1350" spc="-40" dirty="0">
                <a:solidFill>
                  <a:srgbClr val="050505"/>
                </a:solidFill>
                <a:latin typeface="Cambria"/>
                <a:cs typeface="Cambria"/>
              </a:rPr>
              <a:t> </a:t>
            </a:r>
            <a:r>
              <a:rPr sz="1350" spc="20" dirty="0">
                <a:solidFill>
                  <a:srgbClr val="050505"/>
                </a:solidFill>
                <a:latin typeface="Cambria"/>
                <a:cs typeface="Cambria"/>
              </a:rPr>
              <a:t>casa</a:t>
            </a:r>
            <a:r>
              <a:rPr sz="1350" spc="-40" dirty="0">
                <a:solidFill>
                  <a:srgbClr val="050505"/>
                </a:solidFill>
                <a:latin typeface="Cambria"/>
                <a:cs typeface="Cambria"/>
              </a:rPr>
              <a:t> </a:t>
            </a:r>
            <a:r>
              <a:rPr sz="1350" spc="30" dirty="0">
                <a:solidFill>
                  <a:srgbClr val="050505"/>
                </a:solidFill>
                <a:latin typeface="Cambria"/>
                <a:cs typeface="Cambria"/>
              </a:rPr>
              <a:t>de</a:t>
            </a:r>
            <a:r>
              <a:rPr sz="1350" spc="-40" dirty="0">
                <a:solidFill>
                  <a:srgbClr val="050505"/>
                </a:solidFill>
                <a:latin typeface="Cambria"/>
                <a:cs typeface="Cambria"/>
              </a:rPr>
              <a:t> </a:t>
            </a:r>
            <a:r>
              <a:rPr sz="1350" spc="20" dirty="0">
                <a:solidFill>
                  <a:srgbClr val="050505"/>
                </a:solidFill>
                <a:latin typeface="Cambria"/>
                <a:cs typeface="Cambria"/>
              </a:rPr>
              <a:t>lo</a:t>
            </a:r>
            <a:r>
              <a:rPr sz="1350" spc="-40" dirty="0">
                <a:solidFill>
                  <a:srgbClr val="050505"/>
                </a:solidFill>
                <a:latin typeface="Cambria"/>
                <a:cs typeface="Cambria"/>
              </a:rPr>
              <a:t> </a:t>
            </a:r>
            <a:r>
              <a:rPr sz="1350" spc="30" dirty="0">
                <a:solidFill>
                  <a:srgbClr val="050505"/>
                </a:solidFill>
                <a:latin typeface="Cambria"/>
                <a:cs typeface="Cambria"/>
              </a:rPr>
              <a:t>que</a:t>
            </a:r>
            <a:r>
              <a:rPr sz="1350" spc="-40" dirty="0">
                <a:solidFill>
                  <a:srgbClr val="050505"/>
                </a:solidFill>
                <a:latin typeface="Cambria"/>
                <a:cs typeface="Cambria"/>
              </a:rPr>
              <a:t> </a:t>
            </a:r>
            <a:r>
              <a:rPr sz="1350" spc="20" dirty="0">
                <a:solidFill>
                  <a:srgbClr val="050505"/>
                </a:solidFill>
                <a:latin typeface="Cambria"/>
                <a:cs typeface="Cambria"/>
              </a:rPr>
              <a:t>esperan</a:t>
            </a:r>
            <a:r>
              <a:rPr sz="1350" spc="-45" dirty="0">
                <a:solidFill>
                  <a:srgbClr val="050505"/>
                </a:solidFill>
                <a:latin typeface="Cambria"/>
                <a:cs typeface="Cambria"/>
              </a:rPr>
              <a:t> </a:t>
            </a:r>
            <a:r>
              <a:rPr sz="1350" spc="20" dirty="0">
                <a:solidFill>
                  <a:srgbClr val="050505"/>
                </a:solidFill>
                <a:latin typeface="Cambria"/>
                <a:cs typeface="Cambria"/>
              </a:rPr>
              <a:t>cuanto</a:t>
            </a:r>
            <a:r>
              <a:rPr sz="1350" spc="-40" dirty="0">
                <a:solidFill>
                  <a:srgbClr val="050505"/>
                </a:solidFill>
                <a:latin typeface="Cambria"/>
                <a:cs typeface="Cambria"/>
              </a:rPr>
              <a:t> </a:t>
            </a:r>
            <a:r>
              <a:rPr sz="1350" spc="35" dirty="0">
                <a:solidFill>
                  <a:srgbClr val="050505"/>
                </a:solidFill>
                <a:latin typeface="Cambria"/>
                <a:cs typeface="Cambria"/>
              </a:rPr>
              <a:t>más</a:t>
            </a:r>
            <a:r>
              <a:rPr sz="1350" spc="-40" dirty="0">
                <a:solidFill>
                  <a:srgbClr val="050505"/>
                </a:solidFill>
                <a:latin typeface="Cambria"/>
                <a:cs typeface="Cambria"/>
              </a:rPr>
              <a:t> </a:t>
            </a:r>
            <a:r>
              <a:rPr sz="1350" spc="15" dirty="0">
                <a:solidFill>
                  <a:srgbClr val="050505"/>
                </a:solidFill>
                <a:latin typeface="Cambria"/>
                <a:cs typeface="Cambria"/>
              </a:rPr>
              <a:t>esperen.</a:t>
            </a:r>
            <a:endParaRPr sz="1350">
              <a:latin typeface="Cambria"/>
              <a:cs typeface="Cambria"/>
            </a:endParaRPr>
          </a:p>
          <a:p>
            <a:pPr>
              <a:lnSpc>
                <a:spcPct val="100000"/>
              </a:lnSpc>
              <a:spcBef>
                <a:spcPts val="5"/>
              </a:spcBef>
            </a:pPr>
            <a:endParaRPr sz="1450">
              <a:latin typeface="Times New Roman"/>
              <a:cs typeface="Times New Roman"/>
            </a:endParaRPr>
          </a:p>
          <a:p>
            <a:pPr marL="19685" marR="374650">
              <a:lnSpc>
                <a:spcPct val="112200"/>
              </a:lnSpc>
            </a:pPr>
            <a:r>
              <a:rPr sz="1200" b="1" spc="-60" dirty="0">
                <a:latin typeface="Verdana"/>
                <a:cs typeface="Verdana"/>
              </a:rPr>
              <a:t>Algunos</a:t>
            </a:r>
            <a:r>
              <a:rPr sz="1200" b="1" spc="-130" dirty="0">
                <a:latin typeface="Verdana"/>
                <a:cs typeface="Verdana"/>
              </a:rPr>
              <a:t> </a:t>
            </a:r>
            <a:r>
              <a:rPr sz="1200" b="1" spc="-65" dirty="0">
                <a:latin typeface="Verdana"/>
                <a:cs typeface="Verdana"/>
              </a:rPr>
              <a:t>propietarios</a:t>
            </a:r>
            <a:r>
              <a:rPr sz="1200" b="1" spc="-130" dirty="0">
                <a:latin typeface="Verdana"/>
                <a:cs typeface="Verdana"/>
              </a:rPr>
              <a:t> </a:t>
            </a:r>
            <a:r>
              <a:rPr sz="1200" b="1" spc="-60" dirty="0">
                <a:latin typeface="Verdana"/>
                <a:cs typeface="Verdana"/>
              </a:rPr>
              <a:t>cometen</a:t>
            </a:r>
            <a:r>
              <a:rPr sz="1200" b="1" spc="-125" dirty="0">
                <a:latin typeface="Verdana"/>
                <a:cs typeface="Verdana"/>
              </a:rPr>
              <a:t> </a:t>
            </a:r>
            <a:r>
              <a:rPr sz="1200" b="1" spc="-35" dirty="0">
                <a:latin typeface="Verdana"/>
                <a:cs typeface="Verdana"/>
              </a:rPr>
              <a:t>el</a:t>
            </a:r>
            <a:r>
              <a:rPr sz="1200" b="1" spc="-130" dirty="0">
                <a:latin typeface="Verdana"/>
                <a:cs typeface="Verdana"/>
              </a:rPr>
              <a:t> </a:t>
            </a:r>
            <a:r>
              <a:rPr sz="1200" b="1" spc="-60" dirty="0">
                <a:latin typeface="Verdana"/>
                <a:cs typeface="Verdana"/>
              </a:rPr>
              <a:t>grave</a:t>
            </a:r>
            <a:r>
              <a:rPr sz="1200" b="1" spc="-130" dirty="0">
                <a:latin typeface="Verdana"/>
                <a:cs typeface="Verdana"/>
              </a:rPr>
              <a:t> </a:t>
            </a:r>
            <a:r>
              <a:rPr sz="1200" b="1" spc="-55" dirty="0">
                <a:latin typeface="Verdana"/>
                <a:cs typeface="Verdana"/>
              </a:rPr>
              <a:t>error</a:t>
            </a:r>
            <a:r>
              <a:rPr sz="1200" b="1" spc="-125" dirty="0">
                <a:latin typeface="Verdana"/>
                <a:cs typeface="Verdana"/>
              </a:rPr>
              <a:t> </a:t>
            </a:r>
            <a:r>
              <a:rPr sz="1200" b="1" spc="-35" dirty="0">
                <a:latin typeface="Verdana"/>
                <a:cs typeface="Verdana"/>
              </a:rPr>
              <a:t>de</a:t>
            </a:r>
            <a:r>
              <a:rPr sz="1200" b="1" spc="-130" dirty="0">
                <a:latin typeface="Verdana"/>
                <a:cs typeface="Verdana"/>
              </a:rPr>
              <a:t> </a:t>
            </a:r>
            <a:r>
              <a:rPr sz="1200" b="1" spc="-60" dirty="0">
                <a:latin typeface="Verdana"/>
                <a:cs typeface="Verdana"/>
              </a:rPr>
              <a:t>utilizar</a:t>
            </a:r>
            <a:r>
              <a:rPr sz="1200" b="1" spc="-125" dirty="0">
                <a:latin typeface="Verdana"/>
                <a:cs typeface="Verdana"/>
              </a:rPr>
              <a:t> </a:t>
            </a:r>
            <a:r>
              <a:rPr sz="1200" b="1" spc="-35" dirty="0">
                <a:latin typeface="Verdana"/>
                <a:cs typeface="Verdana"/>
              </a:rPr>
              <a:t>el</a:t>
            </a:r>
            <a:r>
              <a:rPr sz="1200" b="1" spc="-130" dirty="0">
                <a:latin typeface="Verdana"/>
                <a:cs typeface="Verdana"/>
              </a:rPr>
              <a:t> </a:t>
            </a:r>
            <a:r>
              <a:rPr sz="1200" b="1" spc="-55" dirty="0">
                <a:latin typeface="Verdana"/>
                <a:cs typeface="Verdana"/>
              </a:rPr>
              <a:t>Zillow</a:t>
            </a:r>
            <a:r>
              <a:rPr sz="1200" b="1" spc="-130" dirty="0">
                <a:latin typeface="Verdana"/>
                <a:cs typeface="Verdana"/>
              </a:rPr>
              <a:t> </a:t>
            </a:r>
            <a:r>
              <a:rPr sz="1200" b="1" spc="-65" dirty="0">
                <a:latin typeface="Verdana"/>
                <a:cs typeface="Verdana"/>
              </a:rPr>
              <a:t>Zestimate  </a:t>
            </a:r>
            <a:r>
              <a:rPr sz="1200" b="1" spc="-55" dirty="0">
                <a:latin typeface="Verdana"/>
                <a:cs typeface="Verdana"/>
              </a:rPr>
              <a:t>como</a:t>
            </a:r>
            <a:r>
              <a:rPr sz="1200" b="1" spc="-135" dirty="0">
                <a:latin typeface="Verdana"/>
                <a:cs typeface="Verdana"/>
              </a:rPr>
              <a:t> </a:t>
            </a:r>
            <a:r>
              <a:rPr sz="1200" b="1" spc="-60" dirty="0">
                <a:latin typeface="Verdana"/>
                <a:cs typeface="Verdana"/>
              </a:rPr>
              <a:t>factor</a:t>
            </a:r>
            <a:r>
              <a:rPr sz="1200" b="1" spc="-130" dirty="0">
                <a:latin typeface="Verdana"/>
                <a:cs typeface="Verdana"/>
              </a:rPr>
              <a:t> </a:t>
            </a:r>
            <a:r>
              <a:rPr sz="1200" b="1" spc="-65" dirty="0">
                <a:latin typeface="Verdana"/>
                <a:cs typeface="Verdana"/>
              </a:rPr>
              <a:t>determinante</a:t>
            </a:r>
            <a:r>
              <a:rPr sz="1200" b="1" spc="-130" dirty="0">
                <a:latin typeface="Verdana"/>
                <a:cs typeface="Verdana"/>
              </a:rPr>
              <a:t> </a:t>
            </a:r>
            <a:r>
              <a:rPr sz="1200" b="1" spc="-50" dirty="0">
                <a:latin typeface="Verdana"/>
                <a:cs typeface="Verdana"/>
              </a:rPr>
              <a:t>del</a:t>
            </a:r>
            <a:r>
              <a:rPr sz="1200" b="1" spc="-130" dirty="0">
                <a:latin typeface="Verdana"/>
                <a:cs typeface="Verdana"/>
              </a:rPr>
              <a:t> </a:t>
            </a:r>
            <a:r>
              <a:rPr sz="1200" b="1" spc="-60" dirty="0">
                <a:latin typeface="Verdana"/>
                <a:cs typeface="Verdana"/>
              </a:rPr>
              <a:t>precio.</a:t>
            </a:r>
            <a:endParaRPr sz="1200">
              <a:latin typeface="Verdana"/>
              <a:cs typeface="Verdana"/>
            </a:endParaRPr>
          </a:p>
          <a:p>
            <a:pPr>
              <a:lnSpc>
                <a:spcPct val="100000"/>
              </a:lnSpc>
              <a:spcBef>
                <a:spcPts val="5"/>
              </a:spcBef>
            </a:pPr>
            <a:endParaRPr sz="1450">
              <a:latin typeface="Times New Roman"/>
              <a:cs typeface="Times New Roman"/>
            </a:endParaRPr>
          </a:p>
          <a:p>
            <a:pPr marL="12700" marR="33655" indent="18415">
              <a:lnSpc>
                <a:spcPct val="101899"/>
              </a:lnSpc>
            </a:pPr>
            <a:r>
              <a:rPr sz="1350" spc="35" dirty="0">
                <a:solidFill>
                  <a:srgbClr val="050505"/>
                </a:solidFill>
                <a:latin typeface="Cambria"/>
                <a:cs typeface="Cambria"/>
              </a:rPr>
              <a:t>Esto es </a:t>
            </a:r>
            <a:r>
              <a:rPr sz="1350" spc="30" dirty="0">
                <a:solidFill>
                  <a:srgbClr val="050505"/>
                </a:solidFill>
                <a:latin typeface="Cambria"/>
                <a:cs typeface="Cambria"/>
              </a:rPr>
              <a:t>lo </a:t>
            </a:r>
            <a:r>
              <a:rPr sz="1350" spc="40" dirty="0">
                <a:solidFill>
                  <a:srgbClr val="050505"/>
                </a:solidFill>
                <a:latin typeface="Cambria"/>
                <a:cs typeface="Cambria"/>
              </a:rPr>
              <a:t>que puedo </a:t>
            </a:r>
            <a:r>
              <a:rPr sz="1350" spc="30" dirty="0">
                <a:solidFill>
                  <a:srgbClr val="050505"/>
                </a:solidFill>
                <a:latin typeface="Cambria"/>
                <a:cs typeface="Cambria"/>
              </a:rPr>
              <a:t>decirte </a:t>
            </a:r>
            <a:r>
              <a:rPr sz="1350" spc="45" dirty="0">
                <a:solidFill>
                  <a:srgbClr val="050505"/>
                </a:solidFill>
                <a:latin typeface="Cambria"/>
                <a:cs typeface="Cambria"/>
              </a:rPr>
              <a:t>como </a:t>
            </a:r>
            <a:r>
              <a:rPr sz="1350" spc="30" dirty="0">
                <a:solidFill>
                  <a:srgbClr val="050505"/>
                </a:solidFill>
                <a:latin typeface="Cambria"/>
                <a:cs typeface="Cambria"/>
              </a:rPr>
              <a:t>profesional inmobiliario. </a:t>
            </a:r>
            <a:r>
              <a:rPr sz="1350" spc="40" dirty="0">
                <a:solidFill>
                  <a:srgbClr val="050505"/>
                </a:solidFill>
                <a:latin typeface="Cambria"/>
                <a:cs typeface="Cambria"/>
              </a:rPr>
              <a:t>Se </a:t>
            </a:r>
            <a:r>
              <a:rPr sz="1350" spc="30" dirty="0">
                <a:solidFill>
                  <a:srgbClr val="050505"/>
                </a:solidFill>
                <a:latin typeface="Cambria"/>
                <a:cs typeface="Cambria"/>
              </a:rPr>
              <a:t>llama  "Zestimate" </a:t>
            </a:r>
            <a:r>
              <a:rPr sz="1350" spc="40" dirty="0">
                <a:solidFill>
                  <a:srgbClr val="050505"/>
                </a:solidFill>
                <a:latin typeface="Cambria"/>
                <a:cs typeface="Cambria"/>
              </a:rPr>
              <a:t>por una </a:t>
            </a:r>
            <a:r>
              <a:rPr sz="1350" spc="30" dirty="0">
                <a:solidFill>
                  <a:srgbClr val="050505"/>
                </a:solidFill>
                <a:latin typeface="Cambria"/>
                <a:cs typeface="Cambria"/>
              </a:rPr>
              <a:t>razón. </a:t>
            </a:r>
            <a:r>
              <a:rPr sz="1350" spc="40" dirty="0">
                <a:solidFill>
                  <a:srgbClr val="050505"/>
                </a:solidFill>
                <a:latin typeface="Cambria"/>
                <a:cs typeface="Cambria"/>
              </a:rPr>
              <a:t>Es una </a:t>
            </a:r>
            <a:r>
              <a:rPr sz="1350" spc="30" dirty="0">
                <a:solidFill>
                  <a:srgbClr val="050505"/>
                </a:solidFill>
                <a:latin typeface="Cambria"/>
                <a:cs typeface="Cambria"/>
              </a:rPr>
              <a:t>estimación. </a:t>
            </a:r>
            <a:r>
              <a:rPr sz="1350" spc="50" dirty="0">
                <a:solidFill>
                  <a:srgbClr val="050505"/>
                </a:solidFill>
                <a:latin typeface="Cambria"/>
                <a:cs typeface="Cambria"/>
              </a:rPr>
              <a:t>Y </a:t>
            </a:r>
            <a:r>
              <a:rPr sz="1350" spc="45" dirty="0">
                <a:solidFill>
                  <a:srgbClr val="050505"/>
                </a:solidFill>
                <a:latin typeface="Cambria"/>
                <a:cs typeface="Cambria"/>
              </a:rPr>
              <a:t>no uno </a:t>
            </a:r>
            <a:r>
              <a:rPr sz="1350" spc="40" dirty="0">
                <a:solidFill>
                  <a:srgbClr val="050505"/>
                </a:solidFill>
                <a:latin typeface="Cambria"/>
                <a:cs typeface="Cambria"/>
              </a:rPr>
              <a:t>que </a:t>
            </a:r>
            <a:r>
              <a:rPr sz="1350" spc="30" dirty="0">
                <a:solidFill>
                  <a:srgbClr val="050505"/>
                </a:solidFill>
                <a:latin typeface="Cambria"/>
                <a:cs typeface="Cambria"/>
              </a:rPr>
              <a:t>cualquier </a:t>
            </a:r>
            <a:r>
              <a:rPr sz="1350" spc="35" dirty="0">
                <a:solidFill>
                  <a:srgbClr val="050505"/>
                </a:solidFill>
                <a:latin typeface="Cambria"/>
                <a:cs typeface="Cambria"/>
              </a:rPr>
              <a:t>banco  </a:t>
            </a:r>
            <a:r>
              <a:rPr sz="1350" spc="30" dirty="0">
                <a:solidFill>
                  <a:srgbClr val="050505"/>
                </a:solidFill>
                <a:latin typeface="Cambria"/>
                <a:cs typeface="Cambria"/>
              </a:rPr>
              <a:t>usaría. Zillow lo </a:t>
            </a:r>
            <a:r>
              <a:rPr sz="1350" spc="25" dirty="0">
                <a:solidFill>
                  <a:srgbClr val="050505"/>
                </a:solidFill>
                <a:latin typeface="Cambria"/>
                <a:cs typeface="Cambria"/>
              </a:rPr>
              <a:t>utiliza </a:t>
            </a:r>
            <a:r>
              <a:rPr sz="1350" spc="45" dirty="0">
                <a:solidFill>
                  <a:srgbClr val="050505"/>
                </a:solidFill>
                <a:latin typeface="Cambria"/>
                <a:cs typeface="Cambria"/>
              </a:rPr>
              <a:t>como </a:t>
            </a:r>
            <a:r>
              <a:rPr sz="1350" spc="40" dirty="0">
                <a:solidFill>
                  <a:srgbClr val="050505"/>
                </a:solidFill>
                <a:latin typeface="Cambria"/>
                <a:cs typeface="Cambria"/>
              </a:rPr>
              <a:t>una </a:t>
            </a:r>
            <a:r>
              <a:rPr sz="1350" spc="35" dirty="0">
                <a:solidFill>
                  <a:srgbClr val="050505"/>
                </a:solidFill>
                <a:latin typeface="Cambria"/>
                <a:cs typeface="Cambria"/>
              </a:rPr>
              <a:t>herramienta </a:t>
            </a:r>
            <a:r>
              <a:rPr sz="1350" spc="40" dirty="0">
                <a:solidFill>
                  <a:srgbClr val="050505"/>
                </a:solidFill>
                <a:latin typeface="Cambria"/>
                <a:cs typeface="Cambria"/>
              </a:rPr>
              <a:t>de </a:t>
            </a:r>
            <a:r>
              <a:rPr sz="1350" spc="35" dirty="0">
                <a:solidFill>
                  <a:srgbClr val="050505"/>
                </a:solidFill>
                <a:latin typeface="Cambria"/>
                <a:cs typeface="Cambria"/>
              </a:rPr>
              <a:t>marketing para </a:t>
            </a:r>
            <a:r>
              <a:rPr sz="1350" spc="30" dirty="0">
                <a:solidFill>
                  <a:srgbClr val="050505"/>
                </a:solidFill>
                <a:latin typeface="Cambria"/>
                <a:cs typeface="Cambria"/>
              </a:rPr>
              <a:t>atraer </a:t>
            </a:r>
            <a:r>
              <a:rPr sz="1350" spc="45" dirty="0">
                <a:solidFill>
                  <a:srgbClr val="050505"/>
                </a:solidFill>
                <a:latin typeface="Cambria"/>
                <a:cs typeface="Cambria"/>
              </a:rPr>
              <a:t>a </a:t>
            </a:r>
            <a:r>
              <a:rPr sz="1350" spc="30" dirty="0">
                <a:solidFill>
                  <a:srgbClr val="050505"/>
                </a:solidFill>
                <a:latin typeface="Cambria"/>
                <a:cs typeface="Cambria"/>
              </a:rPr>
              <a:t>la  </a:t>
            </a:r>
            <a:r>
              <a:rPr sz="1350" spc="35" dirty="0">
                <a:solidFill>
                  <a:srgbClr val="050505"/>
                </a:solidFill>
                <a:latin typeface="Cambria"/>
                <a:cs typeface="Cambria"/>
              </a:rPr>
              <a:t>gente</a:t>
            </a:r>
            <a:r>
              <a:rPr sz="1350" spc="5" dirty="0">
                <a:solidFill>
                  <a:srgbClr val="050505"/>
                </a:solidFill>
                <a:latin typeface="Cambria"/>
                <a:cs typeface="Cambria"/>
              </a:rPr>
              <a:t> </a:t>
            </a:r>
            <a:r>
              <a:rPr sz="1350" spc="45" dirty="0">
                <a:solidFill>
                  <a:srgbClr val="050505"/>
                </a:solidFill>
                <a:latin typeface="Cambria"/>
                <a:cs typeface="Cambria"/>
              </a:rPr>
              <a:t>a</a:t>
            </a:r>
            <a:r>
              <a:rPr sz="1350" spc="5" dirty="0">
                <a:solidFill>
                  <a:srgbClr val="050505"/>
                </a:solidFill>
                <a:latin typeface="Cambria"/>
                <a:cs typeface="Cambria"/>
              </a:rPr>
              <a:t> </a:t>
            </a:r>
            <a:r>
              <a:rPr sz="1350" spc="40" dirty="0">
                <a:solidFill>
                  <a:srgbClr val="050505"/>
                </a:solidFill>
                <a:latin typeface="Cambria"/>
                <a:cs typeface="Cambria"/>
              </a:rPr>
              <a:t>su</a:t>
            </a:r>
            <a:r>
              <a:rPr sz="1350" spc="5" dirty="0">
                <a:solidFill>
                  <a:srgbClr val="050505"/>
                </a:solidFill>
                <a:latin typeface="Cambria"/>
                <a:cs typeface="Cambria"/>
              </a:rPr>
              <a:t> </a:t>
            </a:r>
            <a:r>
              <a:rPr sz="1350" spc="20" dirty="0">
                <a:solidFill>
                  <a:srgbClr val="050505"/>
                </a:solidFill>
                <a:latin typeface="Cambria"/>
                <a:cs typeface="Cambria"/>
              </a:rPr>
              <a:t>sitio,</a:t>
            </a:r>
            <a:r>
              <a:rPr sz="1350" spc="10" dirty="0">
                <a:solidFill>
                  <a:srgbClr val="050505"/>
                </a:solidFill>
                <a:latin typeface="Cambria"/>
                <a:cs typeface="Cambria"/>
              </a:rPr>
              <a:t> </a:t>
            </a:r>
            <a:r>
              <a:rPr sz="1350" spc="35" dirty="0">
                <a:solidFill>
                  <a:srgbClr val="050505"/>
                </a:solidFill>
                <a:latin typeface="Cambria"/>
                <a:cs typeface="Cambria"/>
              </a:rPr>
              <a:t>pero</a:t>
            </a:r>
            <a:r>
              <a:rPr sz="1350" spc="5" dirty="0">
                <a:solidFill>
                  <a:srgbClr val="050505"/>
                </a:solidFill>
                <a:latin typeface="Cambria"/>
                <a:cs typeface="Cambria"/>
              </a:rPr>
              <a:t> </a:t>
            </a:r>
            <a:r>
              <a:rPr sz="1350" spc="35" dirty="0">
                <a:solidFill>
                  <a:srgbClr val="050505"/>
                </a:solidFill>
                <a:latin typeface="Cambria"/>
                <a:cs typeface="Cambria"/>
              </a:rPr>
              <a:t>es</a:t>
            </a:r>
            <a:r>
              <a:rPr sz="1350" spc="5" dirty="0">
                <a:solidFill>
                  <a:srgbClr val="050505"/>
                </a:solidFill>
                <a:latin typeface="Cambria"/>
                <a:cs typeface="Cambria"/>
              </a:rPr>
              <a:t> </a:t>
            </a:r>
            <a:r>
              <a:rPr sz="1350" spc="45" dirty="0">
                <a:solidFill>
                  <a:srgbClr val="050505"/>
                </a:solidFill>
                <a:latin typeface="Cambria"/>
                <a:cs typeface="Cambria"/>
              </a:rPr>
              <a:t>un</a:t>
            </a:r>
            <a:r>
              <a:rPr sz="1350" spc="5" dirty="0">
                <a:solidFill>
                  <a:srgbClr val="050505"/>
                </a:solidFill>
                <a:latin typeface="Cambria"/>
                <a:cs typeface="Cambria"/>
              </a:rPr>
              <a:t> </a:t>
            </a:r>
            <a:r>
              <a:rPr sz="1350" spc="35" dirty="0">
                <a:solidFill>
                  <a:srgbClr val="050505"/>
                </a:solidFill>
                <a:latin typeface="Cambria"/>
                <a:cs typeface="Cambria"/>
              </a:rPr>
              <a:t>algoritmo</a:t>
            </a:r>
            <a:r>
              <a:rPr sz="1350" spc="10" dirty="0">
                <a:solidFill>
                  <a:srgbClr val="050505"/>
                </a:solidFill>
                <a:latin typeface="Cambria"/>
                <a:cs typeface="Cambria"/>
              </a:rPr>
              <a:t> </a:t>
            </a:r>
            <a:r>
              <a:rPr sz="1350" spc="35" dirty="0">
                <a:solidFill>
                  <a:srgbClr val="050505"/>
                </a:solidFill>
                <a:latin typeface="Cambria"/>
                <a:cs typeface="Cambria"/>
              </a:rPr>
              <a:t>defectuoso</a:t>
            </a:r>
            <a:r>
              <a:rPr sz="1350" spc="5" dirty="0">
                <a:solidFill>
                  <a:srgbClr val="050505"/>
                </a:solidFill>
                <a:latin typeface="Cambria"/>
                <a:cs typeface="Cambria"/>
              </a:rPr>
              <a:t> </a:t>
            </a:r>
            <a:r>
              <a:rPr sz="1350" spc="45" dirty="0">
                <a:solidFill>
                  <a:srgbClr val="050505"/>
                </a:solidFill>
                <a:latin typeface="Cambria"/>
                <a:cs typeface="Cambria"/>
              </a:rPr>
              <a:t>y</a:t>
            </a:r>
            <a:r>
              <a:rPr sz="1350" spc="5" dirty="0">
                <a:solidFill>
                  <a:srgbClr val="050505"/>
                </a:solidFill>
                <a:latin typeface="Cambria"/>
                <a:cs typeface="Cambria"/>
              </a:rPr>
              <a:t> </a:t>
            </a:r>
            <a:r>
              <a:rPr sz="1350" spc="45" dirty="0">
                <a:solidFill>
                  <a:srgbClr val="050505"/>
                </a:solidFill>
                <a:latin typeface="Cambria"/>
                <a:cs typeface="Cambria"/>
              </a:rPr>
              <a:t>no</a:t>
            </a:r>
            <a:r>
              <a:rPr sz="1350" spc="10" dirty="0">
                <a:solidFill>
                  <a:srgbClr val="050505"/>
                </a:solidFill>
                <a:latin typeface="Cambria"/>
                <a:cs typeface="Cambria"/>
              </a:rPr>
              <a:t> </a:t>
            </a:r>
            <a:r>
              <a:rPr sz="1350" spc="45" dirty="0">
                <a:solidFill>
                  <a:srgbClr val="050505"/>
                </a:solidFill>
                <a:latin typeface="Cambria"/>
                <a:cs typeface="Cambria"/>
              </a:rPr>
              <a:t>uno</a:t>
            </a:r>
            <a:r>
              <a:rPr sz="1350" spc="5" dirty="0">
                <a:solidFill>
                  <a:srgbClr val="050505"/>
                </a:solidFill>
                <a:latin typeface="Cambria"/>
                <a:cs typeface="Cambria"/>
              </a:rPr>
              <a:t> </a:t>
            </a:r>
            <a:r>
              <a:rPr sz="1350" spc="40" dirty="0">
                <a:solidFill>
                  <a:srgbClr val="050505"/>
                </a:solidFill>
                <a:latin typeface="Cambria"/>
                <a:cs typeface="Cambria"/>
              </a:rPr>
              <a:t>en</a:t>
            </a:r>
            <a:r>
              <a:rPr sz="1350" spc="5" dirty="0">
                <a:solidFill>
                  <a:srgbClr val="050505"/>
                </a:solidFill>
                <a:latin typeface="Cambria"/>
                <a:cs typeface="Cambria"/>
              </a:rPr>
              <a:t> </a:t>
            </a:r>
            <a:r>
              <a:rPr sz="1350" spc="30" dirty="0">
                <a:solidFill>
                  <a:srgbClr val="050505"/>
                </a:solidFill>
                <a:latin typeface="Cambria"/>
                <a:cs typeface="Cambria"/>
              </a:rPr>
              <a:t>el</a:t>
            </a:r>
            <a:r>
              <a:rPr sz="1350" spc="5" dirty="0">
                <a:solidFill>
                  <a:srgbClr val="050505"/>
                </a:solidFill>
                <a:latin typeface="Cambria"/>
                <a:cs typeface="Cambria"/>
              </a:rPr>
              <a:t> </a:t>
            </a:r>
            <a:r>
              <a:rPr sz="1350" spc="40" dirty="0">
                <a:solidFill>
                  <a:srgbClr val="050505"/>
                </a:solidFill>
                <a:latin typeface="Cambria"/>
                <a:cs typeface="Cambria"/>
              </a:rPr>
              <a:t>que</a:t>
            </a:r>
            <a:r>
              <a:rPr sz="1350" spc="10" dirty="0">
                <a:solidFill>
                  <a:srgbClr val="050505"/>
                </a:solidFill>
                <a:latin typeface="Cambria"/>
                <a:cs typeface="Cambria"/>
              </a:rPr>
              <a:t> </a:t>
            </a:r>
            <a:r>
              <a:rPr sz="1350" spc="35" dirty="0">
                <a:solidFill>
                  <a:srgbClr val="050505"/>
                </a:solidFill>
                <a:latin typeface="Cambria"/>
                <a:cs typeface="Cambria"/>
              </a:rPr>
              <a:t>debas</a:t>
            </a:r>
            <a:r>
              <a:rPr sz="1350" spc="5" dirty="0">
                <a:solidFill>
                  <a:srgbClr val="050505"/>
                </a:solidFill>
                <a:latin typeface="Cambria"/>
                <a:cs typeface="Cambria"/>
              </a:rPr>
              <a:t> </a:t>
            </a:r>
            <a:r>
              <a:rPr sz="1350" spc="35" dirty="0">
                <a:solidFill>
                  <a:srgbClr val="050505"/>
                </a:solidFill>
                <a:latin typeface="Cambria"/>
                <a:cs typeface="Cambria"/>
              </a:rPr>
              <a:t>basar  </a:t>
            </a:r>
            <a:r>
              <a:rPr sz="1350" spc="30" dirty="0">
                <a:solidFill>
                  <a:srgbClr val="050505"/>
                </a:solidFill>
                <a:latin typeface="Cambria"/>
                <a:cs typeface="Cambria"/>
              </a:rPr>
              <a:t>tus decisiones </a:t>
            </a:r>
            <a:r>
              <a:rPr sz="1350" spc="25" dirty="0">
                <a:solidFill>
                  <a:srgbClr val="050505"/>
                </a:solidFill>
                <a:latin typeface="Cambria"/>
                <a:cs typeface="Cambria"/>
              </a:rPr>
              <a:t>financieras. </a:t>
            </a:r>
            <a:r>
              <a:rPr sz="1350" spc="40" dirty="0">
                <a:solidFill>
                  <a:srgbClr val="050505"/>
                </a:solidFill>
                <a:latin typeface="Cambria"/>
                <a:cs typeface="Cambria"/>
              </a:rPr>
              <a:t>La </a:t>
            </a:r>
            <a:r>
              <a:rPr sz="1350" spc="35" dirty="0">
                <a:solidFill>
                  <a:srgbClr val="050505"/>
                </a:solidFill>
                <a:latin typeface="Cambria"/>
                <a:cs typeface="Cambria"/>
              </a:rPr>
              <a:t>mejor </a:t>
            </a:r>
            <a:r>
              <a:rPr sz="1350" spc="30" dirty="0">
                <a:solidFill>
                  <a:srgbClr val="050505"/>
                </a:solidFill>
                <a:latin typeface="Cambria"/>
                <a:cs typeface="Cambria"/>
              </a:rPr>
              <a:t>estrategia </a:t>
            </a:r>
            <a:r>
              <a:rPr sz="1350" spc="35" dirty="0">
                <a:solidFill>
                  <a:srgbClr val="050505"/>
                </a:solidFill>
                <a:latin typeface="Cambria"/>
                <a:cs typeface="Cambria"/>
              </a:rPr>
              <a:t>para obtener </a:t>
            </a:r>
            <a:r>
              <a:rPr sz="1350" spc="30" dirty="0">
                <a:solidFill>
                  <a:srgbClr val="050505"/>
                </a:solidFill>
                <a:latin typeface="Cambria"/>
                <a:cs typeface="Cambria"/>
              </a:rPr>
              <a:t>el </a:t>
            </a:r>
            <a:r>
              <a:rPr sz="1350" spc="40" dirty="0">
                <a:solidFill>
                  <a:srgbClr val="050505"/>
                </a:solidFill>
                <a:latin typeface="Cambria"/>
                <a:cs typeface="Cambria"/>
              </a:rPr>
              <a:t>máximo  </a:t>
            </a:r>
            <a:r>
              <a:rPr sz="1350" spc="35" dirty="0">
                <a:solidFill>
                  <a:srgbClr val="050505"/>
                </a:solidFill>
                <a:latin typeface="Cambria"/>
                <a:cs typeface="Cambria"/>
              </a:rPr>
              <a:t>rendimiento </a:t>
            </a:r>
            <a:r>
              <a:rPr sz="1350" spc="40" dirty="0">
                <a:solidFill>
                  <a:srgbClr val="050505"/>
                </a:solidFill>
                <a:latin typeface="Cambria"/>
                <a:cs typeface="Cambria"/>
              </a:rPr>
              <a:t>de su </a:t>
            </a:r>
            <a:r>
              <a:rPr sz="1350" spc="35" dirty="0">
                <a:solidFill>
                  <a:srgbClr val="050505"/>
                </a:solidFill>
                <a:latin typeface="Cambria"/>
                <a:cs typeface="Cambria"/>
              </a:rPr>
              <a:t>casa </a:t>
            </a:r>
            <a:r>
              <a:rPr sz="1350" spc="45" dirty="0">
                <a:solidFill>
                  <a:srgbClr val="050505"/>
                </a:solidFill>
                <a:latin typeface="Cambria"/>
                <a:cs typeface="Cambria"/>
              </a:rPr>
              <a:t>y </a:t>
            </a:r>
            <a:r>
              <a:rPr sz="1350" spc="35" dirty="0">
                <a:solidFill>
                  <a:srgbClr val="050505"/>
                </a:solidFill>
                <a:latin typeface="Cambria"/>
                <a:cs typeface="Cambria"/>
              </a:rPr>
              <a:t>potencialmente </a:t>
            </a:r>
            <a:r>
              <a:rPr sz="1350" spc="45" dirty="0">
                <a:solidFill>
                  <a:srgbClr val="050505"/>
                </a:solidFill>
                <a:latin typeface="Cambria"/>
                <a:cs typeface="Cambria"/>
              </a:rPr>
              <a:t>un </a:t>
            </a:r>
            <a:r>
              <a:rPr sz="1350" spc="30" dirty="0">
                <a:solidFill>
                  <a:srgbClr val="050505"/>
                </a:solidFill>
                <a:latin typeface="Cambria"/>
                <a:cs typeface="Cambria"/>
              </a:rPr>
              <a:t>precio </a:t>
            </a:r>
            <a:r>
              <a:rPr sz="1350" spc="40" dirty="0">
                <a:solidFill>
                  <a:srgbClr val="050505"/>
                </a:solidFill>
                <a:latin typeface="Cambria"/>
                <a:cs typeface="Cambria"/>
              </a:rPr>
              <a:t>de compra </a:t>
            </a:r>
            <a:r>
              <a:rPr sz="1350" spc="25" dirty="0">
                <a:solidFill>
                  <a:srgbClr val="050505"/>
                </a:solidFill>
                <a:latin typeface="Cambria"/>
                <a:cs typeface="Cambria"/>
              </a:rPr>
              <a:t>final </a:t>
            </a:r>
            <a:r>
              <a:rPr sz="1350" spc="40" dirty="0">
                <a:solidFill>
                  <a:srgbClr val="050505"/>
                </a:solidFill>
                <a:latin typeface="Cambria"/>
                <a:cs typeface="Cambria"/>
              </a:rPr>
              <a:t>aún </a:t>
            </a:r>
            <a:r>
              <a:rPr sz="1350" spc="45" dirty="0">
                <a:solidFill>
                  <a:srgbClr val="050505"/>
                </a:solidFill>
                <a:latin typeface="Cambria"/>
                <a:cs typeface="Cambria"/>
              </a:rPr>
              <a:t>más  </a:t>
            </a:r>
            <a:r>
              <a:rPr sz="1350" spc="30" dirty="0">
                <a:solidFill>
                  <a:srgbClr val="050505"/>
                </a:solidFill>
                <a:latin typeface="Cambria"/>
                <a:cs typeface="Cambria"/>
              </a:rPr>
              <a:t>alto </a:t>
            </a:r>
            <a:r>
              <a:rPr sz="1350" spc="35" dirty="0">
                <a:solidFill>
                  <a:srgbClr val="050505"/>
                </a:solidFill>
                <a:latin typeface="Cambria"/>
                <a:cs typeface="Cambria"/>
              </a:rPr>
              <a:t>es ponerla </a:t>
            </a:r>
            <a:r>
              <a:rPr sz="1350" spc="40" dirty="0">
                <a:solidFill>
                  <a:srgbClr val="050505"/>
                </a:solidFill>
                <a:latin typeface="Cambria"/>
                <a:cs typeface="Cambria"/>
              </a:rPr>
              <a:t>en </a:t>
            </a:r>
            <a:r>
              <a:rPr sz="1350" spc="30" dirty="0">
                <a:solidFill>
                  <a:srgbClr val="050505"/>
                </a:solidFill>
                <a:latin typeface="Cambria"/>
                <a:cs typeface="Cambria"/>
              </a:rPr>
              <a:t>la </a:t>
            </a:r>
            <a:r>
              <a:rPr sz="1350" spc="25" dirty="0">
                <a:solidFill>
                  <a:srgbClr val="050505"/>
                </a:solidFill>
                <a:latin typeface="Cambria"/>
                <a:cs typeface="Cambria"/>
              </a:rPr>
              <a:t>lista a, </a:t>
            </a:r>
            <a:r>
              <a:rPr sz="1350" spc="50" dirty="0">
                <a:solidFill>
                  <a:srgbClr val="050505"/>
                </a:solidFill>
                <a:latin typeface="Cambria"/>
                <a:cs typeface="Cambria"/>
              </a:rPr>
              <a:t>o </a:t>
            </a:r>
            <a:r>
              <a:rPr sz="1350" spc="30" dirty="0">
                <a:solidFill>
                  <a:srgbClr val="050505"/>
                </a:solidFill>
                <a:latin typeface="Cambria"/>
                <a:cs typeface="Cambria"/>
              </a:rPr>
              <a:t>justo </a:t>
            </a:r>
            <a:r>
              <a:rPr sz="1350" spc="40" dirty="0">
                <a:solidFill>
                  <a:srgbClr val="050505"/>
                </a:solidFill>
                <a:latin typeface="Cambria"/>
                <a:cs typeface="Cambria"/>
              </a:rPr>
              <a:t>por </a:t>
            </a:r>
            <a:r>
              <a:rPr sz="1350" spc="30" dirty="0">
                <a:solidFill>
                  <a:srgbClr val="050505"/>
                </a:solidFill>
                <a:latin typeface="Cambria"/>
                <a:cs typeface="Cambria"/>
              </a:rPr>
              <a:t>debajo, del valor justo </a:t>
            </a:r>
            <a:r>
              <a:rPr sz="1350" spc="40" dirty="0">
                <a:solidFill>
                  <a:srgbClr val="050505"/>
                </a:solidFill>
                <a:latin typeface="Cambria"/>
                <a:cs typeface="Cambria"/>
              </a:rPr>
              <a:t>de </a:t>
            </a:r>
            <a:r>
              <a:rPr sz="1350" spc="35" dirty="0">
                <a:solidFill>
                  <a:srgbClr val="050505"/>
                </a:solidFill>
                <a:latin typeface="Cambria"/>
                <a:cs typeface="Cambria"/>
              </a:rPr>
              <a:t>mercado. </a:t>
            </a:r>
            <a:r>
              <a:rPr sz="1350" spc="40" dirty="0">
                <a:solidFill>
                  <a:srgbClr val="050505"/>
                </a:solidFill>
                <a:latin typeface="Cambria"/>
                <a:cs typeface="Cambria"/>
              </a:rPr>
              <a:t>De  </a:t>
            </a:r>
            <a:r>
              <a:rPr sz="1350" spc="30" dirty="0">
                <a:solidFill>
                  <a:srgbClr val="050505"/>
                </a:solidFill>
                <a:latin typeface="Cambria"/>
                <a:cs typeface="Cambria"/>
              </a:rPr>
              <a:t>este</a:t>
            </a:r>
            <a:r>
              <a:rPr sz="1350" spc="5" dirty="0">
                <a:solidFill>
                  <a:srgbClr val="050505"/>
                </a:solidFill>
                <a:latin typeface="Cambria"/>
                <a:cs typeface="Cambria"/>
              </a:rPr>
              <a:t> </a:t>
            </a:r>
            <a:r>
              <a:rPr sz="1350" spc="40" dirty="0">
                <a:solidFill>
                  <a:srgbClr val="050505"/>
                </a:solidFill>
                <a:latin typeface="Cambria"/>
                <a:cs typeface="Cambria"/>
              </a:rPr>
              <a:t>modo,</a:t>
            </a:r>
            <a:r>
              <a:rPr sz="1350" spc="10" dirty="0">
                <a:solidFill>
                  <a:srgbClr val="050505"/>
                </a:solidFill>
                <a:latin typeface="Cambria"/>
                <a:cs typeface="Cambria"/>
              </a:rPr>
              <a:t> </a:t>
            </a:r>
            <a:r>
              <a:rPr sz="1350" spc="30" dirty="0">
                <a:solidFill>
                  <a:srgbClr val="050505"/>
                </a:solidFill>
                <a:latin typeface="Cambria"/>
                <a:cs typeface="Cambria"/>
              </a:rPr>
              <a:t>estará</a:t>
            </a:r>
            <a:r>
              <a:rPr sz="1350" spc="10" dirty="0">
                <a:solidFill>
                  <a:srgbClr val="050505"/>
                </a:solidFill>
                <a:latin typeface="Cambria"/>
                <a:cs typeface="Cambria"/>
              </a:rPr>
              <a:t> </a:t>
            </a:r>
            <a:r>
              <a:rPr sz="1350" spc="35" dirty="0">
                <a:solidFill>
                  <a:srgbClr val="050505"/>
                </a:solidFill>
                <a:latin typeface="Cambria"/>
                <a:cs typeface="Cambria"/>
              </a:rPr>
              <a:t>negociando</a:t>
            </a:r>
            <a:r>
              <a:rPr sz="1350" spc="10" dirty="0">
                <a:solidFill>
                  <a:srgbClr val="050505"/>
                </a:solidFill>
                <a:latin typeface="Cambria"/>
                <a:cs typeface="Cambria"/>
              </a:rPr>
              <a:t> </a:t>
            </a:r>
            <a:r>
              <a:rPr sz="1350" spc="30" dirty="0">
                <a:solidFill>
                  <a:srgbClr val="050505"/>
                </a:solidFill>
                <a:latin typeface="Cambria"/>
                <a:cs typeface="Cambria"/>
              </a:rPr>
              <a:t>al</a:t>
            </a:r>
            <a:r>
              <a:rPr sz="1350" spc="10" dirty="0">
                <a:solidFill>
                  <a:srgbClr val="050505"/>
                </a:solidFill>
                <a:latin typeface="Cambria"/>
                <a:cs typeface="Cambria"/>
              </a:rPr>
              <a:t> </a:t>
            </a:r>
            <a:r>
              <a:rPr sz="1350" spc="30" dirty="0">
                <a:solidFill>
                  <a:srgbClr val="050505"/>
                </a:solidFill>
                <a:latin typeface="Cambria"/>
                <a:cs typeface="Cambria"/>
              </a:rPr>
              <a:t>alza</a:t>
            </a:r>
            <a:r>
              <a:rPr sz="1350" spc="10" dirty="0">
                <a:solidFill>
                  <a:srgbClr val="050505"/>
                </a:solidFill>
                <a:latin typeface="Cambria"/>
                <a:cs typeface="Cambria"/>
              </a:rPr>
              <a:t> </a:t>
            </a:r>
            <a:r>
              <a:rPr sz="1350" spc="40" dirty="0">
                <a:solidFill>
                  <a:srgbClr val="050505"/>
                </a:solidFill>
                <a:latin typeface="Cambria"/>
                <a:cs typeface="Cambria"/>
              </a:rPr>
              <a:t>en</a:t>
            </a:r>
            <a:r>
              <a:rPr sz="1350" spc="10" dirty="0">
                <a:solidFill>
                  <a:srgbClr val="050505"/>
                </a:solidFill>
                <a:latin typeface="Cambria"/>
                <a:cs typeface="Cambria"/>
              </a:rPr>
              <a:t> </a:t>
            </a:r>
            <a:r>
              <a:rPr sz="1350" spc="30" dirty="0">
                <a:solidFill>
                  <a:srgbClr val="050505"/>
                </a:solidFill>
                <a:latin typeface="Cambria"/>
                <a:cs typeface="Cambria"/>
              </a:rPr>
              <a:t>lugar</a:t>
            </a:r>
            <a:r>
              <a:rPr sz="1350" spc="10" dirty="0">
                <a:solidFill>
                  <a:srgbClr val="050505"/>
                </a:solidFill>
                <a:latin typeface="Cambria"/>
                <a:cs typeface="Cambria"/>
              </a:rPr>
              <a:t> </a:t>
            </a:r>
            <a:r>
              <a:rPr sz="1350" spc="40" dirty="0">
                <a:solidFill>
                  <a:srgbClr val="050505"/>
                </a:solidFill>
                <a:latin typeface="Cambria"/>
                <a:cs typeface="Cambria"/>
              </a:rPr>
              <a:t>de</a:t>
            </a:r>
            <a:r>
              <a:rPr sz="1350" spc="10" dirty="0">
                <a:solidFill>
                  <a:srgbClr val="050505"/>
                </a:solidFill>
                <a:latin typeface="Cambria"/>
                <a:cs typeface="Cambria"/>
              </a:rPr>
              <a:t> </a:t>
            </a:r>
            <a:r>
              <a:rPr sz="1350" spc="35" dirty="0">
                <a:solidFill>
                  <a:srgbClr val="050505"/>
                </a:solidFill>
                <a:latin typeface="Cambria"/>
                <a:cs typeface="Cambria"/>
              </a:rPr>
              <a:t>tener</a:t>
            </a:r>
            <a:r>
              <a:rPr sz="1350" spc="10" dirty="0">
                <a:solidFill>
                  <a:srgbClr val="050505"/>
                </a:solidFill>
                <a:latin typeface="Cambria"/>
                <a:cs typeface="Cambria"/>
              </a:rPr>
              <a:t> </a:t>
            </a:r>
            <a:r>
              <a:rPr sz="1350" spc="40" dirty="0">
                <a:solidFill>
                  <a:srgbClr val="050505"/>
                </a:solidFill>
                <a:latin typeface="Cambria"/>
                <a:cs typeface="Cambria"/>
              </a:rPr>
              <a:t>que</a:t>
            </a:r>
            <a:r>
              <a:rPr sz="1350" spc="10" dirty="0">
                <a:solidFill>
                  <a:srgbClr val="050505"/>
                </a:solidFill>
                <a:latin typeface="Cambria"/>
                <a:cs typeface="Cambria"/>
              </a:rPr>
              <a:t> </a:t>
            </a:r>
            <a:r>
              <a:rPr sz="1350" spc="30" dirty="0">
                <a:solidFill>
                  <a:srgbClr val="050505"/>
                </a:solidFill>
                <a:latin typeface="Cambria"/>
                <a:cs typeface="Cambria"/>
              </a:rPr>
              <a:t>negociar</a:t>
            </a:r>
            <a:r>
              <a:rPr sz="1350" spc="10" dirty="0">
                <a:solidFill>
                  <a:srgbClr val="050505"/>
                </a:solidFill>
                <a:latin typeface="Cambria"/>
                <a:cs typeface="Cambria"/>
              </a:rPr>
              <a:t> </a:t>
            </a:r>
            <a:r>
              <a:rPr sz="1350" spc="45" dirty="0">
                <a:solidFill>
                  <a:srgbClr val="050505"/>
                </a:solidFill>
                <a:latin typeface="Cambria"/>
                <a:cs typeface="Cambria"/>
              </a:rPr>
              <a:t>a</a:t>
            </a:r>
            <a:r>
              <a:rPr sz="1350" spc="10" dirty="0">
                <a:solidFill>
                  <a:srgbClr val="050505"/>
                </a:solidFill>
                <a:latin typeface="Cambria"/>
                <a:cs typeface="Cambria"/>
              </a:rPr>
              <a:t> </a:t>
            </a:r>
            <a:r>
              <a:rPr sz="1350" spc="30" dirty="0">
                <a:solidFill>
                  <a:srgbClr val="050505"/>
                </a:solidFill>
                <a:latin typeface="Cambria"/>
                <a:cs typeface="Cambria"/>
              </a:rPr>
              <a:t>la</a:t>
            </a:r>
            <a:r>
              <a:rPr sz="1350" spc="10" dirty="0">
                <a:solidFill>
                  <a:srgbClr val="050505"/>
                </a:solidFill>
                <a:latin typeface="Cambria"/>
                <a:cs typeface="Cambria"/>
              </a:rPr>
              <a:t> </a:t>
            </a:r>
            <a:r>
              <a:rPr sz="1350" spc="25" dirty="0">
                <a:solidFill>
                  <a:srgbClr val="050505"/>
                </a:solidFill>
                <a:latin typeface="Cambria"/>
                <a:cs typeface="Cambria"/>
              </a:rPr>
              <a:t>baja.</a:t>
            </a:r>
            <a:endParaRPr sz="1350">
              <a:latin typeface="Cambria"/>
              <a:cs typeface="Cambria"/>
            </a:endParaRPr>
          </a:p>
        </p:txBody>
      </p:sp>
      <p:sp>
        <p:nvSpPr>
          <p:cNvPr id="7" name="object 7"/>
          <p:cNvSpPr txBox="1"/>
          <p:nvPr/>
        </p:nvSpPr>
        <p:spPr>
          <a:xfrm>
            <a:off x="823341" y="6735673"/>
            <a:ext cx="6209030" cy="1838960"/>
          </a:xfrm>
          <a:prstGeom prst="rect">
            <a:avLst/>
          </a:prstGeom>
        </p:spPr>
        <p:txBody>
          <a:bodyPr vert="horz" wrap="square" lIns="0" tIns="12700" rIns="0" bIns="0" rtlCol="0">
            <a:spAutoFit/>
          </a:bodyPr>
          <a:lstStyle/>
          <a:p>
            <a:pPr marL="12700" marR="5080" indent="52069" algn="just">
              <a:lnSpc>
                <a:spcPct val="100000"/>
              </a:lnSpc>
              <a:spcBef>
                <a:spcPts val="100"/>
              </a:spcBef>
            </a:pPr>
            <a:r>
              <a:rPr sz="1700" i="1" spc="130" dirty="0">
                <a:latin typeface="Arial"/>
                <a:cs typeface="Arial"/>
              </a:rPr>
              <a:t>Realtor.com </a:t>
            </a:r>
            <a:r>
              <a:rPr sz="1700" i="1" spc="114" dirty="0">
                <a:latin typeface="Arial"/>
                <a:cs typeface="Arial"/>
              </a:rPr>
              <a:t>sugiere: </a:t>
            </a:r>
            <a:r>
              <a:rPr sz="1700" i="1" spc="110" dirty="0">
                <a:latin typeface="Arial"/>
                <a:cs typeface="Arial"/>
              </a:rPr>
              <a:t>"Intente </a:t>
            </a:r>
            <a:r>
              <a:rPr sz="1700" i="1" spc="75" dirty="0">
                <a:latin typeface="Arial"/>
                <a:cs typeface="Arial"/>
              </a:rPr>
              <a:t>fijar </a:t>
            </a:r>
            <a:r>
              <a:rPr sz="1700" i="1" spc="110" dirty="0">
                <a:latin typeface="Arial"/>
                <a:cs typeface="Arial"/>
              </a:rPr>
              <a:t>el </a:t>
            </a:r>
            <a:r>
              <a:rPr sz="1700" i="1" spc="120" dirty="0">
                <a:latin typeface="Arial"/>
                <a:cs typeface="Arial"/>
              </a:rPr>
              <a:t>precio </a:t>
            </a:r>
            <a:r>
              <a:rPr sz="1700" i="1" spc="165" dirty="0">
                <a:latin typeface="Arial"/>
                <a:cs typeface="Arial"/>
              </a:rPr>
              <a:t>de </a:t>
            </a:r>
            <a:r>
              <a:rPr sz="1700" i="1" spc="155" dirty="0">
                <a:latin typeface="Arial"/>
                <a:cs typeface="Arial"/>
              </a:rPr>
              <a:t>su  </a:t>
            </a:r>
            <a:r>
              <a:rPr sz="1700" i="1" spc="130" dirty="0">
                <a:latin typeface="Arial"/>
                <a:cs typeface="Arial"/>
              </a:rPr>
              <a:t>propiedad </a:t>
            </a:r>
            <a:r>
              <a:rPr sz="1700" i="1" spc="165" dirty="0">
                <a:latin typeface="Arial"/>
                <a:cs typeface="Arial"/>
              </a:rPr>
              <a:t>en </a:t>
            </a:r>
            <a:r>
              <a:rPr sz="1700" i="1" spc="110" dirty="0">
                <a:latin typeface="Arial"/>
                <a:cs typeface="Arial"/>
              </a:rPr>
              <a:t>el </a:t>
            </a:r>
            <a:r>
              <a:rPr sz="1700" i="1" spc="120" dirty="0">
                <a:latin typeface="Arial"/>
                <a:cs typeface="Arial"/>
              </a:rPr>
              <a:t>precio </a:t>
            </a:r>
            <a:r>
              <a:rPr sz="1700" i="1" spc="165" dirty="0">
                <a:latin typeface="Arial"/>
                <a:cs typeface="Arial"/>
              </a:rPr>
              <a:t>de </a:t>
            </a:r>
            <a:r>
              <a:rPr sz="1700" i="1" spc="130" dirty="0">
                <a:latin typeface="Arial"/>
                <a:cs typeface="Arial"/>
              </a:rPr>
              <a:t>venta </a:t>
            </a:r>
            <a:r>
              <a:rPr sz="1700" i="1" spc="185" dirty="0">
                <a:latin typeface="Arial"/>
                <a:cs typeface="Arial"/>
              </a:rPr>
              <a:t>o </a:t>
            </a:r>
            <a:r>
              <a:rPr sz="1700" i="1" spc="125" dirty="0">
                <a:latin typeface="Arial"/>
                <a:cs typeface="Arial"/>
              </a:rPr>
              <a:t>ligeramente </a:t>
            </a:r>
            <a:r>
              <a:rPr sz="1700" i="1" spc="135" dirty="0">
                <a:latin typeface="Arial"/>
                <a:cs typeface="Arial"/>
              </a:rPr>
              <a:t>por  debajo </a:t>
            </a:r>
            <a:r>
              <a:rPr sz="1700" i="1" spc="120" dirty="0">
                <a:latin typeface="Arial"/>
                <a:cs typeface="Arial"/>
              </a:rPr>
              <a:t>del </a:t>
            </a:r>
            <a:r>
              <a:rPr sz="1700" i="1" spc="145" dirty="0">
                <a:latin typeface="Arial"/>
                <a:cs typeface="Arial"/>
              </a:rPr>
              <a:t>mismo. </a:t>
            </a:r>
            <a:r>
              <a:rPr sz="1700" i="1" spc="155" dirty="0">
                <a:latin typeface="Arial"/>
                <a:cs typeface="Arial"/>
              </a:rPr>
              <a:t>Los </a:t>
            </a:r>
            <a:r>
              <a:rPr sz="1700" i="1" spc="140" dirty="0">
                <a:latin typeface="Arial"/>
                <a:cs typeface="Arial"/>
              </a:rPr>
              <a:t>compradores </a:t>
            </a:r>
            <a:r>
              <a:rPr sz="1700" i="1" spc="165" dirty="0">
                <a:latin typeface="Arial"/>
                <a:cs typeface="Arial"/>
              </a:rPr>
              <a:t>de </a:t>
            </a:r>
            <a:r>
              <a:rPr sz="1700" i="1" spc="155" dirty="0">
                <a:latin typeface="Arial"/>
                <a:cs typeface="Arial"/>
              </a:rPr>
              <a:t>hoy </a:t>
            </a:r>
            <a:r>
              <a:rPr sz="1700" i="1" spc="165" dirty="0">
                <a:latin typeface="Arial"/>
                <a:cs typeface="Arial"/>
              </a:rPr>
              <a:t>en </a:t>
            </a:r>
            <a:r>
              <a:rPr sz="1700" i="1" spc="130" dirty="0">
                <a:latin typeface="Arial"/>
                <a:cs typeface="Arial"/>
              </a:rPr>
              <a:t>día  están </a:t>
            </a:r>
            <a:r>
              <a:rPr sz="1700" i="1" spc="185" dirty="0">
                <a:latin typeface="Arial"/>
                <a:cs typeface="Arial"/>
              </a:rPr>
              <a:t>muy </a:t>
            </a:r>
            <a:r>
              <a:rPr sz="1700" i="1" spc="125" dirty="0">
                <a:latin typeface="Arial"/>
                <a:cs typeface="Arial"/>
              </a:rPr>
              <a:t>informados, </a:t>
            </a:r>
            <a:r>
              <a:rPr sz="1700" i="1" spc="120" dirty="0">
                <a:latin typeface="Arial"/>
                <a:cs typeface="Arial"/>
              </a:rPr>
              <a:t>así </a:t>
            </a:r>
            <a:r>
              <a:rPr sz="1700" i="1" spc="160" dirty="0">
                <a:latin typeface="Arial"/>
                <a:cs typeface="Arial"/>
              </a:rPr>
              <a:t>que </a:t>
            </a:r>
            <a:r>
              <a:rPr sz="1700" i="1" spc="100" dirty="0">
                <a:latin typeface="Arial"/>
                <a:cs typeface="Arial"/>
              </a:rPr>
              <a:t>si </a:t>
            </a:r>
            <a:r>
              <a:rPr sz="1700" i="1" spc="120" dirty="0">
                <a:latin typeface="Arial"/>
                <a:cs typeface="Arial"/>
              </a:rPr>
              <a:t>sienten </a:t>
            </a:r>
            <a:r>
              <a:rPr sz="1700" i="1" spc="160" dirty="0">
                <a:latin typeface="Arial"/>
                <a:cs typeface="Arial"/>
              </a:rPr>
              <a:t>que </a:t>
            </a:r>
            <a:r>
              <a:rPr sz="1700" i="1" spc="130" dirty="0">
                <a:latin typeface="Arial"/>
                <a:cs typeface="Arial"/>
              </a:rPr>
              <a:t>están  consiguiendo </a:t>
            </a:r>
            <a:r>
              <a:rPr sz="1700" i="1" spc="165" dirty="0">
                <a:latin typeface="Arial"/>
                <a:cs typeface="Arial"/>
              </a:rPr>
              <a:t>un </a:t>
            </a:r>
            <a:r>
              <a:rPr sz="1700" i="1" spc="95" dirty="0">
                <a:latin typeface="Arial"/>
                <a:cs typeface="Arial"/>
              </a:rPr>
              <a:t>trato, </a:t>
            </a:r>
            <a:r>
              <a:rPr sz="1700" i="1" spc="155" dirty="0">
                <a:latin typeface="Arial"/>
                <a:cs typeface="Arial"/>
              </a:rPr>
              <a:t>es </a:t>
            </a:r>
            <a:r>
              <a:rPr sz="1700" i="1" spc="130" dirty="0">
                <a:latin typeface="Arial"/>
                <a:cs typeface="Arial"/>
              </a:rPr>
              <a:t>probable </a:t>
            </a:r>
            <a:r>
              <a:rPr sz="1700" i="1" spc="160" dirty="0">
                <a:latin typeface="Arial"/>
                <a:cs typeface="Arial"/>
              </a:rPr>
              <a:t>que </a:t>
            </a:r>
            <a:r>
              <a:rPr sz="1700" i="1" spc="130" dirty="0">
                <a:latin typeface="Arial"/>
                <a:cs typeface="Arial"/>
              </a:rPr>
              <a:t>pujen </a:t>
            </a:r>
            <a:r>
              <a:rPr sz="1700" i="1" spc="135" dirty="0">
                <a:latin typeface="Arial"/>
                <a:cs typeface="Arial"/>
              </a:rPr>
              <a:t>por </a:t>
            </a:r>
            <a:r>
              <a:rPr sz="1700" i="1" spc="160" dirty="0">
                <a:latin typeface="Arial"/>
                <a:cs typeface="Arial"/>
              </a:rPr>
              <a:t>una  </a:t>
            </a:r>
            <a:r>
              <a:rPr sz="1700" i="1" spc="130" dirty="0">
                <a:latin typeface="Arial"/>
                <a:cs typeface="Arial"/>
              </a:rPr>
              <a:t>propiedad </a:t>
            </a:r>
            <a:r>
              <a:rPr sz="1700" i="1" spc="160" dirty="0">
                <a:latin typeface="Arial"/>
                <a:cs typeface="Arial"/>
              </a:rPr>
              <a:t>que </a:t>
            </a:r>
            <a:r>
              <a:rPr sz="1700" i="1" spc="130" dirty="0">
                <a:latin typeface="Arial"/>
                <a:cs typeface="Arial"/>
              </a:rPr>
              <a:t>esté </a:t>
            </a:r>
            <a:r>
              <a:rPr sz="1700" i="1" spc="125" dirty="0">
                <a:latin typeface="Arial"/>
                <a:cs typeface="Arial"/>
              </a:rPr>
              <a:t>ligeramente </a:t>
            </a:r>
            <a:r>
              <a:rPr sz="1700" i="1" spc="135" dirty="0">
                <a:latin typeface="Arial"/>
                <a:cs typeface="Arial"/>
              </a:rPr>
              <a:t>por debajo </a:t>
            </a:r>
            <a:r>
              <a:rPr sz="1700" i="1" spc="120" dirty="0">
                <a:latin typeface="Arial"/>
                <a:cs typeface="Arial"/>
              </a:rPr>
              <a:t>del </a:t>
            </a:r>
            <a:r>
              <a:rPr sz="1700" i="1" spc="110" dirty="0">
                <a:latin typeface="Arial"/>
                <a:cs typeface="Arial"/>
              </a:rPr>
              <a:t>precio,  </a:t>
            </a:r>
            <a:r>
              <a:rPr sz="1700" i="1" spc="130" dirty="0">
                <a:latin typeface="Arial"/>
                <a:cs typeface="Arial"/>
              </a:rPr>
              <a:t>especialmente</a:t>
            </a:r>
            <a:r>
              <a:rPr sz="1700" i="1" spc="20" dirty="0">
                <a:latin typeface="Arial"/>
                <a:cs typeface="Arial"/>
              </a:rPr>
              <a:t> </a:t>
            </a:r>
            <a:r>
              <a:rPr sz="1700" i="1" spc="165" dirty="0">
                <a:latin typeface="Arial"/>
                <a:cs typeface="Arial"/>
              </a:rPr>
              <a:t>en</a:t>
            </a:r>
            <a:r>
              <a:rPr sz="1700" i="1" spc="20" dirty="0">
                <a:latin typeface="Arial"/>
                <a:cs typeface="Arial"/>
              </a:rPr>
              <a:t> </a:t>
            </a:r>
            <a:r>
              <a:rPr sz="1700" i="1" spc="145" dirty="0">
                <a:latin typeface="Arial"/>
                <a:cs typeface="Arial"/>
              </a:rPr>
              <a:t>zonas</a:t>
            </a:r>
            <a:r>
              <a:rPr sz="1700" i="1" spc="20" dirty="0">
                <a:latin typeface="Arial"/>
                <a:cs typeface="Arial"/>
              </a:rPr>
              <a:t> </a:t>
            </a:r>
            <a:r>
              <a:rPr sz="1700" i="1" spc="155" dirty="0">
                <a:latin typeface="Arial"/>
                <a:cs typeface="Arial"/>
              </a:rPr>
              <a:t>con</a:t>
            </a:r>
            <a:r>
              <a:rPr sz="1700" i="1" spc="20" dirty="0">
                <a:latin typeface="Arial"/>
                <a:cs typeface="Arial"/>
              </a:rPr>
              <a:t> </a:t>
            </a:r>
            <a:r>
              <a:rPr sz="1700" i="1" spc="150" dirty="0">
                <a:latin typeface="Arial"/>
                <a:cs typeface="Arial"/>
              </a:rPr>
              <a:t>poco</a:t>
            </a:r>
            <a:r>
              <a:rPr sz="1700" i="1" spc="20" dirty="0">
                <a:latin typeface="Arial"/>
                <a:cs typeface="Arial"/>
              </a:rPr>
              <a:t> </a:t>
            </a:r>
            <a:r>
              <a:rPr sz="1700" i="1" spc="100" dirty="0">
                <a:latin typeface="Arial"/>
                <a:cs typeface="Arial"/>
              </a:rPr>
              <a:t>inventario."</a:t>
            </a:r>
            <a:endParaRPr sz="17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A picture containing diagram&#10;&#10;Description automatically generated">
            <a:extLst>
              <a:ext uri="{FF2B5EF4-FFF2-40B4-BE49-F238E27FC236}">
                <a16:creationId xmlns:a16="http://schemas.microsoft.com/office/drawing/2014/main" id="{C7ED4E65-ED50-47BD-9668-4FBCE4D6D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7" y="11476"/>
            <a:ext cx="7764706" cy="10048148"/>
          </a:xfrm>
          <a:prstGeom prst="rect">
            <a:avLst/>
          </a:prstGeom>
        </p:spPr>
      </p:pic>
      <p:sp>
        <p:nvSpPr>
          <p:cNvPr id="13" name="object 13"/>
          <p:cNvSpPr txBox="1"/>
          <p:nvPr/>
        </p:nvSpPr>
        <p:spPr>
          <a:xfrm>
            <a:off x="966914" y="7282712"/>
            <a:ext cx="5823585" cy="1995805"/>
          </a:xfrm>
          <a:prstGeom prst="rect">
            <a:avLst/>
          </a:prstGeom>
        </p:spPr>
        <p:txBody>
          <a:bodyPr vert="horz" wrap="square" lIns="0" tIns="12700" rIns="0" bIns="0" rtlCol="0">
            <a:spAutoFit/>
          </a:bodyPr>
          <a:lstStyle/>
          <a:p>
            <a:pPr marL="12065" marR="5080" algn="ctr">
              <a:lnSpc>
                <a:spcPct val="126699"/>
              </a:lnSpc>
              <a:spcBef>
                <a:spcPts val="100"/>
              </a:spcBef>
            </a:pPr>
            <a:r>
              <a:rPr sz="1700" spc="35" dirty="0">
                <a:solidFill>
                  <a:srgbClr val="AE9E91"/>
                </a:solidFill>
                <a:latin typeface="Century Gothic" panose="020B0502020202020204" pitchFamily="34" charset="0"/>
                <a:cs typeface="Arial"/>
              </a:rPr>
              <a:t>V</a:t>
            </a:r>
            <a:r>
              <a:rPr sz="1700" spc="35" dirty="0">
                <a:solidFill>
                  <a:srgbClr val="AE9E91"/>
                </a:solidFill>
                <a:latin typeface="Century Gothic" panose="020B0502020202020204" pitchFamily="34" charset="0"/>
                <a:cs typeface="Century Gothic"/>
              </a:rPr>
              <a:t>ender </a:t>
            </a:r>
            <a:r>
              <a:rPr sz="1700" spc="90" dirty="0">
                <a:solidFill>
                  <a:srgbClr val="AE9E91"/>
                </a:solidFill>
                <a:latin typeface="Century Gothic" panose="020B0502020202020204" pitchFamily="34" charset="0"/>
                <a:cs typeface="Century Gothic"/>
              </a:rPr>
              <a:t>su </a:t>
            </a:r>
            <a:r>
              <a:rPr sz="1700" spc="-95" dirty="0">
                <a:solidFill>
                  <a:srgbClr val="AE9E91"/>
                </a:solidFill>
                <a:latin typeface="Century Gothic" panose="020B0502020202020204" pitchFamily="34" charset="0"/>
                <a:cs typeface="Century Gothic"/>
              </a:rPr>
              <a:t>casa </a:t>
            </a:r>
            <a:r>
              <a:rPr sz="1700" spc="5" dirty="0">
                <a:solidFill>
                  <a:srgbClr val="AE9E91"/>
                </a:solidFill>
                <a:latin typeface="Century Gothic" panose="020B0502020202020204" pitchFamily="34" charset="0"/>
                <a:cs typeface="Century Gothic"/>
              </a:rPr>
              <a:t>es </a:t>
            </a:r>
            <a:r>
              <a:rPr sz="1700" spc="-15" dirty="0">
                <a:solidFill>
                  <a:srgbClr val="AE9E91"/>
                </a:solidFill>
                <a:latin typeface="Century Gothic" panose="020B0502020202020204" pitchFamily="34" charset="0"/>
                <a:cs typeface="Century Gothic"/>
              </a:rPr>
              <a:t>una gran </a:t>
            </a:r>
            <a:r>
              <a:rPr sz="1700" spc="30" dirty="0">
                <a:solidFill>
                  <a:srgbClr val="AE9E91"/>
                </a:solidFill>
                <a:latin typeface="Century Gothic" panose="020B0502020202020204" pitchFamily="34" charset="0"/>
                <a:cs typeface="Century Gothic"/>
              </a:rPr>
              <a:t>decisi</a:t>
            </a:r>
            <a:r>
              <a:rPr sz="1700" spc="30" dirty="0">
                <a:solidFill>
                  <a:srgbClr val="AE9E91"/>
                </a:solidFill>
                <a:latin typeface="Century Gothic" panose="020B0502020202020204" pitchFamily="34" charset="0"/>
                <a:cs typeface="Arial"/>
              </a:rPr>
              <a:t>ó</a:t>
            </a:r>
            <a:r>
              <a:rPr sz="1700" spc="30" dirty="0">
                <a:solidFill>
                  <a:srgbClr val="AE9E91"/>
                </a:solidFill>
                <a:latin typeface="Century Gothic" panose="020B0502020202020204" pitchFamily="34" charset="0"/>
                <a:cs typeface="Century Gothic"/>
              </a:rPr>
              <a:t>n. </a:t>
            </a:r>
            <a:r>
              <a:rPr sz="1700" spc="155" dirty="0">
                <a:solidFill>
                  <a:srgbClr val="AE9E91"/>
                </a:solidFill>
                <a:latin typeface="Century Gothic" panose="020B0502020202020204" pitchFamily="34" charset="0"/>
                <a:cs typeface="Arial"/>
              </a:rPr>
              <a:t>Q</a:t>
            </a:r>
            <a:r>
              <a:rPr sz="1700" spc="155" dirty="0">
                <a:solidFill>
                  <a:srgbClr val="AE9E91"/>
                </a:solidFill>
                <a:latin typeface="Century Gothic" panose="020B0502020202020204" pitchFamily="34" charset="0"/>
                <a:cs typeface="Century Gothic"/>
              </a:rPr>
              <a:t>ui</a:t>
            </a:r>
            <a:r>
              <a:rPr sz="1700" spc="155" dirty="0">
                <a:solidFill>
                  <a:srgbClr val="AE9E91"/>
                </a:solidFill>
                <a:latin typeface="Century Gothic" panose="020B0502020202020204" pitchFamily="34" charset="0"/>
                <a:cs typeface="Arial"/>
              </a:rPr>
              <a:t>zá </a:t>
            </a:r>
            <a:r>
              <a:rPr sz="1700" spc="80" dirty="0">
                <a:solidFill>
                  <a:srgbClr val="AE9E91"/>
                </a:solidFill>
                <a:latin typeface="Century Gothic" panose="020B0502020202020204" pitchFamily="34" charset="0"/>
                <a:cs typeface="Century Gothic"/>
              </a:rPr>
              <a:t>lo </a:t>
            </a:r>
            <a:r>
              <a:rPr sz="1700" spc="-50" dirty="0">
                <a:solidFill>
                  <a:srgbClr val="AE9E91"/>
                </a:solidFill>
                <a:latin typeface="Century Gothic" panose="020B0502020202020204" pitchFamily="34" charset="0"/>
                <a:cs typeface="Century Gothic"/>
              </a:rPr>
              <a:t>sea</a:t>
            </a:r>
            <a:r>
              <a:rPr sz="1700" spc="-325" dirty="0">
                <a:solidFill>
                  <a:srgbClr val="AE9E91"/>
                </a:solidFill>
                <a:latin typeface="Century Gothic" panose="020B0502020202020204" pitchFamily="34" charset="0"/>
                <a:cs typeface="Century Gothic"/>
              </a:rPr>
              <a:t> </a:t>
            </a:r>
            <a:r>
              <a:rPr sz="1700" spc="5" dirty="0">
                <a:solidFill>
                  <a:srgbClr val="AE9E91"/>
                </a:solidFill>
                <a:latin typeface="Century Gothic" panose="020B0502020202020204" pitchFamily="34" charset="0"/>
                <a:cs typeface="Century Gothic"/>
              </a:rPr>
              <a:t>a</a:t>
            </a:r>
            <a:r>
              <a:rPr sz="1700" spc="5" dirty="0">
                <a:solidFill>
                  <a:srgbClr val="AE9E91"/>
                </a:solidFill>
                <a:latin typeface="Century Gothic" panose="020B0502020202020204" pitchFamily="34" charset="0"/>
                <a:cs typeface="Arial"/>
              </a:rPr>
              <a:t>ú</a:t>
            </a:r>
            <a:r>
              <a:rPr sz="1700" spc="5" dirty="0">
                <a:solidFill>
                  <a:srgbClr val="AE9E91"/>
                </a:solidFill>
                <a:latin typeface="Century Gothic" panose="020B0502020202020204" pitchFamily="34" charset="0"/>
                <a:cs typeface="Century Gothic"/>
              </a:rPr>
              <a:t>n  </a:t>
            </a:r>
            <a:r>
              <a:rPr sz="1700" spc="130" dirty="0">
                <a:solidFill>
                  <a:srgbClr val="AE9E91"/>
                </a:solidFill>
                <a:latin typeface="Century Gothic" panose="020B0502020202020204" pitchFamily="34" charset="0"/>
                <a:cs typeface="Century Gothic"/>
              </a:rPr>
              <a:t>m</a:t>
            </a:r>
            <a:r>
              <a:rPr sz="1700" spc="130" dirty="0">
                <a:solidFill>
                  <a:srgbClr val="AE9E91"/>
                </a:solidFill>
                <a:latin typeface="Century Gothic" panose="020B0502020202020204" pitchFamily="34" charset="0"/>
                <a:cs typeface="Arial"/>
              </a:rPr>
              <a:t>á</a:t>
            </a:r>
            <a:r>
              <a:rPr sz="1700" spc="130" dirty="0">
                <a:solidFill>
                  <a:srgbClr val="AE9E91"/>
                </a:solidFill>
                <a:latin typeface="Century Gothic" panose="020B0502020202020204" pitchFamily="34" charset="0"/>
                <a:cs typeface="Century Gothic"/>
              </a:rPr>
              <a:t>s </a:t>
            </a:r>
            <a:r>
              <a:rPr sz="1700" spc="25" dirty="0">
                <a:solidFill>
                  <a:srgbClr val="AE9E91"/>
                </a:solidFill>
                <a:latin typeface="Century Gothic" panose="020B0502020202020204" pitchFamily="34" charset="0"/>
                <a:cs typeface="Century Gothic"/>
              </a:rPr>
              <a:t>hoy </a:t>
            </a:r>
            <a:r>
              <a:rPr sz="1700" spc="-25" dirty="0">
                <a:solidFill>
                  <a:srgbClr val="AE9E91"/>
                </a:solidFill>
                <a:latin typeface="Century Gothic" panose="020B0502020202020204" pitchFamily="34" charset="0"/>
                <a:cs typeface="Century Gothic"/>
              </a:rPr>
              <a:t>en </a:t>
            </a:r>
            <a:r>
              <a:rPr sz="1700" spc="-60" dirty="0">
                <a:solidFill>
                  <a:srgbClr val="AE9E91"/>
                </a:solidFill>
                <a:latin typeface="Century Gothic" panose="020B0502020202020204" pitchFamily="34" charset="0"/>
                <a:cs typeface="Century Gothic"/>
              </a:rPr>
              <a:t>d</a:t>
            </a:r>
            <a:r>
              <a:rPr sz="1700" spc="-60" dirty="0">
                <a:solidFill>
                  <a:srgbClr val="AE9E91"/>
                </a:solidFill>
                <a:latin typeface="Century Gothic" panose="020B0502020202020204" pitchFamily="34" charset="0"/>
                <a:cs typeface="Arial"/>
              </a:rPr>
              <a:t>í</a:t>
            </a:r>
            <a:r>
              <a:rPr sz="1700" spc="-60" dirty="0">
                <a:solidFill>
                  <a:srgbClr val="AE9E91"/>
                </a:solidFill>
                <a:latin typeface="Century Gothic" panose="020B0502020202020204" pitchFamily="34" charset="0"/>
                <a:cs typeface="Century Gothic"/>
              </a:rPr>
              <a:t>a, </a:t>
            </a:r>
            <a:r>
              <a:rPr sz="1700" spc="-105" dirty="0">
                <a:solidFill>
                  <a:srgbClr val="AE9E91"/>
                </a:solidFill>
                <a:latin typeface="Century Gothic" panose="020B0502020202020204" pitchFamily="34" charset="0"/>
                <a:cs typeface="Century Gothic"/>
              </a:rPr>
              <a:t>ya </a:t>
            </a:r>
            <a:r>
              <a:rPr sz="1700" spc="55" dirty="0">
                <a:solidFill>
                  <a:srgbClr val="AE9E91"/>
                </a:solidFill>
                <a:latin typeface="Century Gothic" panose="020B0502020202020204" pitchFamily="34" charset="0"/>
                <a:cs typeface="Arial"/>
              </a:rPr>
              <a:t>q</a:t>
            </a:r>
            <a:r>
              <a:rPr sz="1700" spc="55" dirty="0">
                <a:solidFill>
                  <a:srgbClr val="AE9E91"/>
                </a:solidFill>
                <a:latin typeface="Century Gothic" panose="020B0502020202020204" pitchFamily="34" charset="0"/>
                <a:cs typeface="Century Gothic"/>
              </a:rPr>
              <a:t>ue </a:t>
            </a:r>
            <a:r>
              <a:rPr sz="1700" spc="35" dirty="0">
                <a:solidFill>
                  <a:srgbClr val="AE9E91"/>
                </a:solidFill>
                <a:latin typeface="Century Gothic" panose="020B0502020202020204" pitchFamily="34" charset="0"/>
                <a:cs typeface="Century Gothic"/>
              </a:rPr>
              <a:t>el </a:t>
            </a:r>
            <a:r>
              <a:rPr sz="1700" spc="-15" dirty="0">
                <a:solidFill>
                  <a:srgbClr val="AE9E91"/>
                </a:solidFill>
                <a:latin typeface="Century Gothic" panose="020B0502020202020204" pitchFamily="34" charset="0"/>
                <a:cs typeface="Century Gothic"/>
              </a:rPr>
              <a:t>mercado </a:t>
            </a:r>
            <a:r>
              <a:rPr sz="1700" spc="105" dirty="0">
                <a:solidFill>
                  <a:srgbClr val="AE9E91"/>
                </a:solidFill>
                <a:latin typeface="Century Gothic" panose="020B0502020202020204" pitchFamily="34" charset="0"/>
                <a:cs typeface="Century Gothic"/>
              </a:rPr>
              <a:t>inmo</a:t>
            </a:r>
            <a:r>
              <a:rPr sz="1700" spc="105" dirty="0">
                <a:solidFill>
                  <a:srgbClr val="AE9E91"/>
                </a:solidFill>
                <a:latin typeface="Century Gothic" panose="020B0502020202020204" pitchFamily="34" charset="0"/>
                <a:cs typeface="Arial"/>
              </a:rPr>
              <a:t>b</a:t>
            </a:r>
            <a:r>
              <a:rPr sz="1700" spc="105" dirty="0">
                <a:solidFill>
                  <a:srgbClr val="AE9E91"/>
                </a:solidFill>
                <a:latin typeface="Century Gothic" panose="020B0502020202020204" pitchFamily="34" charset="0"/>
                <a:cs typeface="Century Gothic"/>
              </a:rPr>
              <a:t>iliario </a:t>
            </a:r>
            <a:r>
              <a:rPr sz="1700" spc="-55" dirty="0">
                <a:solidFill>
                  <a:srgbClr val="AE9E91"/>
                </a:solidFill>
                <a:latin typeface="Century Gothic" panose="020B0502020202020204" pitchFamily="34" charset="0"/>
                <a:cs typeface="Century Gothic"/>
              </a:rPr>
              <a:t>y </a:t>
            </a:r>
            <a:r>
              <a:rPr sz="1700" dirty="0">
                <a:solidFill>
                  <a:srgbClr val="AE9E91"/>
                </a:solidFill>
                <a:latin typeface="Century Gothic" panose="020B0502020202020204" pitchFamily="34" charset="0"/>
                <a:cs typeface="Century Gothic"/>
              </a:rPr>
              <a:t>la  </a:t>
            </a:r>
            <a:r>
              <a:rPr sz="1700" spc="-10" dirty="0">
                <a:solidFill>
                  <a:srgbClr val="AE9E91"/>
                </a:solidFill>
                <a:latin typeface="Century Gothic" panose="020B0502020202020204" pitchFamily="34" charset="0"/>
                <a:cs typeface="Century Gothic"/>
              </a:rPr>
              <a:t>econom</a:t>
            </a:r>
            <a:r>
              <a:rPr sz="1700" spc="-10" dirty="0">
                <a:solidFill>
                  <a:srgbClr val="AE9E91"/>
                </a:solidFill>
                <a:latin typeface="Century Gothic" panose="020B0502020202020204" pitchFamily="34" charset="0"/>
                <a:cs typeface="Arial"/>
              </a:rPr>
              <a:t>í</a:t>
            </a:r>
            <a:r>
              <a:rPr sz="1700" spc="-10" dirty="0">
                <a:solidFill>
                  <a:srgbClr val="AE9E91"/>
                </a:solidFill>
                <a:latin typeface="Century Gothic" panose="020B0502020202020204" pitchFamily="34" charset="0"/>
                <a:cs typeface="Century Gothic"/>
              </a:rPr>
              <a:t>a </a:t>
            </a:r>
            <a:r>
              <a:rPr sz="1700" spc="5" dirty="0">
                <a:solidFill>
                  <a:srgbClr val="AE9E91"/>
                </a:solidFill>
                <a:latin typeface="Century Gothic" panose="020B0502020202020204" pitchFamily="34" charset="0"/>
                <a:cs typeface="Century Gothic"/>
              </a:rPr>
              <a:t>se </a:t>
            </a:r>
            <a:r>
              <a:rPr sz="1700" spc="65" dirty="0">
                <a:solidFill>
                  <a:srgbClr val="AE9E91"/>
                </a:solidFill>
                <a:latin typeface="Century Gothic" panose="020B0502020202020204" pitchFamily="34" charset="0"/>
                <a:cs typeface="Century Gothic"/>
              </a:rPr>
              <a:t>est</a:t>
            </a:r>
            <a:r>
              <a:rPr sz="1700" spc="65" dirty="0">
                <a:solidFill>
                  <a:srgbClr val="AE9E91"/>
                </a:solidFill>
                <a:latin typeface="Century Gothic" panose="020B0502020202020204" pitchFamily="34" charset="0"/>
                <a:cs typeface="Arial"/>
              </a:rPr>
              <a:t>á</a:t>
            </a:r>
            <a:r>
              <a:rPr sz="1700" spc="65" dirty="0">
                <a:solidFill>
                  <a:srgbClr val="AE9E91"/>
                </a:solidFill>
                <a:latin typeface="Century Gothic" panose="020B0502020202020204" pitchFamily="34" charset="0"/>
                <a:cs typeface="Century Gothic"/>
              </a:rPr>
              <a:t>n </a:t>
            </a:r>
            <a:r>
              <a:rPr sz="1700" spc="25" dirty="0">
                <a:solidFill>
                  <a:srgbClr val="AE9E91"/>
                </a:solidFill>
                <a:latin typeface="Century Gothic" panose="020B0502020202020204" pitchFamily="34" charset="0"/>
                <a:cs typeface="Century Gothic"/>
              </a:rPr>
              <a:t>ajustando </a:t>
            </a:r>
            <a:r>
              <a:rPr sz="1700" spc="-180" dirty="0">
                <a:solidFill>
                  <a:srgbClr val="AE9E91"/>
                </a:solidFill>
                <a:latin typeface="Century Gothic" panose="020B0502020202020204" pitchFamily="34" charset="0"/>
                <a:cs typeface="Century Gothic"/>
              </a:rPr>
              <a:t>a </a:t>
            </a:r>
            <a:r>
              <a:rPr sz="1700" spc="30" dirty="0">
                <a:solidFill>
                  <a:srgbClr val="AE9E91"/>
                </a:solidFill>
                <a:latin typeface="Century Gothic" panose="020B0502020202020204" pitchFamily="34" charset="0"/>
                <a:cs typeface="Century Gothic"/>
              </a:rPr>
              <a:t>las </a:t>
            </a:r>
            <a:r>
              <a:rPr sz="1700" spc="15" dirty="0">
                <a:solidFill>
                  <a:srgbClr val="AE9E91"/>
                </a:solidFill>
                <a:latin typeface="Century Gothic" panose="020B0502020202020204" pitchFamily="34" charset="0"/>
                <a:cs typeface="Century Gothic"/>
              </a:rPr>
              <a:t>circunstancias  </a:t>
            </a:r>
            <a:r>
              <a:rPr sz="1700" spc="60" dirty="0">
                <a:solidFill>
                  <a:srgbClr val="AE9E91"/>
                </a:solidFill>
                <a:latin typeface="Century Gothic" panose="020B0502020202020204" pitchFamily="34" charset="0"/>
                <a:cs typeface="Century Gothic"/>
              </a:rPr>
              <a:t>siempre </a:t>
            </a:r>
            <a:r>
              <a:rPr sz="1700" spc="20" dirty="0">
                <a:solidFill>
                  <a:srgbClr val="AE9E91"/>
                </a:solidFill>
                <a:latin typeface="Century Gothic" panose="020B0502020202020204" pitchFamily="34" charset="0"/>
                <a:cs typeface="Century Gothic"/>
              </a:rPr>
              <a:t>cam</a:t>
            </a:r>
            <a:r>
              <a:rPr sz="1700" spc="20" dirty="0">
                <a:solidFill>
                  <a:srgbClr val="AE9E91"/>
                </a:solidFill>
                <a:latin typeface="Century Gothic" panose="020B0502020202020204" pitchFamily="34" charset="0"/>
                <a:cs typeface="Arial"/>
              </a:rPr>
              <a:t>b</a:t>
            </a:r>
            <a:r>
              <a:rPr sz="1700" spc="20" dirty="0">
                <a:solidFill>
                  <a:srgbClr val="AE9E91"/>
                </a:solidFill>
                <a:latin typeface="Century Gothic" panose="020B0502020202020204" pitchFamily="34" charset="0"/>
                <a:cs typeface="Century Gothic"/>
              </a:rPr>
              <a:t>iantes </a:t>
            </a:r>
            <a:r>
              <a:rPr sz="1700" spc="55" dirty="0">
                <a:solidFill>
                  <a:srgbClr val="AE9E91"/>
                </a:solidFill>
                <a:latin typeface="Century Gothic" panose="020B0502020202020204" pitchFamily="34" charset="0"/>
                <a:cs typeface="Arial"/>
              </a:rPr>
              <a:t>q</a:t>
            </a:r>
            <a:r>
              <a:rPr sz="1700" spc="55" dirty="0">
                <a:solidFill>
                  <a:srgbClr val="AE9E91"/>
                </a:solidFill>
                <a:latin typeface="Century Gothic" panose="020B0502020202020204" pitchFamily="34" charset="0"/>
                <a:cs typeface="Century Gothic"/>
              </a:rPr>
              <a:t>ue </a:t>
            </a:r>
            <a:r>
              <a:rPr sz="1700" spc="45" dirty="0">
                <a:solidFill>
                  <a:srgbClr val="AE9E91"/>
                </a:solidFill>
                <a:latin typeface="Century Gothic" panose="020B0502020202020204" pitchFamily="34" charset="0"/>
                <a:cs typeface="Century Gothic"/>
              </a:rPr>
              <a:t>nos </a:t>
            </a:r>
            <a:r>
              <a:rPr sz="1700" spc="-25" dirty="0">
                <a:solidFill>
                  <a:srgbClr val="AE9E91"/>
                </a:solidFill>
                <a:latin typeface="Century Gothic" panose="020B0502020202020204" pitchFamily="34" charset="0"/>
                <a:cs typeface="Century Gothic"/>
              </a:rPr>
              <a:t>rodean. </a:t>
            </a:r>
            <a:r>
              <a:rPr sz="1700" spc="70" dirty="0">
                <a:solidFill>
                  <a:srgbClr val="AE9E91"/>
                </a:solidFill>
                <a:latin typeface="Century Gothic" panose="020B0502020202020204" pitchFamily="34" charset="0"/>
                <a:cs typeface="Arial"/>
              </a:rPr>
              <a:t>Q</a:t>
            </a:r>
            <a:r>
              <a:rPr sz="1700" spc="70" dirty="0">
                <a:solidFill>
                  <a:srgbClr val="AE9E91"/>
                </a:solidFill>
                <a:latin typeface="Century Gothic" panose="020B0502020202020204" pitchFamily="34" charset="0"/>
                <a:cs typeface="Century Gothic"/>
              </a:rPr>
              <a:t>ueremos </a:t>
            </a:r>
            <a:r>
              <a:rPr sz="1700" spc="60" dirty="0">
                <a:solidFill>
                  <a:srgbClr val="AE9E91"/>
                </a:solidFill>
                <a:latin typeface="Century Gothic" panose="020B0502020202020204" pitchFamily="34" charset="0"/>
                <a:cs typeface="Arial"/>
              </a:rPr>
              <a:t>q</a:t>
            </a:r>
            <a:r>
              <a:rPr sz="1700" spc="60" dirty="0">
                <a:solidFill>
                  <a:srgbClr val="AE9E91"/>
                </a:solidFill>
                <a:latin typeface="Century Gothic" panose="020B0502020202020204" pitchFamily="34" charset="0"/>
                <a:cs typeface="Century Gothic"/>
              </a:rPr>
              <a:t>ue  </a:t>
            </a:r>
            <a:r>
              <a:rPr sz="1700" spc="-10" dirty="0">
                <a:solidFill>
                  <a:srgbClr val="AE9E91"/>
                </a:solidFill>
                <a:latin typeface="Century Gothic" panose="020B0502020202020204" pitchFamily="34" charset="0"/>
                <a:cs typeface="Century Gothic"/>
              </a:rPr>
              <a:t>sepas </a:t>
            </a:r>
            <a:r>
              <a:rPr sz="1700" spc="55" dirty="0">
                <a:solidFill>
                  <a:srgbClr val="AE9E91"/>
                </a:solidFill>
                <a:latin typeface="Century Gothic" panose="020B0502020202020204" pitchFamily="34" charset="0"/>
                <a:cs typeface="Arial"/>
              </a:rPr>
              <a:t>q</a:t>
            </a:r>
            <a:r>
              <a:rPr sz="1700" spc="55" dirty="0">
                <a:solidFill>
                  <a:srgbClr val="AE9E91"/>
                </a:solidFill>
                <a:latin typeface="Century Gothic" panose="020B0502020202020204" pitchFamily="34" charset="0"/>
                <a:cs typeface="Century Gothic"/>
              </a:rPr>
              <a:t>ue </a:t>
            </a:r>
            <a:r>
              <a:rPr sz="1700" spc="35" dirty="0">
                <a:solidFill>
                  <a:srgbClr val="AE9E91"/>
                </a:solidFill>
                <a:latin typeface="Century Gothic" panose="020B0502020202020204" pitchFamily="34" charset="0"/>
                <a:cs typeface="Century Gothic"/>
              </a:rPr>
              <a:t>estamos </a:t>
            </a:r>
            <a:r>
              <a:rPr sz="1700" spc="40" dirty="0">
                <a:solidFill>
                  <a:srgbClr val="AE9E91"/>
                </a:solidFill>
                <a:latin typeface="Century Gothic" panose="020B0502020202020204" pitchFamily="34" charset="0"/>
                <a:cs typeface="Century Gothic"/>
              </a:rPr>
              <a:t>a</a:t>
            </a:r>
            <a:r>
              <a:rPr sz="1700" spc="40" dirty="0">
                <a:solidFill>
                  <a:srgbClr val="AE9E91"/>
                </a:solidFill>
                <a:latin typeface="Century Gothic" panose="020B0502020202020204" pitchFamily="34" charset="0"/>
                <a:cs typeface="Arial"/>
              </a:rPr>
              <a:t>q</a:t>
            </a:r>
            <a:r>
              <a:rPr sz="1700" spc="40" dirty="0">
                <a:solidFill>
                  <a:srgbClr val="AE9E91"/>
                </a:solidFill>
                <a:latin typeface="Century Gothic" panose="020B0502020202020204" pitchFamily="34" charset="0"/>
                <a:cs typeface="Century Gothic"/>
              </a:rPr>
              <a:t>u</a:t>
            </a:r>
            <a:r>
              <a:rPr sz="1700" spc="40" dirty="0">
                <a:solidFill>
                  <a:srgbClr val="AE9E91"/>
                </a:solidFill>
                <a:latin typeface="Century Gothic" panose="020B0502020202020204" pitchFamily="34" charset="0"/>
                <a:cs typeface="Arial"/>
              </a:rPr>
              <a:t>í </a:t>
            </a:r>
            <a:r>
              <a:rPr sz="1700" spc="-50" dirty="0">
                <a:solidFill>
                  <a:srgbClr val="AE9E91"/>
                </a:solidFill>
                <a:latin typeface="Century Gothic" panose="020B0502020202020204" pitchFamily="34" charset="0"/>
                <a:cs typeface="Century Gothic"/>
              </a:rPr>
              <a:t>para </a:t>
            </a:r>
            <a:r>
              <a:rPr sz="1700" spc="-10" dirty="0">
                <a:solidFill>
                  <a:srgbClr val="AE9E91"/>
                </a:solidFill>
                <a:latin typeface="Century Gothic" panose="020B0502020202020204" pitchFamily="34" charset="0"/>
                <a:cs typeface="Century Gothic"/>
              </a:rPr>
              <a:t>ayudarte </a:t>
            </a:r>
            <a:r>
              <a:rPr sz="1700" spc="-25" dirty="0">
                <a:solidFill>
                  <a:srgbClr val="AE9E91"/>
                </a:solidFill>
                <a:latin typeface="Century Gothic" panose="020B0502020202020204" pitchFamily="34" charset="0"/>
                <a:cs typeface="Century Gothic"/>
              </a:rPr>
              <a:t>en </a:t>
            </a:r>
            <a:r>
              <a:rPr sz="1700" spc="-125" dirty="0">
                <a:solidFill>
                  <a:srgbClr val="AE9E91"/>
                </a:solidFill>
                <a:latin typeface="Century Gothic" panose="020B0502020202020204" pitchFamily="34" charset="0"/>
                <a:cs typeface="Century Gothic"/>
              </a:rPr>
              <a:t>cada </a:t>
            </a:r>
            <a:r>
              <a:rPr sz="1700" spc="-15" dirty="0">
                <a:solidFill>
                  <a:srgbClr val="AE9E91"/>
                </a:solidFill>
                <a:latin typeface="Century Gothic" panose="020B0502020202020204" pitchFamily="34" charset="0"/>
                <a:cs typeface="Century Gothic"/>
              </a:rPr>
              <a:t>paso  </a:t>
            </a:r>
            <a:r>
              <a:rPr sz="1700" spc="20" dirty="0">
                <a:solidFill>
                  <a:srgbClr val="AE9E91"/>
                </a:solidFill>
                <a:latin typeface="Century Gothic" panose="020B0502020202020204" pitchFamily="34" charset="0"/>
                <a:cs typeface="Century Gothic"/>
              </a:rPr>
              <a:t>del</a:t>
            </a:r>
            <a:r>
              <a:rPr sz="1700" spc="-10" dirty="0">
                <a:solidFill>
                  <a:srgbClr val="AE9E91"/>
                </a:solidFill>
                <a:latin typeface="Century Gothic" panose="020B0502020202020204" pitchFamily="34" charset="0"/>
                <a:cs typeface="Century Gothic"/>
              </a:rPr>
              <a:t> camino.</a:t>
            </a:r>
            <a:endParaRPr sz="1700" dirty="0">
              <a:latin typeface="Century Gothic" panose="020B0502020202020204" pitchFamily="34" charset="0"/>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421980"/>
            <a:ext cx="6889724" cy="812128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833765" y="1422628"/>
            <a:ext cx="3946525" cy="1824989"/>
          </a:xfrm>
          <a:prstGeom prst="rect">
            <a:avLst/>
          </a:prstGeom>
        </p:spPr>
        <p:txBody>
          <a:bodyPr vert="horz" wrap="square" lIns="0" tIns="12700" rIns="0" bIns="0" rtlCol="0">
            <a:spAutoFit/>
          </a:bodyPr>
          <a:lstStyle/>
          <a:p>
            <a:pPr marL="12700">
              <a:lnSpc>
                <a:spcPts val="4980"/>
              </a:lnSpc>
              <a:spcBef>
                <a:spcPts val="100"/>
              </a:spcBef>
            </a:pPr>
            <a:r>
              <a:rPr sz="4800" b="0" spc="229" dirty="0">
                <a:solidFill>
                  <a:srgbClr val="202123"/>
                </a:solidFill>
                <a:latin typeface="Times New Roman"/>
                <a:cs typeface="Times New Roman"/>
              </a:rPr>
              <a:t>Cómo</a:t>
            </a:r>
            <a:r>
              <a:rPr sz="4800" b="0" spc="-85" dirty="0">
                <a:solidFill>
                  <a:srgbClr val="202123"/>
                </a:solidFill>
                <a:latin typeface="Times New Roman"/>
                <a:cs typeface="Times New Roman"/>
              </a:rPr>
              <a:t> </a:t>
            </a:r>
            <a:r>
              <a:rPr sz="4800" b="0" spc="125" dirty="0">
                <a:solidFill>
                  <a:srgbClr val="202123"/>
                </a:solidFill>
                <a:latin typeface="Times New Roman"/>
                <a:cs typeface="Times New Roman"/>
              </a:rPr>
              <a:t>preparar</a:t>
            </a:r>
            <a:endParaRPr sz="4800">
              <a:latin typeface="Times New Roman"/>
              <a:cs typeface="Times New Roman"/>
            </a:endParaRPr>
          </a:p>
          <a:p>
            <a:pPr marL="97155" marR="89535" algn="ctr">
              <a:lnSpc>
                <a:spcPct val="73000"/>
              </a:lnSpc>
              <a:spcBef>
                <a:spcPts val="775"/>
              </a:spcBef>
            </a:pPr>
            <a:r>
              <a:rPr sz="4800" b="0" spc="170" dirty="0">
                <a:solidFill>
                  <a:srgbClr val="202123"/>
                </a:solidFill>
                <a:latin typeface="Times New Roman"/>
                <a:cs typeface="Times New Roman"/>
              </a:rPr>
              <a:t>su </a:t>
            </a:r>
            <a:r>
              <a:rPr sz="4800" b="0" spc="145" dirty="0">
                <a:solidFill>
                  <a:srgbClr val="202123"/>
                </a:solidFill>
                <a:latin typeface="Times New Roman"/>
                <a:cs typeface="Times New Roman"/>
              </a:rPr>
              <a:t>casa para</a:t>
            </a:r>
            <a:r>
              <a:rPr sz="4800" b="0" spc="-509" dirty="0">
                <a:solidFill>
                  <a:srgbClr val="202123"/>
                </a:solidFill>
                <a:latin typeface="Times New Roman"/>
                <a:cs typeface="Times New Roman"/>
              </a:rPr>
              <a:t> </a:t>
            </a:r>
            <a:r>
              <a:rPr sz="4800" b="0" spc="130" dirty="0">
                <a:solidFill>
                  <a:srgbClr val="202123"/>
                </a:solidFill>
                <a:latin typeface="Times New Roman"/>
                <a:cs typeface="Times New Roman"/>
              </a:rPr>
              <a:t>la  </a:t>
            </a:r>
            <a:r>
              <a:rPr sz="4800" b="0" spc="140" dirty="0">
                <a:solidFill>
                  <a:srgbClr val="202123"/>
                </a:solidFill>
                <a:latin typeface="Times New Roman"/>
                <a:cs typeface="Times New Roman"/>
              </a:rPr>
              <a:t>venta</a:t>
            </a:r>
            <a:endParaRPr sz="4800">
              <a:latin typeface="Times New Roman"/>
              <a:cs typeface="Times New Roman"/>
            </a:endParaRPr>
          </a:p>
        </p:txBody>
      </p:sp>
      <p:sp>
        <p:nvSpPr>
          <p:cNvPr id="5" name="object 5"/>
          <p:cNvSpPr/>
          <p:nvPr/>
        </p:nvSpPr>
        <p:spPr>
          <a:xfrm>
            <a:off x="1846564" y="3555496"/>
            <a:ext cx="4037205" cy="232827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861985" y="3730548"/>
            <a:ext cx="4077335" cy="2037080"/>
          </a:xfrm>
          <a:prstGeom prst="rect">
            <a:avLst/>
          </a:prstGeom>
        </p:spPr>
        <p:txBody>
          <a:bodyPr vert="horz" wrap="square" lIns="0" tIns="12700" rIns="0" bIns="0" rtlCol="0">
            <a:spAutoFit/>
          </a:bodyPr>
          <a:lstStyle/>
          <a:p>
            <a:pPr marL="12700">
              <a:lnSpc>
                <a:spcPct val="100000"/>
              </a:lnSpc>
              <a:spcBef>
                <a:spcPts val="100"/>
              </a:spcBef>
            </a:pPr>
            <a:r>
              <a:rPr sz="1200" b="1" spc="65" dirty="0">
                <a:solidFill>
                  <a:srgbClr val="FFFFFF"/>
                </a:solidFill>
                <a:latin typeface="Arial"/>
                <a:cs typeface="Arial"/>
              </a:rPr>
              <a:t>Antes</a:t>
            </a:r>
            <a:r>
              <a:rPr sz="1200" b="1" spc="25" dirty="0">
                <a:solidFill>
                  <a:srgbClr val="FFFFFF"/>
                </a:solidFill>
                <a:latin typeface="Arial"/>
                <a:cs typeface="Arial"/>
              </a:rPr>
              <a:t> </a:t>
            </a:r>
            <a:r>
              <a:rPr sz="1200" b="1" spc="70" dirty="0">
                <a:solidFill>
                  <a:srgbClr val="FFFFFF"/>
                </a:solidFill>
                <a:latin typeface="Arial"/>
                <a:cs typeface="Arial"/>
              </a:rPr>
              <a:t>de</a:t>
            </a:r>
            <a:r>
              <a:rPr sz="1200" b="1" spc="30" dirty="0">
                <a:solidFill>
                  <a:srgbClr val="FFFFFF"/>
                </a:solidFill>
                <a:latin typeface="Arial"/>
                <a:cs typeface="Arial"/>
              </a:rPr>
              <a:t> </a:t>
            </a:r>
            <a:r>
              <a:rPr sz="1200" b="1" spc="60" dirty="0">
                <a:solidFill>
                  <a:srgbClr val="FFFFFF"/>
                </a:solidFill>
                <a:latin typeface="Arial"/>
                <a:cs typeface="Arial"/>
              </a:rPr>
              <a:t>hablar</a:t>
            </a:r>
            <a:r>
              <a:rPr sz="1200" b="1" spc="30" dirty="0">
                <a:solidFill>
                  <a:srgbClr val="FFFFFF"/>
                </a:solidFill>
                <a:latin typeface="Arial"/>
                <a:cs typeface="Arial"/>
              </a:rPr>
              <a:t> </a:t>
            </a:r>
            <a:r>
              <a:rPr sz="1200" b="1" spc="70" dirty="0">
                <a:solidFill>
                  <a:srgbClr val="FFFFFF"/>
                </a:solidFill>
                <a:latin typeface="Arial"/>
                <a:cs typeface="Arial"/>
              </a:rPr>
              <a:t>de</a:t>
            </a:r>
            <a:r>
              <a:rPr sz="1200" b="1" spc="30" dirty="0">
                <a:solidFill>
                  <a:srgbClr val="FFFFFF"/>
                </a:solidFill>
                <a:latin typeface="Arial"/>
                <a:cs typeface="Arial"/>
              </a:rPr>
              <a:t> </a:t>
            </a:r>
            <a:r>
              <a:rPr sz="1200" b="1" spc="55" dirty="0">
                <a:solidFill>
                  <a:srgbClr val="FFFFFF"/>
                </a:solidFill>
                <a:latin typeface="Arial"/>
                <a:cs typeface="Arial"/>
              </a:rPr>
              <a:t>las</a:t>
            </a:r>
            <a:r>
              <a:rPr sz="1200" b="1" spc="30" dirty="0">
                <a:solidFill>
                  <a:srgbClr val="FFFFFF"/>
                </a:solidFill>
                <a:latin typeface="Arial"/>
                <a:cs typeface="Arial"/>
              </a:rPr>
              <a:t> </a:t>
            </a:r>
            <a:r>
              <a:rPr sz="1200" b="1" spc="65" dirty="0">
                <a:solidFill>
                  <a:srgbClr val="FFFFFF"/>
                </a:solidFill>
                <a:latin typeface="Arial"/>
                <a:cs typeface="Arial"/>
              </a:rPr>
              <a:t>mejoras</a:t>
            </a:r>
            <a:r>
              <a:rPr sz="1200" b="1" spc="25" dirty="0">
                <a:solidFill>
                  <a:srgbClr val="FFFFFF"/>
                </a:solidFill>
                <a:latin typeface="Arial"/>
                <a:cs typeface="Arial"/>
              </a:rPr>
              <a:t> </a:t>
            </a:r>
            <a:r>
              <a:rPr sz="1200" b="1" spc="65" dirty="0">
                <a:solidFill>
                  <a:srgbClr val="FFFFFF"/>
                </a:solidFill>
                <a:latin typeface="Arial"/>
                <a:cs typeface="Arial"/>
              </a:rPr>
              <a:t>y</a:t>
            </a:r>
            <a:r>
              <a:rPr sz="1200" b="1" spc="30" dirty="0">
                <a:solidFill>
                  <a:srgbClr val="FFFFFF"/>
                </a:solidFill>
                <a:latin typeface="Arial"/>
                <a:cs typeface="Arial"/>
              </a:rPr>
              <a:t> </a:t>
            </a:r>
            <a:r>
              <a:rPr sz="1200" b="1" spc="50" dirty="0">
                <a:solidFill>
                  <a:srgbClr val="FFFFFF"/>
                </a:solidFill>
                <a:latin typeface="Arial"/>
                <a:cs typeface="Arial"/>
              </a:rPr>
              <a:t>la</a:t>
            </a:r>
            <a:r>
              <a:rPr sz="1200" b="1" spc="30" dirty="0">
                <a:solidFill>
                  <a:srgbClr val="FFFFFF"/>
                </a:solidFill>
                <a:latin typeface="Arial"/>
                <a:cs typeface="Arial"/>
              </a:rPr>
              <a:t> </a:t>
            </a:r>
            <a:r>
              <a:rPr sz="1200" b="1" spc="60" dirty="0">
                <a:solidFill>
                  <a:srgbClr val="FFFFFF"/>
                </a:solidFill>
                <a:latin typeface="Arial"/>
                <a:cs typeface="Arial"/>
              </a:rPr>
              <a:t>preparación</a:t>
            </a:r>
            <a:r>
              <a:rPr sz="1200" b="1" spc="30" dirty="0">
                <a:solidFill>
                  <a:srgbClr val="FFFFFF"/>
                </a:solidFill>
                <a:latin typeface="Arial"/>
                <a:cs typeface="Arial"/>
              </a:rPr>
              <a:t> </a:t>
            </a:r>
            <a:r>
              <a:rPr sz="1200" b="1" spc="70" dirty="0">
                <a:solidFill>
                  <a:srgbClr val="FFFFFF"/>
                </a:solidFill>
                <a:latin typeface="Arial"/>
                <a:cs typeface="Arial"/>
              </a:rPr>
              <a:t>de</a:t>
            </a:r>
            <a:endParaRPr sz="1200">
              <a:latin typeface="Arial"/>
              <a:cs typeface="Arial"/>
            </a:endParaRPr>
          </a:p>
          <a:p>
            <a:pPr marL="12700" marR="6985" indent="635" algn="ctr">
              <a:lnSpc>
                <a:spcPct val="166700"/>
              </a:lnSpc>
            </a:pPr>
            <a:r>
              <a:rPr sz="1200" b="1" spc="50" dirty="0">
                <a:solidFill>
                  <a:srgbClr val="FFFFFF"/>
                </a:solidFill>
                <a:latin typeface="Arial"/>
                <a:cs typeface="Arial"/>
              </a:rPr>
              <a:t>la </a:t>
            </a:r>
            <a:r>
              <a:rPr sz="1200" b="1" spc="60" dirty="0">
                <a:solidFill>
                  <a:srgbClr val="FFFFFF"/>
                </a:solidFill>
                <a:latin typeface="Arial"/>
                <a:cs typeface="Arial"/>
              </a:rPr>
              <a:t>casa, </a:t>
            </a:r>
            <a:r>
              <a:rPr sz="1200" b="1" spc="65" dirty="0">
                <a:solidFill>
                  <a:srgbClr val="FFFFFF"/>
                </a:solidFill>
                <a:latin typeface="Arial"/>
                <a:cs typeface="Arial"/>
              </a:rPr>
              <a:t>permítanme </a:t>
            </a:r>
            <a:r>
              <a:rPr sz="1200" b="1" spc="60" dirty="0">
                <a:solidFill>
                  <a:srgbClr val="FFFFFF"/>
                </a:solidFill>
                <a:latin typeface="Arial"/>
                <a:cs typeface="Arial"/>
              </a:rPr>
              <a:t>compartir </a:t>
            </a:r>
            <a:r>
              <a:rPr sz="1200" b="1" spc="70" dirty="0">
                <a:solidFill>
                  <a:srgbClr val="FFFFFF"/>
                </a:solidFill>
                <a:latin typeface="Arial"/>
                <a:cs typeface="Arial"/>
              </a:rPr>
              <a:t>con </a:t>
            </a:r>
            <a:r>
              <a:rPr sz="1200" b="1" spc="60" dirty="0">
                <a:solidFill>
                  <a:srgbClr val="FFFFFF"/>
                </a:solidFill>
                <a:latin typeface="Arial"/>
                <a:cs typeface="Arial"/>
              </a:rPr>
              <a:t>ustedes </a:t>
            </a:r>
            <a:r>
              <a:rPr sz="1200" b="1" spc="70" dirty="0">
                <a:solidFill>
                  <a:srgbClr val="FFFFFF"/>
                </a:solidFill>
                <a:latin typeface="Arial"/>
                <a:cs typeface="Arial"/>
              </a:rPr>
              <a:t>una  </a:t>
            </a:r>
            <a:r>
              <a:rPr sz="1200" b="1" spc="60" dirty="0">
                <a:solidFill>
                  <a:srgbClr val="FFFFFF"/>
                </a:solidFill>
                <a:latin typeface="Arial"/>
                <a:cs typeface="Arial"/>
              </a:rPr>
              <a:t>perspectiva </a:t>
            </a:r>
            <a:r>
              <a:rPr sz="1200" b="1" spc="70" dirty="0">
                <a:solidFill>
                  <a:srgbClr val="FFFFFF"/>
                </a:solidFill>
                <a:latin typeface="Arial"/>
                <a:cs typeface="Arial"/>
              </a:rPr>
              <a:t>que ha </a:t>
            </a:r>
            <a:r>
              <a:rPr sz="1200" b="1" spc="60" dirty="0">
                <a:solidFill>
                  <a:srgbClr val="FFFFFF"/>
                </a:solidFill>
                <a:latin typeface="Arial"/>
                <a:cs typeface="Arial"/>
              </a:rPr>
              <a:t>servido </a:t>
            </a:r>
            <a:r>
              <a:rPr sz="1200" b="1" spc="65" dirty="0">
                <a:solidFill>
                  <a:srgbClr val="FFFFFF"/>
                </a:solidFill>
                <a:latin typeface="Arial"/>
                <a:cs typeface="Arial"/>
              </a:rPr>
              <a:t>a </a:t>
            </a:r>
            <a:r>
              <a:rPr sz="1200" b="1" spc="55" dirty="0">
                <a:solidFill>
                  <a:srgbClr val="FFFFFF"/>
                </a:solidFill>
                <a:latin typeface="Arial"/>
                <a:cs typeface="Arial"/>
              </a:rPr>
              <a:t>los </a:t>
            </a:r>
            <a:r>
              <a:rPr sz="1200" b="1" spc="65" dirty="0">
                <a:solidFill>
                  <a:srgbClr val="FFFFFF"/>
                </a:solidFill>
                <a:latin typeface="Arial"/>
                <a:cs typeface="Arial"/>
              </a:rPr>
              <a:t>vendedores  </a:t>
            </a:r>
            <a:r>
              <a:rPr sz="1200" b="1" spc="60" dirty="0">
                <a:solidFill>
                  <a:srgbClr val="FFFFFF"/>
                </a:solidFill>
                <a:latin typeface="Arial"/>
                <a:cs typeface="Arial"/>
              </a:rPr>
              <a:t>durante </a:t>
            </a:r>
            <a:r>
              <a:rPr sz="1200" b="1" spc="75" dirty="0">
                <a:solidFill>
                  <a:srgbClr val="FFFFFF"/>
                </a:solidFill>
                <a:latin typeface="Arial"/>
                <a:cs typeface="Arial"/>
              </a:rPr>
              <a:t>muchos </a:t>
            </a:r>
            <a:r>
              <a:rPr sz="1200" b="1" spc="60" dirty="0">
                <a:solidFill>
                  <a:srgbClr val="FFFFFF"/>
                </a:solidFill>
                <a:latin typeface="Arial"/>
                <a:cs typeface="Arial"/>
              </a:rPr>
              <a:t>años: </a:t>
            </a:r>
            <a:r>
              <a:rPr sz="1200" b="1" spc="70" dirty="0">
                <a:solidFill>
                  <a:srgbClr val="FFFFFF"/>
                </a:solidFill>
                <a:latin typeface="Arial"/>
                <a:cs typeface="Arial"/>
              </a:rPr>
              <a:t>Aunque </a:t>
            </a:r>
            <a:r>
              <a:rPr sz="1200" b="1" spc="50" dirty="0">
                <a:solidFill>
                  <a:srgbClr val="FFFFFF"/>
                </a:solidFill>
                <a:latin typeface="Arial"/>
                <a:cs typeface="Arial"/>
              </a:rPr>
              <a:t>la </a:t>
            </a:r>
            <a:r>
              <a:rPr sz="1200" b="1" spc="60" dirty="0">
                <a:solidFill>
                  <a:srgbClr val="FFFFFF"/>
                </a:solidFill>
                <a:latin typeface="Arial"/>
                <a:cs typeface="Arial"/>
              </a:rPr>
              <a:t>venta </a:t>
            </a:r>
            <a:r>
              <a:rPr sz="1200" b="1" spc="70" dirty="0">
                <a:solidFill>
                  <a:srgbClr val="FFFFFF"/>
                </a:solidFill>
                <a:latin typeface="Arial"/>
                <a:cs typeface="Arial"/>
              </a:rPr>
              <a:t>de su</a:t>
            </a:r>
            <a:r>
              <a:rPr sz="1200" b="1" spc="-170" dirty="0">
                <a:solidFill>
                  <a:srgbClr val="FFFFFF"/>
                </a:solidFill>
                <a:latin typeface="Arial"/>
                <a:cs typeface="Arial"/>
              </a:rPr>
              <a:t> </a:t>
            </a:r>
            <a:r>
              <a:rPr sz="1200" b="1" spc="65" dirty="0">
                <a:solidFill>
                  <a:srgbClr val="FFFFFF"/>
                </a:solidFill>
                <a:latin typeface="Arial"/>
                <a:cs typeface="Arial"/>
              </a:rPr>
              <a:t>casa  sea </a:t>
            </a:r>
            <a:r>
              <a:rPr sz="1200" b="1" spc="80" dirty="0">
                <a:solidFill>
                  <a:srgbClr val="FFFFFF"/>
                </a:solidFill>
                <a:latin typeface="Arial"/>
                <a:cs typeface="Arial"/>
              </a:rPr>
              <a:t>muy </a:t>
            </a:r>
            <a:r>
              <a:rPr sz="1200" b="1" spc="55" dirty="0">
                <a:solidFill>
                  <a:srgbClr val="FFFFFF"/>
                </a:solidFill>
                <a:latin typeface="Arial"/>
                <a:cs typeface="Arial"/>
              </a:rPr>
              <a:t>personal, los </a:t>
            </a:r>
            <a:r>
              <a:rPr sz="1200" b="1" spc="65" dirty="0">
                <a:solidFill>
                  <a:srgbClr val="FFFFFF"/>
                </a:solidFill>
                <a:latin typeface="Arial"/>
                <a:cs typeface="Arial"/>
              </a:rPr>
              <a:t>compradores </a:t>
            </a:r>
            <a:r>
              <a:rPr sz="1200" b="1" spc="50" dirty="0">
                <a:solidFill>
                  <a:srgbClr val="FFFFFF"/>
                </a:solidFill>
                <a:latin typeface="Arial"/>
                <a:cs typeface="Arial"/>
              </a:rPr>
              <a:t>la </a:t>
            </a:r>
            <a:r>
              <a:rPr sz="1200" b="1" spc="65" dirty="0">
                <a:solidFill>
                  <a:srgbClr val="FFFFFF"/>
                </a:solidFill>
                <a:latin typeface="Arial"/>
                <a:cs typeface="Arial"/>
              </a:rPr>
              <a:t>miran </a:t>
            </a:r>
            <a:r>
              <a:rPr sz="1200" b="1" spc="70" dirty="0">
                <a:solidFill>
                  <a:srgbClr val="FFFFFF"/>
                </a:solidFill>
                <a:latin typeface="Arial"/>
                <a:cs typeface="Arial"/>
              </a:rPr>
              <a:t>con  </a:t>
            </a:r>
            <a:r>
              <a:rPr sz="1200" b="1" spc="65" dirty="0">
                <a:solidFill>
                  <a:srgbClr val="FFFFFF"/>
                </a:solidFill>
                <a:latin typeface="Arial"/>
                <a:cs typeface="Arial"/>
              </a:rPr>
              <a:t>sus </a:t>
            </a:r>
            <a:r>
              <a:rPr sz="1200" b="1" spc="60" dirty="0">
                <a:solidFill>
                  <a:srgbClr val="FFFFFF"/>
                </a:solidFill>
                <a:latin typeface="Arial"/>
                <a:cs typeface="Arial"/>
              </a:rPr>
              <a:t>propios </a:t>
            </a:r>
            <a:r>
              <a:rPr sz="1200" b="1" spc="55" dirty="0">
                <a:solidFill>
                  <a:srgbClr val="FFFFFF"/>
                </a:solidFill>
                <a:latin typeface="Arial"/>
                <a:cs typeface="Arial"/>
              </a:rPr>
              <a:t>ojos. </a:t>
            </a:r>
            <a:r>
              <a:rPr sz="1200" b="1" spc="80" dirty="0">
                <a:solidFill>
                  <a:srgbClr val="FFFFFF"/>
                </a:solidFill>
                <a:latin typeface="Arial"/>
                <a:cs typeface="Arial"/>
              </a:rPr>
              <a:t>Un </a:t>
            </a:r>
            <a:r>
              <a:rPr sz="1200" b="1" spc="55" dirty="0">
                <a:solidFill>
                  <a:srgbClr val="FFFFFF"/>
                </a:solidFill>
                <a:latin typeface="Arial"/>
                <a:cs typeface="Arial"/>
              </a:rPr>
              <a:t>profesional inmobiliario  </a:t>
            </a:r>
            <a:r>
              <a:rPr sz="1200" b="1" spc="70" dirty="0">
                <a:solidFill>
                  <a:srgbClr val="FFFFFF"/>
                </a:solidFill>
                <a:latin typeface="Arial"/>
                <a:cs typeface="Arial"/>
              </a:rPr>
              <a:t>puede </a:t>
            </a:r>
            <a:r>
              <a:rPr sz="1200" b="1" spc="60" dirty="0">
                <a:solidFill>
                  <a:srgbClr val="FFFFFF"/>
                </a:solidFill>
                <a:latin typeface="Arial"/>
                <a:cs typeface="Arial"/>
              </a:rPr>
              <a:t>ayudarle </a:t>
            </a:r>
            <a:r>
              <a:rPr sz="1200" b="1" spc="65" dirty="0">
                <a:solidFill>
                  <a:srgbClr val="FFFFFF"/>
                </a:solidFill>
                <a:latin typeface="Arial"/>
                <a:cs typeface="Arial"/>
              </a:rPr>
              <a:t>a </a:t>
            </a:r>
            <a:r>
              <a:rPr sz="1200" b="1" spc="55" dirty="0">
                <a:solidFill>
                  <a:srgbClr val="FFFFFF"/>
                </a:solidFill>
                <a:latin typeface="Arial"/>
                <a:cs typeface="Arial"/>
              </a:rPr>
              <a:t>salvar </a:t>
            </a:r>
            <a:r>
              <a:rPr sz="1200" b="1" spc="65" dirty="0">
                <a:solidFill>
                  <a:srgbClr val="FFFFFF"/>
                </a:solidFill>
                <a:latin typeface="Arial"/>
                <a:cs typeface="Arial"/>
              </a:rPr>
              <a:t>esa</a:t>
            </a:r>
            <a:r>
              <a:rPr sz="1200" b="1" spc="-95" dirty="0">
                <a:solidFill>
                  <a:srgbClr val="FFFFFF"/>
                </a:solidFill>
                <a:latin typeface="Arial"/>
                <a:cs typeface="Arial"/>
              </a:rPr>
              <a:t> </a:t>
            </a:r>
            <a:r>
              <a:rPr sz="1200" b="1" spc="55" dirty="0">
                <a:solidFill>
                  <a:srgbClr val="FFFFFF"/>
                </a:solidFill>
                <a:latin typeface="Arial"/>
                <a:cs typeface="Arial"/>
              </a:rPr>
              <a:t>distancia.</a:t>
            </a:r>
            <a:endParaRPr sz="12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5699101"/>
            <a:ext cx="7751872" cy="390766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941118" y="334238"/>
            <a:ext cx="3890010" cy="25400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B0A091"/>
                </a:solidFill>
                <a:latin typeface="Arial"/>
                <a:cs typeface="Arial"/>
              </a:rPr>
              <a:t>PREPARANDO</a:t>
            </a:r>
            <a:r>
              <a:rPr sz="1500" b="1" spc="-220" dirty="0">
                <a:solidFill>
                  <a:srgbClr val="B0A091"/>
                </a:solidFill>
                <a:latin typeface="Arial"/>
                <a:cs typeface="Arial"/>
              </a:rPr>
              <a:t> </a:t>
            </a:r>
            <a:r>
              <a:rPr sz="1500" b="1" spc="70" dirty="0">
                <a:solidFill>
                  <a:srgbClr val="B0A091"/>
                </a:solidFill>
                <a:latin typeface="Arial"/>
                <a:cs typeface="Arial"/>
              </a:rPr>
              <a:t>SU</a:t>
            </a:r>
            <a:r>
              <a:rPr sz="1500" b="1" spc="-215" dirty="0">
                <a:solidFill>
                  <a:srgbClr val="B0A091"/>
                </a:solidFill>
                <a:latin typeface="Arial"/>
                <a:cs typeface="Arial"/>
              </a:rPr>
              <a:t> </a:t>
            </a:r>
            <a:r>
              <a:rPr sz="1500" b="1" spc="40" dirty="0">
                <a:solidFill>
                  <a:srgbClr val="B0A091"/>
                </a:solidFill>
                <a:latin typeface="Arial"/>
                <a:cs typeface="Arial"/>
              </a:rPr>
              <a:t>CASA</a:t>
            </a:r>
            <a:r>
              <a:rPr sz="1500" b="1" spc="-215" dirty="0">
                <a:solidFill>
                  <a:srgbClr val="B0A091"/>
                </a:solidFill>
                <a:latin typeface="Arial"/>
                <a:cs typeface="Arial"/>
              </a:rPr>
              <a:t> </a:t>
            </a:r>
            <a:r>
              <a:rPr sz="1500" b="1" spc="40" dirty="0">
                <a:solidFill>
                  <a:srgbClr val="B0A091"/>
                </a:solidFill>
                <a:latin typeface="Arial"/>
                <a:cs typeface="Arial"/>
              </a:rPr>
              <a:t>PARA</a:t>
            </a:r>
            <a:r>
              <a:rPr sz="1500" b="1" spc="-215" dirty="0">
                <a:solidFill>
                  <a:srgbClr val="B0A091"/>
                </a:solidFill>
                <a:latin typeface="Arial"/>
                <a:cs typeface="Arial"/>
              </a:rPr>
              <a:t> </a:t>
            </a:r>
            <a:r>
              <a:rPr sz="1500" b="1" spc="65" dirty="0">
                <a:solidFill>
                  <a:srgbClr val="B0A091"/>
                </a:solidFill>
                <a:latin typeface="Arial"/>
                <a:cs typeface="Arial"/>
              </a:rPr>
              <a:t>LA</a:t>
            </a:r>
            <a:r>
              <a:rPr sz="1500" b="1" spc="-215" dirty="0">
                <a:solidFill>
                  <a:srgbClr val="B0A091"/>
                </a:solidFill>
                <a:latin typeface="Arial"/>
                <a:cs typeface="Arial"/>
              </a:rPr>
              <a:t> </a:t>
            </a:r>
            <a:r>
              <a:rPr sz="1500" b="1" spc="25" dirty="0">
                <a:solidFill>
                  <a:srgbClr val="B0A091"/>
                </a:solidFill>
                <a:latin typeface="Arial"/>
                <a:cs typeface="Arial"/>
              </a:rPr>
              <a:t>VENTA</a:t>
            </a:r>
            <a:endParaRPr sz="15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a:spLocks noGrp="1"/>
          </p:cNvSpPr>
          <p:nvPr>
            <p:ph type="title"/>
          </p:nvPr>
        </p:nvSpPr>
        <p:spPr>
          <a:xfrm>
            <a:off x="726312" y="943076"/>
            <a:ext cx="5697220" cy="1000760"/>
          </a:xfrm>
          <a:prstGeom prst="rect">
            <a:avLst/>
          </a:prstGeom>
        </p:spPr>
        <p:txBody>
          <a:bodyPr vert="horz" wrap="square" lIns="0" tIns="12700" rIns="0" bIns="0" rtlCol="0">
            <a:spAutoFit/>
          </a:bodyPr>
          <a:lstStyle/>
          <a:p>
            <a:pPr marL="12700" marR="5080" indent="3810">
              <a:lnSpc>
                <a:spcPct val="100000"/>
              </a:lnSpc>
              <a:spcBef>
                <a:spcPts val="100"/>
              </a:spcBef>
            </a:pPr>
            <a:r>
              <a:rPr sz="3200" spc="10" dirty="0">
                <a:solidFill>
                  <a:srgbClr val="1D1C1D"/>
                </a:solidFill>
              </a:rPr>
              <a:t>Cómo ver </a:t>
            </a:r>
            <a:r>
              <a:rPr sz="3200" spc="5" dirty="0">
                <a:solidFill>
                  <a:srgbClr val="1D1C1D"/>
                </a:solidFill>
              </a:rPr>
              <a:t>su </a:t>
            </a:r>
            <a:r>
              <a:rPr sz="3200" spc="15" dirty="0">
                <a:solidFill>
                  <a:srgbClr val="1D1C1D"/>
                </a:solidFill>
              </a:rPr>
              <a:t>casa </a:t>
            </a:r>
            <a:r>
              <a:rPr sz="3200" dirty="0">
                <a:solidFill>
                  <a:srgbClr val="1D1C1D"/>
                </a:solidFill>
              </a:rPr>
              <a:t>a </a:t>
            </a:r>
            <a:r>
              <a:rPr sz="3200" spc="10" dirty="0">
                <a:solidFill>
                  <a:srgbClr val="1D1C1D"/>
                </a:solidFill>
              </a:rPr>
              <a:t>través </a:t>
            </a:r>
            <a:r>
              <a:rPr sz="3200" spc="5" dirty="0">
                <a:solidFill>
                  <a:srgbClr val="1D1C1D"/>
                </a:solidFill>
              </a:rPr>
              <a:t>de </a:t>
            </a:r>
            <a:r>
              <a:rPr sz="3200" spc="20" dirty="0">
                <a:solidFill>
                  <a:srgbClr val="1D1C1D"/>
                </a:solidFill>
              </a:rPr>
              <a:t>los  </a:t>
            </a:r>
            <a:r>
              <a:rPr sz="3200" spc="10" dirty="0">
                <a:solidFill>
                  <a:srgbClr val="1D1C1D"/>
                </a:solidFill>
              </a:rPr>
              <a:t>ojos </a:t>
            </a:r>
            <a:r>
              <a:rPr sz="3200" spc="5" dirty="0">
                <a:solidFill>
                  <a:srgbClr val="1D1C1D"/>
                </a:solidFill>
              </a:rPr>
              <a:t>de un</a:t>
            </a:r>
            <a:r>
              <a:rPr sz="3200" spc="75" dirty="0">
                <a:solidFill>
                  <a:srgbClr val="1D1C1D"/>
                </a:solidFill>
              </a:rPr>
              <a:t> </a:t>
            </a:r>
            <a:r>
              <a:rPr sz="3200" spc="20" dirty="0">
                <a:solidFill>
                  <a:srgbClr val="1D1C1D"/>
                </a:solidFill>
              </a:rPr>
              <a:t>comprador</a:t>
            </a:r>
            <a:endParaRPr sz="3200"/>
          </a:p>
        </p:txBody>
      </p:sp>
      <p:sp>
        <p:nvSpPr>
          <p:cNvPr id="6" name="object 6"/>
          <p:cNvSpPr txBox="1"/>
          <p:nvPr/>
        </p:nvSpPr>
        <p:spPr>
          <a:xfrm>
            <a:off x="737488" y="2302116"/>
            <a:ext cx="6265545" cy="2908300"/>
          </a:xfrm>
          <a:prstGeom prst="rect">
            <a:avLst/>
          </a:prstGeom>
        </p:spPr>
        <p:txBody>
          <a:bodyPr vert="horz" wrap="square" lIns="0" tIns="29209" rIns="0" bIns="0" rtlCol="0">
            <a:spAutoFit/>
          </a:bodyPr>
          <a:lstStyle/>
          <a:p>
            <a:pPr marL="12700" marR="133985" indent="3810">
              <a:lnSpc>
                <a:spcPts val="1650"/>
              </a:lnSpc>
              <a:spcBef>
                <a:spcPts val="229"/>
              </a:spcBef>
            </a:pPr>
            <a:r>
              <a:rPr sz="1450" dirty="0">
                <a:solidFill>
                  <a:srgbClr val="101010"/>
                </a:solidFill>
                <a:latin typeface="Arial"/>
                <a:cs typeface="Arial"/>
              </a:rPr>
              <a:t>Por la misma razón que un abogado no suele representarse a sí mismo o  que un médico no suele operar a su familia, un vendedor no debería</a:t>
            </a:r>
            <a:r>
              <a:rPr sz="1450" spc="-100" dirty="0">
                <a:solidFill>
                  <a:srgbClr val="101010"/>
                </a:solidFill>
                <a:latin typeface="Arial"/>
                <a:cs typeface="Arial"/>
              </a:rPr>
              <a:t> </a:t>
            </a:r>
            <a:r>
              <a:rPr sz="1450" dirty="0">
                <a:solidFill>
                  <a:srgbClr val="101010"/>
                </a:solidFill>
                <a:latin typeface="Arial"/>
                <a:cs typeface="Arial"/>
              </a:rPr>
              <a:t>tomar  la decisión de cómo preparar su casa para la venta por su</a:t>
            </a:r>
            <a:r>
              <a:rPr sz="1450" spc="-50" dirty="0">
                <a:solidFill>
                  <a:srgbClr val="101010"/>
                </a:solidFill>
                <a:latin typeface="Arial"/>
                <a:cs typeface="Arial"/>
              </a:rPr>
              <a:t> </a:t>
            </a:r>
            <a:r>
              <a:rPr sz="1450" dirty="0">
                <a:solidFill>
                  <a:srgbClr val="101010"/>
                </a:solidFill>
                <a:latin typeface="Arial"/>
                <a:cs typeface="Arial"/>
              </a:rPr>
              <a:t>cuenta.</a:t>
            </a:r>
            <a:endParaRPr sz="1450">
              <a:latin typeface="Arial"/>
              <a:cs typeface="Arial"/>
            </a:endParaRPr>
          </a:p>
          <a:p>
            <a:pPr>
              <a:lnSpc>
                <a:spcPct val="100000"/>
              </a:lnSpc>
              <a:spcBef>
                <a:spcPts val="50"/>
              </a:spcBef>
            </a:pPr>
            <a:endParaRPr sz="1250">
              <a:latin typeface="Times New Roman"/>
              <a:cs typeface="Times New Roman"/>
            </a:endParaRPr>
          </a:p>
          <a:p>
            <a:pPr marL="12700" marR="5080" indent="3810">
              <a:lnSpc>
                <a:spcPts val="1650"/>
              </a:lnSpc>
            </a:pPr>
            <a:r>
              <a:rPr sz="1450" dirty="0">
                <a:solidFill>
                  <a:srgbClr val="101010"/>
                </a:solidFill>
                <a:latin typeface="Arial"/>
                <a:cs typeface="Arial"/>
              </a:rPr>
              <a:t>Es una reminiscencia del dicho: "Es difícil ver el cuadro cuando estás</a:t>
            </a:r>
            <a:r>
              <a:rPr sz="1450" spc="-100" dirty="0">
                <a:solidFill>
                  <a:srgbClr val="101010"/>
                </a:solidFill>
                <a:latin typeface="Arial"/>
                <a:cs typeface="Arial"/>
              </a:rPr>
              <a:t> </a:t>
            </a:r>
            <a:r>
              <a:rPr sz="1450" dirty="0">
                <a:solidFill>
                  <a:srgbClr val="101010"/>
                </a:solidFill>
                <a:latin typeface="Arial"/>
                <a:cs typeface="Arial"/>
              </a:rPr>
              <a:t>dentro  del</a:t>
            </a:r>
            <a:r>
              <a:rPr sz="1450" spc="-5" dirty="0">
                <a:solidFill>
                  <a:srgbClr val="101010"/>
                </a:solidFill>
                <a:latin typeface="Arial"/>
                <a:cs typeface="Arial"/>
              </a:rPr>
              <a:t> </a:t>
            </a:r>
            <a:r>
              <a:rPr sz="1450" dirty="0">
                <a:solidFill>
                  <a:srgbClr val="101010"/>
                </a:solidFill>
                <a:latin typeface="Arial"/>
                <a:cs typeface="Arial"/>
              </a:rPr>
              <a:t>marco".</a:t>
            </a:r>
            <a:endParaRPr sz="1450">
              <a:latin typeface="Arial"/>
              <a:cs typeface="Arial"/>
            </a:endParaRPr>
          </a:p>
          <a:p>
            <a:pPr>
              <a:lnSpc>
                <a:spcPct val="100000"/>
              </a:lnSpc>
              <a:spcBef>
                <a:spcPts val="55"/>
              </a:spcBef>
            </a:pPr>
            <a:endParaRPr sz="1250">
              <a:latin typeface="Times New Roman"/>
              <a:cs typeface="Times New Roman"/>
            </a:endParaRPr>
          </a:p>
          <a:p>
            <a:pPr marL="12700" marR="100965" indent="3810">
              <a:lnSpc>
                <a:spcPts val="1650"/>
              </a:lnSpc>
            </a:pPr>
            <a:r>
              <a:rPr sz="1450" dirty="0">
                <a:solidFill>
                  <a:srgbClr val="101010"/>
                </a:solidFill>
                <a:latin typeface="Arial"/>
                <a:cs typeface="Arial"/>
              </a:rPr>
              <a:t>Un profesional inmobiliario mirará su casa con ojos objetivos. Como</a:t>
            </a:r>
            <a:r>
              <a:rPr sz="1450" spc="-90" dirty="0">
                <a:solidFill>
                  <a:srgbClr val="101010"/>
                </a:solidFill>
                <a:latin typeface="Arial"/>
                <a:cs typeface="Arial"/>
              </a:rPr>
              <a:t> </a:t>
            </a:r>
            <a:r>
              <a:rPr sz="1450" dirty="0">
                <a:solidFill>
                  <a:srgbClr val="101010"/>
                </a:solidFill>
                <a:latin typeface="Arial"/>
                <a:cs typeface="Arial"/>
              </a:rPr>
              <a:t>vienen  de un lugar de la experiencia, en lugar de la emoción - que son más  capaces de detallar la puesta en escena y consejos de mejora que le  ayudará a obtener el máximo de su</a:t>
            </a:r>
            <a:r>
              <a:rPr sz="1450" spc="-15" dirty="0">
                <a:solidFill>
                  <a:srgbClr val="101010"/>
                </a:solidFill>
                <a:latin typeface="Arial"/>
                <a:cs typeface="Arial"/>
              </a:rPr>
              <a:t> </a:t>
            </a:r>
            <a:r>
              <a:rPr sz="1450" dirty="0">
                <a:solidFill>
                  <a:srgbClr val="101010"/>
                </a:solidFill>
                <a:latin typeface="Arial"/>
                <a:cs typeface="Arial"/>
              </a:rPr>
              <a:t>casa.</a:t>
            </a:r>
            <a:endParaRPr sz="1450">
              <a:latin typeface="Arial"/>
              <a:cs typeface="Arial"/>
            </a:endParaRPr>
          </a:p>
          <a:p>
            <a:pPr>
              <a:lnSpc>
                <a:spcPct val="100000"/>
              </a:lnSpc>
              <a:spcBef>
                <a:spcPts val="45"/>
              </a:spcBef>
            </a:pPr>
            <a:endParaRPr sz="1250">
              <a:latin typeface="Times New Roman"/>
              <a:cs typeface="Times New Roman"/>
            </a:endParaRPr>
          </a:p>
          <a:p>
            <a:pPr marL="12700" marR="162560" indent="3810">
              <a:lnSpc>
                <a:spcPts val="1650"/>
              </a:lnSpc>
            </a:pPr>
            <a:r>
              <a:rPr sz="1450" dirty="0">
                <a:solidFill>
                  <a:srgbClr val="101010"/>
                </a:solidFill>
                <a:latin typeface="Arial"/>
                <a:cs typeface="Arial"/>
              </a:rPr>
              <a:t>El Home Staging es una poderosa herramienta para mostrar su casa de</a:t>
            </a:r>
            <a:r>
              <a:rPr sz="1450" spc="-100" dirty="0">
                <a:solidFill>
                  <a:srgbClr val="101010"/>
                </a:solidFill>
                <a:latin typeface="Arial"/>
                <a:cs typeface="Arial"/>
              </a:rPr>
              <a:t> </a:t>
            </a:r>
            <a:r>
              <a:rPr sz="1450" dirty="0">
                <a:solidFill>
                  <a:srgbClr val="101010"/>
                </a:solidFill>
                <a:latin typeface="Arial"/>
                <a:cs typeface="Arial"/>
              </a:rPr>
              <a:t>la  mejor manera posible. Veamos algunas</a:t>
            </a:r>
            <a:r>
              <a:rPr sz="1450" spc="-15" dirty="0">
                <a:solidFill>
                  <a:srgbClr val="101010"/>
                </a:solidFill>
                <a:latin typeface="Arial"/>
                <a:cs typeface="Arial"/>
              </a:rPr>
              <a:t> </a:t>
            </a:r>
            <a:r>
              <a:rPr sz="1450" dirty="0">
                <a:solidFill>
                  <a:srgbClr val="101010"/>
                </a:solidFill>
                <a:latin typeface="Arial"/>
                <a:cs typeface="Arial"/>
              </a:rPr>
              <a:t>estadísticas.</a:t>
            </a:r>
            <a:endParaRPr sz="145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7280" y="37308"/>
            <a:ext cx="1306286" cy="4814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14399"/>
            <a:ext cx="7751872" cy="86027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08456" y="1470455"/>
            <a:ext cx="1321215" cy="48519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4491" y="3008114"/>
            <a:ext cx="1257767" cy="47026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449560" y="3727"/>
            <a:ext cx="0" cy="1037590"/>
          </a:xfrm>
          <a:custGeom>
            <a:avLst/>
            <a:gdLst/>
            <a:ahLst/>
            <a:cxnLst/>
            <a:rect l="l" t="t" r="r" b="b"/>
            <a:pathLst>
              <a:path h="1037590">
                <a:moveTo>
                  <a:pt x="0" y="1037564"/>
                </a:moveTo>
                <a:lnTo>
                  <a:pt x="0" y="0"/>
                </a:lnTo>
              </a:path>
            </a:pathLst>
          </a:custGeom>
          <a:ln w="14935">
            <a:solidFill>
              <a:srgbClr val="AFB8B4"/>
            </a:solidFill>
          </a:ln>
        </p:spPr>
        <p:txBody>
          <a:bodyPr wrap="square" lIns="0" tIns="0" rIns="0" bIns="0" rtlCol="0"/>
          <a:lstStyle/>
          <a:p>
            <a:endParaRPr/>
          </a:p>
        </p:txBody>
      </p:sp>
      <p:sp>
        <p:nvSpPr>
          <p:cNvPr id="8" name="object 8"/>
          <p:cNvSpPr txBox="1"/>
          <p:nvPr/>
        </p:nvSpPr>
        <p:spPr>
          <a:xfrm>
            <a:off x="610616" y="659612"/>
            <a:ext cx="2094864" cy="751840"/>
          </a:xfrm>
          <a:prstGeom prst="rect">
            <a:avLst/>
          </a:prstGeom>
        </p:spPr>
        <p:txBody>
          <a:bodyPr vert="horz" wrap="square" lIns="0" tIns="19685" rIns="0" bIns="0" rtlCol="0">
            <a:spAutoFit/>
          </a:bodyPr>
          <a:lstStyle/>
          <a:p>
            <a:pPr marL="12700" marR="5080">
              <a:lnSpc>
                <a:spcPts val="1430"/>
              </a:lnSpc>
              <a:spcBef>
                <a:spcPts val="155"/>
              </a:spcBef>
            </a:pPr>
            <a:r>
              <a:rPr sz="1200" dirty="0">
                <a:solidFill>
                  <a:srgbClr val="28431C"/>
                </a:solidFill>
                <a:latin typeface="Tahoma"/>
                <a:cs typeface="Tahoma"/>
              </a:rPr>
              <a:t>de los agentes </a:t>
            </a:r>
            <a:r>
              <a:rPr sz="1200" spc="-5" dirty="0">
                <a:solidFill>
                  <a:srgbClr val="28431C"/>
                </a:solidFill>
                <a:latin typeface="Tahoma"/>
                <a:cs typeface="Tahoma"/>
              </a:rPr>
              <a:t>sugieren </a:t>
            </a:r>
            <a:r>
              <a:rPr sz="1200" dirty="0">
                <a:solidFill>
                  <a:srgbClr val="28431C"/>
                </a:solidFill>
                <a:latin typeface="Tahoma"/>
                <a:cs typeface="Tahoma"/>
              </a:rPr>
              <a:t>a los  </a:t>
            </a:r>
            <a:r>
              <a:rPr sz="1200" spc="-5" dirty="0">
                <a:solidFill>
                  <a:srgbClr val="28431C"/>
                </a:solidFill>
                <a:latin typeface="Tahoma"/>
                <a:cs typeface="Tahoma"/>
              </a:rPr>
              <a:t>vendedores </a:t>
            </a:r>
            <a:r>
              <a:rPr sz="1200" dirty="0">
                <a:solidFill>
                  <a:srgbClr val="28431C"/>
                </a:solidFill>
                <a:latin typeface="Tahoma"/>
                <a:cs typeface="Tahoma"/>
              </a:rPr>
              <a:t>que desordenen</a:t>
            </a:r>
            <a:r>
              <a:rPr sz="1200" spc="-85" dirty="0">
                <a:solidFill>
                  <a:srgbClr val="28431C"/>
                </a:solidFill>
                <a:latin typeface="Tahoma"/>
                <a:cs typeface="Tahoma"/>
              </a:rPr>
              <a:t> </a:t>
            </a:r>
            <a:r>
              <a:rPr sz="1200" dirty="0">
                <a:solidFill>
                  <a:srgbClr val="28431C"/>
                </a:solidFill>
                <a:latin typeface="Tahoma"/>
                <a:cs typeface="Tahoma"/>
              </a:rPr>
              <a:t>la  </a:t>
            </a:r>
            <a:r>
              <a:rPr sz="1200" spc="-5" dirty="0">
                <a:solidFill>
                  <a:srgbClr val="28431C"/>
                </a:solidFill>
                <a:latin typeface="Tahoma"/>
                <a:cs typeface="Tahoma"/>
              </a:rPr>
              <a:t>casa </a:t>
            </a:r>
            <a:r>
              <a:rPr sz="1200" dirty="0">
                <a:solidFill>
                  <a:srgbClr val="28431C"/>
                </a:solidFill>
                <a:latin typeface="Tahoma"/>
                <a:cs typeface="Tahoma"/>
              </a:rPr>
              <a:t>antes de ponerla </a:t>
            </a:r>
            <a:r>
              <a:rPr sz="1200" spc="-5" dirty="0">
                <a:solidFill>
                  <a:srgbClr val="28431C"/>
                </a:solidFill>
                <a:latin typeface="Tahoma"/>
                <a:cs typeface="Tahoma"/>
              </a:rPr>
              <a:t>en el  </a:t>
            </a:r>
            <a:r>
              <a:rPr sz="1200" dirty="0">
                <a:solidFill>
                  <a:srgbClr val="28431C"/>
                </a:solidFill>
                <a:latin typeface="Tahoma"/>
                <a:cs typeface="Tahoma"/>
              </a:rPr>
              <a:t>mercado</a:t>
            </a:r>
            <a:endParaRPr sz="1200">
              <a:latin typeface="Tahoma"/>
              <a:cs typeface="Tahoma"/>
            </a:endParaRPr>
          </a:p>
        </p:txBody>
      </p:sp>
      <p:sp>
        <p:nvSpPr>
          <p:cNvPr id="9" name="object 9"/>
          <p:cNvSpPr txBox="1"/>
          <p:nvPr/>
        </p:nvSpPr>
        <p:spPr>
          <a:xfrm>
            <a:off x="603123" y="2081631"/>
            <a:ext cx="2306955" cy="746125"/>
          </a:xfrm>
          <a:prstGeom prst="rect">
            <a:avLst/>
          </a:prstGeom>
        </p:spPr>
        <p:txBody>
          <a:bodyPr vert="horz" wrap="square" lIns="0" tIns="21590" rIns="0" bIns="0" rtlCol="0">
            <a:spAutoFit/>
          </a:bodyPr>
          <a:lstStyle/>
          <a:p>
            <a:pPr marL="12700" marR="5080" indent="6985" algn="just">
              <a:lnSpc>
                <a:spcPts val="1410"/>
              </a:lnSpc>
              <a:spcBef>
                <a:spcPts val="170"/>
              </a:spcBef>
            </a:pPr>
            <a:r>
              <a:rPr sz="1200" spc="-25" dirty="0">
                <a:solidFill>
                  <a:srgbClr val="28451C"/>
                </a:solidFill>
                <a:latin typeface="Tahoma"/>
                <a:cs typeface="Tahoma"/>
              </a:rPr>
              <a:t>de </a:t>
            </a:r>
            <a:r>
              <a:rPr sz="1200" spc="-30" dirty="0">
                <a:solidFill>
                  <a:srgbClr val="28451C"/>
                </a:solidFill>
                <a:latin typeface="Tahoma"/>
                <a:cs typeface="Tahoma"/>
              </a:rPr>
              <a:t>los </a:t>
            </a:r>
            <a:r>
              <a:rPr sz="1200" spc="-40" dirty="0">
                <a:solidFill>
                  <a:srgbClr val="28451C"/>
                </a:solidFill>
                <a:latin typeface="Tahoma"/>
                <a:cs typeface="Tahoma"/>
              </a:rPr>
              <a:t>agentes </a:t>
            </a:r>
            <a:r>
              <a:rPr sz="1200" spc="-25" dirty="0">
                <a:solidFill>
                  <a:srgbClr val="28451C"/>
                </a:solidFill>
                <a:latin typeface="Tahoma"/>
                <a:cs typeface="Tahoma"/>
              </a:rPr>
              <a:t>de </a:t>
            </a:r>
            <a:r>
              <a:rPr sz="1200" spc="-45" dirty="0">
                <a:solidFill>
                  <a:srgbClr val="28451C"/>
                </a:solidFill>
                <a:latin typeface="Tahoma"/>
                <a:cs typeface="Tahoma"/>
              </a:rPr>
              <a:t>compras afirman  </a:t>
            </a:r>
            <a:r>
              <a:rPr sz="1200" spc="-30" dirty="0">
                <a:solidFill>
                  <a:srgbClr val="28451C"/>
                </a:solidFill>
                <a:latin typeface="Tahoma"/>
                <a:cs typeface="Tahoma"/>
              </a:rPr>
              <a:t>que </a:t>
            </a:r>
            <a:r>
              <a:rPr sz="1200" spc="-25" dirty="0">
                <a:solidFill>
                  <a:srgbClr val="28451C"/>
                </a:solidFill>
                <a:latin typeface="Tahoma"/>
                <a:cs typeface="Tahoma"/>
              </a:rPr>
              <a:t>la </a:t>
            </a:r>
            <a:r>
              <a:rPr sz="1200" spc="-40" dirty="0">
                <a:solidFill>
                  <a:srgbClr val="28451C"/>
                </a:solidFill>
                <a:latin typeface="Tahoma"/>
                <a:cs typeface="Tahoma"/>
              </a:rPr>
              <a:t>puesta </a:t>
            </a:r>
            <a:r>
              <a:rPr sz="1200" spc="-25" dirty="0">
                <a:solidFill>
                  <a:srgbClr val="28451C"/>
                </a:solidFill>
                <a:latin typeface="Tahoma"/>
                <a:cs typeface="Tahoma"/>
              </a:rPr>
              <a:t>en </a:t>
            </a:r>
            <a:r>
              <a:rPr sz="1200" spc="-40" dirty="0">
                <a:solidFill>
                  <a:srgbClr val="28451C"/>
                </a:solidFill>
                <a:latin typeface="Tahoma"/>
                <a:cs typeface="Tahoma"/>
              </a:rPr>
              <a:t>escena facilita </a:t>
            </a:r>
            <a:r>
              <a:rPr sz="1200" spc="-45" dirty="0">
                <a:solidFill>
                  <a:srgbClr val="28451C"/>
                </a:solidFill>
                <a:latin typeface="Tahoma"/>
                <a:cs typeface="Tahoma"/>
              </a:rPr>
              <a:t>que  </a:t>
            </a:r>
            <a:r>
              <a:rPr sz="1200" spc="-30" dirty="0">
                <a:solidFill>
                  <a:srgbClr val="28451C"/>
                </a:solidFill>
                <a:latin typeface="Tahoma"/>
                <a:cs typeface="Tahoma"/>
              </a:rPr>
              <a:t>sus </a:t>
            </a:r>
            <a:r>
              <a:rPr sz="1200" spc="-50" dirty="0">
                <a:solidFill>
                  <a:srgbClr val="28451C"/>
                </a:solidFill>
                <a:latin typeface="Tahoma"/>
                <a:cs typeface="Tahoma"/>
              </a:rPr>
              <a:t>compradores </a:t>
            </a:r>
            <a:r>
              <a:rPr sz="1200" spc="-45" dirty="0">
                <a:solidFill>
                  <a:srgbClr val="28451C"/>
                </a:solidFill>
                <a:latin typeface="Tahoma"/>
                <a:cs typeface="Tahoma"/>
              </a:rPr>
              <a:t>visualicen </a:t>
            </a:r>
            <a:r>
              <a:rPr sz="1200" spc="-25" dirty="0">
                <a:solidFill>
                  <a:srgbClr val="28451C"/>
                </a:solidFill>
                <a:latin typeface="Tahoma"/>
                <a:cs typeface="Tahoma"/>
              </a:rPr>
              <a:t>la  </a:t>
            </a:r>
            <a:r>
              <a:rPr sz="1200" spc="-40" dirty="0">
                <a:solidFill>
                  <a:srgbClr val="28451C"/>
                </a:solidFill>
                <a:latin typeface="Tahoma"/>
                <a:cs typeface="Tahoma"/>
              </a:rPr>
              <a:t>vivienda como </a:t>
            </a:r>
            <a:r>
              <a:rPr sz="1200" spc="-25" dirty="0">
                <a:solidFill>
                  <a:srgbClr val="28451C"/>
                </a:solidFill>
                <a:latin typeface="Tahoma"/>
                <a:cs typeface="Tahoma"/>
              </a:rPr>
              <a:t>si </a:t>
            </a:r>
            <a:r>
              <a:rPr sz="1200" spc="-40" dirty="0">
                <a:solidFill>
                  <a:srgbClr val="28451C"/>
                </a:solidFill>
                <a:latin typeface="Tahoma"/>
                <a:cs typeface="Tahoma"/>
              </a:rPr>
              <a:t>fuera</a:t>
            </a:r>
            <a:r>
              <a:rPr sz="1200" spc="-270" dirty="0">
                <a:solidFill>
                  <a:srgbClr val="28451C"/>
                </a:solidFill>
                <a:latin typeface="Tahoma"/>
                <a:cs typeface="Tahoma"/>
              </a:rPr>
              <a:t> </a:t>
            </a:r>
            <a:r>
              <a:rPr sz="1200" spc="-45" dirty="0">
                <a:solidFill>
                  <a:srgbClr val="28451C"/>
                </a:solidFill>
                <a:latin typeface="Tahoma"/>
                <a:cs typeface="Tahoma"/>
              </a:rPr>
              <a:t>suya</a:t>
            </a:r>
            <a:endParaRPr sz="1200">
              <a:latin typeface="Tahoma"/>
              <a:cs typeface="Tahoma"/>
            </a:endParaRPr>
          </a:p>
        </p:txBody>
      </p:sp>
      <p:sp>
        <p:nvSpPr>
          <p:cNvPr id="10" name="object 10"/>
          <p:cNvSpPr txBox="1"/>
          <p:nvPr/>
        </p:nvSpPr>
        <p:spPr>
          <a:xfrm>
            <a:off x="610616" y="3611854"/>
            <a:ext cx="2219960" cy="939800"/>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27431B"/>
                </a:solidFill>
                <a:latin typeface="Tahoma"/>
                <a:cs typeface="Tahoma"/>
              </a:rPr>
              <a:t>de los agentes de </a:t>
            </a:r>
            <a:r>
              <a:rPr sz="1200" spc="5" dirty="0">
                <a:solidFill>
                  <a:srgbClr val="27431B"/>
                </a:solidFill>
                <a:latin typeface="Tahoma"/>
                <a:cs typeface="Tahoma"/>
              </a:rPr>
              <a:t>ventas  </a:t>
            </a:r>
            <a:r>
              <a:rPr sz="1200" dirty="0">
                <a:solidFill>
                  <a:srgbClr val="27431B"/>
                </a:solidFill>
                <a:latin typeface="Tahoma"/>
                <a:cs typeface="Tahoma"/>
              </a:rPr>
              <a:t>afirman que la puesta </a:t>
            </a:r>
            <a:r>
              <a:rPr sz="1200" spc="5" dirty="0">
                <a:solidFill>
                  <a:srgbClr val="27431B"/>
                </a:solidFill>
                <a:latin typeface="Tahoma"/>
                <a:cs typeface="Tahoma"/>
              </a:rPr>
              <a:t>en  </a:t>
            </a:r>
            <a:r>
              <a:rPr sz="1200" dirty="0">
                <a:solidFill>
                  <a:srgbClr val="27431B"/>
                </a:solidFill>
                <a:latin typeface="Tahoma"/>
                <a:cs typeface="Tahoma"/>
              </a:rPr>
              <a:t>escena disminuye el tiempo </a:t>
            </a:r>
            <a:r>
              <a:rPr sz="1200" spc="5" dirty="0">
                <a:solidFill>
                  <a:srgbClr val="27431B"/>
                </a:solidFill>
                <a:latin typeface="Tahoma"/>
                <a:cs typeface="Tahoma"/>
              </a:rPr>
              <a:t>que  </a:t>
            </a:r>
            <a:r>
              <a:rPr sz="1200" dirty="0">
                <a:solidFill>
                  <a:srgbClr val="27431B"/>
                </a:solidFill>
                <a:latin typeface="Tahoma"/>
                <a:cs typeface="Tahoma"/>
              </a:rPr>
              <a:t>una vivienda permanece en </a:t>
            </a:r>
            <a:r>
              <a:rPr sz="1200" spc="5" dirty="0">
                <a:solidFill>
                  <a:srgbClr val="27431B"/>
                </a:solidFill>
                <a:latin typeface="Tahoma"/>
                <a:cs typeface="Tahoma"/>
              </a:rPr>
              <a:t>el  </a:t>
            </a:r>
            <a:r>
              <a:rPr sz="1200" dirty="0">
                <a:solidFill>
                  <a:srgbClr val="27431B"/>
                </a:solidFill>
                <a:latin typeface="Tahoma"/>
                <a:cs typeface="Tahoma"/>
              </a:rPr>
              <a:t>mercado antes de ser</a:t>
            </a:r>
            <a:r>
              <a:rPr sz="1200" spc="20" dirty="0">
                <a:solidFill>
                  <a:srgbClr val="27431B"/>
                </a:solidFill>
                <a:latin typeface="Tahoma"/>
                <a:cs typeface="Tahoma"/>
              </a:rPr>
              <a:t> </a:t>
            </a:r>
            <a:r>
              <a:rPr sz="1200" spc="5" dirty="0">
                <a:solidFill>
                  <a:srgbClr val="27431B"/>
                </a:solidFill>
                <a:latin typeface="Tahoma"/>
                <a:cs typeface="Tahoma"/>
              </a:rPr>
              <a:t>comprada</a:t>
            </a:r>
            <a:endParaRPr sz="1200">
              <a:latin typeface="Tahoma"/>
              <a:cs typeface="Tahoma"/>
            </a:endParaRPr>
          </a:p>
        </p:txBody>
      </p:sp>
      <p:sp>
        <p:nvSpPr>
          <p:cNvPr id="11" name="object 11"/>
          <p:cNvSpPr txBox="1"/>
          <p:nvPr/>
        </p:nvSpPr>
        <p:spPr>
          <a:xfrm>
            <a:off x="547243" y="5171922"/>
            <a:ext cx="2270760" cy="756920"/>
          </a:xfrm>
          <a:prstGeom prst="rect">
            <a:avLst/>
          </a:prstGeom>
        </p:spPr>
        <p:txBody>
          <a:bodyPr vert="horz" wrap="square" lIns="0" tIns="12700" rIns="0" bIns="0" rtlCol="0">
            <a:spAutoFit/>
          </a:bodyPr>
          <a:lstStyle/>
          <a:p>
            <a:pPr marL="12700" marR="5080" algn="just">
              <a:lnSpc>
                <a:spcPct val="100000"/>
              </a:lnSpc>
              <a:spcBef>
                <a:spcPts val="100"/>
              </a:spcBef>
            </a:pPr>
            <a:r>
              <a:rPr sz="1200" spc="-15" dirty="0">
                <a:solidFill>
                  <a:srgbClr val="27431B"/>
                </a:solidFill>
                <a:latin typeface="Tahoma"/>
                <a:cs typeface="Tahoma"/>
              </a:rPr>
              <a:t>de </a:t>
            </a:r>
            <a:r>
              <a:rPr sz="1200" spc="-20" dirty="0">
                <a:solidFill>
                  <a:srgbClr val="27431B"/>
                </a:solidFill>
                <a:latin typeface="Tahoma"/>
                <a:cs typeface="Tahoma"/>
              </a:rPr>
              <a:t>los </a:t>
            </a:r>
            <a:r>
              <a:rPr sz="1200" spc="-25" dirty="0">
                <a:solidFill>
                  <a:srgbClr val="27431B"/>
                </a:solidFill>
                <a:latin typeface="Tahoma"/>
                <a:cs typeface="Tahoma"/>
              </a:rPr>
              <a:t>agentes </a:t>
            </a:r>
            <a:r>
              <a:rPr sz="1200" spc="-15" dirty="0">
                <a:solidFill>
                  <a:srgbClr val="27431B"/>
                </a:solidFill>
                <a:latin typeface="Tahoma"/>
                <a:cs typeface="Tahoma"/>
              </a:rPr>
              <a:t>de </a:t>
            </a:r>
            <a:r>
              <a:rPr sz="1200" spc="-25" dirty="0">
                <a:solidFill>
                  <a:srgbClr val="27431B"/>
                </a:solidFill>
                <a:latin typeface="Tahoma"/>
                <a:cs typeface="Tahoma"/>
              </a:rPr>
              <a:t>compras dicen  </a:t>
            </a:r>
            <a:r>
              <a:rPr sz="1200" spc="-20" dirty="0">
                <a:solidFill>
                  <a:srgbClr val="27431B"/>
                </a:solidFill>
                <a:latin typeface="Tahoma"/>
                <a:cs typeface="Tahoma"/>
              </a:rPr>
              <a:t>que </a:t>
            </a:r>
            <a:r>
              <a:rPr sz="1200" spc="-15" dirty="0">
                <a:solidFill>
                  <a:srgbClr val="27431B"/>
                </a:solidFill>
                <a:latin typeface="Tahoma"/>
                <a:cs typeface="Tahoma"/>
              </a:rPr>
              <a:t>la </a:t>
            </a:r>
            <a:r>
              <a:rPr sz="1200" spc="-25" dirty="0">
                <a:solidFill>
                  <a:srgbClr val="27431B"/>
                </a:solidFill>
                <a:latin typeface="Tahoma"/>
                <a:cs typeface="Tahoma"/>
              </a:rPr>
              <a:t>puesta </a:t>
            </a:r>
            <a:r>
              <a:rPr sz="1200" spc="-15" dirty="0">
                <a:solidFill>
                  <a:srgbClr val="27431B"/>
                </a:solidFill>
                <a:latin typeface="Tahoma"/>
                <a:cs typeface="Tahoma"/>
              </a:rPr>
              <a:t>en </a:t>
            </a:r>
            <a:r>
              <a:rPr sz="1200" spc="-25" dirty="0">
                <a:solidFill>
                  <a:srgbClr val="27431B"/>
                </a:solidFill>
                <a:latin typeface="Tahoma"/>
                <a:cs typeface="Tahoma"/>
              </a:rPr>
              <a:t>escena aumenta  </a:t>
            </a:r>
            <a:r>
              <a:rPr sz="1200" spc="-15" dirty="0">
                <a:solidFill>
                  <a:srgbClr val="27431B"/>
                </a:solidFill>
                <a:latin typeface="Tahoma"/>
                <a:cs typeface="Tahoma"/>
              </a:rPr>
              <a:t>el </a:t>
            </a:r>
            <a:r>
              <a:rPr sz="1200" spc="-20" dirty="0">
                <a:solidFill>
                  <a:srgbClr val="27431B"/>
                </a:solidFill>
                <a:latin typeface="Tahoma"/>
                <a:cs typeface="Tahoma"/>
              </a:rPr>
              <a:t>valor </a:t>
            </a:r>
            <a:r>
              <a:rPr sz="1200" spc="-15" dirty="0">
                <a:solidFill>
                  <a:srgbClr val="27431B"/>
                </a:solidFill>
                <a:latin typeface="Tahoma"/>
                <a:cs typeface="Tahoma"/>
              </a:rPr>
              <a:t>en </a:t>
            </a:r>
            <a:r>
              <a:rPr sz="1200" spc="-25" dirty="0">
                <a:solidFill>
                  <a:srgbClr val="27431B"/>
                </a:solidFill>
                <a:latin typeface="Tahoma"/>
                <a:cs typeface="Tahoma"/>
              </a:rPr>
              <a:t>dólares ofrecido </a:t>
            </a:r>
            <a:r>
              <a:rPr sz="1200" spc="-15" dirty="0">
                <a:solidFill>
                  <a:srgbClr val="27431B"/>
                </a:solidFill>
                <a:latin typeface="Tahoma"/>
                <a:cs typeface="Tahoma"/>
              </a:rPr>
              <a:t>en </a:t>
            </a:r>
            <a:r>
              <a:rPr sz="1200" spc="-25" dirty="0">
                <a:solidFill>
                  <a:srgbClr val="27431B"/>
                </a:solidFill>
                <a:latin typeface="Tahoma"/>
                <a:cs typeface="Tahoma"/>
              </a:rPr>
              <a:t>el  precio </a:t>
            </a:r>
            <a:r>
              <a:rPr sz="1200" spc="-15" dirty="0">
                <a:solidFill>
                  <a:srgbClr val="27431B"/>
                </a:solidFill>
                <a:latin typeface="Tahoma"/>
                <a:cs typeface="Tahoma"/>
              </a:rPr>
              <a:t>de </a:t>
            </a:r>
            <a:r>
              <a:rPr sz="1200" spc="-25" dirty="0">
                <a:solidFill>
                  <a:srgbClr val="27431B"/>
                </a:solidFill>
                <a:latin typeface="Tahoma"/>
                <a:cs typeface="Tahoma"/>
              </a:rPr>
              <a:t>compra </a:t>
            </a:r>
            <a:r>
              <a:rPr sz="1200" spc="-15" dirty="0">
                <a:solidFill>
                  <a:srgbClr val="27431B"/>
                </a:solidFill>
                <a:latin typeface="Tahoma"/>
                <a:cs typeface="Tahoma"/>
              </a:rPr>
              <a:t>de </a:t>
            </a:r>
            <a:r>
              <a:rPr sz="1200" spc="-20" dirty="0">
                <a:solidFill>
                  <a:srgbClr val="27431B"/>
                </a:solidFill>
                <a:latin typeface="Tahoma"/>
                <a:cs typeface="Tahoma"/>
              </a:rPr>
              <a:t>una</a:t>
            </a:r>
            <a:r>
              <a:rPr sz="1200" spc="-165" dirty="0">
                <a:solidFill>
                  <a:srgbClr val="27431B"/>
                </a:solidFill>
                <a:latin typeface="Tahoma"/>
                <a:cs typeface="Tahoma"/>
              </a:rPr>
              <a:t> </a:t>
            </a:r>
            <a:r>
              <a:rPr sz="1200" spc="-25" dirty="0">
                <a:solidFill>
                  <a:srgbClr val="27431B"/>
                </a:solidFill>
                <a:latin typeface="Tahoma"/>
                <a:cs typeface="Tahoma"/>
              </a:rPr>
              <a:t>casa</a:t>
            </a:r>
            <a:endParaRPr sz="1200">
              <a:latin typeface="Tahoma"/>
              <a:cs typeface="Tahoma"/>
            </a:endParaRPr>
          </a:p>
        </p:txBody>
      </p:sp>
      <p:sp>
        <p:nvSpPr>
          <p:cNvPr id="12" name="object 12"/>
          <p:cNvSpPr txBox="1"/>
          <p:nvPr/>
        </p:nvSpPr>
        <p:spPr>
          <a:xfrm>
            <a:off x="3391153" y="512673"/>
            <a:ext cx="154305" cy="581660"/>
          </a:xfrm>
          <a:prstGeom prst="rect">
            <a:avLst/>
          </a:prstGeom>
        </p:spPr>
        <p:txBody>
          <a:bodyPr vert="horz" wrap="square" lIns="0" tIns="12700" rIns="0" bIns="0" rtlCol="0">
            <a:spAutoFit/>
          </a:bodyPr>
          <a:lstStyle/>
          <a:p>
            <a:pPr marL="12700">
              <a:lnSpc>
                <a:spcPct val="100000"/>
              </a:lnSpc>
              <a:spcBef>
                <a:spcPts val="100"/>
              </a:spcBef>
            </a:pPr>
            <a:r>
              <a:rPr sz="3650" b="1" dirty="0">
                <a:solidFill>
                  <a:srgbClr val="A3A8A8"/>
                </a:solidFill>
                <a:latin typeface="Arial"/>
                <a:cs typeface="Arial"/>
              </a:rPr>
              <a:t>I</a:t>
            </a:r>
            <a:endParaRPr sz="3650">
              <a:latin typeface="Arial"/>
              <a:cs typeface="Arial"/>
            </a:endParaRPr>
          </a:p>
        </p:txBody>
      </p:sp>
      <p:sp>
        <p:nvSpPr>
          <p:cNvPr id="13" name="object 13"/>
          <p:cNvSpPr txBox="1">
            <a:spLocks noGrp="1"/>
          </p:cNvSpPr>
          <p:nvPr>
            <p:ph type="title"/>
          </p:nvPr>
        </p:nvSpPr>
        <p:spPr>
          <a:xfrm>
            <a:off x="3551682" y="440676"/>
            <a:ext cx="3686175" cy="1137920"/>
          </a:xfrm>
          <a:prstGeom prst="rect">
            <a:avLst/>
          </a:prstGeom>
        </p:spPr>
        <p:txBody>
          <a:bodyPr vert="horz" wrap="square" lIns="0" tIns="12700" rIns="0" bIns="0" rtlCol="0">
            <a:spAutoFit/>
          </a:bodyPr>
          <a:lstStyle/>
          <a:p>
            <a:pPr marL="12700" marR="5080">
              <a:lnSpc>
                <a:spcPct val="100000"/>
              </a:lnSpc>
              <a:spcBef>
                <a:spcPts val="100"/>
              </a:spcBef>
            </a:pPr>
            <a:r>
              <a:rPr sz="3650" spc="10" dirty="0">
                <a:solidFill>
                  <a:srgbClr val="9CC975"/>
                </a:solidFill>
                <a:latin typeface="Arial"/>
                <a:cs typeface="Arial"/>
              </a:rPr>
              <a:t>ÉXITO </a:t>
            </a:r>
            <a:r>
              <a:rPr sz="3650" spc="15" dirty="0">
                <a:solidFill>
                  <a:srgbClr val="9CC975"/>
                </a:solidFill>
                <a:latin typeface="Arial"/>
                <a:cs typeface="Arial"/>
              </a:rPr>
              <a:t>DEL  </a:t>
            </a:r>
            <a:r>
              <a:rPr sz="3650" spc="10" dirty="0">
                <a:solidFill>
                  <a:srgbClr val="9CC975"/>
                </a:solidFill>
                <a:latin typeface="Arial"/>
                <a:cs typeface="Arial"/>
              </a:rPr>
              <a:t>HOME</a:t>
            </a:r>
            <a:r>
              <a:rPr sz="3650" spc="-55" dirty="0">
                <a:solidFill>
                  <a:srgbClr val="9CC975"/>
                </a:solidFill>
                <a:latin typeface="Arial"/>
                <a:cs typeface="Arial"/>
              </a:rPr>
              <a:t> </a:t>
            </a:r>
            <a:r>
              <a:rPr sz="3650" spc="15" dirty="0">
                <a:solidFill>
                  <a:srgbClr val="9CC975"/>
                </a:solidFill>
                <a:latin typeface="Arial"/>
                <a:cs typeface="Arial"/>
              </a:rPr>
              <a:t>STAGING</a:t>
            </a:r>
            <a:endParaRPr sz="3650">
              <a:latin typeface="Arial"/>
              <a:cs typeface="Arial"/>
            </a:endParaRPr>
          </a:p>
        </p:txBody>
      </p:sp>
      <p:sp>
        <p:nvSpPr>
          <p:cNvPr id="14" name="object 14"/>
          <p:cNvSpPr/>
          <p:nvPr/>
        </p:nvSpPr>
        <p:spPr>
          <a:xfrm>
            <a:off x="3649303" y="5785683"/>
            <a:ext cx="415638" cy="191193"/>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3628288" y="5747092"/>
            <a:ext cx="4572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FFFFAA"/>
                </a:solidFill>
                <a:latin typeface="Arial"/>
                <a:cs typeface="Arial"/>
              </a:rPr>
              <a:t>Fuente:</a:t>
            </a:r>
            <a:endParaRPr sz="1000">
              <a:latin typeface="Arial"/>
              <a:cs typeface="Arial"/>
            </a:endParaRPr>
          </a:p>
        </p:txBody>
      </p:sp>
      <p:sp>
        <p:nvSpPr>
          <p:cNvPr id="16" name="object 16"/>
          <p:cNvSpPr/>
          <p:nvPr/>
        </p:nvSpPr>
        <p:spPr>
          <a:xfrm>
            <a:off x="257695" y="6209634"/>
            <a:ext cx="6084940" cy="374074"/>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311492" y="6333667"/>
            <a:ext cx="629666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Las habitaciones que más se escenifican a la hora de</a:t>
            </a:r>
            <a:r>
              <a:rPr sz="1800" spc="-95" dirty="0">
                <a:solidFill>
                  <a:srgbClr val="FFFFAA"/>
                </a:solidFill>
                <a:latin typeface="Arial"/>
                <a:cs typeface="Arial"/>
              </a:rPr>
              <a:t> </a:t>
            </a:r>
            <a:r>
              <a:rPr sz="1800" dirty="0">
                <a:solidFill>
                  <a:srgbClr val="FFFFAA"/>
                </a:solidFill>
                <a:latin typeface="Arial"/>
                <a:cs typeface="Arial"/>
              </a:rPr>
              <a:t>vender:</a:t>
            </a:r>
            <a:endParaRPr sz="1800">
              <a:latin typeface="Arial"/>
              <a:cs typeface="Arial"/>
            </a:endParaRPr>
          </a:p>
        </p:txBody>
      </p:sp>
      <p:sp>
        <p:nvSpPr>
          <p:cNvPr id="18" name="object 18"/>
          <p:cNvSpPr/>
          <p:nvPr/>
        </p:nvSpPr>
        <p:spPr>
          <a:xfrm>
            <a:off x="573580" y="9177290"/>
            <a:ext cx="1352676" cy="315888"/>
          </a:xfrm>
          <a:prstGeom prst="rect">
            <a:avLst/>
          </a:prstGeom>
          <a:blipFill>
            <a:blip r:embed="rId7" cstate="print"/>
            <a:stretch>
              <a:fillRect/>
            </a:stretch>
          </a:blipFill>
        </p:spPr>
        <p:txBody>
          <a:bodyPr wrap="square" lIns="0" tIns="0" rIns="0" bIns="0" rtlCol="0"/>
          <a:lstStyle/>
          <a:p>
            <a:endParaRPr/>
          </a:p>
        </p:txBody>
      </p:sp>
      <p:sp>
        <p:nvSpPr>
          <p:cNvPr id="19" name="object 19"/>
          <p:cNvSpPr txBox="1"/>
          <p:nvPr/>
        </p:nvSpPr>
        <p:spPr>
          <a:xfrm>
            <a:off x="569188" y="9132074"/>
            <a:ext cx="139954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Sala de</a:t>
            </a:r>
            <a:r>
              <a:rPr sz="1800" spc="-90" dirty="0">
                <a:solidFill>
                  <a:srgbClr val="FFFFAA"/>
                </a:solidFill>
                <a:latin typeface="Arial"/>
                <a:cs typeface="Arial"/>
              </a:rPr>
              <a:t> </a:t>
            </a:r>
            <a:r>
              <a:rPr sz="1800" dirty="0">
                <a:solidFill>
                  <a:srgbClr val="FFFFAA"/>
                </a:solidFill>
                <a:latin typeface="Arial"/>
                <a:cs typeface="Arial"/>
              </a:rPr>
              <a:t>Estar</a:t>
            </a:r>
            <a:endParaRPr sz="1800">
              <a:latin typeface="Arial"/>
              <a:cs typeface="Arial"/>
            </a:endParaRPr>
          </a:p>
        </p:txBody>
      </p:sp>
      <p:sp>
        <p:nvSpPr>
          <p:cNvPr id="20" name="object 20"/>
          <p:cNvSpPr/>
          <p:nvPr/>
        </p:nvSpPr>
        <p:spPr>
          <a:xfrm>
            <a:off x="3192101" y="9135727"/>
            <a:ext cx="1352676" cy="349137"/>
          </a:xfrm>
          <a:prstGeom prst="rect">
            <a:avLst/>
          </a:prstGeom>
          <a:blipFill>
            <a:blip r:embed="rId7" cstate="print"/>
            <a:stretch>
              <a:fillRect/>
            </a:stretch>
          </a:blipFill>
        </p:spPr>
        <p:txBody>
          <a:bodyPr wrap="square" lIns="0" tIns="0" rIns="0" bIns="0" rtlCol="0"/>
          <a:lstStyle/>
          <a:p>
            <a:endParaRPr/>
          </a:p>
        </p:txBody>
      </p:sp>
      <p:sp>
        <p:nvSpPr>
          <p:cNvPr id="21" name="object 21"/>
          <p:cNvSpPr txBox="1"/>
          <p:nvPr/>
        </p:nvSpPr>
        <p:spPr>
          <a:xfrm>
            <a:off x="3570096" y="9148698"/>
            <a:ext cx="7378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Cocina</a:t>
            </a:r>
            <a:endParaRPr sz="1800">
              <a:latin typeface="Arial"/>
              <a:cs typeface="Arial"/>
            </a:endParaRPr>
          </a:p>
        </p:txBody>
      </p:sp>
      <p:sp>
        <p:nvSpPr>
          <p:cNvPr id="22" name="object 22"/>
          <p:cNvSpPr/>
          <p:nvPr/>
        </p:nvSpPr>
        <p:spPr>
          <a:xfrm>
            <a:off x="5511362" y="9135727"/>
            <a:ext cx="2019995" cy="323282"/>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5565165" y="9115437"/>
            <a:ext cx="199707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Dormitorio</a:t>
            </a:r>
            <a:r>
              <a:rPr sz="1800" spc="-80" dirty="0">
                <a:solidFill>
                  <a:srgbClr val="FFFFAA"/>
                </a:solidFill>
                <a:latin typeface="Arial"/>
                <a:cs typeface="Arial"/>
              </a:rPr>
              <a:t> </a:t>
            </a:r>
            <a:r>
              <a:rPr sz="1800" dirty="0">
                <a:solidFill>
                  <a:srgbClr val="FFFFAA"/>
                </a:solidFill>
                <a:latin typeface="Arial"/>
                <a:cs typeface="Arial"/>
              </a:rPr>
              <a:t>principal</a:t>
            </a:r>
            <a:endParaRPr sz="1800">
              <a:latin typeface="Arial"/>
              <a:cs typeface="Arial"/>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57808" y="697846"/>
            <a:ext cx="354563" cy="7501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95146" y="2739444"/>
            <a:ext cx="406815" cy="116819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54502" y="660602"/>
            <a:ext cx="619442" cy="324703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13733" y="11188"/>
            <a:ext cx="3538143" cy="389644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9505915"/>
            <a:ext cx="7751872" cy="529979"/>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550926" y="147548"/>
            <a:ext cx="3928745" cy="254000"/>
          </a:xfrm>
          <a:prstGeom prst="rect">
            <a:avLst/>
          </a:prstGeom>
        </p:spPr>
        <p:txBody>
          <a:bodyPr vert="horz" wrap="square" lIns="0" tIns="12700" rIns="0" bIns="0" rtlCol="0">
            <a:spAutoFit/>
          </a:bodyPr>
          <a:lstStyle/>
          <a:p>
            <a:pPr marL="12700">
              <a:lnSpc>
                <a:spcPct val="100000"/>
              </a:lnSpc>
              <a:spcBef>
                <a:spcPts val="100"/>
              </a:spcBef>
            </a:pPr>
            <a:r>
              <a:rPr sz="1500" b="1" spc="30" dirty="0">
                <a:solidFill>
                  <a:srgbClr val="B4A08F"/>
                </a:solidFill>
                <a:latin typeface="Arial"/>
                <a:cs typeface="Arial"/>
              </a:rPr>
              <a:t>PREPARANDO</a:t>
            </a:r>
            <a:r>
              <a:rPr sz="1500" b="1" spc="-220" dirty="0">
                <a:solidFill>
                  <a:srgbClr val="B4A08F"/>
                </a:solidFill>
                <a:latin typeface="Arial"/>
                <a:cs typeface="Arial"/>
              </a:rPr>
              <a:t> </a:t>
            </a:r>
            <a:r>
              <a:rPr sz="1500" b="1" spc="85" dirty="0">
                <a:solidFill>
                  <a:srgbClr val="B4A08F"/>
                </a:solidFill>
                <a:latin typeface="Arial"/>
                <a:cs typeface="Arial"/>
              </a:rPr>
              <a:t>SU</a:t>
            </a:r>
            <a:r>
              <a:rPr sz="1500" b="1" spc="-220" dirty="0">
                <a:solidFill>
                  <a:srgbClr val="B4A08F"/>
                </a:solidFill>
                <a:latin typeface="Arial"/>
                <a:cs typeface="Arial"/>
              </a:rPr>
              <a:t> </a:t>
            </a:r>
            <a:r>
              <a:rPr sz="1500" b="1" spc="50" dirty="0">
                <a:solidFill>
                  <a:srgbClr val="B4A08F"/>
                </a:solidFill>
                <a:latin typeface="Arial"/>
                <a:cs typeface="Arial"/>
              </a:rPr>
              <a:t>CASA</a:t>
            </a:r>
            <a:r>
              <a:rPr sz="1500" b="1" spc="-215" dirty="0">
                <a:solidFill>
                  <a:srgbClr val="B4A08F"/>
                </a:solidFill>
                <a:latin typeface="Arial"/>
                <a:cs typeface="Arial"/>
              </a:rPr>
              <a:t> </a:t>
            </a:r>
            <a:r>
              <a:rPr sz="1500" b="1" spc="50" dirty="0">
                <a:solidFill>
                  <a:srgbClr val="B4A08F"/>
                </a:solidFill>
                <a:latin typeface="Arial"/>
                <a:cs typeface="Arial"/>
              </a:rPr>
              <a:t>PARA</a:t>
            </a:r>
            <a:r>
              <a:rPr sz="1500" b="1" spc="-220" dirty="0">
                <a:solidFill>
                  <a:srgbClr val="B4A08F"/>
                </a:solidFill>
                <a:latin typeface="Arial"/>
                <a:cs typeface="Arial"/>
              </a:rPr>
              <a:t> </a:t>
            </a:r>
            <a:r>
              <a:rPr sz="1500" b="1" spc="80" dirty="0">
                <a:solidFill>
                  <a:srgbClr val="B4A08F"/>
                </a:solidFill>
                <a:latin typeface="Arial"/>
                <a:cs typeface="Arial"/>
              </a:rPr>
              <a:t>LA</a:t>
            </a:r>
            <a:r>
              <a:rPr sz="1500" b="1" spc="-220" dirty="0">
                <a:solidFill>
                  <a:srgbClr val="B4A08F"/>
                </a:solidFill>
                <a:latin typeface="Arial"/>
                <a:cs typeface="Arial"/>
              </a:rPr>
              <a:t> </a:t>
            </a:r>
            <a:r>
              <a:rPr sz="1500" b="1" spc="40" dirty="0">
                <a:solidFill>
                  <a:srgbClr val="B4A08F"/>
                </a:solidFill>
                <a:latin typeface="Arial"/>
                <a:cs typeface="Arial"/>
              </a:rPr>
              <a:t>VENTA</a:t>
            </a:r>
            <a:endParaRPr sz="1500">
              <a:latin typeface="Arial"/>
              <a:cs typeface="Arial"/>
            </a:endParaRPr>
          </a:p>
        </p:txBody>
      </p:sp>
      <p:sp>
        <p:nvSpPr>
          <p:cNvPr id="9" name="object 9"/>
          <p:cNvSpPr txBox="1"/>
          <p:nvPr/>
        </p:nvSpPr>
        <p:spPr>
          <a:xfrm>
            <a:off x="716661" y="1358294"/>
            <a:ext cx="3115945" cy="1398270"/>
          </a:xfrm>
          <a:prstGeom prst="rect">
            <a:avLst/>
          </a:prstGeom>
        </p:spPr>
        <p:txBody>
          <a:bodyPr vert="horz" wrap="square" lIns="0" tIns="0" rIns="0" bIns="0" rtlCol="0">
            <a:spAutoFit/>
          </a:bodyPr>
          <a:lstStyle/>
          <a:p>
            <a:pPr>
              <a:lnSpc>
                <a:spcPts val="3470"/>
              </a:lnSpc>
              <a:tabLst>
                <a:tab pos="1183005" algn="l"/>
                <a:tab pos="2619375" algn="l"/>
              </a:tabLst>
            </a:pPr>
            <a:r>
              <a:rPr sz="3200" b="1" spc="45" dirty="0">
                <a:solidFill>
                  <a:srgbClr val="202020"/>
                </a:solidFill>
                <a:latin typeface="Times New Roman"/>
                <a:cs typeface="Times New Roman"/>
              </a:rPr>
              <a:t>Co	</a:t>
            </a:r>
            <a:r>
              <a:rPr sz="3200" b="1" spc="245" dirty="0">
                <a:solidFill>
                  <a:srgbClr val="202020"/>
                </a:solidFill>
                <a:latin typeface="Times New Roman"/>
                <a:cs typeface="Times New Roman"/>
              </a:rPr>
              <a:t>onH	</a:t>
            </a:r>
            <a:r>
              <a:rPr sz="3200" b="1" spc="110" dirty="0">
                <a:solidFill>
                  <a:srgbClr val="1E1E1E"/>
                </a:solidFill>
                <a:latin typeface="Times New Roman"/>
                <a:cs typeface="Times New Roman"/>
              </a:rPr>
              <a:t>e</a:t>
            </a:r>
            <a:endParaRPr sz="3200">
              <a:latin typeface="Times New Roman"/>
              <a:cs typeface="Times New Roman"/>
            </a:endParaRPr>
          </a:p>
          <a:p>
            <a:pPr>
              <a:lnSpc>
                <a:spcPts val="3700"/>
              </a:lnSpc>
              <a:spcBef>
                <a:spcPts val="185"/>
              </a:spcBef>
              <a:tabLst>
                <a:tab pos="2757805" algn="l"/>
              </a:tabLst>
            </a:pPr>
            <a:r>
              <a:rPr sz="3200" b="1" spc="75" dirty="0">
                <a:solidFill>
                  <a:srgbClr val="1D1D1D"/>
                </a:solidFill>
                <a:latin typeface="Times New Roman"/>
                <a:cs typeface="Times New Roman"/>
              </a:rPr>
              <a:t>llllprovem</a:t>
            </a:r>
            <a:r>
              <a:rPr sz="3200" b="1" spc="110" dirty="0">
                <a:solidFill>
                  <a:srgbClr val="1D1D1D"/>
                </a:solidFill>
                <a:latin typeface="Times New Roman"/>
                <a:cs typeface="Times New Roman"/>
              </a:rPr>
              <a:t>e</a:t>
            </a:r>
            <a:r>
              <a:rPr sz="3200" b="1" dirty="0">
                <a:solidFill>
                  <a:srgbClr val="1D1D1D"/>
                </a:solidFill>
                <a:latin typeface="Times New Roman"/>
                <a:cs typeface="Times New Roman"/>
              </a:rPr>
              <a:t>	</a:t>
            </a:r>
            <a:r>
              <a:rPr sz="3200" b="1" spc="50" dirty="0">
                <a:solidFill>
                  <a:srgbClr val="1E1E1E"/>
                </a:solidFill>
                <a:latin typeface="Times New Roman"/>
                <a:cs typeface="Times New Roman"/>
              </a:rPr>
              <a:t>to  </a:t>
            </a:r>
            <a:r>
              <a:rPr sz="3200" b="1" spc="55" dirty="0">
                <a:solidFill>
                  <a:srgbClr val="1D1D1D"/>
                </a:solidFill>
                <a:latin typeface="Times New Roman"/>
                <a:cs typeface="Times New Roman"/>
              </a:rPr>
              <a:t>Consider</a:t>
            </a:r>
            <a:endParaRPr sz="3200">
              <a:latin typeface="Times New Roman"/>
              <a:cs typeface="Times New Roman"/>
            </a:endParaRPr>
          </a:p>
        </p:txBody>
      </p:sp>
      <p:sp>
        <p:nvSpPr>
          <p:cNvPr id="10" name="object 10"/>
          <p:cNvSpPr txBox="1"/>
          <p:nvPr/>
        </p:nvSpPr>
        <p:spPr>
          <a:xfrm>
            <a:off x="707644" y="4012729"/>
            <a:ext cx="6325235" cy="4834890"/>
          </a:xfrm>
          <a:prstGeom prst="rect">
            <a:avLst/>
          </a:prstGeom>
        </p:spPr>
        <p:txBody>
          <a:bodyPr vert="horz" wrap="square" lIns="0" tIns="12700" rIns="0" bIns="0" rtlCol="0">
            <a:spAutoFit/>
          </a:bodyPr>
          <a:lstStyle/>
          <a:p>
            <a:pPr marL="23495" marR="7620" indent="-11430" algn="just">
              <a:lnSpc>
                <a:spcPct val="114300"/>
              </a:lnSpc>
              <a:spcBef>
                <a:spcPts val="100"/>
              </a:spcBef>
            </a:pPr>
            <a:r>
              <a:rPr sz="1200" dirty="0">
                <a:solidFill>
                  <a:srgbClr val="050505"/>
                </a:solidFill>
                <a:latin typeface="Microsoft Sans Serif"/>
                <a:cs typeface="Microsoft Sans Serif"/>
              </a:rPr>
              <a:t>Hay algunos proyectos comunes de reparación y mejora que pueden servir de punto de  partida. Estas son algunas de las principales sugerencias para dar a su casa un aspecto  fresco y actualizado, sin una gran cantidad de trabajo o </a:t>
            </a:r>
            <a:r>
              <a:rPr sz="1200" spc="-5" dirty="0">
                <a:solidFill>
                  <a:srgbClr val="050505"/>
                </a:solidFill>
                <a:latin typeface="Microsoft Sans Serif"/>
                <a:cs typeface="Microsoft Sans Serif"/>
              </a:rPr>
              <a:t>inversión</a:t>
            </a:r>
            <a:r>
              <a:rPr sz="1200" spc="-20" dirty="0">
                <a:solidFill>
                  <a:srgbClr val="050505"/>
                </a:solidFill>
                <a:latin typeface="Microsoft Sans Serif"/>
                <a:cs typeface="Microsoft Sans Serif"/>
              </a:rPr>
              <a:t> </a:t>
            </a:r>
            <a:r>
              <a:rPr sz="1200" dirty="0">
                <a:solidFill>
                  <a:srgbClr val="050505"/>
                </a:solidFill>
                <a:latin typeface="Microsoft Sans Serif"/>
                <a:cs typeface="Microsoft Sans Serif"/>
              </a:rPr>
              <a:t>financiera:</a:t>
            </a:r>
            <a:endParaRPr sz="1200">
              <a:latin typeface="Microsoft Sans Serif"/>
              <a:cs typeface="Microsoft Sans Serif"/>
            </a:endParaRPr>
          </a:p>
          <a:p>
            <a:pPr>
              <a:lnSpc>
                <a:spcPct val="100000"/>
              </a:lnSpc>
            </a:pPr>
            <a:endParaRPr sz="1300">
              <a:latin typeface="Times New Roman"/>
              <a:cs typeface="Times New Roman"/>
            </a:endParaRPr>
          </a:p>
          <a:p>
            <a:pPr>
              <a:lnSpc>
                <a:spcPct val="100000"/>
              </a:lnSpc>
              <a:spcBef>
                <a:spcPts val="45"/>
              </a:spcBef>
            </a:pPr>
            <a:endParaRPr sz="1000">
              <a:latin typeface="Times New Roman"/>
              <a:cs typeface="Times New Roman"/>
            </a:endParaRPr>
          </a:p>
          <a:p>
            <a:pPr marL="436245" indent="-203200">
              <a:lnSpc>
                <a:spcPct val="100000"/>
              </a:lnSpc>
              <a:buFont typeface="Symbol"/>
              <a:buChar char=""/>
              <a:tabLst>
                <a:tab pos="436245" algn="l"/>
              </a:tabLst>
            </a:pPr>
            <a:r>
              <a:rPr sz="1200" spc="110" dirty="0">
                <a:solidFill>
                  <a:srgbClr val="050506"/>
                </a:solidFill>
                <a:latin typeface="Microsoft Sans Serif"/>
                <a:cs typeface="Microsoft Sans Serif"/>
              </a:rPr>
              <a:t>Añada</a:t>
            </a:r>
            <a:r>
              <a:rPr sz="1200" spc="50" dirty="0">
                <a:solidFill>
                  <a:srgbClr val="050506"/>
                </a:solidFill>
                <a:latin typeface="Microsoft Sans Serif"/>
                <a:cs typeface="Microsoft Sans Serif"/>
              </a:rPr>
              <a:t> </a:t>
            </a:r>
            <a:r>
              <a:rPr sz="1200" spc="105" dirty="0">
                <a:solidFill>
                  <a:srgbClr val="050506"/>
                </a:solidFill>
                <a:latin typeface="Microsoft Sans Serif"/>
                <a:cs typeface="Microsoft Sans Serif"/>
              </a:rPr>
              <a:t>una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nueva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capa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de</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pintura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en</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toda</a:t>
            </a:r>
            <a:r>
              <a:rPr sz="1200" spc="55" dirty="0">
                <a:solidFill>
                  <a:srgbClr val="050506"/>
                </a:solidFill>
                <a:latin typeface="Microsoft Sans Serif"/>
                <a:cs typeface="Microsoft Sans Serif"/>
              </a:rPr>
              <a:t> </a:t>
            </a:r>
            <a:r>
              <a:rPr sz="1200" spc="75" dirty="0">
                <a:solidFill>
                  <a:srgbClr val="050506"/>
                </a:solidFill>
                <a:latin typeface="Microsoft Sans Serif"/>
                <a:cs typeface="Microsoft Sans Serif"/>
              </a:rPr>
              <a:t>la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casa</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(en</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colores</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neutros).</a:t>
            </a:r>
            <a:endParaRPr sz="1200">
              <a:latin typeface="Microsoft Sans Serif"/>
              <a:cs typeface="Microsoft Sans Serif"/>
            </a:endParaRPr>
          </a:p>
          <a:p>
            <a:pPr marL="436245" marR="594995" indent="-203200">
              <a:lnSpc>
                <a:spcPct val="100000"/>
              </a:lnSpc>
              <a:buFont typeface="Symbol"/>
              <a:buChar char=""/>
              <a:tabLst>
                <a:tab pos="436245" algn="l"/>
              </a:tabLst>
            </a:pPr>
            <a:r>
              <a:rPr sz="1200" spc="85" dirty="0">
                <a:solidFill>
                  <a:srgbClr val="050506"/>
                </a:solidFill>
                <a:latin typeface="Microsoft Sans Serif"/>
                <a:cs typeface="Microsoft Sans Serif"/>
              </a:rPr>
              <a:t>Sustituya </a:t>
            </a:r>
            <a:r>
              <a:rPr sz="1200" spc="80" dirty="0">
                <a:solidFill>
                  <a:srgbClr val="050506"/>
                </a:solidFill>
                <a:latin typeface="Microsoft Sans Serif"/>
                <a:cs typeface="Microsoft Sans Serif"/>
              </a:rPr>
              <a:t>las </a:t>
            </a:r>
            <a:r>
              <a:rPr sz="1200" spc="95" dirty="0">
                <a:solidFill>
                  <a:srgbClr val="050506"/>
                </a:solidFill>
                <a:latin typeface="Microsoft Sans Serif"/>
                <a:cs typeface="Microsoft Sans Serif"/>
              </a:rPr>
              <a:t>ventanas </a:t>
            </a:r>
            <a:r>
              <a:rPr sz="1200" spc="110" dirty="0">
                <a:solidFill>
                  <a:srgbClr val="050506"/>
                </a:solidFill>
                <a:latin typeface="Microsoft Sans Serif"/>
                <a:cs typeface="Microsoft Sans Serif"/>
              </a:rPr>
              <a:t>empañadas </a:t>
            </a:r>
            <a:r>
              <a:rPr sz="1200" spc="85" dirty="0">
                <a:solidFill>
                  <a:srgbClr val="050506"/>
                </a:solidFill>
                <a:latin typeface="Microsoft Sans Serif"/>
                <a:cs typeface="Microsoft Sans Serif"/>
              </a:rPr>
              <a:t>(resultado </a:t>
            </a:r>
            <a:r>
              <a:rPr sz="1200" spc="105" dirty="0">
                <a:solidFill>
                  <a:srgbClr val="050506"/>
                </a:solidFill>
                <a:latin typeface="Microsoft Sans Serif"/>
                <a:cs typeface="Microsoft Sans Serif"/>
              </a:rPr>
              <a:t>de</a:t>
            </a:r>
            <a:r>
              <a:rPr sz="1200" spc="-204" dirty="0">
                <a:solidFill>
                  <a:srgbClr val="050506"/>
                </a:solidFill>
                <a:latin typeface="Microsoft Sans Serif"/>
                <a:cs typeface="Microsoft Sans Serif"/>
              </a:rPr>
              <a:t> </a:t>
            </a:r>
            <a:r>
              <a:rPr sz="1200" spc="75" dirty="0">
                <a:solidFill>
                  <a:srgbClr val="050506"/>
                </a:solidFill>
                <a:latin typeface="Microsoft Sans Serif"/>
                <a:cs typeface="Microsoft Sans Serif"/>
              </a:rPr>
              <a:t>la </a:t>
            </a:r>
            <a:r>
              <a:rPr sz="1200" spc="95" dirty="0">
                <a:solidFill>
                  <a:srgbClr val="050506"/>
                </a:solidFill>
                <a:latin typeface="Microsoft Sans Serif"/>
                <a:cs typeface="Microsoft Sans Serif"/>
              </a:rPr>
              <a:t>acumulación </a:t>
            </a:r>
            <a:r>
              <a:rPr sz="1200" spc="105" dirty="0">
                <a:solidFill>
                  <a:srgbClr val="050506"/>
                </a:solidFill>
                <a:latin typeface="Microsoft Sans Serif"/>
                <a:cs typeface="Microsoft Sans Serif"/>
              </a:rPr>
              <a:t>de  humedad </a:t>
            </a:r>
            <a:r>
              <a:rPr sz="1200" spc="80" dirty="0">
                <a:solidFill>
                  <a:srgbClr val="050506"/>
                </a:solidFill>
                <a:latin typeface="Microsoft Sans Serif"/>
                <a:cs typeface="Microsoft Sans Serif"/>
              </a:rPr>
              <a:t>entre </a:t>
            </a:r>
            <a:r>
              <a:rPr sz="1200" spc="75" dirty="0">
                <a:solidFill>
                  <a:srgbClr val="050506"/>
                </a:solidFill>
                <a:latin typeface="Microsoft Sans Serif"/>
                <a:cs typeface="Microsoft Sans Serif"/>
              </a:rPr>
              <a:t>los</a:t>
            </a:r>
            <a:r>
              <a:rPr sz="1200" spc="-50" dirty="0">
                <a:solidFill>
                  <a:srgbClr val="050506"/>
                </a:solidFill>
                <a:latin typeface="Microsoft Sans Serif"/>
                <a:cs typeface="Microsoft Sans Serif"/>
              </a:rPr>
              <a:t> </a:t>
            </a:r>
            <a:r>
              <a:rPr sz="1200" spc="65" dirty="0">
                <a:solidFill>
                  <a:srgbClr val="050506"/>
                </a:solidFill>
                <a:latin typeface="Microsoft Sans Serif"/>
                <a:cs typeface="Microsoft Sans Serif"/>
              </a:rPr>
              <a:t>cristales).</a:t>
            </a:r>
            <a:endParaRPr sz="1200">
              <a:latin typeface="Microsoft Sans Serif"/>
              <a:cs typeface="Microsoft Sans Serif"/>
            </a:endParaRPr>
          </a:p>
          <a:p>
            <a:pPr marL="436245" indent="-203200">
              <a:lnSpc>
                <a:spcPct val="100000"/>
              </a:lnSpc>
              <a:buFont typeface="Symbol"/>
              <a:buChar char=""/>
              <a:tabLst>
                <a:tab pos="436245" algn="l"/>
              </a:tabLst>
            </a:pPr>
            <a:r>
              <a:rPr sz="1200" spc="100" dirty="0">
                <a:solidFill>
                  <a:srgbClr val="050506"/>
                </a:solidFill>
                <a:latin typeface="Microsoft Sans Serif"/>
                <a:cs typeface="Microsoft Sans Serif"/>
              </a:rPr>
              <a:t>Repare </a:t>
            </a:r>
            <a:r>
              <a:rPr sz="1200" spc="75" dirty="0">
                <a:solidFill>
                  <a:srgbClr val="050506"/>
                </a:solidFill>
                <a:latin typeface="Microsoft Sans Serif"/>
                <a:cs typeface="Microsoft Sans Serif"/>
              </a:rPr>
              <a:t>los </a:t>
            </a:r>
            <a:r>
              <a:rPr sz="1200" spc="65" dirty="0">
                <a:solidFill>
                  <a:srgbClr val="050506"/>
                </a:solidFill>
                <a:latin typeface="Microsoft Sans Serif"/>
                <a:cs typeface="Microsoft Sans Serif"/>
              </a:rPr>
              <a:t>grifos, </a:t>
            </a:r>
            <a:r>
              <a:rPr sz="1200" spc="95" dirty="0">
                <a:solidFill>
                  <a:srgbClr val="050506"/>
                </a:solidFill>
                <a:latin typeface="Microsoft Sans Serif"/>
                <a:cs typeface="Microsoft Sans Serif"/>
              </a:rPr>
              <a:t>duchas </a:t>
            </a:r>
            <a:r>
              <a:rPr sz="1200" spc="100" dirty="0">
                <a:solidFill>
                  <a:srgbClr val="050506"/>
                </a:solidFill>
                <a:latin typeface="Microsoft Sans Serif"/>
                <a:cs typeface="Microsoft Sans Serif"/>
              </a:rPr>
              <a:t>o </a:t>
            </a:r>
            <a:r>
              <a:rPr sz="1200" spc="90" dirty="0">
                <a:solidFill>
                  <a:srgbClr val="050506"/>
                </a:solidFill>
                <a:latin typeface="Microsoft Sans Serif"/>
                <a:cs typeface="Microsoft Sans Serif"/>
              </a:rPr>
              <a:t>bañeras </a:t>
            </a:r>
            <a:r>
              <a:rPr sz="1200" spc="95" dirty="0">
                <a:solidFill>
                  <a:srgbClr val="050506"/>
                </a:solidFill>
                <a:latin typeface="Microsoft Sans Serif"/>
                <a:cs typeface="Microsoft Sans Serif"/>
              </a:rPr>
              <a:t>con</a:t>
            </a:r>
            <a:r>
              <a:rPr sz="1200" spc="-204" dirty="0">
                <a:solidFill>
                  <a:srgbClr val="050506"/>
                </a:solidFill>
                <a:latin typeface="Microsoft Sans Serif"/>
                <a:cs typeface="Microsoft Sans Serif"/>
              </a:rPr>
              <a:t> </a:t>
            </a:r>
            <a:r>
              <a:rPr sz="1200" spc="80" dirty="0">
                <a:solidFill>
                  <a:srgbClr val="050506"/>
                </a:solidFill>
                <a:latin typeface="Microsoft Sans Serif"/>
                <a:cs typeface="Microsoft Sans Serif"/>
              </a:rPr>
              <a:t>fugas.</a:t>
            </a:r>
            <a:endParaRPr sz="1200">
              <a:latin typeface="Microsoft Sans Serif"/>
              <a:cs typeface="Microsoft Sans Serif"/>
            </a:endParaRPr>
          </a:p>
          <a:p>
            <a:pPr marL="436245" marR="65405" indent="-203200">
              <a:lnSpc>
                <a:spcPct val="100000"/>
              </a:lnSpc>
              <a:buFont typeface="Symbol"/>
              <a:buChar char=""/>
              <a:tabLst>
                <a:tab pos="436245" algn="l"/>
              </a:tabLst>
            </a:pPr>
            <a:r>
              <a:rPr sz="1200" spc="100" dirty="0">
                <a:solidFill>
                  <a:srgbClr val="050506"/>
                </a:solidFill>
                <a:latin typeface="Microsoft Sans Serif"/>
                <a:cs typeface="Microsoft Sans Serif"/>
              </a:rPr>
              <a:t>Reemplace o </a:t>
            </a:r>
            <a:r>
              <a:rPr sz="1200" spc="85" dirty="0">
                <a:solidFill>
                  <a:srgbClr val="050506"/>
                </a:solidFill>
                <a:latin typeface="Microsoft Sans Serif"/>
                <a:cs typeface="Microsoft Sans Serif"/>
              </a:rPr>
              <a:t>repare </a:t>
            </a:r>
            <a:r>
              <a:rPr sz="1200" spc="80" dirty="0">
                <a:solidFill>
                  <a:srgbClr val="050506"/>
                </a:solidFill>
                <a:latin typeface="Microsoft Sans Serif"/>
                <a:cs typeface="Microsoft Sans Serif"/>
              </a:rPr>
              <a:t>cualquier </a:t>
            </a:r>
            <a:r>
              <a:rPr sz="1200" spc="100" dirty="0">
                <a:solidFill>
                  <a:srgbClr val="050506"/>
                </a:solidFill>
                <a:latin typeface="Microsoft Sans Serif"/>
                <a:cs typeface="Microsoft Sans Serif"/>
              </a:rPr>
              <a:t>madera </a:t>
            </a:r>
            <a:r>
              <a:rPr sz="1200" spc="85" dirty="0">
                <a:solidFill>
                  <a:srgbClr val="050506"/>
                </a:solidFill>
                <a:latin typeface="Microsoft Sans Serif"/>
                <a:cs typeface="Microsoft Sans Serif"/>
              </a:rPr>
              <a:t>podrida </a:t>
            </a:r>
            <a:r>
              <a:rPr sz="1200" spc="100" dirty="0">
                <a:solidFill>
                  <a:srgbClr val="050506"/>
                </a:solidFill>
                <a:latin typeface="Microsoft Sans Serif"/>
                <a:cs typeface="Microsoft Sans Serif"/>
              </a:rPr>
              <a:t>en </a:t>
            </a:r>
            <a:r>
              <a:rPr sz="1200" spc="70" dirty="0">
                <a:solidFill>
                  <a:srgbClr val="050506"/>
                </a:solidFill>
                <a:latin typeface="Microsoft Sans Serif"/>
                <a:cs typeface="Microsoft Sans Serif"/>
              </a:rPr>
              <a:t>el </a:t>
            </a:r>
            <a:r>
              <a:rPr sz="1200" spc="75" dirty="0">
                <a:solidFill>
                  <a:srgbClr val="050506"/>
                </a:solidFill>
                <a:latin typeface="Microsoft Sans Serif"/>
                <a:cs typeface="Microsoft Sans Serif"/>
              </a:rPr>
              <a:t>exterior </a:t>
            </a:r>
            <a:r>
              <a:rPr sz="1200" spc="100" dirty="0">
                <a:solidFill>
                  <a:srgbClr val="050506"/>
                </a:solidFill>
                <a:latin typeface="Microsoft Sans Serif"/>
                <a:cs typeface="Microsoft Sans Serif"/>
              </a:rPr>
              <a:t>de </a:t>
            </a:r>
            <a:r>
              <a:rPr sz="1200" spc="95" dirty="0">
                <a:solidFill>
                  <a:srgbClr val="050506"/>
                </a:solidFill>
                <a:latin typeface="Microsoft Sans Serif"/>
                <a:cs typeface="Microsoft Sans Serif"/>
              </a:rPr>
              <a:t>su casa </a:t>
            </a:r>
            <a:r>
              <a:rPr sz="1200" spc="90" dirty="0">
                <a:solidFill>
                  <a:srgbClr val="050506"/>
                </a:solidFill>
                <a:latin typeface="Microsoft Sans Serif"/>
                <a:cs typeface="Microsoft Sans Serif"/>
              </a:rPr>
              <a:t>y  considere</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una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nueva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capa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de</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pintura</a:t>
            </a:r>
            <a:r>
              <a:rPr sz="1200" spc="60" dirty="0">
                <a:solidFill>
                  <a:srgbClr val="050506"/>
                </a:solidFill>
                <a:latin typeface="Microsoft Sans Serif"/>
                <a:cs typeface="Microsoft Sans Serif"/>
              </a:rPr>
              <a:t> </a:t>
            </a:r>
            <a:r>
              <a:rPr sz="1200" spc="95" dirty="0">
                <a:solidFill>
                  <a:srgbClr val="050506"/>
                </a:solidFill>
                <a:latin typeface="Microsoft Sans Serif"/>
                <a:cs typeface="Microsoft Sans Serif"/>
              </a:rPr>
              <a:t>para</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refrescar</a:t>
            </a:r>
            <a:r>
              <a:rPr sz="1200" spc="55" dirty="0">
                <a:solidFill>
                  <a:srgbClr val="050506"/>
                </a:solidFill>
                <a:latin typeface="Microsoft Sans Serif"/>
                <a:cs typeface="Microsoft Sans Serif"/>
              </a:rPr>
              <a:t> </a:t>
            </a:r>
            <a:r>
              <a:rPr sz="1200" spc="75" dirty="0">
                <a:solidFill>
                  <a:srgbClr val="050506"/>
                </a:solidFill>
                <a:latin typeface="Microsoft Sans Serif"/>
                <a:cs typeface="Microsoft Sans Serif"/>
              </a:rPr>
              <a:t>el</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exterior</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de</a:t>
            </a:r>
            <a:r>
              <a:rPr sz="1200" spc="60" dirty="0">
                <a:solidFill>
                  <a:srgbClr val="050506"/>
                </a:solidFill>
                <a:latin typeface="Microsoft Sans Serif"/>
                <a:cs typeface="Microsoft Sans Serif"/>
              </a:rPr>
              <a:t> </a:t>
            </a:r>
            <a:r>
              <a:rPr sz="1200" spc="100" dirty="0">
                <a:solidFill>
                  <a:srgbClr val="050506"/>
                </a:solidFill>
                <a:latin typeface="Microsoft Sans Serif"/>
                <a:cs typeface="Microsoft Sans Serif"/>
              </a:rPr>
              <a:t>su</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casa.</a:t>
            </a:r>
            <a:endParaRPr sz="1200">
              <a:latin typeface="Microsoft Sans Serif"/>
              <a:cs typeface="Microsoft Sans Serif"/>
            </a:endParaRPr>
          </a:p>
          <a:p>
            <a:pPr marL="436245" marR="121920" indent="-203200">
              <a:lnSpc>
                <a:spcPct val="100000"/>
              </a:lnSpc>
              <a:buFont typeface="Symbol"/>
              <a:buChar char=""/>
              <a:tabLst>
                <a:tab pos="436245" algn="l"/>
              </a:tabLst>
            </a:pPr>
            <a:r>
              <a:rPr sz="1200" spc="85" dirty="0">
                <a:solidFill>
                  <a:srgbClr val="050506"/>
                </a:solidFill>
                <a:latin typeface="Microsoft Sans Serif"/>
                <a:cs typeface="Microsoft Sans Serif"/>
              </a:rPr>
              <a:t>Sustituya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o</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repare</a:t>
            </a:r>
            <a:r>
              <a:rPr sz="1200" spc="60" dirty="0">
                <a:solidFill>
                  <a:srgbClr val="050506"/>
                </a:solidFill>
                <a:latin typeface="Microsoft Sans Serif"/>
                <a:cs typeface="Microsoft Sans Serif"/>
              </a:rPr>
              <a:t> </a:t>
            </a:r>
            <a:r>
              <a:rPr sz="1200" spc="80" dirty="0">
                <a:solidFill>
                  <a:srgbClr val="050506"/>
                </a:solidFill>
                <a:latin typeface="Microsoft Sans Serif"/>
                <a:cs typeface="Microsoft Sans Serif"/>
              </a:rPr>
              <a:t>las</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tejas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60" dirty="0">
                <a:solidFill>
                  <a:srgbClr val="050506"/>
                </a:solidFill>
                <a:latin typeface="Microsoft Sans Serif"/>
                <a:cs typeface="Microsoft Sans Serif"/>
              </a:rPr>
              <a:t> </a:t>
            </a:r>
            <a:r>
              <a:rPr sz="1200" spc="75" dirty="0">
                <a:solidFill>
                  <a:srgbClr val="050506"/>
                </a:solidFill>
                <a:latin typeface="Microsoft Sans Serif"/>
                <a:cs typeface="Microsoft Sans Serif"/>
              </a:rPr>
              <a:t>falten</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o</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estén</a:t>
            </a:r>
            <a:r>
              <a:rPr sz="1200" spc="60" dirty="0">
                <a:solidFill>
                  <a:srgbClr val="050506"/>
                </a:solidFill>
                <a:latin typeface="Microsoft Sans Serif"/>
                <a:cs typeface="Microsoft Sans Serif"/>
              </a:rPr>
              <a:t> </a:t>
            </a:r>
            <a:r>
              <a:rPr sz="1200" spc="95" dirty="0">
                <a:solidFill>
                  <a:srgbClr val="050506"/>
                </a:solidFill>
                <a:latin typeface="Microsoft Sans Serif"/>
                <a:cs typeface="Microsoft Sans Serif"/>
              </a:rPr>
              <a:t>dañadas.</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Los</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compradores  </a:t>
            </a:r>
            <a:r>
              <a:rPr sz="1200" spc="85" dirty="0">
                <a:solidFill>
                  <a:srgbClr val="050506"/>
                </a:solidFill>
                <a:latin typeface="Microsoft Sans Serif"/>
                <a:cs typeface="Microsoft Sans Serif"/>
              </a:rPr>
              <a:t>desconfían</a:t>
            </a:r>
            <a:r>
              <a:rPr sz="1200" spc="45" dirty="0">
                <a:solidFill>
                  <a:srgbClr val="050506"/>
                </a:solidFill>
                <a:latin typeface="Microsoft Sans Serif"/>
                <a:cs typeface="Microsoft Sans Serif"/>
              </a:rPr>
              <a:t> </a:t>
            </a:r>
            <a:r>
              <a:rPr sz="1200" spc="100" dirty="0">
                <a:solidFill>
                  <a:srgbClr val="050506"/>
                </a:solidFill>
                <a:latin typeface="Microsoft Sans Serif"/>
                <a:cs typeface="Microsoft Sans Serif"/>
              </a:rPr>
              <a:t>de</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comprar</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una</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casa</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necesite</a:t>
            </a:r>
            <a:r>
              <a:rPr sz="1200" spc="50" dirty="0">
                <a:solidFill>
                  <a:srgbClr val="050506"/>
                </a:solidFill>
                <a:latin typeface="Microsoft Sans Serif"/>
                <a:cs typeface="Microsoft Sans Serif"/>
              </a:rPr>
              <a:t> </a:t>
            </a:r>
            <a:r>
              <a:rPr sz="1200" spc="85" dirty="0">
                <a:solidFill>
                  <a:srgbClr val="050506"/>
                </a:solidFill>
                <a:latin typeface="Microsoft Sans Serif"/>
                <a:cs typeface="Microsoft Sans Serif"/>
              </a:rPr>
              <a:t>reparaciones</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en</a:t>
            </a:r>
            <a:r>
              <a:rPr sz="1200" spc="45" dirty="0">
                <a:solidFill>
                  <a:srgbClr val="050506"/>
                </a:solidFill>
                <a:latin typeface="Microsoft Sans Serif"/>
                <a:cs typeface="Microsoft Sans Serif"/>
              </a:rPr>
              <a:t> </a:t>
            </a:r>
            <a:r>
              <a:rPr sz="1200" spc="70" dirty="0">
                <a:solidFill>
                  <a:srgbClr val="050506"/>
                </a:solidFill>
                <a:latin typeface="Microsoft Sans Serif"/>
                <a:cs typeface="Microsoft Sans Serif"/>
              </a:rPr>
              <a:t>el</a:t>
            </a:r>
            <a:r>
              <a:rPr sz="1200" spc="50" dirty="0">
                <a:solidFill>
                  <a:srgbClr val="050506"/>
                </a:solidFill>
                <a:latin typeface="Microsoft Sans Serif"/>
                <a:cs typeface="Microsoft Sans Serif"/>
              </a:rPr>
              <a:t> </a:t>
            </a:r>
            <a:r>
              <a:rPr sz="1200" spc="75" dirty="0">
                <a:solidFill>
                  <a:srgbClr val="050506"/>
                </a:solidFill>
                <a:latin typeface="Microsoft Sans Serif"/>
                <a:cs typeface="Microsoft Sans Serif"/>
              </a:rPr>
              <a:t>tejado.</a:t>
            </a:r>
            <a:endParaRPr sz="1200">
              <a:latin typeface="Microsoft Sans Serif"/>
              <a:cs typeface="Microsoft Sans Serif"/>
            </a:endParaRPr>
          </a:p>
          <a:p>
            <a:pPr marL="436245" indent="-203200">
              <a:lnSpc>
                <a:spcPct val="100000"/>
              </a:lnSpc>
              <a:buFont typeface="Symbol"/>
              <a:buChar char=""/>
              <a:tabLst>
                <a:tab pos="436245" algn="l"/>
              </a:tabLst>
            </a:pPr>
            <a:r>
              <a:rPr sz="1200" spc="85" dirty="0">
                <a:solidFill>
                  <a:srgbClr val="050506"/>
                </a:solidFill>
                <a:latin typeface="Microsoft Sans Serif"/>
                <a:cs typeface="Microsoft Sans Serif"/>
              </a:rPr>
              <a:t>Arregle</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los</a:t>
            </a:r>
            <a:r>
              <a:rPr sz="1200" spc="50" dirty="0">
                <a:solidFill>
                  <a:srgbClr val="050506"/>
                </a:solidFill>
                <a:latin typeface="Microsoft Sans Serif"/>
                <a:cs typeface="Microsoft Sans Serif"/>
              </a:rPr>
              <a:t> </a:t>
            </a:r>
            <a:r>
              <a:rPr sz="1200" spc="110" dirty="0">
                <a:solidFill>
                  <a:srgbClr val="050506"/>
                </a:solidFill>
                <a:latin typeface="Microsoft Sans Serif"/>
                <a:cs typeface="Microsoft Sans Serif"/>
              </a:rPr>
              <a:t>pasamanos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se</a:t>
            </a:r>
            <a:r>
              <a:rPr sz="1200" spc="55" dirty="0">
                <a:solidFill>
                  <a:srgbClr val="050506"/>
                </a:solidFill>
                <a:latin typeface="Microsoft Sans Serif"/>
                <a:cs typeface="Microsoft Sans Serif"/>
              </a:rPr>
              <a:t> </a:t>
            </a:r>
            <a:r>
              <a:rPr sz="1200" spc="95" dirty="0">
                <a:solidFill>
                  <a:srgbClr val="050506"/>
                </a:solidFill>
                <a:latin typeface="Microsoft Sans Serif"/>
                <a:cs typeface="Microsoft Sans Serif"/>
              </a:rPr>
              <a:t>tambalean</a:t>
            </a:r>
            <a:r>
              <a:rPr sz="1200" spc="50" dirty="0">
                <a:solidFill>
                  <a:srgbClr val="050506"/>
                </a:solidFill>
                <a:latin typeface="Microsoft Sans Serif"/>
                <a:cs typeface="Microsoft Sans Serif"/>
              </a:rPr>
              <a:t> </a:t>
            </a:r>
            <a:r>
              <a:rPr sz="1200" spc="105" dirty="0">
                <a:solidFill>
                  <a:srgbClr val="050506"/>
                </a:solidFill>
                <a:latin typeface="Microsoft Sans Serif"/>
                <a:cs typeface="Microsoft Sans Serif"/>
              </a:rPr>
              <a:t>en</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cubiertas</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y</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escaleras.</a:t>
            </a:r>
            <a:endParaRPr sz="1200">
              <a:latin typeface="Microsoft Sans Serif"/>
              <a:cs typeface="Microsoft Sans Serif"/>
            </a:endParaRPr>
          </a:p>
          <a:p>
            <a:pPr marL="436245" marR="117475" indent="-203200">
              <a:lnSpc>
                <a:spcPct val="100000"/>
              </a:lnSpc>
              <a:buFont typeface="Symbol"/>
              <a:buChar char=""/>
              <a:tabLst>
                <a:tab pos="436245" algn="l"/>
              </a:tabLst>
            </a:pPr>
            <a:r>
              <a:rPr sz="1200" spc="100" dirty="0">
                <a:solidFill>
                  <a:srgbClr val="050506"/>
                </a:solidFill>
                <a:latin typeface="Microsoft Sans Serif"/>
                <a:cs typeface="Microsoft Sans Serif"/>
              </a:rPr>
              <a:t>Asegúrese </a:t>
            </a:r>
            <a:r>
              <a:rPr sz="1200" spc="105" dirty="0">
                <a:solidFill>
                  <a:srgbClr val="050506"/>
                </a:solidFill>
                <a:latin typeface="Microsoft Sans Serif"/>
                <a:cs typeface="Microsoft Sans Serif"/>
              </a:rPr>
              <a:t>de que </a:t>
            </a:r>
            <a:r>
              <a:rPr sz="1200" spc="80" dirty="0">
                <a:solidFill>
                  <a:srgbClr val="050506"/>
                </a:solidFill>
                <a:latin typeface="Microsoft Sans Serif"/>
                <a:cs typeface="Microsoft Sans Serif"/>
              </a:rPr>
              <a:t>las </a:t>
            </a:r>
            <a:r>
              <a:rPr sz="1200" spc="95" dirty="0">
                <a:solidFill>
                  <a:srgbClr val="050506"/>
                </a:solidFill>
                <a:latin typeface="Microsoft Sans Serif"/>
                <a:cs typeface="Microsoft Sans Serif"/>
              </a:rPr>
              <a:t>unidades </a:t>
            </a:r>
            <a:r>
              <a:rPr sz="1200" spc="105" dirty="0">
                <a:solidFill>
                  <a:srgbClr val="050506"/>
                </a:solidFill>
                <a:latin typeface="Microsoft Sans Serif"/>
                <a:cs typeface="Microsoft Sans Serif"/>
              </a:rPr>
              <a:t>de </a:t>
            </a:r>
            <a:r>
              <a:rPr sz="1200" spc="80" dirty="0">
                <a:solidFill>
                  <a:srgbClr val="050506"/>
                </a:solidFill>
                <a:latin typeface="Microsoft Sans Serif"/>
                <a:cs typeface="Microsoft Sans Serif"/>
              </a:rPr>
              <a:t>calefacción, ventilación </a:t>
            </a:r>
            <a:r>
              <a:rPr sz="1200" spc="95" dirty="0">
                <a:solidFill>
                  <a:srgbClr val="050506"/>
                </a:solidFill>
                <a:latin typeface="Microsoft Sans Serif"/>
                <a:cs typeface="Microsoft Sans Serif"/>
              </a:rPr>
              <a:t>y </a:t>
            </a:r>
            <a:r>
              <a:rPr sz="1200" spc="80" dirty="0">
                <a:solidFill>
                  <a:srgbClr val="050506"/>
                </a:solidFill>
                <a:latin typeface="Microsoft Sans Serif"/>
                <a:cs typeface="Microsoft Sans Serif"/>
              </a:rPr>
              <a:t>aire  </a:t>
            </a:r>
            <a:r>
              <a:rPr sz="1200" spc="90" dirty="0">
                <a:solidFill>
                  <a:srgbClr val="050506"/>
                </a:solidFill>
                <a:latin typeface="Microsoft Sans Serif"/>
                <a:cs typeface="Microsoft Sans Serif"/>
              </a:rPr>
              <a:t>acondicionado</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funcionan</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correctamente.</a:t>
            </a:r>
            <a:r>
              <a:rPr sz="1200" spc="45" dirty="0">
                <a:solidFill>
                  <a:srgbClr val="050506"/>
                </a:solidFill>
                <a:latin typeface="Microsoft Sans Serif"/>
                <a:cs typeface="Microsoft Sans Serif"/>
              </a:rPr>
              <a:t> </a:t>
            </a:r>
            <a:r>
              <a:rPr sz="1200" spc="90" dirty="0">
                <a:solidFill>
                  <a:srgbClr val="050506"/>
                </a:solidFill>
                <a:latin typeface="Microsoft Sans Serif"/>
                <a:cs typeface="Microsoft Sans Serif"/>
              </a:rPr>
              <a:t>Este</a:t>
            </a:r>
            <a:r>
              <a:rPr sz="1200" spc="45" dirty="0">
                <a:solidFill>
                  <a:srgbClr val="050506"/>
                </a:solidFill>
                <a:latin typeface="Microsoft Sans Serif"/>
                <a:cs typeface="Microsoft Sans Serif"/>
              </a:rPr>
              <a:t> </a:t>
            </a:r>
            <a:r>
              <a:rPr sz="1200" spc="95" dirty="0">
                <a:solidFill>
                  <a:srgbClr val="050506"/>
                </a:solidFill>
                <a:latin typeface="Microsoft Sans Serif"/>
                <a:cs typeface="Microsoft Sans Serif"/>
              </a:rPr>
              <a:t>es</a:t>
            </a:r>
            <a:r>
              <a:rPr sz="1200" spc="45" dirty="0">
                <a:solidFill>
                  <a:srgbClr val="050506"/>
                </a:solidFill>
                <a:latin typeface="Microsoft Sans Serif"/>
                <a:cs typeface="Microsoft Sans Serif"/>
              </a:rPr>
              <a:t> </a:t>
            </a:r>
            <a:r>
              <a:rPr sz="1200" spc="100" dirty="0">
                <a:solidFill>
                  <a:srgbClr val="050506"/>
                </a:solidFill>
                <a:latin typeface="Microsoft Sans Serif"/>
                <a:cs typeface="Microsoft Sans Serif"/>
              </a:rPr>
              <a:t>un</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gasto</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importante</a:t>
            </a:r>
            <a:r>
              <a:rPr sz="1200" spc="45" dirty="0">
                <a:solidFill>
                  <a:srgbClr val="050506"/>
                </a:solidFill>
                <a:latin typeface="Microsoft Sans Serif"/>
                <a:cs typeface="Microsoft Sans Serif"/>
              </a:rPr>
              <a:t> </a:t>
            </a:r>
            <a:r>
              <a:rPr sz="1200" spc="100" dirty="0">
                <a:solidFill>
                  <a:srgbClr val="050506"/>
                </a:solidFill>
                <a:latin typeface="Microsoft Sans Serif"/>
                <a:cs typeface="Microsoft Sans Serif"/>
              </a:rPr>
              <a:t>que  </a:t>
            </a:r>
            <a:r>
              <a:rPr sz="1200" spc="90" dirty="0">
                <a:solidFill>
                  <a:srgbClr val="050506"/>
                </a:solidFill>
                <a:latin typeface="Microsoft Sans Serif"/>
                <a:cs typeface="Microsoft Sans Serif"/>
              </a:rPr>
              <a:t>preocupará </a:t>
            </a:r>
            <a:r>
              <a:rPr sz="1200" spc="100" dirty="0">
                <a:solidFill>
                  <a:srgbClr val="050506"/>
                </a:solidFill>
                <a:latin typeface="Microsoft Sans Serif"/>
                <a:cs typeface="Microsoft Sans Serif"/>
              </a:rPr>
              <a:t>a </a:t>
            </a:r>
            <a:r>
              <a:rPr sz="1200" spc="75" dirty="0">
                <a:solidFill>
                  <a:srgbClr val="050506"/>
                </a:solidFill>
                <a:latin typeface="Microsoft Sans Serif"/>
                <a:cs typeface="Microsoft Sans Serif"/>
              </a:rPr>
              <a:t>los </a:t>
            </a:r>
            <a:r>
              <a:rPr sz="1200" spc="80" dirty="0">
                <a:solidFill>
                  <a:srgbClr val="050506"/>
                </a:solidFill>
                <a:latin typeface="Microsoft Sans Serif"/>
                <a:cs typeface="Microsoft Sans Serif"/>
              </a:rPr>
              <a:t>posibles </a:t>
            </a:r>
            <a:r>
              <a:rPr sz="1200" spc="95" dirty="0">
                <a:solidFill>
                  <a:srgbClr val="050506"/>
                </a:solidFill>
                <a:latin typeface="Microsoft Sans Serif"/>
                <a:cs typeface="Microsoft Sans Serif"/>
              </a:rPr>
              <a:t>compradores </a:t>
            </a:r>
            <a:r>
              <a:rPr sz="1200" spc="60" dirty="0">
                <a:solidFill>
                  <a:srgbClr val="050506"/>
                </a:solidFill>
                <a:latin typeface="Microsoft Sans Serif"/>
                <a:cs typeface="Microsoft Sans Serif"/>
              </a:rPr>
              <a:t>si </a:t>
            </a:r>
            <a:r>
              <a:rPr sz="1200" spc="95" dirty="0">
                <a:solidFill>
                  <a:srgbClr val="050506"/>
                </a:solidFill>
                <a:latin typeface="Microsoft Sans Serif"/>
                <a:cs typeface="Microsoft Sans Serif"/>
              </a:rPr>
              <a:t>hay </a:t>
            </a:r>
            <a:r>
              <a:rPr sz="1200" spc="100" dirty="0">
                <a:solidFill>
                  <a:srgbClr val="050506"/>
                </a:solidFill>
                <a:latin typeface="Microsoft Sans Serif"/>
                <a:cs typeface="Microsoft Sans Serif"/>
              </a:rPr>
              <a:t>que </a:t>
            </a:r>
            <a:r>
              <a:rPr sz="1200" spc="65" dirty="0">
                <a:solidFill>
                  <a:srgbClr val="050506"/>
                </a:solidFill>
                <a:latin typeface="Microsoft Sans Serif"/>
                <a:cs typeface="Microsoft Sans Serif"/>
              </a:rPr>
              <a:t>sustituirlo </a:t>
            </a:r>
            <a:r>
              <a:rPr sz="1200" spc="90" dirty="0">
                <a:solidFill>
                  <a:srgbClr val="050506"/>
                </a:solidFill>
                <a:latin typeface="Microsoft Sans Serif"/>
                <a:cs typeface="Microsoft Sans Serif"/>
              </a:rPr>
              <a:t>y </a:t>
            </a:r>
            <a:r>
              <a:rPr sz="1200" spc="80" dirty="0">
                <a:solidFill>
                  <a:srgbClr val="050506"/>
                </a:solidFill>
                <a:latin typeface="Microsoft Sans Serif"/>
                <a:cs typeface="Microsoft Sans Serif"/>
              </a:rPr>
              <a:t>podría  costarle </a:t>
            </a:r>
            <a:r>
              <a:rPr sz="1200" spc="75" dirty="0">
                <a:solidFill>
                  <a:srgbClr val="050506"/>
                </a:solidFill>
                <a:latin typeface="Microsoft Sans Serif"/>
                <a:cs typeface="Microsoft Sans Serif"/>
              </a:rPr>
              <a:t>la</a:t>
            </a:r>
            <a:r>
              <a:rPr sz="1200" spc="20" dirty="0">
                <a:solidFill>
                  <a:srgbClr val="050506"/>
                </a:solidFill>
                <a:latin typeface="Microsoft Sans Serif"/>
                <a:cs typeface="Microsoft Sans Serif"/>
              </a:rPr>
              <a:t> </a:t>
            </a:r>
            <a:r>
              <a:rPr sz="1200" spc="85" dirty="0">
                <a:solidFill>
                  <a:srgbClr val="050506"/>
                </a:solidFill>
                <a:latin typeface="Microsoft Sans Serif"/>
                <a:cs typeface="Microsoft Sans Serif"/>
              </a:rPr>
              <a:t>venta.</a:t>
            </a:r>
            <a:endParaRPr sz="1200">
              <a:latin typeface="Microsoft Sans Serif"/>
              <a:cs typeface="Microsoft Sans Serif"/>
            </a:endParaRPr>
          </a:p>
          <a:p>
            <a:pPr marL="436245" marR="5080" indent="-203200">
              <a:lnSpc>
                <a:spcPct val="100000"/>
              </a:lnSpc>
              <a:buFont typeface="Symbol"/>
              <a:buChar char=""/>
              <a:tabLst>
                <a:tab pos="436245" algn="l"/>
              </a:tabLst>
            </a:pPr>
            <a:r>
              <a:rPr sz="1200" spc="95" dirty="0">
                <a:solidFill>
                  <a:srgbClr val="050506"/>
                </a:solidFill>
                <a:latin typeface="Microsoft Sans Serif"/>
                <a:cs typeface="Microsoft Sans Serif"/>
              </a:rPr>
              <a:t>Despeje </a:t>
            </a:r>
            <a:r>
              <a:rPr sz="1200" spc="70" dirty="0">
                <a:solidFill>
                  <a:srgbClr val="050506"/>
                </a:solidFill>
                <a:latin typeface="Microsoft Sans Serif"/>
                <a:cs typeface="Microsoft Sans Serif"/>
              </a:rPr>
              <a:t>el </a:t>
            </a:r>
            <a:r>
              <a:rPr sz="1200" spc="95" dirty="0">
                <a:solidFill>
                  <a:srgbClr val="050506"/>
                </a:solidFill>
                <a:latin typeface="Microsoft Sans Serif"/>
                <a:cs typeface="Microsoft Sans Serif"/>
              </a:rPr>
              <a:t>desorden </a:t>
            </a:r>
            <a:r>
              <a:rPr sz="1200" spc="80" dirty="0">
                <a:solidFill>
                  <a:srgbClr val="050506"/>
                </a:solidFill>
                <a:latin typeface="Microsoft Sans Serif"/>
                <a:cs typeface="Microsoft Sans Serif"/>
              </a:rPr>
              <a:t>(es </a:t>
            </a:r>
            <a:r>
              <a:rPr sz="1200" spc="70" dirty="0">
                <a:solidFill>
                  <a:srgbClr val="050506"/>
                </a:solidFill>
                <a:latin typeface="Microsoft Sans Serif"/>
                <a:cs typeface="Microsoft Sans Serif"/>
              </a:rPr>
              <a:t>decir, </a:t>
            </a:r>
            <a:r>
              <a:rPr sz="1200" spc="95" dirty="0">
                <a:solidFill>
                  <a:srgbClr val="050506"/>
                </a:solidFill>
                <a:latin typeface="Microsoft Sans Serif"/>
                <a:cs typeface="Microsoft Sans Serif"/>
              </a:rPr>
              <a:t>deshágase </a:t>
            </a:r>
            <a:r>
              <a:rPr sz="1200" spc="100" dirty="0">
                <a:solidFill>
                  <a:srgbClr val="050506"/>
                </a:solidFill>
                <a:latin typeface="Microsoft Sans Serif"/>
                <a:cs typeface="Microsoft Sans Serif"/>
              </a:rPr>
              <a:t>de </a:t>
            </a:r>
            <a:r>
              <a:rPr sz="1200" spc="75" dirty="0">
                <a:solidFill>
                  <a:srgbClr val="050506"/>
                </a:solidFill>
                <a:latin typeface="Microsoft Sans Serif"/>
                <a:cs typeface="Microsoft Sans Serif"/>
              </a:rPr>
              <a:t>los </a:t>
            </a:r>
            <a:r>
              <a:rPr sz="1200" spc="95" dirty="0">
                <a:solidFill>
                  <a:srgbClr val="050506"/>
                </a:solidFill>
                <a:latin typeface="Microsoft Sans Serif"/>
                <a:cs typeface="Microsoft Sans Serif"/>
              </a:rPr>
              <a:t>imanes </a:t>
            </a:r>
            <a:r>
              <a:rPr sz="1200" spc="100" dirty="0">
                <a:solidFill>
                  <a:srgbClr val="050506"/>
                </a:solidFill>
                <a:latin typeface="Microsoft Sans Serif"/>
                <a:cs typeface="Microsoft Sans Serif"/>
              </a:rPr>
              <a:t>de </a:t>
            </a:r>
            <a:r>
              <a:rPr sz="1200" spc="70" dirty="0">
                <a:solidFill>
                  <a:srgbClr val="050506"/>
                </a:solidFill>
                <a:latin typeface="Microsoft Sans Serif"/>
                <a:cs typeface="Microsoft Sans Serif"/>
              </a:rPr>
              <a:t>la </a:t>
            </a:r>
            <a:r>
              <a:rPr sz="1200" spc="85" dirty="0">
                <a:solidFill>
                  <a:srgbClr val="050506"/>
                </a:solidFill>
                <a:latin typeface="Microsoft Sans Serif"/>
                <a:cs typeface="Microsoft Sans Serif"/>
              </a:rPr>
              <a:t>nevera,  recoja</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los</a:t>
            </a:r>
            <a:r>
              <a:rPr sz="1200" spc="55" dirty="0">
                <a:solidFill>
                  <a:srgbClr val="050506"/>
                </a:solidFill>
                <a:latin typeface="Microsoft Sans Serif"/>
                <a:cs typeface="Microsoft Sans Serif"/>
              </a:rPr>
              <a:t> </a:t>
            </a:r>
            <a:r>
              <a:rPr sz="1200" spc="95" dirty="0">
                <a:solidFill>
                  <a:srgbClr val="050506"/>
                </a:solidFill>
                <a:latin typeface="Microsoft Sans Serif"/>
                <a:cs typeface="Microsoft Sans Serif"/>
              </a:rPr>
              <a:t>cachivaches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e</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incluso</a:t>
            </a:r>
            <a:r>
              <a:rPr sz="1200" spc="55" dirty="0">
                <a:solidFill>
                  <a:srgbClr val="050506"/>
                </a:solidFill>
                <a:latin typeface="Microsoft Sans Serif"/>
                <a:cs typeface="Microsoft Sans Serif"/>
              </a:rPr>
              <a:t> </a:t>
            </a:r>
            <a:r>
              <a:rPr sz="1200" spc="70" dirty="0">
                <a:solidFill>
                  <a:srgbClr val="050506"/>
                </a:solidFill>
                <a:latin typeface="Microsoft Sans Serif"/>
                <a:cs typeface="Microsoft Sans Serif"/>
              </a:rPr>
              <a:t>retire</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los</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muebles</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adicionales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añaden  </a:t>
            </a:r>
            <a:r>
              <a:rPr sz="1200" spc="100" dirty="0">
                <a:solidFill>
                  <a:srgbClr val="050506"/>
                </a:solidFill>
                <a:latin typeface="Microsoft Sans Serif"/>
                <a:cs typeface="Microsoft Sans Serif"/>
              </a:rPr>
              <a:t>volumen </a:t>
            </a:r>
            <a:r>
              <a:rPr sz="1200" spc="105" dirty="0">
                <a:solidFill>
                  <a:srgbClr val="050506"/>
                </a:solidFill>
                <a:latin typeface="Microsoft Sans Serif"/>
                <a:cs typeface="Microsoft Sans Serif"/>
              </a:rPr>
              <a:t>a </a:t>
            </a:r>
            <a:r>
              <a:rPr sz="1200" spc="75" dirty="0">
                <a:solidFill>
                  <a:srgbClr val="050506"/>
                </a:solidFill>
                <a:latin typeface="Microsoft Sans Serif"/>
                <a:cs typeface="Microsoft Sans Serif"/>
              </a:rPr>
              <a:t>la</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habitación).</a:t>
            </a:r>
            <a:endParaRPr sz="1200">
              <a:latin typeface="Microsoft Sans Serif"/>
              <a:cs typeface="Microsoft Sans Serif"/>
            </a:endParaRPr>
          </a:p>
          <a:p>
            <a:pPr marL="436245" marR="145415" indent="-203200">
              <a:lnSpc>
                <a:spcPct val="100000"/>
              </a:lnSpc>
              <a:buFont typeface="Symbol"/>
              <a:buChar char=""/>
              <a:tabLst>
                <a:tab pos="436245" algn="l"/>
              </a:tabLst>
            </a:pPr>
            <a:r>
              <a:rPr sz="1200" spc="105" dirty="0">
                <a:solidFill>
                  <a:srgbClr val="050506"/>
                </a:solidFill>
                <a:latin typeface="Microsoft Sans Serif"/>
                <a:cs typeface="Microsoft Sans Serif"/>
              </a:rPr>
              <a:t>Recoge </a:t>
            </a:r>
            <a:r>
              <a:rPr sz="1200" spc="75" dirty="0">
                <a:solidFill>
                  <a:srgbClr val="050506"/>
                </a:solidFill>
                <a:latin typeface="Microsoft Sans Serif"/>
                <a:cs typeface="Microsoft Sans Serif"/>
              </a:rPr>
              <a:t>las </a:t>
            </a:r>
            <a:r>
              <a:rPr sz="1200" spc="95" dirty="0">
                <a:solidFill>
                  <a:srgbClr val="050506"/>
                </a:solidFill>
                <a:latin typeface="Microsoft Sans Serif"/>
                <a:cs typeface="Microsoft Sans Serif"/>
              </a:rPr>
              <a:t>cosas </a:t>
            </a:r>
            <a:r>
              <a:rPr sz="1200" spc="100" dirty="0">
                <a:solidFill>
                  <a:srgbClr val="050506"/>
                </a:solidFill>
                <a:latin typeface="Microsoft Sans Serif"/>
                <a:cs typeface="Microsoft Sans Serif"/>
              </a:rPr>
              <a:t>que no </a:t>
            </a:r>
            <a:r>
              <a:rPr sz="1200" spc="65" dirty="0">
                <a:solidFill>
                  <a:srgbClr val="050506"/>
                </a:solidFill>
                <a:latin typeface="Microsoft Sans Serif"/>
                <a:cs typeface="Microsoft Sans Serif"/>
              </a:rPr>
              <a:t>utilizas </a:t>
            </a:r>
            <a:r>
              <a:rPr sz="1200" spc="100" dirty="0">
                <a:solidFill>
                  <a:srgbClr val="050506"/>
                </a:solidFill>
                <a:latin typeface="Microsoft Sans Serif"/>
                <a:cs typeface="Microsoft Sans Serif"/>
              </a:rPr>
              <a:t>a </a:t>
            </a:r>
            <a:r>
              <a:rPr sz="1200" spc="110" dirty="0">
                <a:solidFill>
                  <a:srgbClr val="050506"/>
                </a:solidFill>
                <a:latin typeface="Microsoft Sans Serif"/>
                <a:cs typeface="Microsoft Sans Serif"/>
              </a:rPr>
              <a:t>menudo </a:t>
            </a:r>
            <a:r>
              <a:rPr sz="1200" spc="90" dirty="0">
                <a:solidFill>
                  <a:srgbClr val="050506"/>
                </a:solidFill>
                <a:latin typeface="Microsoft Sans Serif"/>
                <a:cs typeface="Microsoft Sans Serif"/>
              </a:rPr>
              <a:t>y </a:t>
            </a:r>
            <a:r>
              <a:rPr sz="1200" spc="85" dirty="0">
                <a:solidFill>
                  <a:srgbClr val="050506"/>
                </a:solidFill>
                <a:latin typeface="Microsoft Sans Serif"/>
                <a:cs typeface="Microsoft Sans Serif"/>
              </a:rPr>
              <a:t>todo </a:t>
            </a:r>
            <a:r>
              <a:rPr sz="1200" spc="70" dirty="0">
                <a:solidFill>
                  <a:srgbClr val="050506"/>
                </a:solidFill>
                <a:latin typeface="Microsoft Sans Serif"/>
                <a:cs typeface="Microsoft Sans Serif"/>
              </a:rPr>
              <a:t>lo </a:t>
            </a:r>
            <a:r>
              <a:rPr sz="1200" spc="100" dirty="0">
                <a:solidFill>
                  <a:srgbClr val="050506"/>
                </a:solidFill>
                <a:latin typeface="Microsoft Sans Serif"/>
                <a:cs typeface="Microsoft Sans Serif"/>
              </a:rPr>
              <a:t>que no </a:t>
            </a:r>
            <a:r>
              <a:rPr sz="1200" spc="85" dirty="0">
                <a:solidFill>
                  <a:srgbClr val="050506"/>
                </a:solidFill>
                <a:latin typeface="Microsoft Sans Serif"/>
                <a:cs typeface="Microsoft Sans Serif"/>
              </a:rPr>
              <a:t>necesites </a:t>
            </a:r>
            <a:r>
              <a:rPr sz="1200" spc="90" dirty="0">
                <a:solidFill>
                  <a:srgbClr val="050506"/>
                </a:solidFill>
                <a:latin typeface="Microsoft Sans Serif"/>
                <a:cs typeface="Microsoft Sans Serif"/>
              </a:rPr>
              <a:t>y  </a:t>
            </a:r>
            <a:r>
              <a:rPr sz="1200" spc="80" dirty="0">
                <a:solidFill>
                  <a:srgbClr val="050506"/>
                </a:solidFill>
                <a:latin typeface="Microsoft Sans Serif"/>
                <a:cs typeface="Microsoft Sans Serif"/>
              </a:rPr>
              <a:t>guárdalo.</a:t>
            </a:r>
            <a:r>
              <a:rPr sz="1200" spc="45" dirty="0">
                <a:solidFill>
                  <a:srgbClr val="050506"/>
                </a:solidFill>
                <a:latin typeface="Microsoft Sans Serif"/>
                <a:cs typeface="Microsoft Sans Serif"/>
              </a:rPr>
              <a:t> </a:t>
            </a:r>
            <a:r>
              <a:rPr sz="1200" spc="105" dirty="0">
                <a:solidFill>
                  <a:srgbClr val="050506"/>
                </a:solidFill>
                <a:latin typeface="Microsoft Sans Serif"/>
                <a:cs typeface="Microsoft Sans Serif"/>
              </a:rPr>
              <a:t>Haz</a:t>
            </a:r>
            <a:r>
              <a:rPr sz="1200" spc="50" dirty="0">
                <a:solidFill>
                  <a:srgbClr val="050506"/>
                </a:solidFill>
                <a:latin typeface="Microsoft Sans Serif"/>
                <a:cs typeface="Microsoft Sans Serif"/>
              </a:rPr>
              <a:t> </a:t>
            </a:r>
            <a:r>
              <a:rPr sz="1200" spc="85" dirty="0">
                <a:solidFill>
                  <a:srgbClr val="050506"/>
                </a:solidFill>
                <a:latin typeface="Microsoft Sans Serif"/>
                <a:cs typeface="Microsoft Sans Serif"/>
              </a:rPr>
              <a:t>todo</a:t>
            </a:r>
            <a:r>
              <a:rPr sz="1200" spc="50" dirty="0">
                <a:solidFill>
                  <a:srgbClr val="050506"/>
                </a:solidFill>
                <a:latin typeface="Microsoft Sans Serif"/>
                <a:cs typeface="Microsoft Sans Serif"/>
              </a:rPr>
              <a:t> </a:t>
            </a:r>
            <a:r>
              <a:rPr sz="1200" spc="70" dirty="0">
                <a:solidFill>
                  <a:srgbClr val="050506"/>
                </a:solidFill>
                <a:latin typeface="Microsoft Sans Serif"/>
                <a:cs typeface="Microsoft Sans Serif"/>
              </a:rPr>
              <a:t>lo</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puedas</a:t>
            </a:r>
            <a:r>
              <a:rPr sz="1200" spc="50" dirty="0">
                <a:solidFill>
                  <a:srgbClr val="050506"/>
                </a:solidFill>
                <a:latin typeface="Microsoft Sans Serif"/>
                <a:cs typeface="Microsoft Sans Serif"/>
              </a:rPr>
              <a:t> </a:t>
            </a:r>
            <a:r>
              <a:rPr sz="1200" spc="90" dirty="0">
                <a:solidFill>
                  <a:srgbClr val="050506"/>
                </a:solidFill>
                <a:latin typeface="Microsoft Sans Serif"/>
                <a:cs typeface="Microsoft Sans Serif"/>
              </a:rPr>
              <a:t>para</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crear</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un</a:t>
            </a:r>
            <a:r>
              <a:rPr sz="1200" spc="50" dirty="0">
                <a:solidFill>
                  <a:srgbClr val="050506"/>
                </a:solidFill>
                <a:latin typeface="Microsoft Sans Serif"/>
                <a:cs typeface="Microsoft Sans Serif"/>
              </a:rPr>
              <a:t> </a:t>
            </a:r>
            <a:r>
              <a:rPr sz="1200" spc="75" dirty="0">
                <a:solidFill>
                  <a:srgbClr val="050506"/>
                </a:solidFill>
                <a:latin typeface="Microsoft Sans Serif"/>
                <a:cs typeface="Microsoft Sans Serif"/>
              </a:rPr>
              <a:t>lienzo</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en</a:t>
            </a:r>
            <a:r>
              <a:rPr sz="1200" spc="50" dirty="0">
                <a:solidFill>
                  <a:srgbClr val="050506"/>
                </a:solidFill>
                <a:latin typeface="Microsoft Sans Serif"/>
                <a:cs typeface="Microsoft Sans Serif"/>
              </a:rPr>
              <a:t> </a:t>
            </a:r>
            <a:r>
              <a:rPr sz="1200" spc="85" dirty="0">
                <a:solidFill>
                  <a:srgbClr val="050506"/>
                </a:solidFill>
                <a:latin typeface="Microsoft Sans Serif"/>
                <a:cs typeface="Microsoft Sans Serif"/>
              </a:rPr>
              <a:t>blanco</a:t>
            </a:r>
            <a:r>
              <a:rPr sz="1200" spc="50" dirty="0">
                <a:solidFill>
                  <a:srgbClr val="050506"/>
                </a:solidFill>
                <a:latin typeface="Microsoft Sans Serif"/>
                <a:cs typeface="Microsoft Sans Serif"/>
              </a:rPr>
              <a:t> </a:t>
            </a:r>
            <a:r>
              <a:rPr sz="1200" spc="90" dirty="0">
                <a:solidFill>
                  <a:srgbClr val="050506"/>
                </a:solidFill>
                <a:latin typeface="Microsoft Sans Serif"/>
                <a:cs typeface="Microsoft Sans Serif"/>
              </a:rPr>
              <a:t>para</a:t>
            </a:r>
            <a:r>
              <a:rPr sz="1200" spc="50" dirty="0">
                <a:solidFill>
                  <a:srgbClr val="050506"/>
                </a:solidFill>
                <a:latin typeface="Microsoft Sans Serif"/>
                <a:cs typeface="Microsoft Sans Serif"/>
              </a:rPr>
              <a:t> </a:t>
            </a:r>
            <a:r>
              <a:rPr sz="1200" spc="75" dirty="0">
                <a:solidFill>
                  <a:srgbClr val="050506"/>
                </a:solidFill>
                <a:latin typeface="Microsoft Sans Serif"/>
                <a:cs typeface="Microsoft Sans Serif"/>
              </a:rPr>
              <a:t>los  </a:t>
            </a:r>
            <a:r>
              <a:rPr sz="1200" spc="100" dirty="0">
                <a:solidFill>
                  <a:srgbClr val="050506"/>
                </a:solidFill>
                <a:latin typeface="Microsoft Sans Serif"/>
                <a:cs typeface="Microsoft Sans Serif"/>
              </a:rPr>
              <a:t>compradores</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y</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hacer</a:t>
            </a:r>
            <a:r>
              <a:rPr sz="1200" spc="50"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tu</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casa</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parezca</a:t>
            </a:r>
            <a:r>
              <a:rPr sz="1200" spc="50" dirty="0">
                <a:solidFill>
                  <a:srgbClr val="050506"/>
                </a:solidFill>
                <a:latin typeface="Microsoft Sans Serif"/>
                <a:cs typeface="Microsoft Sans Serif"/>
              </a:rPr>
              <a:t> </a:t>
            </a:r>
            <a:r>
              <a:rPr sz="1200" spc="120" dirty="0">
                <a:solidFill>
                  <a:srgbClr val="050506"/>
                </a:solidFill>
                <a:latin typeface="Microsoft Sans Serif"/>
                <a:cs typeface="Microsoft Sans Serif"/>
              </a:rPr>
              <a:t>más</a:t>
            </a:r>
            <a:r>
              <a:rPr sz="1200" spc="50" dirty="0">
                <a:solidFill>
                  <a:srgbClr val="050506"/>
                </a:solidFill>
                <a:latin typeface="Microsoft Sans Serif"/>
                <a:cs typeface="Microsoft Sans Serif"/>
              </a:rPr>
              <a:t> </a:t>
            </a:r>
            <a:r>
              <a:rPr sz="1200" spc="90" dirty="0">
                <a:solidFill>
                  <a:srgbClr val="050506"/>
                </a:solidFill>
                <a:latin typeface="Microsoft Sans Serif"/>
                <a:cs typeface="Microsoft Sans Serif"/>
              </a:rPr>
              <a:t>espaciosa.</a:t>
            </a:r>
            <a:endParaRPr sz="1200">
              <a:latin typeface="Microsoft Sans Serif"/>
              <a:cs typeface="Microsoft Sans Serif"/>
            </a:endParaRPr>
          </a:p>
          <a:p>
            <a:pPr marL="436245" indent="-203200">
              <a:lnSpc>
                <a:spcPct val="100000"/>
              </a:lnSpc>
              <a:buFont typeface="Symbol"/>
              <a:buChar char=""/>
              <a:tabLst>
                <a:tab pos="436245" algn="l"/>
              </a:tabLst>
            </a:pPr>
            <a:r>
              <a:rPr sz="1200" spc="85" dirty="0">
                <a:solidFill>
                  <a:srgbClr val="050506"/>
                </a:solidFill>
                <a:latin typeface="Microsoft Sans Serif"/>
                <a:cs typeface="Microsoft Sans Serif"/>
              </a:rPr>
              <a:t>Actualice </a:t>
            </a:r>
            <a:r>
              <a:rPr sz="1200" spc="80" dirty="0">
                <a:solidFill>
                  <a:srgbClr val="050506"/>
                </a:solidFill>
                <a:latin typeface="Microsoft Sans Serif"/>
                <a:cs typeface="Microsoft Sans Serif"/>
              </a:rPr>
              <a:t>los </a:t>
            </a:r>
            <a:r>
              <a:rPr sz="1200" spc="90" dirty="0">
                <a:solidFill>
                  <a:srgbClr val="050506"/>
                </a:solidFill>
                <a:latin typeface="Microsoft Sans Serif"/>
                <a:cs typeface="Microsoft Sans Serif"/>
              </a:rPr>
              <a:t>electrodomésticos </a:t>
            </a:r>
            <a:r>
              <a:rPr sz="1200" spc="105" dirty="0">
                <a:solidFill>
                  <a:srgbClr val="050506"/>
                </a:solidFill>
                <a:latin typeface="Microsoft Sans Serif"/>
                <a:cs typeface="Microsoft Sans Serif"/>
              </a:rPr>
              <a:t>de </a:t>
            </a:r>
            <a:r>
              <a:rPr sz="1200" spc="75" dirty="0">
                <a:solidFill>
                  <a:srgbClr val="050506"/>
                </a:solidFill>
                <a:latin typeface="Microsoft Sans Serif"/>
                <a:cs typeface="Microsoft Sans Serif"/>
              </a:rPr>
              <a:t>la</a:t>
            </a:r>
            <a:r>
              <a:rPr sz="1200" spc="-110" dirty="0">
                <a:solidFill>
                  <a:srgbClr val="050506"/>
                </a:solidFill>
                <a:latin typeface="Microsoft Sans Serif"/>
                <a:cs typeface="Microsoft Sans Serif"/>
              </a:rPr>
              <a:t> </a:t>
            </a:r>
            <a:r>
              <a:rPr sz="1200" spc="85" dirty="0">
                <a:solidFill>
                  <a:srgbClr val="050506"/>
                </a:solidFill>
                <a:latin typeface="Microsoft Sans Serif"/>
                <a:cs typeface="Microsoft Sans Serif"/>
              </a:rPr>
              <a:t>cocina.</a:t>
            </a:r>
            <a:endParaRPr sz="1200">
              <a:latin typeface="Microsoft Sans Serif"/>
              <a:cs typeface="Microsoft Sans Serif"/>
            </a:endParaRPr>
          </a:p>
          <a:p>
            <a:pPr marL="436245" indent="-203200">
              <a:lnSpc>
                <a:spcPct val="100000"/>
              </a:lnSpc>
              <a:buFont typeface="Symbol"/>
              <a:buChar char=""/>
              <a:tabLst>
                <a:tab pos="436245" algn="l"/>
              </a:tabLst>
            </a:pPr>
            <a:r>
              <a:rPr sz="1200" spc="105" dirty="0">
                <a:solidFill>
                  <a:srgbClr val="050506"/>
                </a:solidFill>
                <a:latin typeface="Microsoft Sans Serif"/>
                <a:cs typeface="Microsoft Sans Serif"/>
              </a:rPr>
              <a:t>Guarda </a:t>
            </a:r>
            <a:r>
              <a:rPr sz="1200" spc="80" dirty="0">
                <a:solidFill>
                  <a:srgbClr val="050506"/>
                </a:solidFill>
                <a:latin typeface="Microsoft Sans Serif"/>
                <a:cs typeface="Microsoft Sans Serif"/>
              </a:rPr>
              <a:t>los </a:t>
            </a:r>
            <a:r>
              <a:rPr sz="1200" spc="85" dirty="0">
                <a:solidFill>
                  <a:srgbClr val="050506"/>
                </a:solidFill>
                <a:latin typeface="Microsoft Sans Serif"/>
                <a:cs typeface="Microsoft Sans Serif"/>
              </a:rPr>
              <a:t>objetos </a:t>
            </a:r>
            <a:r>
              <a:rPr sz="1200" spc="105" dirty="0">
                <a:solidFill>
                  <a:srgbClr val="050506"/>
                </a:solidFill>
                <a:latin typeface="Microsoft Sans Serif"/>
                <a:cs typeface="Microsoft Sans Serif"/>
              </a:rPr>
              <a:t>de</a:t>
            </a:r>
            <a:r>
              <a:rPr sz="1200" spc="-70" dirty="0">
                <a:solidFill>
                  <a:srgbClr val="050506"/>
                </a:solidFill>
                <a:latin typeface="Microsoft Sans Serif"/>
                <a:cs typeface="Microsoft Sans Serif"/>
              </a:rPr>
              <a:t> </a:t>
            </a:r>
            <a:r>
              <a:rPr sz="1200" spc="75" dirty="0">
                <a:solidFill>
                  <a:srgbClr val="050506"/>
                </a:solidFill>
                <a:latin typeface="Microsoft Sans Serif"/>
                <a:cs typeface="Microsoft Sans Serif"/>
              </a:rPr>
              <a:t>valor.</a:t>
            </a:r>
            <a:endParaRPr sz="1200">
              <a:latin typeface="Microsoft Sans Serif"/>
              <a:cs typeface="Microsoft Sans Serif"/>
            </a:endParaRPr>
          </a:p>
        </p:txBody>
      </p:sp>
      <p:sp>
        <p:nvSpPr>
          <p:cNvPr id="11" name="object 11"/>
          <p:cNvSpPr/>
          <p:nvPr/>
        </p:nvSpPr>
        <p:spPr>
          <a:xfrm>
            <a:off x="656708" y="1388231"/>
            <a:ext cx="3241986" cy="1338354"/>
          </a:xfrm>
          <a:prstGeom prst="rect">
            <a:avLst/>
          </a:prstGeom>
          <a:blipFill>
            <a:blip r:embed="rId8"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652322" y="1291107"/>
            <a:ext cx="3162300" cy="1478280"/>
          </a:xfrm>
          <a:prstGeom prst="rect">
            <a:avLst/>
          </a:prstGeom>
        </p:spPr>
        <p:txBody>
          <a:bodyPr vert="horz" wrap="square" lIns="0" tIns="12700" rIns="0" bIns="0" rtlCol="0">
            <a:spAutoFit/>
          </a:bodyPr>
          <a:lstStyle/>
          <a:p>
            <a:pPr marL="12700">
              <a:lnSpc>
                <a:spcPct val="100000"/>
              </a:lnSpc>
              <a:spcBef>
                <a:spcPts val="100"/>
              </a:spcBef>
            </a:pPr>
            <a:r>
              <a:rPr sz="2200" spc="85" dirty="0">
                <a:solidFill>
                  <a:srgbClr val="000000"/>
                </a:solidFill>
              </a:rPr>
              <a:t>Mejoras </a:t>
            </a:r>
            <a:r>
              <a:rPr sz="2200" spc="90" dirty="0">
                <a:solidFill>
                  <a:srgbClr val="000000"/>
                </a:solidFill>
              </a:rPr>
              <a:t>comunes </a:t>
            </a:r>
            <a:r>
              <a:rPr sz="2200" spc="85" dirty="0">
                <a:solidFill>
                  <a:srgbClr val="000000"/>
                </a:solidFill>
              </a:rPr>
              <a:t>en</a:t>
            </a:r>
            <a:r>
              <a:rPr sz="2200" spc="-60" dirty="0">
                <a:solidFill>
                  <a:srgbClr val="000000"/>
                </a:solidFill>
              </a:rPr>
              <a:t> </a:t>
            </a:r>
            <a:r>
              <a:rPr sz="2200" spc="60" dirty="0">
                <a:solidFill>
                  <a:srgbClr val="000000"/>
                </a:solidFill>
              </a:rPr>
              <a:t>el</a:t>
            </a:r>
            <a:endParaRPr sz="2200"/>
          </a:p>
          <a:p>
            <a:pPr marL="12700" marR="5080">
              <a:lnSpc>
                <a:spcPct val="166700"/>
              </a:lnSpc>
            </a:pPr>
            <a:r>
              <a:rPr sz="2200" spc="85" dirty="0">
                <a:solidFill>
                  <a:srgbClr val="000000"/>
                </a:solidFill>
              </a:rPr>
              <a:t>hogar </a:t>
            </a:r>
            <a:r>
              <a:rPr sz="2200" spc="90" dirty="0">
                <a:solidFill>
                  <a:srgbClr val="000000"/>
                </a:solidFill>
              </a:rPr>
              <a:t>que hay que</a:t>
            </a:r>
            <a:r>
              <a:rPr sz="2200" spc="-145" dirty="0">
                <a:solidFill>
                  <a:srgbClr val="000000"/>
                </a:solidFill>
              </a:rPr>
              <a:t> </a:t>
            </a:r>
            <a:r>
              <a:rPr sz="2200" spc="75" dirty="0">
                <a:solidFill>
                  <a:srgbClr val="000000"/>
                </a:solidFill>
              </a:rPr>
              <a:t>tener  </a:t>
            </a:r>
            <a:r>
              <a:rPr sz="2200" spc="85" dirty="0">
                <a:solidFill>
                  <a:srgbClr val="000000"/>
                </a:solidFill>
              </a:rPr>
              <a:t>en</a:t>
            </a:r>
            <a:r>
              <a:rPr sz="2200" spc="40" dirty="0">
                <a:solidFill>
                  <a:srgbClr val="000000"/>
                </a:solidFill>
              </a:rPr>
              <a:t> </a:t>
            </a:r>
            <a:r>
              <a:rPr sz="2200" spc="80" dirty="0">
                <a:solidFill>
                  <a:srgbClr val="000000"/>
                </a:solidFill>
              </a:rPr>
              <a:t>cuenta</a:t>
            </a:r>
            <a:endParaRPr sz="2200"/>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7307646"/>
            <a:ext cx="7751872" cy="22356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830833" y="335000"/>
            <a:ext cx="6214110" cy="2402840"/>
          </a:xfrm>
          <a:prstGeom prst="rect">
            <a:avLst/>
          </a:prstGeom>
        </p:spPr>
        <p:txBody>
          <a:bodyPr vert="horz" wrap="square" lIns="0" tIns="12700" rIns="0" bIns="0" rtlCol="0">
            <a:spAutoFit/>
          </a:bodyPr>
          <a:lstStyle/>
          <a:p>
            <a:pPr marL="168910" indent="-156210">
              <a:lnSpc>
                <a:spcPct val="100000"/>
              </a:lnSpc>
              <a:spcBef>
                <a:spcPts val="100"/>
              </a:spcBef>
              <a:buClr>
                <a:srgbClr val="060606"/>
              </a:buClr>
              <a:buFont typeface="Verdana"/>
              <a:buChar char="•"/>
              <a:tabLst>
                <a:tab pos="188595" algn="l"/>
              </a:tabLst>
            </a:pPr>
            <a:r>
              <a:rPr sz="1200" spc="20" dirty="0">
                <a:solidFill>
                  <a:srgbClr val="050505"/>
                </a:solidFill>
                <a:latin typeface="Verdana"/>
                <a:cs typeface="Verdana"/>
              </a:rPr>
              <a:t>Asegúrese </a:t>
            </a:r>
            <a:r>
              <a:rPr sz="1200" spc="30" dirty="0">
                <a:solidFill>
                  <a:srgbClr val="050505"/>
                </a:solidFill>
                <a:latin typeface="Verdana"/>
                <a:cs typeface="Verdana"/>
              </a:rPr>
              <a:t>de que </a:t>
            </a:r>
            <a:r>
              <a:rPr sz="1200" spc="20" dirty="0">
                <a:solidFill>
                  <a:srgbClr val="050505"/>
                </a:solidFill>
                <a:latin typeface="Verdana"/>
                <a:cs typeface="Verdana"/>
              </a:rPr>
              <a:t>todas las bombillas </a:t>
            </a:r>
            <a:r>
              <a:rPr sz="1200" spc="30" dirty="0">
                <a:solidFill>
                  <a:srgbClr val="050505"/>
                </a:solidFill>
                <a:latin typeface="Verdana"/>
                <a:cs typeface="Verdana"/>
              </a:rPr>
              <a:t>de </a:t>
            </a:r>
            <a:r>
              <a:rPr sz="1200" spc="20" dirty="0">
                <a:solidFill>
                  <a:srgbClr val="050505"/>
                </a:solidFill>
                <a:latin typeface="Verdana"/>
                <a:cs typeface="Verdana"/>
              </a:rPr>
              <a:t>la </a:t>
            </a:r>
            <a:r>
              <a:rPr sz="1200" spc="25" dirty="0">
                <a:solidFill>
                  <a:srgbClr val="050505"/>
                </a:solidFill>
                <a:latin typeface="Verdana"/>
                <a:cs typeface="Verdana"/>
              </a:rPr>
              <a:t>casa</a:t>
            </a:r>
            <a:r>
              <a:rPr sz="1200" spc="-275" dirty="0">
                <a:solidFill>
                  <a:srgbClr val="050505"/>
                </a:solidFill>
                <a:latin typeface="Verdana"/>
                <a:cs typeface="Verdana"/>
              </a:rPr>
              <a:t> </a:t>
            </a:r>
            <a:r>
              <a:rPr sz="1200" spc="15" dirty="0">
                <a:solidFill>
                  <a:srgbClr val="050505"/>
                </a:solidFill>
                <a:latin typeface="Verdana"/>
                <a:cs typeface="Verdana"/>
              </a:rPr>
              <a:t>funcionan.</a:t>
            </a:r>
            <a:endParaRPr sz="1200">
              <a:latin typeface="Verdana"/>
              <a:cs typeface="Verdana"/>
            </a:endParaRPr>
          </a:p>
          <a:p>
            <a:pPr marL="168910" marR="5080" indent="-156210">
              <a:lnSpc>
                <a:spcPct val="100000"/>
              </a:lnSpc>
              <a:buClr>
                <a:srgbClr val="060606"/>
              </a:buClr>
              <a:buChar char="•"/>
              <a:tabLst>
                <a:tab pos="188595" algn="l"/>
              </a:tabLst>
            </a:pPr>
            <a:r>
              <a:rPr sz="1200" spc="20" dirty="0">
                <a:solidFill>
                  <a:srgbClr val="050505"/>
                </a:solidFill>
                <a:latin typeface="Verdana"/>
                <a:cs typeface="Verdana"/>
              </a:rPr>
              <a:t>Limpie todos los espacios </a:t>
            </a:r>
            <a:r>
              <a:rPr sz="1200" spc="15" dirty="0">
                <a:solidFill>
                  <a:srgbClr val="050505"/>
                </a:solidFill>
                <a:latin typeface="Verdana"/>
                <a:cs typeface="Verdana"/>
              </a:rPr>
              <a:t>sucios, </a:t>
            </a:r>
            <a:r>
              <a:rPr sz="1200" spc="20" dirty="0">
                <a:solidFill>
                  <a:srgbClr val="050505"/>
                </a:solidFill>
                <a:latin typeface="Verdana"/>
                <a:cs typeface="Verdana"/>
              </a:rPr>
              <a:t>lave las paredes </a:t>
            </a:r>
            <a:r>
              <a:rPr sz="1200" spc="40" dirty="0">
                <a:solidFill>
                  <a:srgbClr val="050505"/>
                </a:solidFill>
                <a:latin typeface="Verdana"/>
                <a:cs typeface="Verdana"/>
              </a:rPr>
              <a:t>y </a:t>
            </a:r>
            <a:r>
              <a:rPr sz="1200" spc="20" dirty="0">
                <a:solidFill>
                  <a:srgbClr val="050505"/>
                </a:solidFill>
                <a:latin typeface="Verdana"/>
                <a:cs typeface="Verdana"/>
              </a:rPr>
              <a:t>los </a:t>
            </a:r>
            <a:r>
              <a:rPr sz="1200" spc="15" dirty="0">
                <a:solidFill>
                  <a:srgbClr val="050505"/>
                </a:solidFill>
                <a:latin typeface="Verdana"/>
                <a:cs typeface="Verdana"/>
              </a:rPr>
              <a:t>zócalos, </a:t>
            </a:r>
            <a:r>
              <a:rPr sz="1200" spc="10" dirty="0">
                <a:solidFill>
                  <a:srgbClr val="050505"/>
                </a:solidFill>
                <a:latin typeface="Verdana"/>
                <a:cs typeface="Verdana"/>
              </a:rPr>
              <a:t>las  </a:t>
            </a:r>
            <a:r>
              <a:rPr sz="1200" spc="20" dirty="0">
                <a:solidFill>
                  <a:srgbClr val="050505"/>
                </a:solidFill>
                <a:latin typeface="Verdana"/>
                <a:cs typeface="Verdana"/>
              </a:rPr>
              <a:t>bañeras, las duchas, los </a:t>
            </a:r>
            <a:r>
              <a:rPr sz="1200" spc="15" dirty="0">
                <a:solidFill>
                  <a:srgbClr val="050505"/>
                </a:solidFill>
                <a:latin typeface="Verdana"/>
                <a:cs typeface="Verdana"/>
              </a:rPr>
              <a:t>suelos, limpie </a:t>
            </a:r>
            <a:r>
              <a:rPr sz="1200" spc="20" dirty="0">
                <a:solidFill>
                  <a:srgbClr val="050505"/>
                </a:solidFill>
                <a:latin typeface="Verdana"/>
                <a:cs typeface="Verdana"/>
              </a:rPr>
              <a:t>las alfombras </a:t>
            </a:r>
            <a:r>
              <a:rPr sz="1200" spc="25" dirty="0">
                <a:solidFill>
                  <a:srgbClr val="050505"/>
                </a:solidFill>
                <a:latin typeface="Verdana"/>
                <a:cs typeface="Verdana"/>
              </a:rPr>
              <a:t>con champú, </a:t>
            </a:r>
            <a:r>
              <a:rPr sz="1200" spc="15" dirty="0">
                <a:solidFill>
                  <a:srgbClr val="050505"/>
                </a:solidFill>
                <a:latin typeface="Verdana"/>
                <a:cs typeface="Verdana"/>
              </a:rPr>
              <a:t>limpie</a:t>
            </a:r>
            <a:r>
              <a:rPr sz="1200" spc="-240" dirty="0">
                <a:solidFill>
                  <a:srgbClr val="050505"/>
                </a:solidFill>
                <a:latin typeface="Verdana"/>
                <a:cs typeface="Verdana"/>
              </a:rPr>
              <a:t> </a:t>
            </a:r>
            <a:r>
              <a:rPr sz="1200" spc="10" dirty="0">
                <a:solidFill>
                  <a:srgbClr val="050505"/>
                </a:solidFill>
                <a:latin typeface="Verdana"/>
                <a:cs typeface="Verdana"/>
              </a:rPr>
              <a:t>las  </a:t>
            </a:r>
            <a:r>
              <a:rPr sz="1200" spc="20" dirty="0">
                <a:solidFill>
                  <a:srgbClr val="050505"/>
                </a:solidFill>
                <a:latin typeface="Verdana"/>
                <a:cs typeface="Verdana"/>
              </a:rPr>
              <a:t>cocinas </a:t>
            </a:r>
            <a:r>
              <a:rPr sz="1200" spc="40" dirty="0">
                <a:solidFill>
                  <a:srgbClr val="050505"/>
                </a:solidFill>
                <a:latin typeface="Verdana"/>
                <a:cs typeface="Verdana"/>
              </a:rPr>
              <a:t>y </a:t>
            </a:r>
            <a:r>
              <a:rPr sz="1200" spc="20" dirty="0">
                <a:solidFill>
                  <a:srgbClr val="050505"/>
                </a:solidFill>
                <a:latin typeface="Verdana"/>
                <a:cs typeface="Verdana"/>
              </a:rPr>
              <a:t>elimine las </a:t>
            </a:r>
            <a:r>
              <a:rPr sz="1200" spc="25" dirty="0">
                <a:solidFill>
                  <a:srgbClr val="050505"/>
                </a:solidFill>
                <a:latin typeface="Verdana"/>
                <a:cs typeface="Verdana"/>
              </a:rPr>
              <a:t>manchas </a:t>
            </a:r>
            <a:r>
              <a:rPr sz="1200" spc="30" dirty="0">
                <a:solidFill>
                  <a:srgbClr val="050505"/>
                </a:solidFill>
                <a:latin typeface="Verdana"/>
                <a:cs typeface="Verdana"/>
              </a:rPr>
              <a:t>de </a:t>
            </a:r>
            <a:r>
              <a:rPr sz="1200" spc="20" dirty="0">
                <a:solidFill>
                  <a:srgbClr val="050505"/>
                </a:solidFill>
                <a:latin typeface="Verdana"/>
                <a:cs typeface="Verdana"/>
              </a:rPr>
              <a:t>las</a:t>
            </a:r>
            <a:r>
              <a:rPr sz="1200" spc="-235" dirty="0">
                <a:solidFill>
                  <a:srgbClr val="050505"/>
                </a:solidFill>
                <a:latin typeface="Verdana"/>
                <a:cs typeface="Verdana"/>
              </a:rPr>
              <a:t> </a:t>
            </a:r>
            <a:r>
              <a:rPr sz="1200" spc="20" dirty="0">
                <a:solidFill>
                  <a:srgbClr val="050505"/>
                </a:solidFill>
                <a:latin typeface="Verdana"/>
                <a:cs typeface="Verdana"/>
              </a:rPr>
              <a:t>entradas.</a:t>
            </a:r>
            <a:endParaRPr sz="1200">
              <a:latin typeface="Verdana"/>
              <a:cs typeface="Verdana"/>
            </a:endParaRPr>
          </a:p>
          <a:p>
            <a:pPr marL="168910" marR="134620" indent="-156210">
              <a:lnSpc>
                <a:spcPct val="100000"/>
              </a:lnSpc>
              <a:buClr>
                <a:srgbClr val="060606"/>
              </a:buClr>
              <a:buChar char="•"/>
              <a:tabLst>
                <a:tab pos="188595" algn="l"/>
              </a:tabLst>
            </a:pPr>
            <a:r>
              <a:rPr sz="1200" spc="20" dirty="0">
                <a:solidFill>
                  <a:srgbClr val="050505"/>
                </a:solidFill>
                <a:latin typeface="Verdana"/>
                <a:cs typeface="Verdana"/>
              </a:rPr>
              <a:t>Considere la </a:t>
            </a:r>
            <a:r>
              <a:rPr sz="1200" spc="15" dirty="0">
                <a:solidFill>
                  <a:srgbClr val="050505"/>
                </a:solidFill>
                <a:latin typeface="Verdana"/>
                <a:cs typeface="Verdana"/>
              </a:rPr>
              <a:t>posibilidad </a:t>
            </a:r>
            <a:r>
              <a:rPr sz="1200" spc="30" dirty="0">
                <a:solidFill>
                  <a:srgbClr val="050505"/>
                </a:solidFill>
                <a:latin typeface="Verdana"/>
                <a:cs typeface="Verdana"/>
              </a:rPr>
              <a:t>de </a:t>
            </a:r>
            <a:r>
              <a:rPr sz="1200" spc="15" dirty="0">
                <a:solidFill>
                  <a:srgbClr val="050505"/>
                </a:solidFill>
                <a:latin typeface="Verdana"/>
                <a:cs typeface="Verdana"/>
              </a:rPr>
              <a:t>contratar </a:t>
            </a:r>
            <a:r>
              <a:rPr sz="1200" spc="40" dirty="0">
                <a:solidFill>
                  <a:srgbClr val="050505"/>
                </a:solidFill>
                <a:latin typeface="Verdana"/>
                <a:cs typeface="Verdana"/>
              </a:rPr>
              <a:t>a </a:t>
            </a:r>
            <a:r>
              <a:rPr sz="1200" spc="35" dirty="0">
                <a:solidFill>
                  <a:srgbClr val="050505"/>
                </a:solidFill>
                <a:latin typeface="Verdana"/>
                <a:cs typeface="Verdana"/>
              </a:rPr>
              <a:t>un</a:t>
            </a:r>
            <a:r>
              <a:rPr sz="1200" spc="-295" dirty="0">
                <a:solidFill>
                  <a:srgbClr val="050505"/>
                </a:solidFill>
                <a:latin typeface="Verdana"/>
                <a:cs typeface="Verdana"/>
              </a:rPr>
              <a:t> </a:t>
            </a:r>
            <a:r>
              <a:rPr sz="1200" spc="15" dirty="0">
                <a:solidFill>
                  <a:srgbClr val="050505"/>
                </a:solidFill>
                <a:latin typeface="Verdana"/>
                <a:cs typeface="Verdana"/>
              </a:rPr>
              <a:t>profesional </a:t>
            </a:r>
            <a:r>
              <a:rPr sz="1200" spc="25" dirty="0">
                <a:solidFill>
                  <a:srgbClr val="050505"/>
                </a:solidFill>
                <a:latin typeface="Verdana"/>
                <a:cs typeface="Verdana"/>
              </a:rPr>
              <a:t>para </a:t>
            </a:r>
            <a:r>
              <a:rPr sz="1200" spc="30" dirty="0">
                <a:solidFill>
                  <a:srgbClr val="050505"/>
                </a:solidFill>
                <a:latin typeface="Verdana"/>
                <a:cs typeface="Verdana"/>
              </a:rPr>
              <a:t>que </a:t>
            </a:r>
            <a:r>
              <a:rPr sz="1200" spc="20" dirty="0">
                <a:solidFill>
                  <a:srgbClr val="050505"/>
                </a:solidFill>
                <a:latin typeface="Verdana"/>
                <a:cs typeface="Verdana"/>
              </a:rPr>
              <a:t>prepare </a:t>
            </a:r>
            <a:r>
              <a:rPr sz="1200" spc="30" dirty="0">
                <a:solidFill>
                  <a:srgbClr val="050505"/>
                </a:solidFill>
                <a:latin typeface="Verdana"/>
                <a:cs typeface="Verdana"/>
              </a:rPr>
              <a:t>su  </a:t>
            </a:r>
            <a:r>
              <a:rPr sz="1200" spc="25" dirty="0">
                <a:solidFill>
                  <a:srgbClr val="050505"/>
                </a:solidFill>
                <a:latin typeface="Verdana"/>
                <a:cs typeface="Verdana"/>
              </a:rPr>
              <a:t>casa para </a:t>
            </a:r>
            <a:r>
              <a:rPr sz="1200" spc="20" dirty="0">
                <a:solidFill>
                  <a:srgbClr val="050505"/>
                </a:solidFill>
                <a:latin typeface="Verdana"/>
                <a:cs typeface="Verdana"/>
              </a:rPr>
              <a:t>la venta. </a:t>
            </a:r>
            <a:r>
              <a:rPr sz="1200" spc="15" dirty="0">
                <a:solidFill>
                  <a:srgbClr val="050505"/>
                </a:solidFill>
                <a:latin typeface="Verdana"/>
                <a:cs typeface="Verdana"/>
              </a:rPr>
              <a:t>Ellos </a:t>
            </a:r>
            <a:r>
              <a:rPr sz="1200" spc="25" dirty="0">
                <a:solidFill>
                  <a:srgbClr val="050505"/>
                </a:solidFill>
                <a:latin typeface="Verdana"/>
                <a:cs typeface="Verdana"/>
              </a:rPr>
              <a:t>conocen </a:t>
            </a:r>
            <a:r>
              <a:rPr sz="1200" spc="20" dirty="0">
                <a:solidFill>
                  <a:srgbClr val="050505"/>
                </a:solidFill>
                <a:latin typeface="Verdana"/>
                <a:cs typeface="Verdana"/>
              </a:rPr>
              <a:t>los </a:t>
            </a:r>
            <a:r>
              <a:rPr sz="1200" spc="15" dirty="0">
                <a:solidFill>
                  <a:srgbClr val="050505"/>
                </a:solidFill>
                <a:latin typeface="Verdana"/>
                <a:cs typeface="Verdana"/>
              </a:rPr>
              <a:t>entresijos </a:t>
            </a:r>
            <a:r>
              <a:rPr sz="1200" spc="30" dirty="0">
                <a:solidFill>
                  <a:srgbClr val="050505"/>
                </a:solidFill>
                <a:latin typeface="Verdana"/>
                <a:cs typeface="Verdana"/>
              </a:rPr>
              <a:t>de cómo </a:t>
            </a:r>
            <a:r>
              <a:rPr sz="1200" spc="20" dirty="0">
                <a:solidFill>
                  <a:srgbClr val="050505"/>
                </a:solidFill>
                <a:latin typeface="Verdana"/>
                <a:cs typeface="Verdana"/>
              </a:rPr>
              <a:t>acentuar </a:t>
            </a:r>
            <a:r>
              <a:rPr sz="1200" spc="10" dirty="0">
                <a:solidFill>
                  <a:srgbClr val="050505"/>
                </a:solidFill>
                <a:latin typeface="Verdana"/>
                <a:cs typeface="Verdana"/>
              </a:rPr>
              <a:t>las  </a:t>
            </a:r>
            <a:r>
              <a:rPr sz="1200" spc="20" dirty="0">
                <a:solidFill>
                  <a:srgbClr val="050505"/>
                </a:solidFill>
                <a:latin typeface="Verdana"/>
                <a:cs typeface="Verdana"/>
              </a:rPr>
              <a:t>mejores </a:t>
            </a:r>
            <a:r>
              <a:rPr sz="1200" spc="15" dirty="0">
                <a:solidFill>
                  <a:srgbClr val="050505"/>
                </a:solidFill>
                <a:latin typeface="Verdana"/>
                <a:cs typeface="Verdana"/>
              </a:rPr>
              <a:t>características </a:t>
            </a:r>
            <a:r>
              <a:rPr sz="1200" spc="30" dirty="0">
                <a:solidFill>
                  <a:srgbClr val="050505"/>
                </a:solidFill>
                <a:latin typeface="Verdana"/>
                <a:cs typeface="Verdana"/>
              </a:rPr>
              <a:t>de su </a:t>
            </a:r>
            <a:r>
              <a:rPr sz="1200" spc="25" dirty="0">
                <a:solidFill>
                  <a:srgbClr val="050505"/>
                </a:solidFill>
                <a:latin typeface="Verdana"/>
                <a:cs typeface="Verdana"/>
              </a:rPr>
              <a:t>casa </a:t>
            </a:r>
            <a:r>
              <a:rPr sz="1200" spc="40" dirty="0">
                <a:solidFill>
                  <a:srgbClr val="050505"/>
                </a:solidFill>
                <a:latin typeface="Verdana"/>
                <a:cs typeface="Verdana"/>
              </a:rPr>
              <a:t>y </a:t>
            </a:r>
            <a:r>
              <a:rPr sz="1200" spc="20" dirty="0">
                <a:solidFill>
                  <a:srgbClr val="050505"/>
                </a:solidFill>
                <a:latin typeface="Verdana"/>
                <a:cs typeface="Verdana"/>
              </a:rPr>
              <a:t>la</a:t>
            </a:r>
            <a:r>
              <a:rPr sz="1200" spc="-229" dirty="0">
                <a:solidFill>
                  <a:srgbClr val="050505"/>
                </a:solidFill>
                <a:latin typeface="Verdana"/>
                <a:cs typeface="Verdana"/>
              </a:rPr>
              <a:t> </a:t>
            </a:r>
            <a:r>
              <a:rPr sz="1200" spc="15" dirty="0">
                <a:solidFill>
                  <a:srgbClr val="050505"/>
                </a:solidFill>
                <a:latin typeface="Verdana"/>
                <a:cs typeface="Verdana"/>
              </a:rPr>
              <a:t>iluminación.</a:t>
            </a:r>
            <a:endParaRPr sz="1200">
              <a:latin typeface="Verdana"/>
              <a:cs typeface="Verdana"/>
            </a:endParaRPr>
          </a:p>
          <a:p>
            <a:pPr marL="168910" marR="293370" indent="-156210">
              <a:lnSpc>
                <a:spcPct val="100000"/>
              </a:lnSpc>
              <a:buClr>
                <a:srgbClr val="060606"/>
              </a:buClr>
              <a:buChar char="•"/>
              <a:tabLst>
                <a:tab pos="188595" algn="l"/>
              </a:tabLst>
            </a:pPr>
            <a:r>
              <a:rPr sz="1200" spc="20" dirty="0">
                <a:solidFill>
                  <a:srgbClr val="050505"/>
                </a:solidFill>
                <a:latin typeface="Verdana"/>
                <a:cs typeface="Verdana"/>
              </a:rPr>
              <a:t>Considere la </a:t>
            </a:r>
            <a:r>
              <a:rPr sz="1200" spc="15" dirty="0">
                <a:solidFill>
                  <a:srgbClr val="050505"/>
                </a:solidFill>
                <a:latin typeface="Verdana"/>
                <a:cs typeface="Verdana"/>
              </a:rPr>
              <a:t>posibilidad </a:t>
            </a:r>
            <a:r>
              <a:rPr sz="1200" spc="30" dirty="0">
                <a:solidFill>
                  <a:srgbClr val="050505"/>
                </a:solidFill>
                <a:latin typeface="Verdana"/>
                <a:cs typeface="Verdana"/>
              </a:rPr>
              <a:t>de </a:t>
            </a:r>
            <a:r>
              <a:rPr sz="1200" spc="15" dirty="0">
                <a:solidFill>
                  <a:srgbClr val="050505"/>
                </a:solidFill>
                <a:latin typeface="Verdana"/>
                <a:cs typeface="Verdana"/>
              </a:rPr>
              <a:t>ajardinar </a:t>
            </a:r>
            <a:r>
              <a:rPr sz="1200" spc="30" dirty="0">
                <a:solidFill>
                  <a:srgbClr val="050505"/>
                </a:solidFill>
                <a:latin typeface="Verdana"/>
                <a:cs typeface="Verdana"/>
              </a:rPr>
              <a:t>su </a:t>
            </a:r>
            <a:r>
              <a:rPr sz="1200" spc="15" dirty="0">
                <a:solidFill>
                  <a:srgbClr val="050505"/>
                </a:solidFill>
                <a:latin typeface="Verdana"/>
                <a:cs typeface="Verdana"/>
              </a:rPr>
              <a:t>jardín. </a:t>
            </a:r>
            <a:r>
              <a:rPr sz="1200" spc="20" dirty="0">
                <a:solidFill>
                  <a:srgbClr val="050505"/>
                </a:solidFill>
                <a:latin typeface="Verdana"/>
                <a:cs typeface="Verdana"/>
              </a:rPr>
              <a:t>Esto añadirá </a:t>
            </a:r>
            <a:r>
              <a:rPr sz="1200" spc="35" dirty="0">
                <a:solidFill>
                  <a:srgbClr val="050505"/>
                </a:solidFill>
                <a:latin typeface="Verdana"/>
                <a:cs typeface="Verdana"/>
              </a:rPr>
              <a:t>un </a:t>
            </a:r>
            <a:r>
              <a:rPr sz="1200" spc="20" dirty="0">
                <a:solidFill>
                  <a:srgbClr val="050505"/>
                </a:solidFill>
                <a:latin typeface="Verdana"/>
                <a:cs typeface="Verdana"/>
              </a:rPr>
              <a:t>gran  </a:t>
            </a:r>
            <a:r>
              <a:rPr sz="1200" spc="15" dirty="0">
                <a:solidFill>
                  <a:srgbClr val="050505"/>
                </a:solidFill>
                <a:latin typeface="Verdana"/>
                <a:cs typeface="Verdana"/>
              </a:rPr>
              <a:t>atractivo</a:t>
            </a:r>
            <a:r>
              <a:rPr sz="1200" spc="-10" dirty="0">
                <a:solidFill>
                  <a:srgbClr val="050505"/>
                </a:solidFill>
                <a:latin typeface="Verdana"/>
                <a:cs typeface="Verdana"/>
              </a:rPr>
              <a:t> </a:t>
            </a:r>
            <a:r>
              <a:rPr sz="1200" spc="40" dirty="0">
                <a:solidFill>
                  <a:srgbClr val="050505"/>
                </a:solidFill>
                <a:latin typeface="Verdana"/>
                <a:cs typeface="Verdana"/>
              </a:rPr>
              <a:t>a</a:t>
            </a:r>
            <a:r>
              <a:rPr sz="1200" spc="-5" dirty="0">
                <a:solidFill>
                  <a:srgbClr val="050505"/>
                </a:solidFill>
                <a:latin typeface="Verdana"/>
                <a:cs typeface="Verdana"/>
              </a:rPr>
              <a:t> </a:t>
            </a:r>
            <a:r>
              <a:rPr sz="1200" spc="30" dirty="0">
                <a:solidFill>
                  <a:srgbClr val="050505"/>
                </a:solidFill>
                <a:latin typeface="Verdana"/>
                <a:cs typeface="Verdana"/>
              </a:rPr>
              <a:t>su</a:t>
            </a:r>
            <a:r>
              <a:rPr sz="1200" spc="-5" dirty="0">
                <a:solidFill>
                  <a:srgbClr val="050505"/>
                </a:solidFill>
                <a:latin typeface="Verdana"/>
                <a:cs typeface="Verdana"/>
              </a:rPr>
              <a:t> </a:t>
            </a:r>
            <a:r>
              <a:rPr sz="1200" spc="20" dirty="0">
                <a:solidFill>
                  <a:srgbClr val="050505"/>
                </a:solidFill>
                <a:latin typeface="Verdana"/>
                <a:cs typeface="Verdana"/>
              </a:rPr>
              <a:t>casa,</a:t>
            </a:r>
            <a:r>
              <a:rPr sz="1200" spc="-5" dirty="0">
                <a:solidFill>
                  <a:srgbClr val="050505"/>
                </a:solidFill>
                <a:latin typeface="Verdana"/>
                <a:cs typeface="Verdana"/>
              </a:rPr>
              <a:t> </a:t>
            </a:r>
            <a:r>
              <a:rPr sz="1200" spc="40" dirty="0">
                <a:solidFill>
                  <a:srgbClr val="050505"/>
                </a:solidFill>
                <a:latin typeface="Verdana"/>
                <a:cs typeface="Verdana"/>
              </a:rPr>
              <a:t>y</a:t>
            </a:r>
            <a:r>
              <a:rPr sz="1200" spc="-10" dirty="0">
                <a:solidFill>
                  <a:srgbClr val="050505"/>
                </a:solidFill>
                <a:latin typeface="Verdana"/>
                <a:cs typeface="Verdana"/>
              </a:rPr>
              <a:t> </a:t>
            </a:r>
            <a:r>
              <a:rPr sz="1200" spc="20" dirty="0">
                <a:solidFill>
                  <a:srgbClr val="050505"/>
                </a:solidFill>
                <a:latin typeface="Verdana"/>
                <a:cs typeface="Verdana"/>
              </a:rPr>
              <a:t>los</a:t>
            </a:r>
            <a:r>
              <a:rPr sz="1200" spc="-5" dirty="0">
                <a:solidFill>
                  <a:srgbClr val="050505"/>
                </a:solidFill>
                <a:latin typeface="Verdana"/>
                <a:cs typeface="Verdana"/>
              </a:rPr>
              <a:t> </a:t>
            </a:r>
            <a:r>
              <a:rPr sz="1200" spc="20" dirty="0">
                <a:solidFill>
                  <a:srgbClr val="050505"/>
                </a:solidFill>
                <a:latin typeface="Verdana"/>
                <a:cs typeface="Verdana"/>
              </a:rPr>
              <a:t>compradores</a:t>
            </a:r>
            <a:r>
              <a:rPr sz="1200" spc="-5" dirty="0">
                <a:solidFill>
                  <a:srgbClr val="050505"/>
                </a:solidFill>
                <a:latin typeface="Verdana"/>
                <a:cs typeface="Verdana"/>
              </a:rPr>
              <a:t> </a:t>
            </a:r>
            <a:r>
              <a:rPr sz="1200" spc="15" dirty="0">
                <a:solidFill>
                  <a:srgbClr val="050505"/>
                </a:solidFill>
                <a:latin typeface="Verdana"/>
                <a:cs typeface="Verdana"/>
              </a:rPr>
              <a:t>potenciales</a:t>
            </a:r>
            <a:r>
              <a:rPr sz="1200" spc="-5" dirty="0">
                <a:solidFill>
                  <a:srgbClr val="050505"/>
                </a:solidFill>
                <a:latin typeface="Verdana"/>
                <a:cs typeface="Verdana"/>
              </a:rPr>
              <a:t> </a:t>
            </a:r>
            <a:r>
              <a:rPr sz="1200" spc="25" dirty="0">
                <a:solidFill>
                  <a:srgbClr val="050505"/>
                </a:solidFill>
                <a:latin typeface="Verdana"/>
                <a:cs typeface="Verdana"/>
              </a:rPr>
              <a:t>verán</a:t>
            </a:r>
            <a:r>
              <a:rPr sz="1200" spc="-10" dirty="0">
                <a:solidFill>
                  <a:srgbClr val="050505"/>
                </a:solidFill>
                <a:latin typeface="Verdana"/>
                <a:cs typeface="Verdana"/>
              </a:rPr>
              <a:t> </a:t>
            </a:r>
            <a:r>
              <a:rPr sz="1200" spc="30" dirty="0">
                <a:solidFill>
                  <a:srgbClr val="050505"/>
                </a:solidFill>
                <a:latin typeface="Verdana"/>
                <a:cs typeface="Verdana"/>
              </a:rPr>
              <a:t>que</a:t>
            </a:r>
            <a:r>
              <a:rPr sz="1200" spc="-5" dirty="0">
                <a:solidFill>
                  <a:srgbClr val="050505"/>
                </a:solidFill>
                <a:latin typeface="Verdana"/>
                <a:cs typeface="Verdana"/>
              </a:rPr>
              <a:t> </a:t>
            </a:r>
            <a:r>
              <a:rPr sz="1200" spc="30" dirty="0">
                <a:solidFill>
                  <a:srgbClr val="050505"/>
                </a:solidFill>
                <a:latin typeface="Verdana"/>
                <a:cs typeface="Verdana"/>
              </a:rPr>
              <a:t>su</a:t>
            </a:r>
            <a:r>
              <a:rPr sz="1200" spc="-5" dirty="0">
                <a:solidFill>
                  <a:srgbClr val="050505"/>
                </a:solidFill>
                <a:latin typeface="Verdana"/>
                <a:cs typeface="Verdana"/>
              </a:rPr>
              <a:t> </a:t>
            </a:r>
            <a:r>
              <a:rPr sz="1200" spc="25" dirty="0">
                <a:solidFill>
                  <a:srgbClr val="050505"/>
                </a:solidFill>
                <a:latin typeface="Verdana"/>
                <a:cs typeface="Verdana"/>
              </a:rPr>
              <a:t>casa</a:t>
            </a:r>
            <a:r>
              <a:rPr sz="1200" spc="-5" dirty="0">
                <a:solidFill>
                  <a:srgbClr val="050505"/>
                </a:solidFill>
                <a:latin typeface="Verdana"/>
                <a:cs typeface="Verdana"/>
              </a:rPr>
              <a:t> </a:t>
            </a:r>
            <a:r>
              <a:rPr sz="1200" spc="30" dirty="0">
                <a:solidFill>
                  <a:srgbClr val="050505"/>
                </a:solidFill>
                <a:latin typeface="Verdana"/>
                <a:cs typeface="Verdana"/>
              </a:rPr>
              <a:t>ha  </a:t>
            </a:r>
            <a:r>
              <a:rPr sz="1200" spc="20" dirty="0">
                <a:solidFill>
                  <a:srgbClr val="050505"/>
                </a:solidFill>
                <a:latin typeface="Verdana"/>
                <a:cs typeface="Verdana"/>
              </a:rPr>
              <a:t>sido bien</a:t>
            </a:r>
            <a:r>
              <a:rPr sz="1200" spc="-45" dirty="0">
                <a:solidFill>
                  <a:srgbClr val="050505"/>
                </a:solidFill>
                <a:latin typeface="Verdana"/>
                <a:cs typeface="Verdana"/>
              </a:rPr>
              <a:t> </a:t>
            </a:r>
            <a:r>
              <a:rPr sz="1200" spc="20" dirty="0">
                <a:solidFill>
                  <a:srgbClr val="050505"/>
                </a:solidFill>
                <a:latin typeface="Verdana"/>
                <a:cs typeface="Verdana"/>
              </a:rPr>
              <a:t>mantenida.</a:t>
            </a:r>
            <a:endParaRPr sz="1200">
              <a:latin typeface="Verdana"/>
              <a:cs typeface="Verdana"/>
            </a:endParaRPr>
          </a:p>
          <a:p>
            <a:pPr marL="187960" indent="-175260">
              <a:lnSpc>
                <a:spcPct val="100000"/>
              </a:lnSpc>
              <a:buClr>
                <a:srgbClr val="060606"/>
              </a:buClr>
              <a:buChar char="•"/>
              <a:tabLst>
                <a:tab pos="188595" algn="l"/>
              </a:tabLst>
            </a:pPr>
            <a:r>
              <a:rPr sz="1200" spc="25" dirty="0">
                <a:solidFill>
                  <a:srgbClr val="050505"/>
                </a:solidFill>
                <a:latin typeface="Verdana"/>
                <a:cs typeface="Verdana"/>
              </a:rPr>
              <a:t>Lave </a:t>
            </a:r>
            <a:r>
              <a:rPr sz="1200" spc="20" dirty="0">
                <a:solidFill>
                  <a:srgbClr val="050505"/>
                </a:solidFill>
                <a:latin typeface="Verdana"/>
                <a:cs typeface="Verdana"/>
              </a:rPr>
              <a:t>todas las ventanas, </a:t>
            </a:r>
            <a:r>
              <a:rPr sz="1200" spc="25" dirty="0">
                <a:solidFill>
                  <a:srgbClr val="050505"/>
                </a:solidFill>
                <a:latin typeface="Verdana"/>
                <a:cs typeface="Verdana"/>
              </a:rPr>
              <a:t>por </a:t>
            </a:r>
            <a:r>
              <a:rPr sz="1200" spc="20" dirty="0">
                <a:solidFill>
                  <a:srgbClr val="050505"/>
                </a:solidFill>
                <a:latin typeface="Verdana"/>
                <a:cs typeface="Verdana"/>
              </a:rPr>
              <a:t>dentro </a:t>
            </a:r>
            <a:r>
              <a:rPr sz="1200" spc="40" dirty="0">
                <a:solidFill>
                  <a:srgbClr val="050505"/>
                </a:solidFill>
                <a:latin typeface="Verdana"/>
                <a:cs typeface="Verdana"/>
              </a:rPr>
              <a:t>y </a:t>
            </a:r>
            <a:r>
              <a:rPr sz="1200" spc="25" dirty="0">
                <a:solidFill>
                  <a:srgbClr val="050505"/>
                </a:solidFill>
                <a:latin typeface="Verdana"/>
                <a:cs typeface="Verdana"/>
              </a:rPr>
              <a:t>por</a:t>
            </a:r>
            <a:r>
              <a:rPr sz="1200" spc="-254" dirty="0">
                <a:solidFill>
                  <a:srgbClr val="050505"/>
                </a:solidFill>
                <a:latin typeface="Verdana"/>
                <a:cs typeface="Verdana"/>
              </a:rPr>
              <a:t> </a:t>
            </a:r>
            <a:r>
              <a:rPr sz="1200" spc="15" dirty="0">
                <a:solidFill>
                  <a:srgbClr val="050505"/>
                </a:solidFill>
                <a:latin typeface="Verdana"/>
                <a:cs typeface="Verdana"/>
              </a:rPr>
              <a:t>fuera.</a:t>
            </a:r>
            <a:endParaRPr sz="1200">
              <a:latin typeface="Verdana"/>
              <a:cs typeface="Verdana"/>
            </a:endParaRPr>
          </a:p>
          <a:p>
            <a:pPr marL="187960" indent="-175260">
              <a:lnSpc>
                <a:spcPct val="100000"/>
              </a:lnSpc>
              <a:buClr>
                <a:srgbClr val="060606"/>
              </a:buClr>
              <a:buChar char="•"/>
              <a:tabLst>
                <a:tab pos="188595" algn="l"/>
              </a:tabLst>
            </a:pPr>
            <a:r>
              <a:rPr sz="1200" spc="20" dirty="0">
                <a:solidFill>
                  <a:srgbClr val="050505"/>
                </a:solidFill>
                <a:latin typeface="Verdana"/>
                <a:cs typeface="Verdana"/>
              </a:rPr>
              <a:t>Limpie el garaje </a:t>
            </a:r>
            <a:r>
              <a:rPr sz="1200" spc="40" dirty="0">
                <a:solidFill>
                  <a:srgbClr val="050505"/>
                </a:solidFill>
                <a:latin typeface="Verdana"/>
                <a:cs typeface="Verdana"/>
              </a:rPr>
              <a:t>y</a:t>
            </a:r>
            <a:r>
              <a:rPr sz="1200" spc="-105" dirty="0">
                <a:solidFill>
                  <a:srgbClr val="050505"/>
                </a:solidFill>
                <a:latin typeface="Verdana"/>
                <a:cs typeface="Verdana"/>
              </a:rPr>
              <a:t> </a:t>
            </a:r>
            <a:r>
              <a:rPr sz="1200" spc="15" dirty="0">
                <a:solidFill>
                  <a:srgbClr val="050505"/>
                </a:solidFill>
                <a:latin typeface="Verdana"/>
                <a:cs typeface="Verdana"/>
              </a:rPr>
              <a:t>organícelo.</a:t>
            </a:r>
            <a:endParaRPr sz="1200">
              <a:latin typeface="Verdana"/>
              <a:cs typeface="Verdana"/>
            </a:endParaRPr>
          </a:p>
          <a:p>
            <a:pPr marL="187960" indent="-175260">
              <a:lnSpc>
                <a:spcPct val="100000"/>
              </a:lnSpc>
              <a:buClr>
                <a:srgbClr val="060606"/>
              </a:buClr>
              <a:buChar char="•"/>
              <a:tabLst>
                <a:tab pos="188595" algn="l"/>
              </a:tabLst>
            </a:pPr>
            <a:r>
              <a:rPr sz="1200" spc="20" dirty="0">
                <a:solidFill>
                  <a:srgbClr val="050505"/>
                </a:solidFill>
                <a:latin typeface="Verdana"/>
                <a:cs typeface="Verdana"/>
              </a:rPr>
              <a:t>Elimine los </a:t>
            </a:r>
            <a:r>
              <a:rPr sz="1200" spc="25" dirty="0">
                <a:solidFill>
                  <a:srgbClr val="050505"/>
                </a:solidFill>
                <a:latin typeface="Verdana"/>
                <a:cs typeface="Verdana"/>
              </a:rPr>
              <a:t>malos </a:t>
            </a:r>
            <a:r>
              <a:rPr sz="1200" spc="15" dirty="0">
                <a:solidFill>
                  <a:srgbClr val="050505"/>
                </a:solidFill>
                <a:latin typeface="Verdana"/>
                <a:cs typeface="Verdana"/>
              </a:rPr>
              <a:t>olores </a:t>
            </a:r>
            <a:r>
              <a:rPr sz="1200" spc="20" dirty="0">
                <a:solidFill>
                  <a:srgbClr val="050505"/>
                </a:solidFill>
                <a:latin typeface="Verdana"/>
                <a:cs typeface="Verdana"/>
              </a:rPr>
              <a:t>antes </a:t>
            </a:r>
            <a:r>
              <a:rPr sz="1200" spc="30" dirty="0">
                <a:solidFill>
                  <a:srgbClr val="050505"/>
                </a:solidFill>
                <a:latin typeface="Verdana"/>
                <a:cs typeface="Verdana"/>
              </a:rPr>
              <a:t>de </a:t>
            </a:r>
            <a:r>
              <a:rPr sz="1200" spc="25" dirty="0">
                <a:solidFill>
                  <a:srgbClr val="050505"/>
                </a:solidFill>
                <a:latin typeface="Verdana"/>
                <a:cs typeface="Verdana"/>
              </a:rPr>
              <a:t>cada</a:t>
            </a:r>
            <a:r>
              <a:rPr sz="1200" spc="-204" dirty="0">
                <a:solidFill>
                  <a:srgbClr val="050505"/>
                </a:solidFill>
                <a:latin typeface="Verdana"/>
                <a:cs typeface="Verdana"/>
              </a:rPr>
              <a:t> </a:t>
            </a:r>
            <a:r>
              <a:rPr sz="1200" spc="10" dirty="0">
                <a:solidFill>
                  <a:srgbClr val="050505"/>
                </a:solidFill>
                <a:latin typeface="Verdana"/>
                <a:cs typeface="Verdana"/>
              </a:rPr>
              <a:t>visita.</a:t>
            </a:r>
            <a:endParaRPr sz="1200">
              <a:latin typeface="Verdana"/>
              <a:cs typeface="Verdana"/>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p:nvPr/>
        </p:nvSpPr>
        <p:spPr>
          <a:xfrm>
            <a:off x="707644" y="3823347"/>
            <a:ext cx="6305550" cy="3149600"/>
          </a:xfrm>
          <a:prstGeom prst="rect">
            <a:avLst/>
          </a:prstGeom>
        </p:spPr>
        <p:txBody>
          <a:bodyPr vert="horz" wrap="square" lIns="0" tIns="12700" rIns="0" bIns="0" rtlCol="0">
            <a:spAutoFit/>
          </a:bodyPr>
          <a:lstStyle/>
          <a:p>
            <a:pPr marL="12700" marR="5715" indent="3810" algn="just">
              <a:lnSpc>
                <a:spcPct val="116300"/>
              </a:lnSpc>
              <a:spcBef>
                <a:spcPts val="100"/>
              </a:spcBef>
            </a:pPr>
            <a:r>
              <a:rPr sz="1200" dirty="0">
                <a:solidFill>
                  <a:srgbClr val="070707"/>
                </a:solidFill>
                <a:latin typeface="Verdana"/>
                <a:cs typeface="Verdana"/>
              </a:rPr>
              <a:t>Algunos propietarios deciden no </a:t>
            </a:r>
            <a:r>
              <a:rPr sz="1200" spc="-5" dirty="0">
                <a:solidFill>
                  <a:srgbClr val="070707"/>
                </a:solidFill>
                <a:latin typeface="Verdana"/>
                <a:cs typeface="Verdana"/>
              </a:rPr>
              <a:t>hacer </a:t>
            </a:r>
            <a:r>
              <a:rPr sz="1200" dirty="0">
                <a:solidFill>
                  <a:srgbClr val="070707"/>
                </a:solidFill>
                <a:latin typeface="Verdana"/>
                <a:cs typeface="Verdana"/>
              </a:rPr>
              <a:t>ninguna reforma, </a:t>
            </a:r>
            <a:r>
              <a:rPr sz="1200" spc="-5" dirty="0">
                <a:solidFill>
                  <a:srgbClr val="070707"/>
                </a:solidFill>
                <a:latin typeface="Verdana"/>
                <a:cs typeface="Verdana"/>
              </a:rPr>
              <a:t>creyendo </a:t>
            </a:r>
            <a:r>
              <a:rPr sz="1200" dirty="0">
                <a:solidFill>
                  <a:srgbClr val="070707"/>
                </a:solidFill>
                <a:latin typeface="Verdana"/>
                <a:cs typeface="Verdana"/>
              </a:rPr>
              <a:t>que los  nuevos dueños prefieren elegir lo que quieren. Sin </a:t>
            </a:r>
            <a:r>
              <a:rPr sz="1200" spc="-5" dirty="0">
                <a:solidFill>
                  <a:srgbClr val="070707"/>
                </a:solidFill>
                <a:latin typeface="Verdana"/>
                <a:cs typeface="Verdana"/>
              </a:rPr>
              <a:t>embargo, </a:t>
            </a:r>
            <a:r>
              <a:rPr sz="1200" dirty="0">
                <a:solidFill>
                  <a:srgbClr val="070707"/>
                </a:solidFill>
                <a:latin typeface="Verdana"/>
                <a:cs typeface="Verdana"/>
              </a:rPr>
              <a:t>hay que tener en  cuenta que la mayoría de los compradores están </a:t>
            </a:r>
            <a:r>
              <a:rPr sz="1200" spc="-5" dirty="0">
                <a:solidFill>
                  <a:srgbClr val="070707"/>
                </a:solidFill>
                <a:latin typeface="Verdana"/>
                <a:cs typeface="Verdana"/>
              </a:rPr>
              <a:t>destinando </a:t>
            </a:r>
            <a:r>
              <a:rPr sz="1200" dirty="0">
                <a:solidFill>
                  <a:srgbClr val="070707"/>
                </a:solidFill>
                <a:latin typeface="Verdana"/>
                <a:cs typeface="Verdana"/>
              </a:rPr>
              <a:t>sus recursos a la  compra de la vivienda y es posible que no puedan renovarla durante un</a:t>
            </a:r>
            <a:r>
              <a:rPr sz="1200" spc="-85" dirty="0">
                <a:solidFill>
                  <a:srgbClr val="070707"/>
                </a:solidFill>
                <a:latin typeface="Verdana"/>
                <a:cs typeface="Verdana"/>
              </a:rPr>
              <a:t> </a:t>
            </a:r>
            <a:r>
              <a:rPr sz="1200" dirty="0">
                <a:solidFill>
                  <a:srgbClr val="070707"/>
                </a:solidFill>
                <a:latin typeface="Verdana"/>
                <a:cs typeface="Verdana"/>
              </a:rPr>
              <a:t>tiempo.</a:t>
            </a:r>
            <a:endParaRPr sz="1200">
              <a:latin typeface="Verdana"/>
              <a:cs typeface="Verdana"/>
            </a:endParaRPr>
          </a:p>
          <a:p>
            <a:pPr>
              <a:lnSpc>
                <a:spcPct val="100000"/>
              </a:lnSpc>
              <a:spcBef>
                <a:spcPts val="5"/>
              </a:spcBef>
            </a:pPr>
            <a:endParaRPr sz="1300">
              <a:latin typeface="Times New Roman"/>
              <a:cs typeface="Times New Roman"/>
            </a:endParaRPr>
          </a:p>
          <a:p>
            <a:pPr marL="12700" marR="5080" indent="3810" algn="just">
              <a:lnSpc>
                <a:spcPct val="116300"/>
              </a:lnSpc>
            </a:pPr>
            <a:r>
              <a:rPr sz="1200" dirty="0">
                <a:solidFill>
                  <a:srgbClr val="070707"/>
                </a:solidFill>
                <a:latin typeface="Verdana"/>
                <a:cs typeface="Verdana"/>
              </a:rPr>
              <a:t>En los mercados competitivos, atraer a los compradores adecuados significa que  no sólo está en una competición de precios, sino que </a:t>
            </a:r>
            <a:r>
              <a:rPr sz="1200" spc="-5" dirty="0">
                <a:solidFill>
                  <a:srgbClr val="070707"/>
                </a:solidFill>
                <a:latin typeface="Verdana"/>
                <a:cs typeface="Verdana"/>
              </a:rPr>
              <a:t>está </a:t>
            </a:r>
            <a:r>
              <a:rPr sz="1200" dirty="0">
                <a:solidFill>
                  <a:srgbClr val="070707"/>
                </a:solidFill>
                <a:latin typeface="Verdana"/>
                <a:cs typeface="Verdana"/>
              </a:rPr>
              <a:t>en un concurso de  belleza con otras viviendas como</a:t>
            </a:r>
            <a:r>
              <a:rPr sz="1200" spc="-5" dirty="0">
                <a:solidFill>
                  <a:srgbClr val="070707"/>
                </a:solidFill>
                <a:latin typeface="Verdana"/>
                <a:cs typeface="Verdana"/>
              </a:rPr>
              <a:t> competencia.</a:t>
            </a:r>
            <a:endParaRPr sz="1200">
              <a:latin typeface="Verdana"/>
              <a:cs typeface="Verdana"/>
            </a:endParaRPr>
          </a:p>
          <a:p>
            <a:pPr>
              <a:lnSpc>
                <a:spcPct val="100000"/>
              </a:lnSpc>
              <a:spcBef>
                <a:spcPts val="5"/>
              </a:spcBef>
            </a:pPr>
            <a:endParaRPr sz="1300">
              <a:latin typeface="Times New Roman"/>
              <a:cs typeface="Times New Roman"/>
            </a:endParaRPr>
          </a:p>
          <a:p>
            <a:pPr marL="12700" marR="6350" indent="3810" algn="just">
              <a:lnSpc>
                <a:spcPct val="116300"/>
              </a:lnSpc>
            </a:pPr>
            <a:r>
              <a:rPr sz="1200" dirty="0">
                <a:solidFill>
                  <a:srgbClr val="070707"/>
                </a:solidFill>
                <a:latin typeface="Verdana"/>
                <a:cs typeface="Verdana"/>
              </a:rPr>
              <a:t>Cada pequeño detalle cuenta. Los </a:t>
            </a:r>
            <a:r>
              <a:rPr sz="1200" spc="-5" dirty="0">
                <a:solidFill>
                  <a:srgbClr val="070707"/>
                </a:solidFill>
                <a:latin typeface="Verdana"/>
                <a:cs typeface="Verdana"/>
              </a:rPr>
              <a:t>compradores </a:t>
            </a:r>
            <a:r>
              <a:rPr sz="1200" dirty="0">
                <a:solidFill>
                  <a:srgbClr val="070707"/>
                </a:solidFill>
                <a:latin typeface="Verdana"/>
                <a:cs typeface="Verdana"/>
              </a:rPr>
              <a:t>potenciales tienen en cuenta el  trabajo que tendrán que realizar en la casa y, por lo tanto, pueden </a:t>
            </a:r>
            <a:r>
              <a:rPr sz="1200" spc="-5" dirty="0">
                <a:solidFill>
                  <a:srgbClr val="070707"/>
                </a:solidFill>
                <a:latin typeface="Verdana"/>
                <a:cs typeface="Verdana"/>
              </a:rPr>
              <a:t>presentar </a:t>
            </a:r>
            <a:r>
              <a:rPr sz="1200" dirty="0">
                <a:solidFill>
                  <a:srgbClr val="070707"/>
                </a:solidFill>
                <a:latin typeface="Verdana"/>
                <a:cs typeface="Verdana"/>
              </a:rPr>
              <a:t>una  oferta más baja </a:t>
            </a:r>
            <a:r>
              <a:rPr sz="1200" spc="-5" dirty="0">
                <a:solidFill>
                  <a:srgbClr val="070707"/>
                </a:solidFill>
                <a:latin typeface="Verdana"/>
                <a:cs typeface="Verdana"/>
              </a:rPr>
              <a:t>teniendo </a:t>
            </a:r>
            <a:r>
              <a:rPr sz="1200" dirty="0">
                <a:solidFill>
                  <a:srgbClr val="070707"/>
                </a:solidFill>
                <a:latin typeface="Verdana"/>
                <a:cs typeface="Verdana"/>
              </a:rPr>
              <a:t>en </a:t>
            </a:r>
            <a:r>
              <a:rPr sz="1200" spc="-5" dirty="0">
                <a:solidFill>
                  <a:srgbClr val="070707"/>
                </a:solidFill>
                <a:latin typeface="Verdana"/>
                <a:cs typeface="Verdana"/>
              </a:rPr>
              <a:t>cuenta </a:t>
            </a:r>
            <a:r>
              <a:rPr sz="1200" dirty="0">
                <a:solidFill>
                  <a:srgbClr val="070707"/>
                </a:solidFill>
                <a:latin typeface="Verdana"/>
                <a:cs typeface="Verdana"/>
              </a:rPr>
              <a:t>ese trabajo y el</a:t>
            </a:r>
            <a:r>
              <a:rPr sz="1200" spc="5" dirty="0">
                <a:solidFill>
                  <a:srgbClr val="070707"/>
                </a:solidFill>
                <a:latin typeface="Verdana"/>
                <a:cs typeface="Verdana"/>
              </a:rPr>
              <a:t> </a:t>
            </a:r>
            <a:r>
              <a:rPr sz="1200" spc="-5" dirty="0">
                <a:solidFill>
                  <a:srgbClr val="070707"/>
                </a:solidFill>
                <a:latin typeface="Verdana"/>
                <a:cs typeface="Verdana"/>
              </a:rPr>
              <a:t>coste.</a:t>
            </a:r>
            <a:endParaRPr sz="1200">
              <a:latin typeface="Verdana"/>
              <a:cs typeface="Verdana"/>
            </a:endParaRPr>
          </a:p>
          <a:p>
            <a:pPr>
              <a:lnSpc>
                <a:spcPct val="100000"/>
              </a:lnSpc>
              <a:spcBef>
                <a:spcPts val="5"/>
              </a:spcBef>
            </a:pPr>
            <a:endParaRPr sz="1300">
              <a:latin typeface="Times New Roman"/>
              <a:cs typeface="Times New Roman"/>
            </a:endParaRPr>
          </a:p>
          <a:p>
            <a:pPr marL="12700" marR="6350" indent="3810" algn="just">
              <a:lnSpc>
                <a:spcPct val="116300"/>
              </a:lnSpc>
            </a:pPr>
            <a:r>
              <a:rPr sz="1200" dirty="0">
                <a:solidFill>
                  <a:srgbClr val="070707"/>
                </a:solidFill>
                <a:latin typeface="Verdana"/>
                <a:cs typeface="Verdana"/>
              </a:rPr>
              <a:t>Para una evaluación real y una lista detallada de lo </a:t>
            </a:r>
            <a:r>
              <a:rPr sz="1200" spc="-5" dirty="0">
                <a:solidFill>
                  <a:srgbClr val="070707"/>
                </a:solidFill>
                <a:latin typeface="Verdana"/>
                <a:cs typeface="Verdana"/>
              </a:rPr>
              <a:t>que </a:t>
            </a:r>
            <a:r>
              <a:rPr sz="1200" dirty="0">
                <a:solidFill>
                  <a:srgbClr val="070707"/>
                </a:solidFill>
                <a:latin typeface="Verdana"/>
                <a:cs typeface="Verdana"/>
              </a:rPr>
              <a:t>es necesario para </a:t>
            </a:r>
            <a:r>
              <a:rPr sz="1200" spc="-5" dirty="0">
                <a:solidFill>
                  <a:srgbClr val="070707"/>
                </a:solidFill>
                <a:latin typeface="Verdana"/>
                <a:cs typeface="Verdana"/>
              </a:rPr>
              <a:t>que </a:t>
            </a:r>
            <a:r>
              <a:rPr sz="1200" dirty="0">
                <a:solidFill>
                  <a:srgbClr val="070707"/>
                </a:solidFill>
                <a:latin typeface="Verdana"/>
                <a:cs typeface="Verdana"/>
              </a:rPr>
              <a:t>su  casa esté lista para el mercado, pida consejo a un </a:t>
            </a:r>
            <a:r>
              <a:rPr sz="1200" spc="-5" dirty="0">
                <a:solidFill>
                  <a:srgbClr val="070707"/>
                </a:solidFill>
                <a:latin typeface="Verdana"/>
                <a:cs typeface="Verdana"/>
              </a:rPr>
              <a:t>profesional</a:t>
            </a:r>
            <a:r>
              <a:rPr sz="1200" spc="-30" dirty="0">
                <a:solidFill>
                  <a:srgbClr val="070707"/>
                </a:solidFill>
                <a:latin typeface="Verdana"/>
                <a:cs typeface="Verdana"/>
              </a:rPr>
              <a:t> </a:t>
            </a:r>
            <a:r>
              <a:rPr sz="1200" dirty="0">
                <a:solidFill>
                  <a:srgbClr val="070707"/>
                </a:solidFill>
                <a:latin typeface="Verdana"/>
                <a:cs typeface="Verdana"/>
              </a:rPr>
              <a:t>inmobiliario.</a:t>
            </a:r>
            <a:endParaRPr sz="1200">
              <a:latin typeface="Verdan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8653" cy="100546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49915" cy="954868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82399" y="298429"/>
            <a:ext cx="4040268" cy="43616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893862" y="189433"/>
            <a:ext cx="3928745" cy="254000"/>
          </a:xfrm>
          <a:prstGeom prst="rect">
            <a:avLst/>
          </a:prstGeom>
        </p:spPr>
        <p:txBody>
          <a:bodyPr vert="horz" wrap="square" lIns="0" tIns="12700" rIns="0" bIns="0" rtlCol="0">
            <a:spAutoFit/>
          </a:bodyPr>
          <a:lstStyle/>
          <a:p>
            <a:pPr marL="12700">
              <a:lnSpc>
                <a:spcPct val="100000"/>
              </a:lnSpc>
              <a:spcBef>
                <a:spcPts val="100"/>
              </a:spcBef>
            </a:pPr>
            <a:r>
              <a:rPr sz="1500" b="1" spc="30" dirty="0">
                <a:solidFill>
                  <a:srgbClr val="B4A08F"/>
                </a:solidFill>
                <a:latin typeface="Arial"/>
                <a:cs typeface="Arial"/>
              </a:rPr>
              <a:t>PREPARANDO</a:t>
            </a:r>
            <a:r>
              <a:rPr sz="1500" b="1" spc="-220" dirty="0">
                <a:solidFill>
                  <a:srgbClr val="B4A08F"/>
                </a:solidFill>
                <a:latin typeface="Arial"/>
                <a:cs typeface="Arial"/>
              </a:rPr>
              <a:t> </a:t>
            </a:r>
            <a:r>
              <a:rPr sz="1500" b="1" spc="85" dirty="0">
                <a:solidFill>
                  <a:srgbClr val="B4A08F"/>
                </a:solidFill>
                <a:latin typeface="Arial"/>
                <a:cs typeface="Arial"/>
              </a:rPr>
              <a:t>SU</a:t>
            </a:r>
            <a:r>
              <a:rPr sz="1500" b="1" spc="-220" dirty="0">
                <a:solidFill>
                  <a:srgbClr val="B4A08F"/>
                </a:solidFill>
                <a:latin typeface="Arial"/>
                <a:cs typeface="Arial"/>
              </a:rPr>
              <a:t> </a:t>
            </a:r>
            <a:r>
              <a:rPr sz="1500" b="1" spc="50" dirty="0">
                <a:solidFill>
                  <a:srgbClr val="B4A08F"/>
                </a:solidFill>
                <a:latin typeface="Arial"/>
                <a:cs typeface="Arial"/>
              </a:rPr>
              <a:t>CASA</a:t>
            </a:r>
            <a:r>
              <a:rPr sz="1500" b="1" spc="-215" dirty="0">
                <a:solidFill>
                  <a:srgbClr val="B4A08F"/>
                </a:solidFill>
                <a:latin typeface="Arial"/>
                <a:cs typeface="Arial"/>
              </a:rPr>
              <a:t> </a:t>
            </a:r>
            <a:r>
              <a:rPr sz="1500" b="1" spc="50" dirty="0">
                <a:solidFill>
                  <a:srgbClr val="B4A08F"/>
                </a:solidFill>
                <a:latin typeface="Arial"/>
                <a:cs typeface="Arial"/>
              </a:rPr>
              <a:t>PARA</a:t>
            </a:r>
            <a:r>
              <a:rPr sz="1500" b="1" spc="-220" dirty="0">
                <a:solidFill>
                  <a:srgbClr val="B4A08F"/>
                </a:solidFill>
                <a:latin typeface="Arial"/>
                <a:cs typeface="Arial"/>
              </a:rPr>
              <a:t> </a:t>
            </a:r>
            <a:r>
              <a:rPr sz="1500" b="1" spc="80" dirty="0">
                <a:solidFill>
                  <a:srgbClr val="B4A08F"/>
                </a:solidFill>
                <a:latin typeface="Arial"/>
                <a:cs typeface="Arial"/>
              </a:rPr>
              <a:t>LA</a:t>
            </a:r>
            <a:r>
              <a:rPr sz="1500" b="1" spc="-220" dirty="0">
                <a:solidFill>
                  <a:srgbClr val="B4A08F"/>
                </a:solidFill>
                <a:latin typeface="Arial"/>
                <a:cs typeface="Arial"/>
              </a:rPr>
              <a:t> </a:t>
            </a:r>
            <a:r>
              <a:rPr sz="1500" b="1" spc="40" dirty="0">
                <a:solidFill>
                  <a:srgbClr val="B4A08F"/>
                </a:solidFill>
                <a:latin typeface="Arial"/>
                <a:cs typeface="Arial"/>
              </a:rPr>
              <a:t>VENTA</a:t>
            </a:r>
            <a:endParaRPr sz="1500">
              <a:latin typeface="Arial"/>
              <a:cs typeface="Arial"/>
            </a:endParaRPr>
          </a:p>
        </p:txBody>
      </p:sp>
      <p:sp>
        <p:nvSpPr>
          <p:cNvPr id="6" name="object 6"/>
          <p:cNvSpPr/>
          <p:nvPr/>
        </p:nvSpPr>
        <p:spPr>
          <a:xfrm>
            <a:off x="1090414" y="2387432"/>
            <a:ext cx="5693105" cy="65735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21571" y="1665311"/>
            <a:ext cx="3615553" cy="549952"/>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054760" y="1528305"/>
            <a:ext cx="320675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Atraer al</a:t>
            </a:r>
            <a:r>
              <a:rPr sz="2800" spc="-60" dirty="0">
                <a:solidFill>
                  <a:srgbClr val="FFFFFF"/>
                </a:solidFill>
              </a:rPr>
              <a:t> </a:t>
            </a:r>
            <a:r>
              <a:rPr sz="2800" spc="-5" dirty="0">
                <a:solidFill>
                  <a:srgbClr val="FFFFFF"/>
                </a:solidFill>
              </a:rPr>
              <a:t>comprador</a:t>
            </a:r>
            <a:endParaRPr sz="2800"/>
          </a:p>
        </p:txBody>
      </p:sp>
      <p:sp>
        <p:nvSpPr>
          <p:cNvPr id="9" name="object 9"/>
          <p:cNvSpPr/>
          <p:nvPr/>
        </p:nvSpPr>
        <p:spPr>
          <a:xfrm>
            <a:off x="1055980" y="3213851"/>
            <a:ext cx="4912602" cy="127406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078935" y="4671562"/>
            <a:ext cx="2743253" cy="243334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078936" y="7265599"/>
            <a:ext cx="5612758" cy="1790575"/>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1066241" y="2395563"/>
            <a:ext cx="5677535" cy="6250940"/>
          </a:xfrm>
          <a:prstGeom prst="rect">
            <a:avLst/>
          </a:prstGeom>
        </p:spPr>
        <p:txBody>
          <a:bodyPr vert="horz" wrap="square" lIns="0" tIns="43180" rIns="0" bIns="0" rtlCol="0">
            <a:spAutoFit/>
          </a:bodyPr>
          <a:lstStyle/>
          <a:p>
            <a:pPr marL="46990" marR="238760" algn="just">
              <a:lnSpc>
                <a:spcPts val="1200"/>
              </a:lnSpc>
              <a:spcBef>
                <a:spcPts val="340"/>
              </a:spcBef>
            </a:pPr>
            <a:r>
              <a:rPr sz="1200" dirty="0">
                <a:solidFill>
                  <a:srgbClr val="FFFFFF"/>
                </a:solidFill>
                <a:latin typeface="Arial"/>
                <a:cs typeface="Arial"/>
              </a:rPr>
              <a:t>En un mundo tan cambiante como el actual, los vendedores no deberían  confiar únicamente en los planes de marketing tradicionales para atraer a los  compradores inteligentes. Necesitan tanto herramientas tradicionales como  una estrategia de marketing</a:t>
            </a:r>
            <a:r>
              <a:rPr sz="1200" spc="-10" dirty="0">
                <a:solidFill>
                  <a:srgbClr val="FFFFFF"/>
                </a:solidFill>
                <a:latin typeface="Arial"/>
                <a:cs typeface="Arial"/>
              </a:rPr>
              <a:t> </a:t>
            </a:r>
            <a:r>
              <a:rPr sz="1200" dirty="0">
                <a:solidFill>
                  <a:srgbClr val="FFFFFF"/>
                </a:solidFill>
                <a:latin typeface="Arial"/>
                <a:cs typeface="Arial"/>
              </a:rPr>
              <a:t>digital.</a:t>
            </a:r>
            <a:endParaRPr sz="1200">
              <a:latin typeface="Arial"/>
              <a:cs typeface="Arial"/>
            </a:endParaRPr>
          </a:p>
          <a:p>
            <a:pPr>
              <a:lnSpc>
                <a:spcPct val="100000"/>
              </a:lnSpc>
            </a:pPr>
            <a:endParaRPr sz="1300">
              <a:latin typeface="Times New Roman"/>
              <a:cs typeface="Times New Roman"/>
            </a:endParaRPr>
          </a:p>
          <a:p>
            <a:pPr marL="12700">
              <a:lnSpc>
                <a:spcPct val="100000"/>
              </a:lnSpc>
            </a:pPr>
            <a:r>
              <a:rPr sz="1200" dirty="0">
                <a:solidFill>
                  <a:srgbClr val="FFFFFF"/>
                </a:solidFill>
                <a:latin typeface="Arial"/>
                <a:cs typeface="Arial"/>
              </a:rPr>
              <a:t>Esto significa una combinación de marketing tradicional</a:t>
            </a:r>
            <a:r>
              <a:rPr sz="1200" spc="-20" dirty="0">
                <a:solidFill>
                  <a:srgbClr val="FFFFFF"/>
                </a:solidFill>
                <a:latin typeface="Arial"/>
                <a:cs typeface="Arial"/>
              </a:rPr>
              <a:t> </a:t>
            </a:r>
            <a:r>
              <a:rPr sz="1200" dirty="0">
                <a:solidFill>
                  <a:srgbClr val="FFFFFF"/>
                </a:solidFill>
                <a:latin typeface="Arial"/>
                <a:cs typeface="Arial"/>
              </a:rPr>
              <a:t>como:</a:t>
            </a:r>
            <a:endParaRPr sz="1200">
              <a:latin typeface="Arial"/>
              <a:cs typeface="Arial"/>
            </a:endParaRPr>
          </a:p>
          <a:p>
            <a:pPr marL="342900" indent="-203200">
              <a:lnSpc>
                <a:spcPct val="100000"/>
              </a:lnSpc>
              <a:spcBef>
                <a:spcPts val="960"/>
              </a:spcBef>
              <a:buFont typeface="Symbol"/>
              <a:buChar char=""/>
              <a:tabLst>
                <a:tab pos="342265" algn="l"/>
                <a:tab pos="342900" algn="l"/>
              </a:tabLst>
            </a:pPr>
            <a:r>
              <a:rPr sz="1200" dirty="0">
                <a:solidFill>
                  <a:srgbClr val="FFFFFF"/>
                </a:solidFill>
                <a:latin typeface="Arial"/>
                <a:cs typeface="Arial"/>
              </a:rPr>
              <a:t>Correos</a:t>
            </a:r>
            <a:r>
              <a:rPr sz="1200" spc="-5" dirty="0">
                <a:solidFill>
                  <a:srgbClr val="FFFFFF"/>
                </a:solidFill>
                <a:latin typeface="Arial"/>
                <a:cs typeface="Arial"/>
              </a:rPr>
              <a:t> </a:t>
            </a:r>
            <a:r>
              <a:rPr sz="1200" dirty="0">
                <a:solidFill>
                  <a:srgbClr val="FFFFFF"/>
                </a:solidFill>
                <a:latin typeface="Arial"/>
                <a:cs typeface="Arial"/>
              </a:rPr>
              <a:t>impresos</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Trabajo telefónico a la antigua</a:t>
            </a:r>
            <a:r>
              <a:rPr sz="1200" spc="-10" dirty="0">
                <a:solidFill>
                  <a:srgbClr val="FFFFFF"/>
                </a:solidFill>
                <a:latin typeface="Arial"/>
                <a:cs typeface="Arial"/>
              </a:rPr>
              <a:t> </a:t>
            </a:r>
            <a:r>
              <a:rPr sz="1200" dirty="0">
                <a:solidFill>
                  <a:srgbClr val="FFFFFF"/>
                </a:solidFill>
                <a:latin typeface="Arial"/>
                <a:cs typeface="Arial"/>
              </a:rPr>
              <a:t>usanza</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Red de</a:t>
            </a:r>
            <a:r>
              <a:rPr sz="1200" spc="-5" dirty="0">
                <a:solidFill>
                  <a:srgbClr val="FFFFFF"/>
                </a:solidFill>
                <a:latin typeface="Arial"/>
                <a:cs typeface="Arial"/>
              </a:rPr>
              <a:t> </a:t>
            </a:r>
            <a:r>
              <a:rPr sz="1200" dirty="0">
                <a:solidFill>
                  <a:srgbClr val="FFFFFF"/>
                </a:solidFill>
                <a:latin typeface="Arial"/>
                <a:cs typeface="Arial"/>
              </a:rPr>
              <a:t>agentes</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Visitas a</a:t>
            </a:r>
            <a:r>
              <a:rPr sz="1200" spc="-5" dirty="0">
                <a:solidFill>
                  <a:srgbClr val="FFFFFF"/>
                </a:solidFill>
                <a:latin typeface="Arial"/>
                <a:cs typeface="Arial"/>
              </a:rPr>
              <a:t> </a:t>
            </a:r>
            <a:r>
              <a:rPr sz="1200" dirty="0">
                <a:solidFill>
                  <a:srgbClr val="FFFFFF"/>
                </a:solidFill>
                <a:latin typeface="Arial"/>
                <a:cs typeface="Arial"/>
              </a:rPr>
              <a:t>domicilio</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Llamadas a la</a:t>
            </a:r>
            <a:r>
              <a:rPr sz="1200" spc="-100" dirty="0">
                <a:solidFill>
                  <a:srgbClr val="FFFFFF"/>
                </a:solidFill>
                <a:latin typeface="Arial"/>
                <a:cs typeface="Arial"/>
              </a:rPr>
              <a:t> </a:t>
            </a:r>
            <a:r>
              <a:rPr sz="1200" dirty="0">
                <a:solidFill>
                  <a:srgbClr val="FFFFFF"/>
                </a:solidFill>
                <a:latin typeface="Arial"/>
                <a:cs typeface="Arial"/>
              </a:rPr>
              <a:t>puerta</a:t>
            </a:r>
            <a:endParaRPr sz="1200">
              <a:latin typeface="Arial"/>
              <a:cs typeface="Arial"/>
            </a:endParaRPr>
          </a:p>
          <a:p>
            <a:pPr>
              <a:lnSpc>
                <a:spcPct val="100000"/>
              </a:lnSpc>
              <a:spcBef>
                <a:spcPts val="45"/>
              </a:spcBef>
              <a:buClr>
                <a:srgbClr val="FFFFFF"/>
              </a:buClr>
              <a:buFont typeface="Symbol"/>
              <a:buChar char=""/>
            </a:pPr>
            <a:endParaRPr sz="1900">
              <a:latin typeface="Times New Roman"/>
              <a:cs typeface="Times New Roman"/>
            </a:endParaRPr>
          </a:p>
          <a:p>
            <a:pPr marL="24130">
              <a:lnSpc>
                <a:spcPct val="100000"/>
              </a:lnSpc>
            </a:pPr>
            <a:r>
              <a:rPr sz="1200" dirty="0">
                <a:solidFill>
                  <a:srgbClr val="FFFFFF"/>
                </a:solidFill>
                <a:latin typeface="Arial"/>
                <a:cs typeface="Arial"/>
              </a:rPr>
              <a:t>Y herramientas digitales</a:t>
            </a:r>
            <a:r>
              <a:rPr sz="1200" spc="-100" dirty="0">
                <a:solidFill>
                  <a:srgbClr val="FFFFFF"/>
                </a:solidFill>
                <a:latin typeface="Arial"/>
                <a:cs typeface="Arial"/>
              </a:rPr>
              <a:t> </a:t>
            </a:r>
            <a:r>
              <a:rPr sz="1200" dirty="0">
                <a:solidFill>
                  <a:srgbClr val="FFFFFF"/>
                </a:solidFill>
                <a:latin typeface="Arial"/>
                <a:cs typeface="Arial"/>
              </a:rPr>
              <a:t>como:</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Recorridos en</a:t>
            </a:r>
            <a:r>
              <a:rPr sz="1200" spc="-5" dirty="0">
                <a:solidFill>
                  <a:srgbClr val="FFFFFF"/>
                </a:solidFill>
                <a:latin typeface="Arial"/>
                <a:cs typeface="Arial"/>
              </a:rPr>
              <a:t> </a:t>
            </a:r>
            <a:r>
              <a:rPr sz="1200" dirty="0">
                <a:solidFill>
                  <a:srgbClr val="FFFFFF"/>
                </a:solidFill>
                <a:latin typeface="Arial"/>
                <a:cs typeface="Arial"/>
              </a:rPr>
              <a:t>3-D</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Zoom</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Facetime</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Herramientas de planos</a:t>
            </a:r>
            <a:r>
              <a:rPr sz="1200" spc="-5" dirty="0">
                <a:solidFill>
                  <a:srgbClr val="FFFFFF"/>
                </a:solidFill>
                <a:latin typeface="Arial"/>
                <a:cs typeface="Arial"/>
              </a:rPr>
              <a:t> </a:t>
            </a:r>
            <a:r>
              <a:rPr sz="1200" dirty="0">
                <a:solidFill>
                  <a:srgbClr val="FFFFFF"/>
                </a:solidFill>
                <a:latin typeface="Arial"/>
                <a:cs typeface="Arial"/>
              </a:rPr>
              <a:t>digitales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Casas abiertas</a:t>
            </a:r>
            <a:r>
              <a:rPr sz="1200" spc="-5" dirty="0">
                <a:solidFill>
                  <a:srgbClr val="FFFFFF"/>
                </a:solidFill>
                <a:latin typeface="Arial"/>
                <a:cs typeface="Arial"/>
              </a:rPr>
              <a:t> </a:t>
            </a:r>
            <a:r>
              <a:rPr sz="1200" dirty="0">
                <a:solidFill>
                  <a:srgbClr val="FFFFFF"/>
                </a:solidFill>
                <a:latin typeface="Arial"/>
                <a:cs typeface="Arial"/>
              </a:rPr>
              <a:t>virtuales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Presencia web y</a:t>
            </a:r>
            <a:r>
              <a:rPr sz="1200" spc="-5" dirty="0">
                <a:solidFill>
                  <a:srgbClr val="FFFFFF"/>
                </a:solidFill>
                <a:latin typeface="Arial"/>
                <a:cs typeface="Arial"/>
              </a:rPr>
              <a:t> </a:t>
            </a:r>
            <a:r>
              <a:rPr sz="1200" dirty="0">
                <a:solidFill>
                  <a:srgbClr val="FFFFFF"/>
                </a:solidFill>
                <a:latin typeface="Arial"/>
                <a:cs typeface="Arial"/>
              </a:rPr>
              <a:t>SEO</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Publicidad en redes</a:t>
            </a:r>
            <a:r>
              <a:rPr sz="1200" spc="-5" dirty="0">
                <a:solidFill>
                  <a:srgbClr val="FFFFFF"/>
                </a:solidFill>
                <a:latin typeface="Arial"/>
                <a:cs typeface="Arial"/>
              </a:rPr>
              <a:t> </a:t>
            </a:r>
            <a:r>
              <a:rPr sz="1200" dirty="0">
                <a:solidFill>
                  <a:srgbClr val="FFFFFF"/>
                </a:solidFill>
                <a:latin typeface="Arial"/>
                <a:cs typeface="Arial"/>
              </a:rPr>
              <a:t>sociales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Sindicación de</a:t>
            </a:r>
            <a:r>
              <a:rPr sz="1200" spc="-5" dirty="0">
                <a:solidFill>
                  <a:srgbClr val="FFFFFF"/>
                </a:solidFill>
                <a:latin typeface="Arial"/>
                <a:cs typeface="Arial"/>
              </a:rPr>
              <a:t> </a:t>
            </a:r>
            <a:r>
              <a:rPr sz="1200" dirty="0">
                <a:solidFill>
                  <a:srgbClr val="FFFFFF"/>
                </a:solidFill>
                <a:latin typeface="Arial"/>
                <a:cs typeface="Arial"/>
              </a:rPr>
              <a:t>listados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Visitas</a:t>
            </a:r>
            <a:r>
              <a:rPr sz="1200" spc="-5" dirty="0">
                <a:solidFill>
                  <a:srgbClr val="FFFFFF"/>
                </a:solidFill>
                <a:latin typeface="Arial"/>
                <a:cs typeface="Arial"/>
              </a:rPr>
              <a:t> </a:t>
            </a:r>
            <a:r>
              <a:rPr sz="1200" dirty="0">
                <a:solidFill>
                  <a:srgbClr val="FFFFFF"/>
                </a:solidFill>
                <a:latin typeface="Arial"/>
                <a:cs typeface="Arial"/>
              </a:rPr>
              <a:t>virtuales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Google Street</a:t>
            </a:r>
            <a:r>
              <a:rPr sz="1200" spc="-5" dirty="0">
                <a:solidFill>
                  <a:srgbClr val="FFFFFF"/>
                </a:solidFill>
                <a:latin typeface="Arial"/>
                <a:cs typeface="Arial"/>
              </a:rPr>
              <a:t> </a:t>
            </a:r>
            <a:r>
              <a:rPr sz="1200" dirty="0">
                <a:solidFill>
                  <a:srgbClr val="FFFFFF"/>
                </a:solidFill>
                <a:latin typeface="Arial"/>
                <a:cs typeface="Arial"/>
              </a:rPr>
              <a:t>View</a:t>
            </a:r>
            <a:endParaRPr sz="1200">
              <a:latin typeface="Arial"/>
              <a:cs typeface="Arial"/>
            </a:endParaRPr>
          </a:p>
          <a:p>
            <a:pPr>
              <a:lnSpc>
                <a:spcPct val="100000"/>
              </a:lnSpc>
            </a:pPr>
            <a:endParaRPr sz="1500">
              <a:latin typeface="Times New Roman"/>
              <a:cs typeface="Times New Roman"/>
            </a:endParaRPr>
          </a:p>
          <a:p>
            <a:pPr>
              <a:lnSpc>
                <a:spcPct val="100000"/>
              </a:lnSpc>
              <a:spcBef>
                <a:spcPts val="35"/>
              </a:spcBef>
            </a:pPr>
            <a:endParaRPr sz="1750">
              <a:latin typeface="Times New Roman"/>
              <a:cs typeface="Times New Roman"/>
            </a:endParaRPr>
          </a:p>
          <a:p>
            <a:pPr marL="46990" marR="5080">
              <a:lnSpc>
                <a:spcPts val="1200"/>
              </a:lnSpc>
            </a:pPr>
            <a:r>
              <a:rPr sz="1200" dirty="0">
                <a:solidFill>
                  <a:srgbClr val="FFFFFF"/>
                </a:solidFill>
                <a:latin typeface="Arial"/>
                <a:cs typeface="Arial"/>
              </a:rPr>
              <a:t>Hay muchas maneras de mostrar su casa. Dado que el 93% de los compradores  comienzan su búsqueda en Internet, la presión para asegurarse de que su</a:t>
            </a:r>
            <a:r>
              <a:rPr sz="1200" spc="-100" dirty="0">
                <a:solidFill>
                  <a:srgbClr val="FFFFFF"/>
                </a:solidFill>
                <a:latin typeface="Arial"/>
                <a:cs typeface="Arial"/>
              </a:rPr>
              <a:t> </a:t>
            </a:r>
            <a:r>
              <a:rPr sz="1200" dirty="0">
                <a:solidFill>
                  <a:srgbClr val="FFFFFF"/>
                </a:solidFill>
                <a:latin typeface="Arial"/>
                <a:cs typeface="Arial"/>
              </a:rPr>
              <a:t>anuncio  destaque entre los demás es</a:t>
            </a:r>
            <a:r>
              <a:rPr sz="1200" spc="-10" dirty="0">
                <a:solidFill>
                  <a:srgbClr val="FFFFFF"/>
                </a:solidFill>
                <a:latin typeface="Arial"/>
                <a:cs typeface="Arial"/>
              </a:rPr>
              <a:t> </a:t>
            </a:r>
            <a:r>
              <a:rPr sz="1200" dirty="0">
                <a:solidFill>
                  <a:srgbClr val="FFFFFF"/>
                </a:solidFill>
                <a:latin typeface="Arial"/>
                <a:cs typeface="Arial"/>
              </a:rPr>
              <a:t>enorme.</a:t>
            </a:r>
            <a:endParaRPr sz="1200">
              <a:latin typeface="Arial"/>
              <a:cs typeface="Arial"/>
            </a:endParaRPr>
          </a:p>
          <a:p>
            <a:pPr>
              <a:lnSpc>
                <a:spcPct val="100000"/>
              </a:lnSpc>
              <a:spcBef>
                <a:spcPts val="20"/>
              </a:spcBef>
            </a:pPr>
            <a:endParaRPr sz="1550">
              <a:latin typeface="Times New Roman"/>
              <a:cs typeface="Times New Roman"/>
            </a:endParaRPr>
          </a:p>
          <a:p>
            <a:pPr marL="46990" marR="209550">
              <a:lnSpc>
                <a:spcPts val="1200"/>
              </a:lnSpc>
            </a:pPr>
            <a:r>
              <a:rPr sz="1200" dirty="0">
                <a:solidFill>
                  <a:srgbClr val="FFFFFF"/>
                </a:solidFill>
                <a:latin typeface="Arial"/>
                <a:cs typeface="Arial"/>
              </a:rPr>
              <a:t>No hay necesidad de intentar reinventar la rueda. Un profesional inmobiliario de  confianza tiene las herramientas, estrategias y procesos para atraer a los  compradores PRE-CALIFICADOS y seleccionados que necesita para vender</a:t>
            </a:r>
            <a:r>
              <a:rPr sz="1200" spc="-100" dirty="0">
                <a:solidFill>
                  <a:srgbClr val="FFFFFF"/>
                </a:solidFill>
                <a:latin typeface="Arial"/>
                <a:cs typeface="Arial"/>
              </a:rPr>
              <a:t> </a:t>
            </a:r>
            <a:r>
              <a:rPr sz="1200" dirty="0">
                <a:solidFill>
                  <a:srgbClr val="FFFFFF"/>
                </a:solidFill>
                <a:latin typeface="Arial"/>
                <a:cs typeface="Arial"/>
              </a:rPr>
              <a:t>su  casa - y venderla con</a:t>
            </a:r>
            <a:r>
              <a:rPr sz="1200" spc="-10" dirty="0">
                <a:solidFill>
                  <a:srgbClr val="FFFFFF"/>
                </a:solidFill>
                <a:latin typeface="Arial"/>
                <a:cs typeface="Arial"/>
              </a:rPr>
              <a:t> </a:t>
            </a:r>
            <a:r>
              <a:rPr sz="1200" dirty="0">
                <a:solidFill>
                  <a:srgbClr val="FFFFFF"/>
                </a:solidFill>
                <a:latin typeface="Arial"/>
                <a:cs typeface="Arial"/>
              </a:rPr>
              <a:t>seguridad.</a:t>
            </a:r>
            <a:endParaRPr sz="12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289499"/>
            <a:ext cx="597160" cy="3284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13688" y="6635874"/>
            <a:ext cx="2157238" cy="298206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52367" y="5784922"/>
            <a:ext cx="3818087" cy="383301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1948522" y="244246"/>
            <a:ext cx="3889375" cy="25400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B49F8E"/>
                </a:solidFill>
                <a:latin typeface="Arial"/>
                <a:cs typeface="Arial"/>
              </a:rPr>
              <a:t>PREPARANDO</a:t>
            </a:r>
            <a:r>
              <a:rPr sz="1500" b="1" spc="-204" dirty="0">
                <a:solidFill>
                  <a:srgbClr val="B49F8E"/>
                </a:solidFill>
                <a:latin typeface="Arial"/>
                <a:cs typeface="Arial"/>
              </a:rPr>
              <a:t> </a:t>
            </a:r>
            <a:r>
              <a:rPr sz="1500" b="1" spc="65" dirty="0">
                <a:solidFill>
                  <a:srgbClr val="B49F8E"/>
                </a:solidFill>
                <a:latin typeface="Arial"/>
                <a:cs typeface="Arial"/>
              </a:rPr>
              <a:t>SU</a:t>
            </a:r>
            <a:r>
              <a:rPr sz="1500" b="1" spc="-204" dirty="0">
                <a:solidFill>
                  <a:srgbClr val="B49F8E"/>
                </a:solidFill>
                <a:latin typeface="Arial"/>
                <a:cs typeface="Arial"/>
              </a:rPr>
              <a:t> </a:t>
            </a:r>
            <a:r>
              <a:rPr sz="1500" b="1" spc="35" dirty="0">
                <a:solidFill>
                  <a:srgbClr val="B49F8E"/>
                </a:solidFill>
                <a:latin typeface="Arial"/>
                <a:cs typeface="Arial"/>
              </a:rPr>
              <a:t>CASA</a:t>
            </a:r>
            <a:r>
              <a:rPr sz="1500" b="1" spc="-200" dirty="0">
                <a:solidFill>
                  <a:srgbClr val="B49F8E"/>
                </a:solidFill>
                <a:latin typeface="Arial"/>
                <a:cs typeface="Arial"/>
              </a:rPr>
              <a:t> </a:t>
            </a:r>
            <a:r>
              <a:rPr sz="1500" b="1" spc="35" dirty="0">
                <a:solidFill>
                  <a:srgbClr val="B49F8E"/>
                </a:solidFill>
                <a:latin typeface="Arial"/>
                <a:cs typeface="Arial"/>
              </a:rPr>
              <a:t>PARA</a:t>
            </a:r>
            <a:r>
              <a:rPr sz="1500" b="1" spc="-204" dirty="0">
                <a:solidFill>
                  <a:srgbClr val="B49F8E"/>
                </a:solidFill>
                <a:latin typeface="Arial"/>
                <a:cs typeface="Arial"/>
              </a:rPr>
              <a:t> </a:t>
            </a:r>
            <a:r>
              <a:rPr sz="1500" b="1" spc="60" dirty="0">
                <a:solidFill>
                  <a:srgbClr val="B49F8E"/>
                </a:solidFill>
                <a:latin typeface="Arial"/>
                <a:cs typeface="Arial"/>
              </a:rPr>
              <a:t>LA</a:t>
            </a:r>
            <a:r>
              <a:rPr sz="1500" b="1" spc="-200" dirty="0">
                <a:solidFill>
                  <a:srgbClr val="B49F8E"/>
                </a:solidFill>
                <a:latin typeface="Arial"/>
                <a:cs typeface="Arial"/>
              </a:rPr>
              <a:t> </a:t>
            </a:r>
            <a:r>
              <a:rPr sz="1500" b="1" spc="25" dirty="0">
                <a:solidFill>
                  <a:srgbClr val="B49F8E"/>
                </a:solidFill>
                <a:latin typeface="Arial"/>
                <a:cs typeface="Arial"/>
              </a:rPr>
              <a:t>VENTA</a:t>
            </a:r>
            <a:endParaRPr sz="15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7" name="object 7"/>
          <p:cNvSpPr txBox="1">
            <a:spLocks noGrp="1"/>
          </p:cNvSpPr>
          <p:nvPr>
            <p:ph type="title"/>
          </p:nvPr>
        </p:nvSpPr>
        <p:spPr>
          <a:xfrm>
            <a:off x="741591" y="684555"/>
            <a:ext cx="6264275" cy="482600"/>
          </a:xfrm>
          <a:prstGeom prst="rect">
            <a:avLst/>
          </a:prstGeom>
        </p:spPr>
        <p:txBody>
          <a:bodyPr vert="horz" wrap="square" lIns="0" tIns="12700" rIns="0" bIns="0" rtlCol="0">
            <a:spAutoFit/>
          </a:bodyPr>
          <a:lstStyle/>
          <a:p>
            <a:pPr marL="12700">
              <a:lnSpc>
                <a:spcPct val="100000"/>
              </a:lnSpc>
              <a:spcBef>
                <a:spcPts val="100"/>
              </a:spcBef>
            </a:pPr>
            <a:r>
              <a:rPr sz="3000" spc="35" dirty="0">
                <a:solidFill>
                  <a:srgbClr val="1D1D1D"/>
                </a:solidFill>
              </a:rPr>
              <a:t>Tecnología </a:t>
            </a:r>
            <a:r>
              <a:rPr sz="3000" spc="30" dirty="0">
                <a:solidFill>
                  <a:srgbClr val="1D1D1D"/>
                </a:solidFill>
              </a:rPr>
              <a:t>para vender</a:t>
            </a:r>
            <a:r>
              <a:rPr sz="3000" spc="130" dirty="0">
                <a:solidFill>
                  <a:srgbClr val="1D1D1D"/>
                </a:solidFill>
              </a:rPr>
              <a:t> </a:t>
            </a:r>
            <a:r>
              <a:rPr sz="3000" spc="40" dirty="0">
                <a:solidFill>
                  <a:srgbClr val="1D1D1D"/>
                </a:solidFill>
              </a:rPr>
              <a:t>virtualmente</a:t>
            </a:r>
            <a:endParaRPr sz="3000"/>
          </a:p>
        </p:txBody>
      </p:sp>
      <p:sp>
        <p:nvSpPr>
          <p:cNvPr id="8" name="object 8"/>
          <p:cNvSpPr txBox="1"/>
          <p:nvPr/>
        </p:nvSpPr>
        <p:spPr>
          <a:xfrm>
            <a:off x="741591" y="1464894"/>
            <a:ext cx="6260465" cy="1935480"/>
          </a:xfrm>
          <a:prstGeom prst="rect">
            <a:avLst/>
          </a:prstGeom>
        </p:spPr>
        <p:txBody>
          <a:bodyPr vert="horz" wrap="square" lIns="0" tIns="12700" rIns="0" bIns="0" rtlCol="0">
            <a:spAutoFit/>
          </a:bodyPr>
          <a:lstStyle/>
          <a:p>
            <a:pPr marL="23495">
              <a:lnSpc>
                <a:spcPct val="100000"/>
              </a:lnSpc>
              <a:spcBef>
                <a:spcPts val="100"/>
              </a:spcBef>
            </a:pPr>
            <a:r>
              <a:rPr sz="1200" dirty="0">
                <a:solidFill>
                  <a:srgbClr val="111111"/>
                </a:solidFill>
                <a:latin typeface="Arial"/>
                <a:cs typeface="Arial"/>
              </a:rPr>
              <a:t>Los agentes inmobiliarios llevan mucho tiempo adaptándose rápidamente a la</a:t>
            </a:r>
            <a:r>
              <a:rPr sz="1200" spc="-70" dirty="0">
                <a:solidFill>
                  <a:srgbClr val="111111"/>
                </a:solidFill>
                <a:latin typeface="Arial"/>
                <a:cs typeface="Arial"/>
              </a:rPr>
              <a:t> </a:t>
            </a:r>
            <a:r>
              <a:rPr sz="1200" dirty="0">
                <a:solidFill>
                  <a:srgbClr val="111111"/>
                </a:solidFill>
                <a:latin typeface="Arial"/>
                <a:cs typeface="Arial"/>
              </a:rPr>
              <a:t>tecnología.</a:t>
            </a:r>
            <a:endParaRPr sz="1200">
              <a:latin typeface="Arial"/>
              <a:cs typeface="Arial"/>
            </a:endParaRPr>
          </a:p>
          <a:p>
            <a:pPr>
              <a:lnSpc>
                <a:spcPct val="100000"/>
              </a:lnSpc>
              <a:spcBef>
                <a:spcPts val="45"/>
              </a:spcBef>
            </a:pPr>
            <a:endParaRPr sz="1700">
              <a:latin typeface="Times New Roman"/>
              <a:cs typeface="Times New Roman"/>
            </a:endParaRPr>
          </a:p>
          <a:p>
            <a:pPr marL="19685" marR="45720" indent="-7620">
              <a:lnSpc>
                <a:spcPts val="1200"/>
              </a:lnSpc>
            </a:pPr>
            <a:r>
              <a:rPr sz="1200" dirty="0">
                <a:solidFill>
                  <a:srgbClr val="121212"/>
                </a:solidFill>
                <a:latin typeface="Arial"/>
                <a:cs typeface="Arial"/>
              </a:rPr>
              <a:t>Ya sea que se reúnan con un cliente potencial usando Zoom para discutir el listado de una  casa, la creación de visitas virtuales para ayudar a mostrar su casa a los compradores  interesados, o la preparación de todo el papeleo y la recogida de todas las firmas  digitalmente para completar la transacción, usted puede estar seguro de que su</a:t>
            </a:r>
            <a:r>
              <a:rPr sz="1200" spc="-100" dirty="0">
                <a:solidFill>
                  <a:srgbClr val="121212"/>
                </a:solidFill>
                <a:latin typeface="Arial"/>
                <a:cs typeface="Arial"/>
              </a:rPr>
              <a:t> </a:t>
            </a:r>
            <a:r>
              <a:rPr sz="1200" dirty="0">
                <a:solidFill>
                  <a:srgbClr val="121212"/>
                </a:solidFill>
                <a:latin typeface="Arial"/>
                <a:cs typeface="Arial"/>
              </a:rPr>
              <a:t>profesional  de bienes raíces está bien versado en toda la última tecnología que ayudará a vender su  casa.</a:t>
            </a:r>
            <a:endParaRPr sz="1200">
              <a:latin typeface="Arial"/>
              <a:cs typeface="Arial"/>
            </a:endParaRPr>
          </a:p>
          <a:p>
            <a:pPr>
              <a:lnSpc>
                <a:spcPct val="100000"/>
              </a:lnSpc>
              <a:spcBef>
                <a:spcPts val="45"/>
              </a:spcBef>
            </a:pPr>
            <a:endParaRPr sz="1700">
              <a:latin typeface="Times New Roman"/>
              <a:cs typeface="Times New Roman"/>
            </a:endParaRPr>
          </a:p>
          <a:p>
            <a:pPr marL="19685" marR="5080" indent="-7620">
              <a:lnSpc>
                <a:spcPts val="1200"/>
              </a:lnSpc>
            </a:pPr>
            <a:r>
              <a:rPr sz="1200" dirty="0">
                <a:solidFill>
                  <a:srgbClr val="121212"/>
                </a:solidFill>
                <a:latin typeface="Arial"/>
                <a:cs typeface="Arial"/>
              </a:rPr>
              <a:t>El sector inmobiliario "escribió el libro" sobre la innovación en las demostraciones virtuales</a:t>
            </a:r>
            <a:r>
              <a:rPr sz="1200" spc="-95" dirty="0">
                <a:solidFill>
                  <a:srgbClr val="121212"/>
                </a:solidFill>
                <a:latin typeface="Arial"/>
                <a:cs typeface="Arial"/>
              </a:rPr>
              <a:t> </a:t>
            </a:r>
            <a:r>
              <a:rPr sz="1200" dirty="0">
                <a:solidFill>
                  <a:srgbClr val="121212"/>
                </a:solidFill>
                <a:latin typeface="Arial"/>
                <a:cs typeface="Arial"/>
              </a:rPr>
              <a:t>y  sigue marcando la pauta y liderando otros sectores en la tecnología</a:t>
            </a:r>
            <a:r>
              <a:rPr sz="1200" spc="-30" dirty="0">
                <a:solidFill>
                  <a:srgbClr val="121212"/>
                </a:solidFill>
                <a:latin typeface="Arial"/>
                <a:cs typeface="Arial"/>
              </a:rPr>
              <a:t> </a:t>
            </a:r>
            <a:r>
              <a:rPr sz="1200" dirty="0">
                <a:solidFill>
                  <a:srgbClr val="121212"/>
                </a:solidFill>
                <a:latin typeface="Arial"/>
                <a:cs typeface="Arial"/>
              </a:rPr>
              <a:t>virtual.</a:t>
            </a:r>
            <a:endParaRPr sz="1200">
              <a:latin typeface="Arial"/>
              <a:cs typeface="Arial"/>
            </a:endParaRPr>
          </a:p>
        </p:txBody>
      </p:sp>
      <p:sp>
        <p:nvSpPr>
          <p:cNvPr id="9" name="object 9"/>
          <p:cNvSpPr txBox="1"/>
          <p:nvPr/>
        </p:nvSpPr>
        <p:spPr>
          <a:xfrm>
            <a:off x="752768" y="4028625"/>
            <a:ext cx="3742690" cy="1447800"/>
          </a:xfrm>
          <a:prstGeom prst="rect">
            <a:avLst/>
          </a:prstGeom>
        </p:spPr>
        <p:txBody>
          <a:bodyPr vert="horz" wrap="square" lIns="0" tIns="12700" rIns="0" bIns="0" rtlCol="0">
            <a:spAutoFit/>
          </a:bodyPr>
          <a:lstStyle/>
          <a:p>
            <a:pPr marL="12700">
              <a:lnSpc>
                <a:spcPct val="100000"/>
              </a:lnSpc>
              <a:spcBef>
                <a:spcPts val="100"/>
              </a:spcBef>
            </a:pPr>
            <a:r>
              <a:rPr sz="1300" b="1" spc="-35" dirty="0">
                <a:solidFill>
                  <a:srgbClr val="050606"/>
                </a:solidFill>
                <a:latin typeface="Cambria"/>
                <a:cs typeface="Cambria"/>
              </a:rPr>
              <a:t>Estas</a:t>
            </a:r>
            <a:r>
              <a:rPr sz="1300" b="1" spc="-80" dirty="0">
                <a:solidFill>
                  <a:srgbClr val="050606"/>
                </a:solidFill>
                <a:latin typeface="Cambria"/>
                <a:cs typeface="Cambria"/>
              </a:rPr>
              <a:t> </a:t>
            </a:r>
            <a:r>
              <a:rPr sz="1300" b="1" spc="-30" dirty="0">
                <a:solidFill>
                  <a:srgbClr val="050606"/>
                </a:solidFill>
                <a:latin typeface="Cambria"/>
                <a:cs typeface="Cambria"/>
              </a:rPr>
              <a:t>son</a:t>
            </a:r>
            <a:r>
              <a:rPr sz="1300" b="1" spc="-75" dirty="0">
                <a:solidFill>
                  <a:srgbClr val="050606"/>
                </a:solidFill>
                <a:latin typeface="Cambria"/>
                <a:cs typeface="Cambria"/>
              </a:rPr>
              <a:t> </a:t>
            </a:r>
            <a:r>
              <a:rPr sz="1300" b="1" spc="-35" dirty="0">
                <a:solidFill>
                  <a:srgbClr val="050606"/>
                </a:solidFill>
                <a:latin typeface="Cambria"/>
                <a:cs typeface="Cambria"/>
              </a:rPr>
              <a:t>algunas</a:t>
            </a:r>
            <a:r>
              <a:rPr sz="1300" b="1" spc="-80" dirty="0">
                <a:solidFill>
                  <a:srgbClr val="050606"/>
                </a:solidFill>
                <a:latin typeface="Cambria"/>
                <a:cs typeface="Cambria"/>
              </a:rPr>
              <a:t> </a:t>
            </a:r>
            <a:r>
              <a:rPr sz="1300" b="1" spc="-20" dirty="0">
                <a:solidFill>
                  <a:srgbClr val="050606"/>
                </a:solidFill>
                <a:latin typeface="Cambria"/>
                <a:cs typeface="Cambria"/>
              </a:rPr>
              <a:t>de</a:t>
            </a:r>
            <a:r>
              <a:rPr sz="1300" b="1" spc="-75" dirty="0">
                <a:solidFill>
                  <a:srgbClr val="050606"/>
                </a:solidFill>
                <a:latin typeface="Cambria"/>
                <a:cs typeface="Cambria"/>
              </a:rPr>
              <a:t> </a:t>
            </a:r>
            <a:r>
              <a:rPr sz="1300" b="1" spc="-30" dirty="0">
                <a:solidFill>
                  <a:srgbClr val="050606"/>
                </a:solidFill>
                <a:latin typeface="Cambria"/>
                <a:cs typeface="Cambria"/>
              </a:rPr>
              <a:t>las</a:t>
            </a:r>
            <a:r>
              <a:rPr sz="1300" b="1" spc="-75" dirty="0">
                <a:solidFill>
                  <a:srgbClr val="050606"/>
                </a:solidFill>
                <a:latin typeface="Cambria"/>
                <a:cs typeface="Cambria"/>
              </a:rPr>
              <a:t> </a:t>
            </a:r>
            <a:r>
              <a:rPr sz="1300" b="1" spc="-40" dirty="0">
                <a:solidFill>
                  <a:srgbClr val="050606"/>
                </a:solidFill>
                <a:latin typeface="Cambria"/>
                <a:cs typeface="Cambria"/>
              </a:rPr>
              <a:t>aplicaciones</a:t>
            </a:r>
            <a:r>
              <a:rPr sz="1300" b="1" spc="-80" dirty="0">
                <a:solidFill>
                  <a:srgbClr val="050606"/>
                </a:solidFill>
                <a:latin typeface="Cambria"/>
                <a:cs typeface="Cambria"/>
              </a:rPr>
              <a:t> </a:t>
            </a:r>
            <a:r>
              <a:rPr sz="1300" b="1" spc="-30" dirty="0">
                <a:solidFill>
                  <a:srgbClr val="050606"/>
                </a:solidFill>
                <a:latin typeface="Cambria"/>
                <a:cs typeface="Cambria"/>
              </a:rPr>
              <a:t>que</a:t>
            </a:r>
            <a:r>
              <a:rPr sz="1300" b="1" spc="-75" dirty="0">
                <a:solidFill>
                  <a:srgbClr val="050606"/>
                </a:solidFill>
                <a:latin typeface="Cambria"/>
                <a:cs typeface="Cambria"/>
              </a:rPr>
              <a:t> </a:t>
            </a:r>
            <a:r>
              <a:rPr sz="1300" b="1" spc="-40" dirty="0">
                <a:solidFill>
                  <a:srgbClr val="050606"/>
                </a:solidFill>
                <a:latin typeface="Cambria"/>
                <a:cs typeface="Cambria"/>
              </a:rPr>
              <a:t>utilizamos:</a:t>
            </a:r>
            <a:endParaRPr sz="1300">
              <a:latin typeface="Cambria"/>
              <a:cs typeface="Cambria"/>
            </a:endParaRPr>
          </a:p>
          <a:p>
            <a:pPr marL="426084" indent="-203200">
              <a:lnSpc>
                <a:spcPct val="100000"/>
              </a:lnSpc>
              <a:spcBef>
                <a:spcPts val="994"/>
              </a:spcBef>
              <a:buFont typeface="Symbol"/>
              <a:buChar char=""/>
              <a:tabLst>
                <a:tab pos="426084" algn="l"/>
                <a:tab pos="426720" algn="l"/>
              </a:tabLst>
            </a:pPr>
            <a:r>
              <a:rPr sz="1200" spc="25" dirty="0">
                <a:solidFill>
                  <a:srgbClr val="121212"/>
                </a:solidFill>
                <a:latin typeface="Verdana"/>
                <a:cs typeface="Verdana"/>
              </a:rPr>
              <a:t>Caja </a:t>
            </a:r>
            <a:r>
              <a:rPr sz="1200" spc="30" dirty="0">
                <a:solidFill>
                  <a:srgbClr val="121212"/>
                </a:solidFill>
                <a:latin typeface="Verdana"/>
                <a:cs typeface="Verdana"/>
              </a:rPr>
              <a:t>de </a:t>
            </a:r>
            <a:r>
              <a:rPr sz="1200" spc="20" dirty="0">
                <a:solidFill>
                  <a:srgbClr val="121212"/>
                </a:solidFill>
                <a:latin typeface="Verdana"/>
                <a:cs typeface="Verdana"/>
              </a:rPr>
              <a:t>seguridad</a:t>
            </a:r>
            <a:r>
              <a:rPr sz="1200" spc="-110" dirty="0">
                <a:solidFill>
                  <a:srgbClr val="121212"/>
                </a:solidFill>
                <a:latin typeface="Verdana"/>
                <a:cs typeface="Verdana"/>
              </a:rPr>
              <a:t> </a:t>
            </a:r>
            <a:r>
              <a:rPr sz="1200" spc="10" dirty="0">
                <a:solidFill>
                  <a:srgbClr val="121212"/>
                </a:solidFill>
                <a:latin typeface="Verdana"/>
                <a:cs typeface="Verdana"/>
              </a:rPr>
              <a:t>digital</a:t>
            </a:r>
            <a:endParaRPr sz="1200">
              <a:latin typeface="Verdana"/>
              <a:cs typeface="Verdana"/>
            </a:endParaRPr>
          </a:p>
          <a:p>
            <a:pPr marL="426084" indent="-203200">
              <a:lnSpc>
                <a:spcPct val="100000"/>
              </a:lnSpc>
              <a:buFont typeface="Symbol"/>
              <a:buChar char=""/>
              <a:tabLst>
                <a:tab pos="426084" algn="l"/>
                <a:tab pos="426720" algn="l"/>
              </a:tabLst>
            </a:pPr>
            <a:r>
              <a:rPr sz="1200" spc="15" dirty="0">
                <a:solidFill>
                  <a:srgbClr val="121212"/>
                </a:solidFill>
                <a:latin typeface="Verdana"/>
                <a:cs typeface="Verdana"/>
              </a:rPr>
              <a:t>Visitas virtuales </a:t>
            </a:r>
            <a:r>
              <a:rPr sz="1200" spc="30" dirty="0">
                <a:solidFill>
                  <a:srgbClr val="121212"/>
                </a:solidFill>
                <a:latin typeface="Verdana"/>
                <a:cs typeface="Verdana"/>
              </a:rPr>
              <a:t>en</a:t>
            </a:r>
            <a:r>
              <a:rPr sz="1200" spc="-85" dirty="0">
                <a:solidFill>
                  <a:srgbClr val="121212"/>
                </a:solidFill>
                <a:latin typeface="Verdana"/>
                <a:cs typeface="Verdana"/>
              </a:rPr>
              <a:t> </a:t>
            </a:r>
            <a:r>
              <a:rPr sz="1200" spc="40" dirty="0">
                <a:solidFill>
                  <a:srgbClr val="121212"/>
                </a:solidFill>
                <a:latin typeface="Verdana"/>
                <a:cs typeface="Verdana"/>
              </a:rPr>
              <a:t>3D</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Puesta </a:t>
            </a:r>
            <a:r>
              <a:rPr sz="1200" spc="30" dirty="0">
                <a:solidFill>
                  <a:srgbClr val="121212"/>
                </a:solidFill>
                <a:latin typeface="Verdana"/>
                <a:cs typeface="Verdana"/>
              </a:rPr>
              <a:t>en </a:t>
            </a:r>
            <a:r>
              <a:rPr sz="1200" spc="20" dirty="0">
                <a:solidFill>
                  <a:srgbClr val="121212"/>
                </a:solidFill>
                <a:latin typeface="Verdana"/>
                <a:cs typeface="Verdana"/>
              </a:rPr>
              <a:t>escena</a:t>
            </a:r>
            <a:r>
              <a:rPr sz="1200" spc="-100" dirty="0">
                <a:solidFill>
                  <a:srgbClr val="121212"/>
                </a:solidFill>
                <a:latin typeface="Verdana"/>
                <a:cs typeface="Verdana"/>
              </a:rPr>
              <a:t> </a:t>
            </a:r>
            <a:r>
              <a:rPr sz="1200" spc="10" dirty="0">
                <a:solidFill>
                  <a:srgbClr val="121212"/>
                </a:solidFill>
                <a:latin typeface="Verdana"/>
                <a:cs typeface="Verdana"/>
              </a:rPr>
              <a:t>virtual</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Mejora </a:t>
            </a:r>
            <a:r>
              <a:rPr sz="1200" spc="30" dirty="0">
                <a:solidFill>
                  <a:srgbClr val="121212"/>
                </a:solidFill>
                <a:latin typeface="Verdana"/>
                <a:cs typeface="Verdana"/>
              </a:rPr>
              <a:t>de </a:t>
            </a:r>
            <a:r>
              <a:rPr sz="1200" spc="20" dirty="0">
                <a:solidFill>
                  <a:srgbClr val="121212"/>
                </a:solidFill>
                <a:latin typeface="Verdana"/>
                <a:cs typeface="Verdana"/>
              </a:rPr>
              <a:t>la </a:t>
            </a:r>
            <a:r>
              <a:rPr sz="1200" spc="15" dirty="0">
                <a:solidFill>
                  <a:srgbClr val="121212"/>
                </a:solidFill>
                <a:latin typeface="Verdana"/>
                <a:cs typeface="Verdana"/>
              </a:rPr>
              <a:t>fotografía </a:t>
            </a:r>
            <a:r>
              <a:rPr sz="1200" spc="20" dirty="0">
                <a:solidFill>
                  <a:srgbClr val="121212"/>
                </a:solidFill>
                <a:latin typeface="Verdana"/>
                <a:cs typeface="Verdana"/>
              </a:rPr>
              <a:t>del</a:t>
            </a:r>
            <a:r>
              <a:rPr sz="1200" spc="-170" dirty="0">
                <a:solidFill>
                  <a:srgbClr val="121212"/>
                </a:solidFill>
                <a:latin typeface="Verdana"/>
                <a:cs typeface="Verdana"/>
              </a:rPr>
              <a:t> </a:t>
            </a:r>
            <a:r>
              <a:rPr sz="1200" spc="15" dirty="0">
                <a:solidFill>
                  <a:srgbClr val="121212"/>
                </a:solidFill>
                <a:latin typeface="Verdana"/>
                <a:cs typeface="Verdana"/>
              </a:rPr>
              <a:t>listado</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Herramientas </a:t>
            </a:r>
            <a:r>
              <a:rPr sz="1200" spc="30" dirty="0">
                <a:solidFill>
                  <a:srgbClr val="121212"/>
                </a:solidFill>
                <a:latin typeface="Verdana"/>
                <a:cs typeface="Verdana"/>
              </a:rPr>
              <a:t>de </a:t>
            </a:r>
            <a:r>
              <a:rPr sz="1200" spc="20" dirty="0">
                <a:solidFill>
                  <a:srgbClr val="121212"/>
                </a:solidFill>
                <a:latin typeface="Verdana"/>
                <a:cs typeface="Verdana"/>
              </a:rPr>
              <a:t>firma </a:t>
            </a:r>
            <a:r>
              <a:rPr sz="1200" spc="10" dirty="0">
                <a:solidFill>
                  <a:srgbClr val="121212"/>
                </a:solidFill>
                <a:latin typeface="Verdana"/>
                <a:cs typeface="Verdana"/>
              </a:rPr>
              <a:t>digital </a:t>
            </a:r>
            <a:r>
              <a:rPr sz="1200" spc="40" dirty="0">
                <a:solidFill>
                  <a:srgbClr val="121212"/>
                </a:solidFill>
                <a:latin typeface="Verdana"/>
                <a:cs typeface="Verdana"/>
              </a:rPr>
              <a:t>y</a:t>
            </a:r>
            <a:r>
              <a:rPr sz="1200" spc="-170" dirty="0">
                <a:solidFill>
                  <a:srgbClr val="121212"/>
                </a:solidFill>
                <a:latin typeface="Verdana"/>
                <a:cs typeface="Verdana"/>
              </a:rPr>
              <a:t> </a:t>
            </a:r>
            <a:r>
              <a:rPr sz="1200" spc="20" dirty="0">
                <a:solidFill>
                  <a:srgbClr val="121212"/>
                </a:solidFill>
                <a:latin typeface="Verdana"/>
                <a:cs typeface="Verdana"/>
              </a:rPr>
              <a:t>contrato</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Plataformas </a:t>
            </a:r>
            <a:r>
              <a:rPr sz="1200" spc="30" dirty="0">
                <a:solidFill>
                  <a:srgbClr val="121212"/>
                </a:solidFill>
                <a:latin typeface="Verdana"/>
                <a:cs typeface="Verdana"/>
              </a:rPr>
              <a:t>de </a:t>
            </a:r>
            <a:r>
              <a:rPr sz="1200" spc="20" dirty="0">
                <a:solidFill>
                  <a:srgbClr val="121212"/>
                </a:solidFill>
                <a:latin typeface="Verdana"/>
                <a:cs typeface="Verdana"/>
              </a:rPr>
              <a:t>marketing</a:t>
            </a:r>
            <a:r>
              <a:rPr sz="1200" spc="-105" dirty="0">
                <a:solidFill>
                  <a:srgbClr val="121212"/>
                </a:solidFill>
                <a:latin typeface="Verdana"/>
                <a:cs typeface="Verdana"/>
              </a:rPr>
              <a:t> </a:t>
            </a:r>
            <a:r>
              <a:rPr sz="1200" spc="10" dirty="0">
                <a:solidFill>
                  <a:srgbClr val="121212"/>
                </a:solidFill>
                <a:latin typeface="Verdana"/>
                <a:cs typeface="Verdana"/>
              </a:rPr>
              <a:t>digital</a:t>
            </a:r>
            <a:endParaRPr sz="1200">
              <a:latin typeface="Verdana"/>
              <a:cs typeface="Verdana"/>
            </a:endParaRPr>
          </a:p>
        </p:txBody>
      </p:sp>
      <p:sp>
        <p:nvSpPr>
          <p:cNvPr id="10" name="object 10"/>
          <p:cNvSpPr txBox="1"/>
          <p:nvPr/>
        </p:nvSpPr>
        <p:spPr>
          <a:xfrm>
            <a:off x="3253104" y="9211538"/>
            <a:ext cx="135890" cy="421640"/>
          </a:xfrm>
          <a:prstGeom prst="rect">
            <a:avLst/>
          </a:prstGeom>
        </p:spPr>
        <p:txBody>
          <a:bodyPr vert="horz" wrap="square" lIns="0" tIns="12700" rIns="0" bIns="0" rtlCol="0">
            <a:spAutoFit/>
          </a:bodyPr>
          <a:lstStyle/>
          <a:p>
            <a:pPr marL="12700">
              <a:lnSpc>
                <a:spcPct val="100000"/>
              </a:lnSpc>
              <a:spcBef>
                <a:spcPts val="100"/>
              </a:spcBef>
            </a:pPr>
            <a:r>
              <a:rPr sz="2600" i="1" dirty="0">
                <a:solidFill>
                  <a:srgbClr val="8B9084"/>
                </a:solidFill>
                <a:latin typeface="Times New Roman"/>
                <a:cs typeface="Times New Roman"/>
              </a:rPr>
              <a:t>(</a:t>
            </a:r>
            <a:endParaRPr sz="260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58690" y="1828799"/>
            <a:ext cx="2563977" cy="14816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2003755" y="246100"/>
            <a:ext cx="3824604" cy="238760"/>
          </a:xfrm>
          <a:prstGeom prst="rect">
            <a:avLst/>
          </a:prstGeom>
        </p:spPr>
        <p:txBody>
          <a:bodyPr vert="horz" wrap="square" lIns="0" tIns="12700" rIns="0" bIns="0" rtlCol="0">
            <a:spAutoFit/>
          </a:bodyPr>
          <a:lstStyle/>
          <a:p>
            <a:pPr marL="12700">
              <a:lnSpc>
                <a:spcPct val="100000"/>
              </a:lnSpc>
              <a:spcBef>
                <a:spcPts val="100"/>
              </a:spcBef>
            </a:pPr>
            <a:r>
              <a:rPr sz="1400" b="1" spc="75" dirty="0">
                <a:solidFill>
                  <a:srgbClr val="B49F8E"/>
                </a:solidFill>
                <a:latin typeface="Microsoft Sans Serif"/>
                <a:cs typeface="Microsoft Sans Serif"/>
              </a:rPr>
              <a:t>PREPARANDO</a:t>
            </a:r>
            <a:r>
              <a:rPr sz="1400" b="1" spc="-60" dirty="0">
                <a:solidFill>
                  <a:srgbClr val="B49F8E"/>
                </a:solidFill>
                <a:latin typeface="Microsoft Sans Serif"/>
                <a:cs typeface="Microsoft Sans Serif"/>
              </a:rPr>
              <a:t> </a:t>
            </a:r>
            <a:r>
              <a:rPr sz="1400" b="1" spc="70" dirty="0">
                <a:solidFill>
                  <a:srgbClr val="B49F8E"/>
                </a:solidFill>
                <a:latin typeface="Microsoft Sans Serif"/>
                <a:cs typeface="Microsoft Sans Serif"/>
              </a:rPr>
              <a:t>SU</a:t>
            </a:r>
            <a:r>
              <a:rPr sz="1400" b="1" spc="-60" dirty="0">
                <a:solidFill>
                  <a:srgbClr val="B49F8E"/>
                </a:solidFill>
                <a:latin typeface="Microsoft Sans Serif"/>
                <a:cs typeface="Microsoft Sans Serif"/>
              </a:rPr>
              <a:t> </a:t>
            </a:r>
            <a:r>
              <a:rPr sz="1400" b="1" spc="65" dirty="0">
                <a:solidFill>
                  <a:srgbClr val="B49F8E"/>
                </a:solidFill>
                <a:latin typeface="Microsoft Sans Serif"/>
                <a:cs typeface="Microsoft Sans Serif"/>
              </a:rPr>
              <a:t>CASA</a:t>
            </a:r>
            <a:r>
              <a:rPr sz="1400" b="1" spc="-60" dirty="0">
                <a:solidFill>
                  <a:srgbClr val="B49F8E"/>
                </a:solidFill>
                <a:latin typeface="Microsoft Sans Serif"/>
                <a:cs typeface="Microsoft Sans Serif"/>
              </a:rPr>
              <a:t> </a:t>
            </a:r>
            <a:r>
              <a:rPr sz="1400" b="1" spc="65" dirty="0">
                <a:solidFill>
                  <a:srgbClr val="B49F8E"/>
                </a:solidFill>
                <a:latin typeface="Microsoft Sans Serif"/>
                <a:cs typeface="Microsoft Sans Serif"/>
              </a:rPr>
              <a:t>PARA</a:t>
            </a:r>
            <a:r>
              <a:rPr sz="1400" b="1" spc="-55" dirty="0">
                <a:solidFill>
                  <a:srgbClr val="B49F8E"/>
                </a:solidFill>
                <a:latin typeface="Microsoft Sans Serif"/>
                <a:cs typeface="Microsoft Sans Serif"/>
              </a:rPr>
              <a:t> </a:t>
            </a:r>
            <a:r>
              <a:rPr sz="1400" b="1" spc="45" dirty="0">
                <a:solidFill>
                  <a:srgbClr val="B49F8E"/>
                </a:solidFill>
                <a:latin typeface="Microsoft Sans Serif"/>
                <a:cs typeface="Microsoft Sans Serif"/>
              </a:rPr>
              <a:t>LA</a:t>
            </a:r>
            <a:r>
              <a:rPr sz="1400" b="1" spc="-60" dirty="0">
                <a:solidFill>
                  <a:srgbClr val="B49F8E"/>
                </a:solidFill>
                <a:latin typeface="Microsoft Sans Serif"/>
                <a:cs typeface="Microsoft Sans Serif"/>
              </a:rPr>
              <a:t> </a:t>
            </a:r>
            <a:r>
              <a:rPr sz="1400" b="1" spc="90" dirty="0">
                <a:solidFill>
                  <a:srgbClr val="B49F8E"/>
                </a:solidFill>
                <a:latin typeface="Microsoft Sans Serif"/>
                <a:cs typeface="Microsoft Sans Serif"/>
              </a:rPr>
              <a:t>VENTA</a:t>
            </a:r>
            <a:r>
              <a:rPr sz="1400" b="1" spc="165" dirty="0">
                <a:solidFill>
                  <a:srgbClr val="B49F8E"/>
                </a:solidFill>
                <a:latin typeface="Microsoft Sans Serif"/>
                <a:cs typeface="Microsoft Sans Serif"/>
              </a:rPr>
              <a:t> </a:t>
            </a:r>
            <a:endParaRPr sz="1400">
              <a:latin typeface="Microsoft Sans Serif"/>
              <a:cs typeface="Microsoft Sans Serif"/>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a:spLocks noGrp="1"/>
          </p:cNvSpPr>
          <p:nvPr>
            <p:ph type="title"/>
          </p:nvPr>
        </p:nvSpPr>
        <p:spPr>
          <a:xfrm>
            <a:off x="1626514" y="484098"/>
            <a:ext cx="4521835" cy="513080"/>
          </a:xfrm>
          <a:prstGeom prst="rect">
            <a:avLst/>
          </a:prstGeom>
        </p:spPr>
        <p:txBody>
          <a:bodyPr vert="horz" wrap="square" lIns="0" tIns="12700" rIns="0" bIns="0" rtlCol="0">
            <a:spAutoFit/>
          </a:bodyPr>
          <a:lstStyle/>
          <a:p>
            <a:pPr marL="12700">
              <a:lnSpc>
                <a:spcPct val="100000"/>
              </a:lnSpc>
              <a:spcBef>
                <a:spcPts val="100"/>
              </a:spcBef>
            </a:pPr>
            <a:r>
              <a:rPr sz="3200" spc="-70" dirty="0">
                <a:solidFill>
                  <a:srgbClr val="1E1E1E"/>
                </a:solidFill>
              </a:rPr>
              <a:t>Visitas</a:t>
            </a:r>
            <a:r>
              <a:rPr sz="3200" spc="-350" dirty="0">
                <a:solidFill>
                  <a:srgbClr val="1E1E1E"/>
                </a:solidFill>
              </a:rPr>
              <a:t> </a:t>
            </a:r>
            <a:r>
              <a:rPr sz="3200" spc="125" dirty="0">
                <a:solidFill>
                  <a:srgbClr val="1E1E1E"/>
                </a:solidFill>
              </a:rPr>
              <a:t>a</a:t>
            </a:r>
            <a:r>
              <a:rPr sz="3200" spc="-345" dirty="0">
                <a:solidFill>
                  <a:srgbClr val="1E1E1E"/>
                </a:solidFill>
              </a:rPr>
              <a:t> </a:t>
            </a:r>
            <a:r>
              <a:rPr sz="3200" spc="20" dirty="0">
                <a:solidFill>
                  <a:srgbClr val="1E1E1E"/>
                </a:solidFill>
              </a:rPr>
              <a:t>su</a:t>
            </a:r>
            <a:r>
              <a:rPr sz="3200" spc="-350" dirty="0">
                <a:solidFill>
                  <a:srgbClr val="1E1E1E"/>
                </a:solidFill>
              </a:rPr>
              <a:t> </a:t>
            </a:r>
            <a:r>
              <a:rPr sz="3200" spc="-35" dirty="0">
                <a:solidFill>
                  <a:srgbClr val="1E1E1E"/>
                </a:solidFill>
              </a:rPr>
              <a:t>casa</a:t>
            </a:r>
            <a:r>
              <a:rPr sz="3200" spc="-345" dirty="0">
                <a:solidFill>
                  <a:srgbClr val="1E1E1E"/>
                </a:solidFill>
              </a:rPr>
              <a:t> </a:t>
            </a:r>
            <a:r>
              <a:rPr sz="3200" spc="25" dirty="0">
                <a:solidFill>
                  <a:srgbClr val="1E1E1E"/>
                </a:solidFill>
              </a:rPr>
              <a:t>en</a:t>
            </a:r>
            <a:r>
              <a:rPr sz="3200" spc="-350" dirty="0">
                <a:solidFill>
                  <a:srgbClr val="1E1E1E"/>
                </a:solidFill>
              </a:rPr>
              <a:t> </a:t>
            </a:r>
            <a:r>
              <a:rPr sz="3200" spc="-50" dirty="0">
                <a:solidFill>
                  <a:srgbClr val="1E1E1E"/>
                </a:solidFill>
              </a:rPr>
              <a:t>persona</a:t>
            </a:r>
            <a:endParaRPr sz="3200"/>
          </a:p>
        </p:txBody>
      </p:sp>
      <p:sp>
        <p:nvSpPr>
          <p:cNvPr id="7" name="object 7"/>
          <p:cNvSpPr txBox="1"/>
          <p:nvPr/>
        </p:nvSpPr>
        <p:spPr>
          <a:xfrm>
            <a:off x="319531" y="1119898"/>
            <a:ext cx="6990715" cy="619125"/>
          </a:xfrm>
          <a:prstGeom prst="rect">
            <a:avLst/>
          </a:prstGeom>
        </p:spPr>
        <p:txBody>
          <a:bodyPr vert="horz" wrap="square" lIns="0" tIns="12700" rIns="0" bIns="0" rtlCol="0">
            <a:spAutoFit/>
          </a:bodyPr>
          <a:lstStyle/>
          <a:p>
            <a:pPr marL="12700" marR="5080" indent="3175" algn="just">
              <a:lnSpc>
                <a:spcPct val="118000"/>
              </a:lnSpc>
              <a:spcBef>
                <a:spcPts val="100"/>
              </a:spcBef>
            </a:pPr>
            <a:r>
              <a:rPr sz="1100" spc="-5" dirty="0">
                <a:solidFill>
                  <a:srgbClr val="121313"/>
                </a:solidFill>
                <a:latin typeface="Verdana"/>
                <a:cs typeface="Verdana"/>
              </a:rPr>
              <a:t>Una </a:t>
            </a:r>
            <a:r>
              <a:rPr sz="1100" spc="-10" dirty="0">
                <a:solidFill>
                  <a:srgbClr val="121313"/>
                </a:solidFill>
                <a:latin typeface="Verdana"/>
                <a:cs typeface="Verdana"/>
              </a:rPr>
              <a:t>vez que </a:t>
            </a:r>
            <a:r>
              <a:rPr sz="1100" spc="5" dirty="0">
                <a:solidFill>
                  <a:srgbClr val="121313"/>
                </a:solidFill>
                <a:latin typeface="Verdana"/>
                <a:cs typeface="Verdana"/>
              </a:rPr>
              <a:t>su </a:t>
            </a:r>
            <a:r>
              <a:rPr sz="1100" spc="-20" dirty="0">
                <a:solidFill>
                  <a:srgbClr val="121313"/>
                </a:solidFill>
                <a:latin typeface="Verdana"/>
                <a:cs typeface="Verdana"/>
              </a:rPr>
              <a:t>casa </a:t>
            </a:r>
            <a:r>
              <a:rPr sz="1100" spc="-25" dirty="0">
                <a:solidFill>
                  <a:srgbClr val="121313"/>
                </a:solidFill>
                <a:latin typeface="Verdana"/>
                <a:cs typeface="Verdana"/>
              </a:rPr>
              <a:t>está </a:t>
            </a:r>
            <a:r>
              <a:rPr sz="1100" spc="-40" dirty="0">
                <a:solidFill>
                  <a:srgbClr val="121313"/>
                </a:solidFill>
                <a:latin typeface="Verdana"/>
                <a:cs typeface="Verdana"/>
              </a:rPr>
              <a:t>oficialmente </a:t>
            </a:r>
            <a:r>
              <a:rPr sz="1100" spc="5" dirty="0">
                <a:solidFill>
                  <a:srgbClr val="121313"/>
                </a:solidFill>
                <a:latin typeface="Verdana"/>
                <a:cs typeface="Verdana"/>
              </a:rPr>
              <a:t>en </a:t>
            </a:r>
            <a:r>
              <a:rPr sz="1100" spc="-10" dirty="0">
                <a:solidFill>
                  <a:srgbClr val="121313"/>
                </a:solidFill>
                <a:latin typeface="Verdana"/>
                <a:cs typeface="Verdana"/>
              </a:rPr>
              <a:t>el </a:t>
            </a:r>
            <a:r>
              <a:rPr sz="1100" spc="-30" dirty="0">
                <a:solidFill>
                  <a:srgbClr val="121313"/>
                </a:solidFill>
                <a:latin typeface="Verdana"/>
                <a:cs typeface="Verdana"/>
              </a:rPr>
              <a:t>mercado, </a:t>
            </a:r>
            <a:r>
              <a:rPr sz="1100" spc="-20" dirty="0">
                <a:solidFill>
                  <a:srgbClr val="121313"/>
                </a:solidFill>
                <a:latin typeface="Verdana"/>
                <a:cs typeface="Verdana"/>
              </a:rPr>
              <a:t>las </a:t>
            </a:r>
            <a:r>
              <a:rPr sz="1100" spc="-40" dirty="0">
                <a:solidFill>
                  <a:srgbClr val="121313"/>
                </a:solidFill>
                <a:latin typeface="Verdana"/>
                <a:cs typeface="Verdana"/>
              </a:rPr>
              <a:t>visitas </a:t>
            </a:r>
            <a:r>
              <a:rPr sz="1100" spc="-25" dirty="0">
                <a:solidFill>
                  <a:srgbClr val="121313"/>
                </a:solidFill>
                <a:latin typeface="Verdana"/>
                <a:cs typeface="Verdana"/>
              </a:rPr>
              <a:t>pueden </a:t>
            </a:r>
            <a:r>
              <a:rPr sz="1100" spc="-30" dirty="0">
                <a:solidFill>
                  <a:srgbClr val="121313"/>
                </a:solidFill>
                <a:latin typeface="Verdana"/>
                <a:cs typeface="Verdana"/>
              </a:rPr>
              <a:t>comenzar. </a:t>
            </a:r>
            <a:r>
              <a:rPr sz="1100" spc="-5" dirty="0">
                <a:solidFill>
                  <a:srgbClr val="121313"/>
                </a:solidFill>
                <a:latin typeface="Verdana"/>
                <a:cs typeface="Verdana"/>
              </a:rPr>
              <a:t>Si </a:t>
            </a:r>
            <a:r>
              <a:rPr sz="1100" spc="-25" dirty="0">
                <a:solidFill>
                  <a:srgbClr val="121313"/>
                </a:solidFill>
                <a:latin typeface="Verdana"/>
                <a:cs typeface="Verdana"/>
              </a:rPr>
              <a:t>está </a:t>
            </a:r>
            <a:r>
              <a:rPr sz="1100" spc="-35" dirty="0">
                <a:solidFill>
                  <a:srgbClr val="121313"/>
                </a:solidFill>
                <a:latin typeface="Verdana"/>
                <a:cs typeface="Verdana"/>
              </a:rPr>
              <a:t>llevando </a:t>
            </a:r>
            <a:r>
              <a:rPr sz="1100" spc="50" dirty="0">
                <a:solidFill>
                  <a:srgbClr val="121313"/>
                </a:solidFill>
                <a:latin typeface="Verdana"/>
                <a:cs typeface="Verdana"/>
              </a:rPr>
              <a:t>a  </a:t>
            </a:r>
            <a:r>
              <a:rPr sz="1100" spc="-20" dirty="0">
                <a:solidFill>
                  <a:srgbClr val="121313"/>
                </a:solidFill>
                <a:latin typeface="Verdana"/>
                <a:cs typeface="Verdana"/>
              </a:rPr>
              <a:t>cabo</a:t>
            </a:r>
            <a:r>
              <a:rPr sz="1100" spc="-50" dirty="0">
                <a:solidFill>
                  <a:srgbClr val="121313"/>
                </a:solidFill>
                <a:latin typeface="Verdana"/>
                <a:cs typeface="Verdana"/>
              </a:rPr>
              <a:t> </a:t>
            </a:r>
            <a:r>
              <a:rPr sz="1100" spc="-40" dirty="0">
                <a:solidFill>
                  <a:srgbClr val="121313"/>
                </a:solidFill>
                <a:latin typeface="Verdana"/>
                <a:cs typeface="Verdana"/>
              </a:rPr>
              <a:t>visitas</a:t>
            </a:r>
            <a:r>
              <a:rPr sz="1100" spc="-45" dirty="0">
                <a:solidFill>
                  <a:srgbClr val="121313"/>
                </a:solidFill>
                <a:latin typeface="Verdana"/>
                <a:cs typeface="Verdana"/>
              </a:rPr>
              <a:t> </a:t>
            </a:r>
            <a:r>
              <a:rPr sz="1100" spc="5" dirty="0">
                <a:solidFill>
                  <a:srgbClr val="121313"/>
                </a:solidFill>
                <a:latin typeface="Verdana"/>
                <a:cs typeface="Verdana"/>
              </a:rPr>
              <a:t>en</a:t>
            </a:r>
            <a:r>
              <a:rPr sz="1100" spc="-45" dirty="0">
                <a:solidFill>
                  <a:srgbClr val="121313"/>
                </a:solidFill>
                <a:latin typeface="Verdana"/>
                <a:cs typeface="Verdana"/>
              </a:rPr>
              <a:t> </a:t>
            </a:r>
            <a:r>
              <a:rPr sz="1100" spc="-30" dirty="0">
                <a:solidFill>
                  <a:srgbClr val="121313"/>
                </a:solidFill>
                <a:latin typeface="Verdana"/>
                <a:cs typeface="Verdana"/>
              </a:rPr>
              <a:t>persona</a:t>
            </a:r>
            <a:r>
              <a:rPr sz="1100" spc="-45" dirty="0">
                <a:solidFill>
                  <a:srgbClr val="121313"/>
                </a:solidFill>
                <a:latin typeface="Verdana"/>
                <a:cs typeface="Verdana"/>
              </a:rPr>
              <a:t> </a:t>
            </a:r>
            <a:r>
              <a:rPr sz="1100" spc="50" dirty="0">
                <a:solidFill>
                  <a:srgbClr val="121313"/>
                </a:solidFill>
                <a:latin typeface="Verdana"/>
                <a:cs typeface="Verdana"/>
              </a:rPr>
              <a:t>y</a:t>
            </a:r>
            <a:r>
              <a:rPr sz="1100" spc="-50" dirty="0">
                <a:solidFill>
                  <a:srgbClr val="121313"/>
                </a:solidFill>
                <a:latin typeface="Verdana"/>
                <a:cs typeface="Verdana"/>
              </a:rPr>
              <a:t> </a:t>
            </a:r>
            <a:r>
              <a:rPr sz="1100" spc="-30" dirty="0">
                <a:solidFill>
                  <a:srgbClr val="121313"/>
                </a:solidFill>
                <a:latin typeface="Verdana"/>
                <a:cs typeface="Verdana"/>
              </a:rPr>
              <a:t>tiene</a:t>
            </a:r>
            <a:r>
              <a:rPr sz="1100" spc="-45" dirty="0">
                <a:solidFill>
                  <a:srgbClr val="121313"/>
                </a:solidFill>
                <a:latin typeface="Verdana"/>
                <a:cs typeface="Verdana"/>
              </a:rPr>
              <a:t> </a:t>
            </a:r>
            <a:r>
              <a:rPr sz="1100" spc="10" dirty="0">
                <a:solidFill>
                  <a:srgbClr val="121313"/>
                </a:solidFill>
                <a:latin typeface="Verdana"/>
                <a:cs typeface="Verdana"/>
              </a:rPr>
              <a:t>un</a:t>
            </a:r>
            <a:r>
              <a:rPr sz="1100" spc="-45" dirty="0">
                <a:solidFill>
                  <a:srgbClr val="121313"/>
                </a:solidFill>
                <a:latin typeface="Verdana"/>
                <a:cs typeface="Verdana"/>
              </a:rPr>
              <a:t> </a:t>
            </a:r>
            <a:r>
              <a:rPr sz="1100" spc="-35" dirty="0">
                <a:solidFill>
                  <a:srgbClr val="121313"/>
                </a:solidFill>
                <a:latin typeface="Verdana"/>
                <a:cs typeface="Verdana"/>
              </a:rPr>
              <a:t>corredor,</a:t>
            </a:r>
            <a:r>
              <a:rPr sz="1100" spc="-45" dirty="0">
                <a:solidFill>
                  <a:srgbClr val="121313"/>
                </a:solidFill>
                <a:latin typeface="Verdana"/>
                <a:cs typeface="Verdana"/>
              </a:rPr>
              <a:t> </a:t>
            </a:r>
            <a:r>
              <a:rPr sz="1100" spc="-20" dirty="0">
                <a:solidFill>
                  <a:srgbClr val="121313"/>
                </a:solidFill>
                <a:latin typeface="Verdana"/>
                <a:cs typeface="Verdana"/>
              </a:rPr>
              <a:t>las</a:t>
            </a:r>
            <a:r>
              <a:rPr sz="1100" spc="-50" dirty="0">
                <a:solidFill>
                  <a:srgbClr val="121313"/>
                </a:solidFill>
                <a:latin typeface="Verdana"/>
                <a:cs typeface="Verdana"/>
              </a:rPr>
              <a:t> </a:t>
            </a:r>
            <a:r>
              <a:rPr sz="1100" spc="-35" dirty="0">
                <a:solidFill>
                  <a:srgbClr val="121313"/>
                </a:solidFill>
                <a:latin typeface="Verdana"/>
                <a:cs typeface="Verdana"/>
              </a:rPr>
              <a:t>citas</a:t>
            </a:r>
            <a:r>
              <a:rPr sz="1100" spc="-45" dirty="0">
                <a:solidFill>
                  <a:srgbClr val="121313"/>
                </a:solidFill>
                <a:latin typeface="Verdana"/>
                <a:cs typeface="Verdana"/>
              </a:rPr>
              <a:t> </a:t>
            </a:r>
            <a:r>
              <a:rPr sz="1100" dirty="0">
                <a:solidFill>
                  <a:srgbClr val="121313"/>
                </a:solidFill>
                <a:latin typeface="Verdana"/>
                <a:cs typeface="Verdana"/>
              </a:rPr>
              <a:t>se</a:t>
            </a:r>
            <a:r>
              <a:rPr sz="1100" spc="-45" dirty="0">
                <a:solidFill>
                  <a:srgbClr val="121313"/>
                </a:solidFill>
                <a:latin typeface="Verdana"/>
                <a:cs typeface="Verdana"/>
              </a:rPr>
              <a:t> </a:t>
            </a:r>
            <a:r>
              <a:rPr sz="1100" spc="-25" dirty="0">
                <a:solidFill>
                  <a:srgbClr val="121313"/>
                </a:solidFill>
                <a:latin typeface="Verdana"/>
                <a:cs typeface="Verdana"/>
              </a:rPr>
              <a:t>harán</a:t>
            </a:r>
            <a:r>
              <a:rPr sz="1100" spc="-45" dirty="0">
                <a:solidFill>
                  <a:srgbClr val="121313"/>
                </a:solidFill>
                <a:latin typeface="Verdana"/>
                <a:cs typeface="Verdana"/>
              </a:rPr>
              <a:t> </a:t>
            </a:r>
            <a:r>
              <a:rPr sz="1100" spc="50" dirty="0">
                <a:solidFill>
                  <a:srgbClr val="121313"/>
                </a:solidFill>
                <a:latin typeface="Verdana"/>
                <a:cs typeface="Verdana"/>
              </a:rPr>
              <a:t>y</a:t>
            </a:r>
            <a:r>
              <a:rPr sz="1100" spc="-50" dirty="0">
                <a:solidFill>
                  <a:srgbClr val="121313"/>
                </a:solidFill>
                <a:latin typeface="Verdana"/>
                <a:cs typeface="Verdana"/>
              </a:rPr>
              <a:t> </a:t>
            </a:r>
            <a:r>
              <a:rPr sz="1100" spc="-35" dirty="0">
                <a:solidFill>
                  <a:srgbClr val="121313"/>
                </a:solidFill>
                <a:latin typeface="Verdana"/>
                <a:cs typeface="Verdana"/>
              </a:rPr>
              <a:t>coordinarán</a:t>
            </a:r>
            <a:r>
              <a:rPr sz="1100" spc="-45" dirty="0">
                <a:solidFill>
                  <a:srgbClr val="121313"/>
                </a:solidFill>
                <a:latin typeface="Verdana"/>
                <a:cs typeface="Verdana"/>
              </a:rPr>
              <a:t> </a:t>
            </a:r>
            <a:r>
              <a:rPr sz="1100" spc="50" dirty="0">
                <a:solidFill>
                  <a:srgbClr val="121313"/>
                </a:solidFill>
                <a:latin typeface="Verdana"/>
                <a:cs typeface="Verdana"/>
              </a:rPr>
              <a:t>a</a:t>
            </a:r>
            <a:r>
              <a:rPr sz="1100" spc="-45" dirty="0">
                <a:solidFill>
                  <a:srgbClr val="121313"/>
                </a:solidFill>
                <a:latin typeface="Verdana"/>
                <a:cs typeface="Verdana"/>
              </a:rPr>
              <a:t> </a:t>
            </a:r>
            <a:r>
              <a:rPr sz="1100" spc="-30" dirty="0">
                <a:solidFill>
                  <a:srgbClr val="121313"/>
                </a:solidFill>
                <a:latin typeface="Verdana"/>
                <a:cs typeface="Verdana"/>
              </a:rPr>
              <a:t>través</a:t>
            </a:r>
            <a:r>
              <a:rPr sz="1100" spc="-45" dirty="0">
                <a:solidFill>
                  <a:srgbClr val="121313"/>
                </a:solidFill>
                <a:latin typeface="Verdana"/>
                <a:cs typeface="Verdana"/>
              </a:rPr>
              <a:t> </a:t>
            </a:r>
            <a:r>
              <a:rPr sz="1100" spc="5" dirty="0">
                <a:solidFill>
                  <a:srgbClr val="121313"/>
                </a:solidFill>
                <a:latin typeface="Verdana"/>
                <a:cs typeface="Verdana"/>
              </a:rPr>
              <a:t>de</a:t>
            </a:r>
            <a:r>
              <a:rPr sz="1100" spc="-45" dirty="0">
                <a:solidFill>
                  <a:srgbClr val="121313"/>
                </a:solidFill>
                <a:latin typeface="Verdana"/>
                <a:cs typeface="Verdana"/>
              </a:rPr>
              <a:t> </a:t>
            </a:r>
            <a:r>
              <a:rPr sz="1100" spc="5" dirty="0">
                <a:solidFill>
                  <a:srgbClr val="121313"/>
                </a:solidFill>
                <a:latin typeface="Verdana"/>
                <a:cs typeface="Verdana"/>
              </a:rPr>
              <a:t>su</a:t>
            </a:r>
            <a:r>
              <a:rPr sz="1100" spc="-50" dirty="0">
                <a:solidFill>
                  <a:srgbClr val="121313"/>
                </a:solidFill>
                <a:latin typeface="Verdana"/>
                <a:cs typeface="Verdana"/>
              </a:rPr>
              <a:t> </a:t>
            </a:r>
            <a:r>
              <a:rPr sz="1100" spc="-30" dirty="0">
                <a:solidFill>
                  <a:srgbClr val="121313"/>
                </a:solidFill>
                <a:latin typeface="Verdana"/>
                <a:cs typeface="Verdana"/>
              </a:rPr>
              <a:t>agente.</a:t>
            </a:r>
            <a:r>
              <a:rPr sz="1100" spc="-45" dirty="0">
                <a:solidFill>
                  <a:srgbClr val="121313"/>
                </a:solidFill>
                <a:latin typeface="Verdana"/>
                <a:cs typeface="Verdana"/>
              </a:rPr>
              <a:t> </a:t>
            </a:r>
            <a:r>
              <a:rPr sz="1100" spc="-15" dirty="0">
                <a:solidFill>
                  <a:srgbClr val="121313"/>
                </a:solidFill>
                <a:latin typeface="Verdana"/>
                <a:cs typeface="Verdana"/>
              </a:rPr>
              <a:t>Los  </a:t>
            </a:r>
            <a:r>
              <a:rPr sz="1100" spc="-30" dirty="0">
                <a:solidFill>
                  <a:srgbClr val="121313"/>
                </a:solidFill>
                <a:latin typeface="Verdana"/>
                <a:cs typeface="Verdana"/>
              </a:rPr>
              <a:t>compradores</a:t>
            </a:r>
            <a:r>
              <a:rPr sz="1100" spc="-150" dirty="0">
                <a:solidFill>
                  <a:srgbClr val="121313"/>
                </a:solidFill>
                <a:latin typeface="Verdana"/>
                <a:cs typeface="Verdana"/>
              </a:rPr>
              <a:t> </a:t>
            </a:r>
            <a:r>
              <a:rPr sz="1100" spc="-30" dirty="0">
                <a:solidFill>
                  <a:srgbClr val="121313"/>
                </a:solidFill>
                <a:latin typeface="Verdana"/>
                <a:cs typeface="Verdana"/>
              </a:rPr>
              <a:t>estarán</a:t>
            </a:r>
            <a:r>
              <a:rPr sz="1100" spc="-150" dirty="0">
                <a:solidFill>
                  <a:srgbClr val="121313"/>
                </a:solidFill>
                <a:latin typeface="Verdana"/>
                <a:cs typeface="Verdana"/>
              </a:rPr>
              <a:t> </a:t>
            </a:r>
            <a:r>
              <a:rPr sz="1100" spc="-30" dirty="0">
                <a:solidFill>
                  <a:srgbClr val="121313"/>
                </a:solidFill>
                <a:latin typeface="Verdana"/>
                <a:cs typeface="Verdana"/>
              </a:rPr>
              <a:t>acompañados</a:t>
            </a:r>
            <a:r>
              <a:rPr sz="1100" spc="-150" dirty="0">
                <a:solidFill>
                  <a:srgbClr val="121313"/>
                </a:solidFill>
                <a:latin typeface="Verdana"/>
                <a:cs typeface="Verdana"/>
              </a:rPr>
              <a:t> </a:t>
            </a:r>
            <a:r>
              <a:rPr sz="1100" spc="-15" dirty="0">
                <a:solidFill>
                  <a:srgbClr val="121313"/>
                </a:solidFill>
                <a:latin typeface="Verdana"/>
                <a:cs typeface="Verdana"/>
              </a:rPr>
              <a:t>por</a:t>
            </a:r>
            <a:r>
              <a:rPr sz="1100" spc="-150" dirty="0">
                <a:solidFill>
                  <a:srgbClr val="121313"/>
                </a:solidFill>
                <a:latin typeface="Verdana"/>
                <a:cs typeface="Verdana"/>
              </a:rPr>
              <a:t> </a:t>
            </a:r>
            <a:r>
              <a:rPr sz="1100" spc="5" dirty="0">
                <a:solidFill>
                  <a:srgbClr val="121313"/>
                </a:solidFill>
                <a:latin typeface="Verdana"/>
                <a:cs typeface="Verdana"/>
              </a:rPr>
              <a:t>su</a:t>
            </a:r>
            <a:r>
              <a:rPr sz="1100" spc="-150" dirty="0">
                <a:solidFill>
                  <a:srgbClr val="121313"/>
                </a:solidFill>
                <a:latin typeface="Verdana"/>
                <a:cs typeface="Verdana"/>
              </a:rPr>
              <a:t> </a:t>
            </a:r>
            <a:r>
              <a:rPr sz="1100" spc="-25" dirty="0">
                <a:solidFill>
                  <a:srgbClr val="121313"/>
                </a:solidFill>
                <a:latin typeface="Verdana"/>
                <a:cs typeface="Verdana"/>
              </a:rPr>
              <a:t>agente</a:t>
            </a:r>
            <a:r>
              <a:rPr sz="1100" spc="-150" dirty="0">
                <a:solidFill>
                  <a:srgbClr val="121313"/>
                </a:solidFill>
                <a:latin typeface="Verdana"/>
                <a:cs typeface="Verdana"/>
              </a:rPr>
              <a:t> </a:t>
            </a:r>
            <a:r>
              <a:rPr sz="1100" spc="-25" dirty="0">
                <a:solidFill>
                  <a:srgbClr val="121313"/>
                </a:solidFill>
                <a:latin typeface="Verdana"/>
                <a:cs typeface="Verdana"/>
              </a:rPr>
              <a:t>cuando</a:t>
            </a:r>
            <a:r>
              <a:rPr sz="1100" spc="-150" dirty="0">
                <a:solidFill>
                  <a:srgbClr val="121313"/>
                </a:solidFill>
                <a:latin typeface="Verdana"/>
                <a:cs typeface="Verdana"/>
              </a:rPr>
              <a:t> </a:t>
            </a:r>
            <a:r>
              <a:rPr sz="1100" spc="-25" dirty="0">
                <a:solidFill>
                  <a:srgbClr val="121313"/>
                </a:solidFill>
                <a:latin typeface="Verdana"/>
                <a:cs typeface="Verdana"/>
              </a:rPr>
              <a:t>vengan</a:t>
            </a:r>
            <a:r>
              <a:rPr sz="1100" spc="-150" dirty="0">
                <a:solidFill>
                  <a:srgbClr val="121313"/>
                </a:solidFill>
                <a:latin typeface="Verdana"/>
                <a:cs typeface="Verdana"/>
              </a:rPr>
              <a:t> </a:t>
            </a:r>
            <a:r>
              <a:rPr sz="1100" spc="50" dirty="0">
                <a:solidFill>
                  <a:srgbClr val="121313"/>
                </a:solidFill>
                <a:latin typeface="Verdana"/>
                <a:cs typeface="Verdana"/>
              </a:rPr>
              <a:t>a</a:t>
            </a:r>
            <a:r>
              <a:rPr sz="1100" spc="-150" dirty="0">
                <a:solidFill>
                  <a:srgbClr val="121313"/>
                </a:solidFill>
                <a:latin typeface="Verdana"/>
                <a:cs typeface="Verdana"/>
              </a:rPr>
              <a:t> </a:t>
            </a:r>
            <a:r>
              <a:rPr sz="1100" spc="-15" dirty="0">
                <a:solidFill>
                  <a:srgbClr val="121313"/>
                </a:solidFill>
                <a:latin typeface="Verdana"/>
                <a:cs typeface="Verdana"/>
              </a:rPr>
              <a:t>ver</a:t>
            </a:r>
            <a:r>
              <a:rPr sz="1100" spc="-150" dirty="0">
                <a:solidFill>
                  <a:srgbClr val="121313"/>
                </a:solidFill>
                <a:latin typeface="Verdana"/>
                <a:cs typeface="Verdana"/>
              </a:rPr>
              <a:t> </a:t>
            </a:r>
            <a:r>
              <a:rPr sz="1100" spc="5" dirty="0">
                <a:solidFill>
                  <a:srgbClr val="121313"/>
                </a:solidFill>
                <a:latin typeface="Verdana"/>
                <a:cs typeface="Verdana"/>
              </a:rPr>
              <a:t>su</a:t>
            </a:r>
            <a:r>
              <a:rPr sz="1100" spc="-145" dirty="0">
                <a:solidFill>
                  <a:srgbClr val="121313"/>
                </a:solidFill>
                <a:latin typeface="Verdana"/>
                <a:cs typeface="Verdana"/>
              </a:rPr>
              <a:t> </a:t>
            </a:r>
            <a:r>
              <a:rPr sz="1100" spc="-30" dirty="0">
                <a:solidFill>
                  <a:srgbClr val="121313"/>
                </a:solidFill>
                <a:latin typeface="Verdana"/>
                <a:cs typeface="Verdana"/>
              </a:rPr>
              <a:t>casa.</a:t>
            </a:r>
            <a:endParaRPr sz="1100">
              <a:latin typeface="Verdana"/>
              <a:cs typeface="Verdana"/>
            </a:endParaRPr>
          </a:p>
        </p:txBody>
      </p:sp>
      <p:sp>
        <p:nvSpPr>
          <p:cNvPr id="8" name="object 8"/>
          <p:cNvSpPr txBox="1"/>
          <p:nvPr/>
        </p:nvSpPr>
        <p:spPr>
          <a:xfrm>
            <a:off x="319531" y="2057602"/>
            <a:ext cx="4296410" cy="1207135"/>
          </a:xfrm>
          <a:prstGeom prst="rect">
            <a:avLst/>
          </a:prstGeom>
        </p:spPr>
        <p:txBody>
          <a:bodyPr vert="horz" wrap="square" lIns="0" tIns="12700" rIns="0" bIns="0" rtlCol="0">
            <a:spAutoFit/>
          </a:bodyPr>
          <a:lstStyle/>
          <a:p>
            <a:pPr marL="15875" marR="5080" indent="-3810" algn="just">
              <a:lnSpc>
                <a:spcPct val="117400"/>
              </a:lnSpc>
              <a:spcBef>
                <a:spcPts val="100"/>
              </a:spcBef>
            </a:pPr>
            <a:r>
              <a:rPr sz="1100" spc="-5" dirty="0">
                <a:solidFill>
                  <a:srgbClr val="121212"/>
                </a:solidFill>
                <a:latin typeface="Verdana"/>
                <a:cs typeface="Verdana"/>
              </a:rPr>
              <a:t>Hay</a:t>
            </a:r>
            <a:r>
              <a:rPr sz="1100" spc="-65" dirty="0">
                <a:solidFill>
                  <a:srgbClr val="121212"/>
                </a:solidFill>
                <a:latin typeface="Verdana"/>
                <a:cs typeface="Verdana"/>
              </a:rPr>
              <a:t> </a:t>
            </a:r>
            <a:r>
              <a:rPr sz="1100" spc="-30" dirty="0">
                <a:solidFill>
                  <a:srgbClr val="121212"/>
                </a:solidFill>
                <a:latin typeface="Verdana"/>
                <a:cs typeface="Verdana"/>
              </a:rPr>
              <a:t>algunas</a:t>
            </a:r>
            <a:r>
              <a:rPr sz="1100" spc="-60" dirty="0">
                <a:solidFill>
                  <a:srgbClr val="121212"/>
                </a:solidFill>
                <a:latin typeface="Verdana"/>
                <a:cs typeface="Verdana"/>
              </a:rPr>
              <a:t> </a:t>
            </a:r>
            <a:r>
              <a:rPr sz="1100" spc="-25" dirty="0">
                <a:solidFill>
                  <a:srgbClr val="121212"/>
                </a:solidFill>
                <a:latin typeface="Verdana"/>
                <a:cs typeface="Verdana"/>
              </a:rPr>
              <a:t>cosas</a:t>
            </a:r>
            <a:r>
              <a:rPr sz="1100" spc="-60" dirty="0">
                <a:solidFill>
                  <a:srgbClr val="121212"/>
                </a:solidFill>
                <a:latin typeface="Verdana"/>
                <a:cs typeface="Verdana"/>
              </a:rPr>
              <a:t> </a:t>
            </a:r>
            <a:r>
              <a:rPr sz="1100" spc="-25" dirty="0">
                <a:solidFill>
                  <a:srgbClr val="121212"/>
                </a:solidFill>
                <a:latin typeface="Verdana"/>
                <a:cs typeface="Verdana"/>
              </a:rPr>
              <a:t>sobre</a:t>
            </a:r>
            <a:r>
              <a:rPr sz="1100" spc="-60" dirty="0">
                <a:solidFill>
                  <a:srgbClr val="121212"/>
                </a:solidFill>
                <a:latin typeface="Verdana"/>
                <a:cs typeface="Verdana"/>
              </a:rPr>
              <a:t> </a:t>
            </a:r>
            <a:r>
              <a:rPr sz="1100" spc="-20" dirty="0">
                <a:solidFill>
                  <a:srgbClr val="121212"/>
                </a:solidFill>
                <a:latin typeface="Verdana"/>
                <a:cs typeface="Verdana"/>
              </a:rPr>
              <a:t>las</a:t>
            </a:r>
            <a:r>
              <a:rPr sz="1100" spc="-60" dirty="0">
                <a:solidFill>
                  <a:srgbClr val="121212"/>
                </a:solidFill>
                <a:latin typeface="Verdana"/>
                <a:cs typeface="Verdana"/>
              </a:rPr>
              <a:t> </a:t>
            </a:r>
            <a:r>
              <a:rPr sz="1100" spc="-40" dirty="0">
                <a:solidFill>
                  <a:srgbClr val="121212"/>
                </a:solidFill>
                <a:latin typeface="Verdana"/>
                <a:cs typeface="Verdana"/>
              </a:rPr>
              <a:t>exhibiciones</a:t>
            </a:r>
            <a:r>
              <a:rPr sz="1100" spc="-60" dirty="0">
                <a:solidFill>
                  <a:srgbClr val="121212"/>
                </a:solidFill>
                <a:latin typeface="Verdana"/>
                <a:cs typeface="Verdana"/>
              </a:rPr>
              <a:t> </a:t>
            </a:r>
            <a:r>
              <a:rPr sz="1100" spc="50" dirty="0">
                <a:solidFill>
                  <a:srgbClr val="121212"/>
                </a:solidFill>
                <a:latin typeface="Verdana"/>
                <a:cs typeface="Verdana"/>
              </a:rPr>
              <a:t>a</a:t>
            </a:r>
            <a:r>
              <a:rPr sz="1100" spc="-65" dirty="0">
                <a:solidFill>
                  <a:srgbClr val="121212"/>
                </a:solidFill>
                <a:latin typeface="Verdana"/>
                <a:cs typeface="Verdana"/>
              </a:rPr>
              <a:t> </a:t>
            </a:r>
            <a:r>
              <a:rPr sz="1100" spc="-30" dirty="0">
                <a:solidFill>
                  <a:srgbClr val="121212"/>
                </a:solidFill>
                <a:latin typeface="Verdana"/>
                <a:cs typeface="Verdana"/>
              </a:rPr>
              <a:t>tener</a:t>
            </a:r>
            <a:r>
              <a:rPr sz="1100" spc="-60" dirty="0">
                <a:solidFill>
                  <a:srgbClr val="121212"/>
                </a:solidFill>
                <a:latin typeface="Verdana"/>
                <a:cs typeface="Verdana"/>
              </a:rPr>
              <a:t> </a:t>
            </a:r>
            <a:r>
              <a:rPr sz="1100" spc="5" dirty="0">
                <a:solidFill>
                  <a:srgbClr val="121212"/>
                </a:solidFill>
                <a:latin typeface="Verdana"/>
                <a:cs typeface="Verdana"/>
              </a:rPr>
              <a:t>en</a:t>
            </a:r>
            <a:r>
              <a:rPr sz="1100" spc="-60" dirty="0">
                <a:solidFill>
                  <a:srgbClr val="121212"/>
                </a:solidFill>
                <a:latin typeface="Verdana"/>
                <a:cs typeface="Verdana"/>
              </a:rPr>
              <a:t> </a:t>
            </a:r>
            <a:r>
              <a:rPr sz="1100" spc="-30" dirty="0">
                <a:solidFill>
                  <a:srgbClr val="121212"/>
                </a:solidFill>
                <a:latin typeface="Verdana"/>
                <a:cs typeface="Verdana"/>
              </a:rPr>
              <a:t>cuenta</a:t>
            </a:r>
            <a:r>
              <a:rPr sz="1100" spc="-60" dirty="0">
                <a:solidFill>
                  <a:srgbClr val="121212"/>
                </a:solidFill>
                <a:latin typeface="Verdana"/>
                <a:cs typeface="Verdana"/>
              </a:rPr>
              <a:t> </a:t>
            </a:r>
            <a:r>
              <a:rPr sz="1100" spc="-10" dirty="0">
                <a:solidFill>
                  <a:srgbClr val="121212"/>
                </a:solidFill>
                <a:latin typeface="Verdana"/>
                <a:cs typeface="Verdana"/>
              </a:rPr>
              <a:t>que  </a:t>
            </a:r>
            <a:r>
              <a:rPr sz="1100" spc="-30" dirty="0">
                <a:solidFill>
                  <a:srgbClr val="121212"/>
                </a:solidFill>
                <a:latin typeface="Verdana"/>
                <a:cs typeface="Verdana"/>
              </a:rPr>
              <a:t>siempre </a:t>
            </a:r>
            <a:r>
              <a:rPr sz="1100" spc="-35" dirty="0">
                <a:solidFill>
                  <a:srgbClr val="121212"/>
                </a:solidFill>
                <a:latin typeface="Verdana"/>
                <a:cs typeface="Verdana"/>
              </a:rPr>
              <a:t>discuto </a:t>
            </a:r>
            <a:r>
              <a:rPr sz="1100" spc="-10" dirty="0">
                <a:solidFill>
                  <a:srgbClr val="121212"/>
                </a:solidFill>
                <a:latin typeface="Verdana"/>
                <a:cs typeface="Verdana"/>
              </a:rPr>
              <a:t>con </a:t>
            </a:r>
            <a:r>
              <a:rPr sz="1100" spc="-20" dirty="0">
                <a:solidFill>
                  <a:srgbClr val="121212"/>
                </a:solidFill>
                <a:latin typeface="Verdana"/>
                <a:cs typeface="Verdana"/>
              </a:rPr>
              <a:t>los </a:t>
            </a:r>
            <a:r>
              <a:rPr sz="1100" spc="-40" dirty="0">
                <a:solidFill>
                  <a:srgbClr val="121212"/>
                </a:solidFill>
                <a:latin typeface="Verdana"/>
                <a:cs typeface="Verdana"/>
              </a:rPr>
              <a:t>clientes potenciales, </a:t>
            </a:r>
            <a:r>
              <a:rPr sz="1100" spc="-35" dirty="0">
                <a:solidFill>
                  <a:srgbClr val="121212"/>
                </a:solidFill>
                <a:latin typeface="Verdana"/>
                <a:cs typeface="Verdana"/>
              </a:rPr>
              <a:t>mientras </a:t>
            </a:r>
            <a:r>
              <a:rPr sz="1100" spc="-10" dirty="0">
                <a:solidFill>
                  <a:srgbClr val="121212"/>
                </a:solidFill>
                <a:latin typeface="Verdana"/>
                <a:cs typeface="Verdana"/>
              </a:rPr>
              <a:t>que</a:t>
            </a:r>
            <a:r>
              <a:rPr sz="1100" spc="-220" dirty="0">
                <a:solidFill>
                  <a:srgbClr val="121212"/>
                </a:solidFill>
                <a:latin typeface="Verdana"/>
                <a:cs typeface="Verdana"/>
              </a:rPr>
              <a:t> </a:t>
            </a:r>
            <a:r>
              <a:rPr sz="1100" spc="-25" dirty="0">
                <a:solidFill>
                  <a:srgbClr val="121212"/>
                </a:solidFill>
                <a:latin typeface="Verdana"/>
                <a:cs typeface="Verdana"/>
              </a:rPr>
              <a:t>están  </a:t>
            </a:r>
            <a:r>
              <a:rPr sz="1100" spc="-35" dirty="0">
                <a:solidFill>
                  <a:srgbClr val="121212"/>
                </a:solidFill>
                <a:latin typeface="Verdana"/>
                <a:cs typeface="Verdana"/>
              </a:rPr>
              <a:t>considerando </a:t>
            </a:r>
            <a:r>
              <a:rPr sz="1100" spc="-10" dirty="0">
                <a:solidFill>
                  <a:srgbClr val="121212"/>
                </a:solidFill>
                <a:latin typeface="Verdana"/>
                <a:cs typeface="Verdana"/>
              </a:rPr>
              <a:t>la </a:t>
            </a:r>
            <a:r>
              <a:rPr sz="1100" spc="-30" dirty="0">
                <a:solidFill>
                  <a:srgbClr val="121212"/>
                </a:solidFill>
                <a:latin typeface="Verdana"/>
                <a:cs typeface="Verdana"/>
              </a:rPr>
              <a:t>venta, </a:t>
            </a:r>
            <a:r>
              <a:rPr sz="1100" spc="50" dirty="0">
                <a:solidFill>
                  <a:srgbClr val="121212"/>
                </a:solidFill>
                <a:latin typeface="Verdana"/>
                <a:cs typeface="Verdana"/>
              </a:rPr>
              <a:t>y </a:t>
            </a:r>
            <a:r>
              <a:rPr sz="1100" spc="-25" dirty="0">
                <a:solidFill>
                  <a:srgbClr val="121212"/>
                </a:solidFill>
                <a:latin typeface="Verdana"/>
                <a:cs typeface="Verdana"/>
              </a:rPr>
              <a:t>pueden </a:t>
            </a:r>
            <a:r>
              <a:rPr sz="1100" spc="-30" dirty="0">
                <a:solidFill>
                  <a:srgbClr val="121212"/>
                </a:solidFill>
                <a:latin typeface="Verdana"/>
                <a:cs typeface="Verdana"/>
              </a:rPr>
              <a:t>estar pensando </a:t>
            </a:r>
            <a:r>
              <a:rPr sz="1100" spc="5" dirty="0">
                <a:solidFill>
                  <a:srgbClr val="121212"/>
                </a:solidFill>
                <a:latin typeface="Verdana"/>
                <a:cs typeface="Verdana"/>
              </a:rPr>
              <a:t>en </a:t>
            </a:r>
            <a:r>
              <a:rPr sz="1100" spc="-35" dirty="0">
                <a:solidFill>
                  <a:srgbClr val="121212"/>
                </a:solidFill>
                <a:latin typeface="Verdana"/>
                <a:cs typeface="Verdana"/>
              </a:rPr>
              <a:t>tratar </a:t>
            </a:r>
            <a:r>
              <a:rPr sz="1100" spc="5" dirty="0">
                <a:solidFill>
                  <a:srgbClr val="121212"/>
                </a:solidFill>
                <a:latin typeface="Verdana"/>
                <a:cs typeface="Verdana"/>
              </a:rPr>
              <a:t>de </a:t>
            </a:r>
            <a:r>
              <a:rPr sz="1100" spc="395" dirty="0">
                <a:solidFill>
                  <a:srgbClr val="121212"/>
                </a:solidFill>
                <a:latin typeface="Verdana"/>
                <a:cs typeface="Verdana"/>
              </a:rPr>
              <a:t> </a:t>
            </a:r>
            <a:r>
              <a:rPr sz="1100" spc="-25" dirty="0">
                <a:solidFill>
                  <a:srgbClr val="121212"/>
                </a:solidFill>
                <a:latin typeface="Verdana"/>
                <a:cs typeface="Verdana"/>
              </a:rPr>
              <a:t>vender </a:t>
            </a:r>
            <a:r>
              <a:rPr sz="1100" spc="5" dirty="0">
                <a:solidFill>
                  <a:srgbClr val="121212"/>
                </a:solidFill>
                <a:latin typeface="Verdana"/>
                <a:cs typeface="Verdana"/>
              </a:rPr>
              <a:t>su </a:t>
            </a:r>
            <a:r>
              <a:rPr sz="1100" spc="-20" dirty="0">
                <a:solidFill>
                  <a:srgbClr val="121212"/>
                </a:solidFill>
                <a:latin typeface="Verdana"/>
                <a:cs typeface="Verdana"/>
              </a:rPr>
              <a:t>casa </a:t>
            </a:r>
            <a:r>
              <a:rPr sz="1100" spc="-15" dirty="0">
                <a:solidFill>
                  <a:srgbClr val="121212"/>
                </a:solidFill>
                <a:latin typeface="Verdana"/>
                <a:cs typeface="Verdana"/>
              </a:rPr>
              <a:t>por </a:t>
            </a:r>
            <a:r>
              <a:rPr sz="1100" spc="5" dirty="0">
                <a:solidFill>
                  <a:srgbClr val="121212"/>
                </a:solidFill>
                <a:latin typeface="Verdana"/>
                <a:cs typeface="Verdana"/>
              </a:rPr>
              <a:t>su </a:t>
            </a:r>
            <a:r>
              <a:rPr sz="1100" spc="-30" dirty="0">
                <a:solidFill>
                  <a:srgbClr val="121212"/>
                </a:solidFill>
                <a:latin typeface="Verdana"/>
                <a:cs typeface="Verdana"/>
              </a:rPr>
              <a:t>cuenta </a:t>
            </a:r>
            <a:r>
              <a:rPr sz="1100" spc="-15" dirty="0">
                <a:solidFill>
                  <a:srgbClr val="121212"/>
                </a:solidFill>
                <a:latin typeface="Verdana"/>
                <a:cs typeface="Verdana"/>
              </a:rPr>
              <a:t>por </a:t>
            </a:r>
            <a:r>
              <a:rPr sz="1100" spc="-30" dirty="0">
                <a:solidFill>
                  <a:srgbClr val="121212"/>
                </a:solidFill>
                <a:latin typeface="Verdana"/>
                <a:cs typeface="Verdana"/>
              </a:rPr>
              <a:t>primera </a:t>
            </a:r>
            <a:r>
              <a:rPr sz="1100" spc="-25" dirty="0">
                <a:solidFill>
                  <a:srgbClr val="121212"/>
                </a:solidFill>
                <a:latin typeface="Verdana"/>
                <a:cs typeface="Verdana"/>
              </a:rPr>
              <a:t>vez. </a:t>
            </a:r>
            <a:r>
              <a:rPr sz="1100" spc="-20" dirty="0">
                <a:solidFill>
                  <a:srgbClr val="121212"/>
                </a:solidFill>
                <a:latin typeface="Verdana"/>
                <a:cs typeface="Verdana"/>
              </a:rPr>
              <a:t>Aquí </a:t>
            </a:r>
            <a:r>
              <a:rPr sz="1100" spc="-10" dirty="0">
                <a:solidFill>
                  <a:srgbClr val="121212"/>
                </a:solidFill>
                <a:latin typeface="Verdana"/>
                <a:cs typeface="Verdana"/>
              </a:rPr>
              <a:t>hay </a:t>
            </a:r>
            <a:r>
              <a:rPr sz="1100" spc="10" dirty="0">
                <a:solidFill>
                  <a:srgbClr val="121212"/>
                </a:solidFill>
                <a:latin typeface="Verdana"/>
                <a:cs typeface="Verdana"/>
              </a:rPr>
              <a:t>10  </a:t>
            </a:r>
            <a:r>
              <a:rPr sz="1100" spc="-35" dirty="0">
                <a:solidFill>
                  <a:srgbClr val="121212"/>
                </a:solidFill>
                <a:latin typeface="Verdana"/>
                <a:cs typeface="Verdana"/>
              </a:rPr>
              <a:t>precauciones </a:t>
            </a:r>
            <a:r>
              <a:rPr sz="1100" spc="-10" dirty="0">
                <a:solidFill>
                  <a:srgbClr val="121212"/>
                </a:solidFill>
                <a:latin typeface="Verdana"/>
                <a:cs typeface="Verdana"/>
              </a:rPr>
              <a:t>que </a:t>
            </a:r>
            <a:r>
              <a:rPr sz="1100" spc="20" dirty="0">
                <a:solidFill>
                  <a:srgbClr val="121212"/>
                </a:solidFill>
                <a:latin typeface="Verdana"/>
                <a:cs typeface="Verdana"/>
              </a:rPr>
              <a:t>me </a:t>
            </a:r>
            <a:r>
              <a:rPr sz="1100" spc="-25" dirty="0">
                <a:solidFill>
                  <a:srgbClr val="121212"/>
                </a:solidFill>
                <a:latin typeface="Verdana"/>
                <a:cs typeface="Verdana"/>
              </a:rPr>
              <a:t>gusta </a:t>
            </a:r>
            <a:r>
              <a:rPr sz="1100" spc="-35" dirty="0">
                <a:solidFill>
                  <a:srgbClr val="121212"/>
                </a:solidFill>
                <a:latin typeface="Verdana"/>
                <a:cs typeface="Verdana"/>
              </a:rPr>
              <a:t>compartir </a:t>
            </a:r>
            <a:r>
              <a:rPr sz="1100" spc="-10" dirty="0">
                <a:solidFill>
                  <a:srgbClr val="121212"/>
                </a:solidFill>
                <a:latin typeface="Verdana"/>
                <a:cs typeface="Verdana"/>
              </a:rPr>
              <a:t>con </a:t>
            </a:r>
            <a:r>
              <a:rPr sz="1100" spc="-20" dirty="0">
                <a:solidFill>
                  <a:srgbClr val="121212"/>
                </a:solidFill>
                <a:latin typeface="Verdana"/>
                <a:cs typeface="Verdana"/>
              </a:rPr>
              <a:t>cada </a:t>
            </a:r>
            <a:r>
              <a:rPr sz="1100" spc="-30" dirty="0">
                <a:solidFill>
                  <a:srgbClr val="121212"/>
                </a:solidFill>
                <a:latin typeface="Verdana"/>
                <a:cs typeface="Verdana"/>
              </a:rPr>
              <a:t>vendedor </a:t>
            </a:r>
            <a:r>
              <a:rPr sz="1100" spc="5" dirty="0">
                <a:solidFill>
                  <a:srgbClr val="121212"/>
                </a:solidFill>
                <a:latin typeface="Verdana"/>
                <a:cs typeface="Verdana"/>
              </a:rPr>
              <a:t>de </a:t>
            </a:r>
            <a:r>
              <a:rPr sz="1100" spc="-10" dirty="0">
                <a:solidFill>
                  <a:srgbClr val="121212"/>
                </a:solidFill>
                <a:latin typeface="Verdana"/>
                <a:cs typeface="Verdana"/>
              </a:rPr>
              <a:t>la  </a:t>
            </a:r>
            <a:r>
              <a:rPr sz="1100" spc="-20" dirty="0">
                <a:solidFill>
                  <a:srgbClr val="121212"/>
                </a:solidFill>
                <a:latin typeface="Verdana"/>
                <a:cs typeface="Verdana"/>
              </a:rPr>
              <a:t>casa</a:t>
            </a:r>
            <a:r>
              <a:rPr sz="1100" spc="-155" dirty="0">
                <a:solidFill>
                  <a:srgbClr val="121212"/>
                </a:solidFill>
                <a:latin typeface="Verdana"/>
                <a:cs typeface="Verdana"/>
              </a:rPr>
              <a:t> </a:t>
            </a:r>
            <a:r>
              <a:rPr sz="1100" spc="50" dirty="0">
                <a:solidFill>
                  <a:srgbClr val="121212"/>
                </a:solidFill>
                <a:latin typeface="Verdana"/>
                <a:cs typeface="Verdana"/>
              </a:rPr>
              <a:t>a</a:t>
            </a:r>
            <a:r>
              <a:rPr sz="1100" spc="-150" dirty="0">
                <a:solidFill>
                  <a:srgbClr val="121212"/>
                </a:solidFill>
                <a:latin typeface="Verdana"/>
                <a:cs typeface="Verdana"/>
              </a:rPr>
              <a:t> </a:t>
            </a:r>
            <a:r>
              <a:rPr sz="1100" spc="-30" dirty="0">
                <a:solidFill>
                  <a:srgbClr val="121212"/>
                </a:solidFill>
                <a:latin typeface="Verdana"/>
                <a:cs typeface="Verdana"/>
              </a:rPr>
              <a:t>través</a:t>
            </a:r>
            <a:r>
              <a:rPr sz="1100" spc="-150" dirty="0">
                <a:solidFill>
                  <a:srgbClr val="121212"/>
                </a:solidFill>
                <a:latin typeface="Verdana"/>
                <a:cs typeface="Verdana"/>
              </a:rPr>
              <a:t> </a:t>
            </a:r>
            <a:r>
              <a:rPr sz="1100" spc="5" dirty="0">
                <a:solidFill>
                  <a:srgbClr val="121212"/>
                </a:solidFill>
                <a:latin typeface="Verdana"/>
                <a:cs typeface="Verdana"/>
              </a:rPr>
              <a:t>de</a:t>
            </a:r>
            <a:r>
              <a:rPr sz="1100" spc="-150" dirty="0">
                <a:solidFill>
                  <a:srgbClr val="121212"/>
                </a:solidFill>
                <a:latin typeface="Verdana"/>
                <a:cs typeface="Verdana"/>
              </a:rPr>
              <a:t> </a:t>
            </a:r>
            <a:r>
              <a:rPr sz="1100" spc="-25" dirty="0">
                <a:solidFill>
                  <a:srgbClr val="121212"/>
                </a:solidFill>
                <a:latin typeface="Verdana"/>
                <a:cs typeface="Verdana"/>
              </a:rPr>
              <a:t>este</a:t>
            </a:r>
            <a:r>
              <a:rPr sz="1100" spc="-150" dirty="0">
                <a:solidFill>
                  <a:srgbClr val="121212"/>
                </a:solidFill>
                <a:latin typeface="Verdana"/>
                <a:cs typeface="Verdana"/>
              </a:rPr>
              <a:t> </a:t>
            </a:r>
            <a:r>
              <a:rPr sz="1100" spc="-35" dirty="0">
                <a:solidFill>
                  <a:srgbClr val="121212"/>
                </a:solidFill>
                <a:latin typeface="Verdana"/>
                <a:cs typeface="Verdana"/>
              </a:rPr>
              <a:t>proceso:</a:t>
            </a:r>
            <a:endParaRPr sz="1100">
              <a:latin typeface="Verdana"/>
              <a:cs typeface="Verdana"/>
            </a:endParaRPr>
          </a:p>
        </p:txBody>
      </p:sp>
      <p:sp>
        <p:nvSpPr>
          <p:cNvPr id="9" name="object 9"/>
          <p:cNvSpPr txBox="1"/>
          <p:nvPr/>
        </p:nvSpPr>
        <p:spPr>
          <a:xfrm>
            <a:off x="4831841" y="3020288"/>
            <a:ext cx="1651635" cy="322580"/>
          </a:xfrm>
          <a:prstGeom prst="rect">
            <a:avLst/>
          </a:prstGeom>
        </p:spPr>
        <p:txBody>
          <a:bodyPr vert="horz" wrap="square" lIns="0" tIns="12700" rIns="0" bIns="0" rtlCol="0">
            <a:spAutoFit/>
          </a:bodyPr>
          <a:lstStyle/>
          <a:p>
            <a:pPr marL="12700">
              <a:lnSpc>
                <a:spcPct val="100000"/>
              </a:lnSpc>
              <a:spcBef>
                <a:spcPts val="100"/>
              </a:spcBef>
            </a:pPr>
            <a:r>
              <a:rPr sz="1950" b="1" spc="-254" dirty="0">
                <a:solidFill>
                  <a:srgbClr val="18181B"/>
                </a:solidFill>
                <a:latin typeface="Times New Roman"/>
                <a:cs typeface="Times New Roman"/>
              </a:rPr>
              <a:t>1-1</a:t>
            </a:r>
            <a:r>
              <a:rPr sz="1950" b="1" spc="70" dirty="0">
                <a:solidFill>
                  <a:srgbClr val="18181B"/>
                </a:solidFill>
                <a:latin typeface="Times New Roman"/>
                <a:cs typeface="Times New Roman"/>
              </a:rPr>
              <a:t>0</a:t>
            </a:r>
            <a:r>
              <a:rPr sz="1950" b="1" spc="-254" dirty="0">
                <a:solidFill>
                  <a:srgbClr val="18181B"/>
                </a:solidFill>
                <a:latin typeface="Times New Roman"/>
                <a:cs typeface="Times New Roman"/>
              </a:rPr>
              <a:t>lVI</a:t>
            </a:r>
            <a:r>
              <a:rPr sz="1950" b="1" spc="-35" dirty="0">
                <a:solidFill>
                  <a:srgbClr val="18181B"/>
                </a:solidFill>
                <a:latin typeface="Times New Roman"/>
                <a:cs typeface="Times New Roman"/>
              </a:rPr>
              <a:t>E</a:t>
            </a:r>
            <a:r>
              <a:rPr sz="1950" b="1" spc="-175" dirty="0">
                <a:solidFill>
                  <a:srgbClr val="18181B"/>
                </a:solidFill>
                <a:latin typeface="Times New Roman"/>
                <a:cs typeface="Times New Roman"/>
              </a:rPr>
              <a:t>SELLER</a:t>
            </a:r>
            <a:endParaRPr sz="1950">
              <a:latin typeface="Times New Roman"/>
              <a:cs typeface="Times New Roman"/>
            </a:endParaRPr>
          </a:p>
        </p:txBody>
      </p:sp>
      <p:sp>
        <p:nvSpPr>
          <p:cNvPr id="10" name="object 10"/>
          <p:cNvSpPr txBox="1"/>
          <p:nvPr/>
        </p:nvSpPr>
        <p:spPr>
          <a:xfrm>
            <a:off x="6676506" y="3429698"/>
            <a:ext cx="525780" cy="607695"/>
          </a:xfrm>
          <a:prstGeom prst="rect">
            <a:avLst/>
          </a:prstGeom>
        </p:spPr>
        <p:txBody>
          <a:bodyPr vert="horz" wrap="square" lIns="0" tIns="12700" rIns="0" bIns="0" rtlCol="0">
            <a:spAutoFit/>
          </a:bodyPr>
          <a:lstStyle/>
          <a:p>
            <a:pPr marL="12700" marR="5080" indent="27305">
              <a:lnSpc>
                <a:spcPct val="115799"/>
              </a:lnSpc>
              <a:spcBef>
                <a:spcPts val="100"/>
              </a:spcBef>
            </a:pPr>
            <a:r>
              <a:rPr sz="1100" dirty="0">
                <a:solidFill>
                  <a:srgbClr val="121212"/>
                </a:solidFill>
                <a:latin typeface="Arial"/>
                <a:cs typeface="Arial"/>
              </a:rPr>
              <a:t>todos  licencia  intenta</a:t>
            </a:r>
            <a:endParaRPr sz="1100">
              <a:latin typeface="Arial"/>
              <a:cs typeface="Arial"/>
            </a:endParaRPr>
          </a:p>
        </p:txBody>
      </p:sp>
      <p:sp>
        <p:nvSpPr>
          <p:cNvPr id="11" name="object 11"/>
          <p:cNvSpPr txBox="1"/>
          <p:nvPr/>
        </p:nvSpPr>
        <p:spPr>
          <a:xfrm>
            <a:off x="438912" y="3429698"/>
            <a:ext cx="6189345" cy="802005"/>
          </a:xfrm>
          <a:prstGeom prst="rect">
            <a:avLst/>
          </a:prstGeom>
        </p:spPr>
        <p:txBody>
          <a:bodyPr vert="horz" wrap="square" lIns="0" tIns="12700" rIns="0" bIns="0" rtlCol="0">
            <a:spAutoFit/>
          </a:bodyPr>
          <a:lstStyle/>
          <a:p>
            <a:pPr marL="12700" marR="5080" algn="just">
              <a:lnSpc>
                <a:spcPct val="115799"/>
              </a:lnSpc>
              <a:spcBef>
                <a:spcPts val="100"/>
              </a:spcBef>
            </a:pPr>
            <a:r>
              <a:rPr sz="1100" dirty="0">
                <a:solidFill>
                  <a:srgbClr val="121212"/>
                </a:solidFill>
                <a:latin typeface="Arial"/>
                <a:cs typeface="Arial"/>
              </a:rPr>
              <a:t>1.Mostrar sólo con cita previa y documento. Como profesional inmobiliario, precalifico a  los que entran por la puerta. Tengo información de identificación que puede incluir su  de conducir y su matrícula por razones de seguridad. Usted debe hacer lo mismo si  vender usted</a:t>
            </a:r>
            <a:r>
              <a:rPr sz="1100" spc="140" dirty="0">
                <a:solidFill>
                  <a:srgbClr val="121212"/>
                </a:solidFill>
                <a:latin typeface="Arial"/>
                <a:cs typeface="Arial"/>
              </a:rPr>
              <a:t> </a:t>
            </a:r>
            <a:r>
              <a:rPr sz="1100" dirty="0">
                <a:solidFill>
                  <a:srgbClr val="121212"/>
                </a:solidFill>
                <a:latin typeface="Arial"/>
                <a:cs typeface="Arial"/>
              </a:rPr>
              <a:t>mismo.</a:t>
            </a:r>
            <a:endParaRPr sz="1100">
              <a:latin typeface="Arial"/>
              <a:cs typeface="Arial"/>
            </a:endParaRPr>
          </a:p>
        </p:txBody>
      </p:sp>
      <p:sp>
        <p:nvSpPr>
          <p:cNvPr id="12" name="object 12"/>
          <p:cNvSpPr txBox="1">
            <a:spLocks noGrp="1"/>
          </p:cNvSpPr>
          <p:nvPr>
            <p:ph type="body" idx="1"/>
          </p:nvPr>
        </p:nvSpPr>
        <p:spPr>
          <a:prstGeom prst="rect">
            <a:avLst/>
          </a:prstGeom>
        </p:spPr>
        <p:txBody>
          <a:bodyPr vert="horz" wrap="square" lIns="0" tIns="12700" rIns="0" bIns="0" rtlCol="0">
            <a:spAutoFit/>
          </a:bodyPr>
          <a:lstStyle/>
          <a:p>
            <a:pPr marL="128270" marR="98425">
              <a:lnSpc>
                <a:spcPct val="115799"/>
              </a:lnSpc>
              <a:spcBef>
                <a:spcPts val="100"/>
              </a:spcBef>
              <a:buSzPct val="90909"/>
              <a:buAutoNum type="arabicPeriod" startAt="2"/>
              <a:tabLst>
                <a:tab pos="245745" algn="l"/>
              </a:tabLst>
            </a:pPr>
            <a:r>
              <a:rPr dirty="0"/>
              <a:t>Comparte esa información con un amigo de confianza. Avisa a alguien cuando tengas previsto mostrar una  propiedad y deja claro que una fuente externa la tiene a buen</a:t>
            </a:r>
            <a:r>
              <a:rPr spc="-20" dirty="0"/>
              <a:t> </a:t>
            </a:r>
            <a:r>
              <a:rPr dirty="0"/>
              <a:t>recaudo.</a:t>
            </a:r>
          </a:p>
          <a:p>
            <a:pPr marL="128270" marR="5080">
              <a:lnSpc>
                <a:spcPct val="100000"/>
              </a:lnSpc>
              <a:spcBef>
                <a:spcPts val="980"/>
              </a:spcBef>
              <a:buAutoNum type="arabicPeriod" startAt="2"/>
              <a:tabLst>
                <a:tab pos="273050" algn="l"/>
              </a:tabLst>
            </a:pPr>
            <a:r>
              <a:rPr spc="45" dirty="0">
                <a:solidFill>
                  <a:srgbClr val="141414"/>
                </a:solidFill>
                <a:latin typeface="Verdana"/>
                <a:cs typeface="Verdana"/>
              </a:rPr>
              <a:t>No</a:t>
            </a:r>
            <a:r>
              <a:rPr spc="-20" dirty="0">
                <a:solidFill>
                  <a:srgbClr val="141414"/>
                </a:solidFill>
                <a:latin typeface="Verdana"/>
                <a:cs typeface="Verdana"/>
              </a:rPr>
              <a:t> </a:t>
            </a:r>
            <a:r>
              <a:rPr spc="25" dirty="0">
                <a:solidFill>
                  <a:srgbClr val="141414"/>
                </a:solidFill>
                <a:latin typeface="Verdana"/>
                <a:cs typeface="Verdana"/>
              </a:rPr>
              <a:t>organice</a:t>
            </a:r>
            <a:r>
              <a:rPr spc="-15" dirty="0">
                <a:solidFill>
                  <a:srgbClr val="141414"/>
                </a:solidFill>
                <a:latin typeface="Verdana"/>
                <a:cs typeface="Verdana"/>
              </a:rPr>
              <a:t> </a:t>
            </a:r>
            <a:r>
              <a:rPr spc="20" dirty="0">
                <a:solidFill>
                  <a:srgbClr val="141414"/>
                </a:solidFill>
                <a:latin typeface="Verdana"/>
                <a:cs typeface="Verdana"/>
              </a:rPr>
              <a:t>las</a:t>
            </a:r>
            <a:r>
              <a:rPr spc="-20" dirty="0">
                <a:solidFill>
                  <a:srgbClr val="141414"/>
                </a:solidFill>
                <a:latin typeface="Verdana"/>
                <a:cs typeface="Verdana"/>
              </a:rPr>
              <a:t> </a:t>
            </a:r>
            <a:r>
              <a:rPr spc="25" dirty="0">
                <a:solidFill>
                  <a:srgbClr val="141414"/>
                </a:solidFill>
                <a:latin typeface="Verdana"/>
                <a:cs typeface="Verdana"/>
              </a:rPr>
              <a:t>jornadas</a:t>
            </a:r>
            <a:r>
              <a:rPr spc="-20" dirty="0">
                <a:solidFill>
                  <a:srgbClr val="141414"/>
                </a:solidFill>
                <a:latin typeface="Verdana"/>
                <a:cs typeface="Verdana"/>
              </a:rPr>
              <a:t> </a:t>
            </a:r>
            <a:r>
              <a:rPr spc="40" dirty="0">
                <a:solidFill>
                  <a:srgbClr val="141414"/>
                </a:solidFill>
                <a:latin typeface="Verdana"/>
                <a:cs typeface="Verdana"/>
              </a:rPr>
              <a:t>de</a:t>
            </a:r>
            <a:r>
              <a:rPr spc="-15" dirty="0">
                <a:solidFill>
                  <a:srgbClr val="141414"/>
                </a:solidFill>
                <a:latin typeface="Verdana"/>
                <a:cs typeface="Verdana"/>
              </a:rPr>
              <a:t> </a:t>
            </a:r>
            <a:r>
              <a:rPr spc="25" dirty="0">
                <a:solidFill>
                  <a:srgbClr val="141414"/>
                </a:solidFill>
                <a:latin typeface="Verdana"/>
                <a:cs typeface="Verdana"/>
              </a:rPr>
              <a:t>puertas</a:t>
            </a:r>
            <a:r>
              <a:rPr spc="-20" dirty="0">
                <a:solidFill>
                  <a:srgbClr val="141414"/>
                </a:solidFill>
                <a:latin typeface="Verdana"/>
                <a:cs typeface="Verdana"/>
              </a:rPr>
              <a:t> </a:t>
            </a:r>
            <a:r>
              <a:rPr spc="20" dirty="0">
                <a:solidFill>
                  <a:srgbClr val="141414"/>
                </a:solidFill>
                <a:latin typeface="Verdana"/>
                <a:cs typeface="Verdana"/>
              </a:rPr>
              <a:t>abiertas</a:t>
            </a:r>
            <a:r>
              <a:rPr spc="-15" dirty="0">
                <a:solidFill>
                  <a:srgbClr val="141414"/>
                </a:solidFill>
                <a:latin typeface="Verdana"/>
                <a:cs typeface="Verdana"/>
              </a:rPr>
              <a:t> </a:t>
            </a:r>
            <a:r>
              <a:rPr spc="20" dirty="0">
                <a:solidFill>
                  <a:srgbClr val="141414"/>
                </a:solidFill>
                <a:latin typeface="Verdana"/>
                <a:cs typeface="Verdana"/>
              </a:rPr>
              <a:t>solo.</a:t>
            </a:r>
            <a:r>
              <a:rPr spc="-20" dirty="0">
                <a:solidFill>
                  <a:srgbClr val="141414"/>
                </a:solidFill>
                <a:latin typeface="Verdana"/>
                <a:cs typeface="Verdana"/>
              </a:rPr>
              <a:t> </a:t>
            </a:r>
            <a:r>
              <a:rPr spc="35" dirty="0">
                <a:solidFill>
                  <a:srgbClr val="141414"/>
                </a:solidFill>
                <a:latin typeface="Verdana"/>
                <a:cs typeface="Verdana"/>
              </a:rPr>
              <a:t>Es</a:t>
            </a:r>
            <a:r>
              <a:rPr spc="-15" dirty="0">
                <a:solidFill>
                  <a:srgbClr val="141414"/>
                </a:solidFill>
                <a:latin typeface="Verdana"/>
                <a:cs typeface="Verdana"/>
              </a:rPr>
              <a:t> </a:t>
            </a:r>
            <a:r>
              <a:rPr spc="30" dirty="0">
                <a:solidFill>
                  <a:srgbClr val="141414"/>
                </a:solidFill>
                <a:latin typeface="Verdana"/>
                <a:cs typeface="Verdana"/>
              </a:rPr>
              <a:t>bueno</a:t>
            </a:r>
            <a:r>
              <a:rPr spc="-20" dirty="0">
                <a:solidFill>
                  <a:srgbClr val="141414"/>
                </a:solidFill>
                <a:latin typeface="Verdana"/>
                <a:cs typeface="Verdana"/>
              </a:rPr>
              <a:t> </a:t>
            </a:r>
            <a:r>
              <a:rPr spc="25" dirty="0">
                <a:solidFill>
                  <a:srgbClr val="141414"/>
                </a:solidFill>
                <a:latin typeface="Verdana"/>
                <a:cs typeface="Verdana"/>
              </a:rPr>
              <a:t>tener</a:t>
            </a:r>
            <a:r>
              <a:rPr spc="-15" dirty="0">
                <a:solidFill>
                  <a:srgbClr val="141414"/>
                </a:solidFill>
                <a:latin typeface="Verdana"/>
                <a:cs typeface="Verdana"/>
              </a:rPr>
              <a:t> </a:t>
            </a:r>
            <a:r>
              <a:rPr spc="40" dirty="0">
                <a:solidFill>
                  <a:srgbClr val="141414"/>
                </a:solidFill>
                <a:latin typeface="Verdana"/>
                <a:cs typeface="Verdana"/>
              </a:rPr>
              <a:t>un</a:t>
            </a:r>
            <a:r>
              <a:rPr spc="-20" dirty="0">
                <a:solidFill>
                  <a:srgbClr val="141414"/>
                </a:solidFill>
                <a:latin typeface="Verdana"/>
                <a:cs typeface="Verdana"/>
              </a:rPr>
              <a:t> </a:t>
            </a:r>
            <a:r>
              <a:rPr spc="30" dirty="0">
                <a:solidFill>
                  <a:srgbClr val="141414"/>
                </a:solidFill>
                <a:latin typeface="Verdana"/>
                <a:cs typeface="Verdana"/>
              </a:rPr>
              <a:t>segundo</a:t>
            </a:r>
            <a:r>
              <a:rPr spc="-15" dirty="0">
                <a:solidFill>
                  <a:srgbClr val="141414"/>
                </a:solidFill>
                <a:latin typeface="Verdana"/>
                <a:cs typeface="Verdana"/>
              </a:rPr>
              <a:t> </a:t>
            </a:r>
            <a:r>
              <a:rPr spc="30" dirty="0">
                <a:solidFill>
                  <a:srgbClr val="141414"/>
                </a:solidFill>
                <a:latin typeface="Verdana"/>
                <a:cs typeface="Verdana"/>
              </a:rPr>
              <a:t>par</a:t>
            </a:r>
            <a:r>
              <a:rPr spc="-20" dirty="0">
                <a:solidFill>
                  <a:srgbClr val="141414"/>
                </a:solidFill>
                <a:latin typeface="Verdana"/>
                <a:cs typeface="Verdana"/>
              </a:rPr>
              <a:t> </a:t>
            </a:r>
            <a:r>
              <a:rPr spc="40" dirty="0">
                <a:solidFill>
                  <a:srgbClr val="141414"/>
                </a:solidFill>
                <a:latin typeface="Verdana"/>
                <a:cs typeface="Verdana"/>
              </a:rPr>
              <a:t>de</a:t>
            </a:r>
            <a:r>
              <a:rPr spc="-15" dirty="0">
                <a:solidFill>
                  <a:srgbClr val="141414"/>
                </a:solidFill>
                <a:latin typeface="Verdana"/>
                <a:cs typeface="Verdana"/>
              </a:rPr>
              <a:t> </a:t>
            </a:r>
            <a:r>
              <a:rPr spc="25" dirty="0">
                <a:solidFill>
                  <a:srgbClr val="141414"/>
                </a:solidFill>
                <a:latin typeface="Verdana"/>
                <a:cs typeface="Verdana"/>
              </a:rPr>
              <a:t>ojos</a:t>
            </a:r>
            <a:r>
              <a:rPr spc="-20" dirty="0">
                <a:solidFill>
                  <a:srgbClr val="141414"/>
                </a:solidFill>
                <a:latin typeface="Verdana"/>
                <a:cs typeface="Verdana"/>
              </a:rPr>
              <a:t> </a:t>
            </a:r>
            <a:r>
              <a:rPr spc="50" dirty="0">
                <a:solidFill>
                  <a:srgbClr val="141414"/>
                </a:solidFill>
                <a:latin typeface="Verdana"/>
                <a:cs typeface="Verdana"/>
              </a:rPr>
              <a:t>y  </a:t>
            </a:r>
            <a:r>
              <a:rPr spc="25" dirty="0">
                <a:solidFill>
                  <a:srgbClr val="141414"/>
                </a:solidFill>
                <a:latin typeface="Verdana"/>
                <a:cs typeface="Verdana"/>
              </a:rPr>
              <a:t>oídos </a:t>
            </a:r>
            <a:r>
              <a:rPr spc="30" dirty="0">
                <a:solidFill>
                  <a:srgbClr val="141414"/>
                </a:solidFill>
                <a:latin typeface="Verdana"/>
                <a:cs typeface="Verdana"/>
              </a:rPr>
              <a:t>cuando </a:t>
            </a:r>
            <a:r>
              <a:rPr spc="35" dirty="0">
                <a:solidFill>
                  <a:srgbClr val="141414"/>
                </a:solidFill>
                <a:latin typeface="Verdana"/>
                <a:cs typeface="Verdana"/>
              </a:rPr>
              <a:t>se </a:t>
            </a:r>
            <a:r>
              <a:rPr spc="30" dirty="0">
                <a:solidFill>
                  <a:srgbClr val="141414"/>
                </a:solidFill>
                <a:latin typeface="Verdana"/>
                <a:cs typeface="Verdana"/>
              </a:rPr>
              <a:t>muestra </a:t>
            </a:r>
            <a:r>
              <a:rPr spc="35" dirty="0">
                <a:solidFill>
                  <a:srgbClr val="141414"/>
                </a:solidFill>
                <a:latin typeface="Verdana"/>
                <a:cs typeface="Verdana"/>
              </a:rPr>
              <a:t>una</a:t>
            </a:r>
            <a:r>
              <a:rPr spc="-225" dirty="0">
                <a:solidFill>
                  <a:srgbClr val="141414"/>
                </a:solidFill>
                <a:latin typeface="Verdana"/>
                <a:cs typeface="Verdana"/>
              </a:rPr>
              <a:t> </a:t>
            </a:r>
            <a:r>
              <a:rPr spc="20" dirty="0">
                <a:solidFill>
                  <a:srgbClr val="141414"/>
                </a:solidFill>
                <a:latin typeface="Verdana"/>
                <a:cs typeface="Verdana"/>
              </a:rPr>
              <a:t>propiedad.</a:t>
            </a:r>
          </a:p>
          <a:p>
            <a:pPr marL="116839" marR="41910">
              <a:lnSpc>
                <a:spcPts val="1530"/>
              </a:lnSpc>
              <a:spcBef>
                <a:spcPts val="65"/>
              </a:spcBef>
              <a:buSzPct val="90909"/>
              <a:buAutoNum type="arabicPeriod" startAt="2"/>
              <a:tabLst>
                <a:tab pos="269240" algn="l"/>
              </a:tabLst>
            </a:pPr>
            <a:r>
              <a:rPr spc="50" dirty="0">
                <a:latin typeface="Verdana"/>
                <a:cs typeface="Verdana"/>
              </a:rPr>
              <a:t>Mantenga en </a:t>
            </a:r>
            <a:r>
              <a:rPr spc="45" dirty="0">
                <a:latin typeface="Verdana"/>
                <a:cs typeface="Verdana"/>
              </a:rPr>
              <a:t>secreto </a:t>
            </a:r>
            <a:r>
              <a:rPr spc="35" dirty="0">
                <a:latin typeface="Verdana"/>
                <a:cs typeface="Verdana"/>
              </a:rPr>
              <a:t>la </a:t>
            </a:r>
            <a:r>
              <a:rPr spc="45" dirty="0">
                <a:latin typeface="Verdana"/>
                <a:cs typeface="Verdana"/>
              </a:rPr>
              <a:t>información </a:t>
            </a:r>
            <a:r>
              <a:rPr spc="40" dirty="0">
                <a:latin typeface="Verdana"/>
                <a:cs typeface="Verdana"/>
              </a:rPr>
              <a:t>financiera </a:t>
            </a:r>
            <a:r>
              <a:rPr spc="50" dirty="0">
                <a:latin typeface="Verdana"/>
                <a:cs typeface="Verdana"/>
              </a:rPr>
              <a:t>y </a:t>
            </a:r>
            <a:r>
              <a:rPr spc="40" dirty="0">
                <a:latin typeface="Verdana"/>
                <a:cs typeface="Verdana"/>
              </a:rPr>
              <a:t>los calendarios familiares. </a:t>
            </a:r>
            <a:r>
              <a:rPr spc="45" dirty="0">
                <a:latin typeface="Verdana"/>
                <a:cs typeface="Verdana"/>
              </a:rPr>
              <a:t>Personas </a:t>
            </a:r>
            <a:r>
              <a:rPr spc="40" dirty="0">
                <a:latin typeface="Verdana"/>
                <a:cs typeface="Verdana"/>
              </a:rPr>
              <a:t>sin  </a:t>
            </a:r>
            <a:r>
              <a:rPr spc="45" dirty="0">
                <a:latin typeface="Verdana"/>
                <a:cs typeface="Verdana"/>
              </a:rPr>
              <a:t>escrúpulos </a:t>
            </a:r>
            <a:r>
              <a:rPr spc="50" dirty="0">
                <a:latin typeface="Verdana"/>
                <a:cs typeface="Verdana"/>
              </a:rPr>
              <a:t>pueden </a:t>
            </a:r>
            <a:r>
              <a:rPr spc="35" dirty="0">
                <a:latin typeface="Verdana"/>
                <a:cs typeface="Verdana"/>
              </a:rPr>
              <a:t>utilizar </a:t>
            </a:r>
            <a:r>
              <a:rPr spc="50" dirty="0">
                <a:latin typeface="Verdana"/>
                <a:cs typeface="Verdana"/>
              </a:rPr>
              <a:t>esa </a:t>
            </a:r>
            <a:r>
              <a:rPr spc="45" dirty="0">
                <a:latin typeface="Verdana"/>
                <a:cs typeface="Verdana"/>
              </a:rPr>
              <a:t>información para robar </a:t>
            </a:r>
            <a:r>
              <a:rPr spc="50" dirty="0">
                <a:latin typeface="Verdana"/>
                <a:cs typeface="Verdana"/>
              </a:rPr>
              <a:t>su </a:t>
            </a:r>
            <a:r>
              <a:rPr spc="45" dirty="0">
                <a:latin typeface="Verdana"/>
                <a:cs typeface="Verdana"/>
              </a:rPr>
              <a:t>identidad </a:t>
            </a:r>
            <a:r>
              <a:rPr spc="50" dirty="0">
                <a:latin typeface="Verdana"/>
                <a:cs typeface="Verdana"/>
              </a:rPr>
              <a:t>o </a:t>
            </a:r>
            <a:r>
              <a:rPr spc="45" dirty="0">
                <a:latin typeface="Verdana"/>
                <a:cs typeface="Verdana"/>
              </a:rPr>
              <a:t>ver </a:t>
            </a:r>
            <a:r>
              <a:rPr spc="50" dirty="0">
                <a:latin typeface="Verdana"/>
                <a:cs typeface="Verdana"/>
              </a:rPr>
              <a:t>a qué </a:t>
            </a:r>
            <a:r>
              <a:rPr spc="45" dirty="0">
                <a:latin typeface="Verdana"/>
                <a:cs typeface="Verdana"/>
              </a:rPr>
              <a:t>horas </a:t>
            </a:r>
            <a:r>
              <a:rPr spc="50" dirty="0">
                <a:latin typeface="Verdana"/>
                <a:cs typeface="Verdana"/>
              </a:rPr>
              <a:t>su  </a:t>
            </a:r>
            <a:r>
              <a:rPr spc="45" dirty="0">
                <a:latin typeface="Verdana"/>
                <a:cs typeface="Verdana"/>
              </a:rPr>
              <a:t>casa </a:t>
            </a:r>
            <a:r>
              <a:rPr spc="50" dirty="0">
                <a:latin typeface="Verdana"/>
                <a:cs typeface="Verdana"/>
              </a:rPr>
              <a:t>puede </a:t>
            </a:r>
            <a:r>
              <a:rPr spc="45" dirty="0">
                <a:latin typeface="Verdana"/>
                <a:cs typeface="Verdana"/>
              </a:rPr>
              <a:t>ser vulnerable </a:t>
            </a:r>
            <a:r>
              <a:rPr spc="50" dirty="0">
                <a:latin typeface="Verdana"/>
                <a:cs typeface="Verdana"/>
              </a:rPr>
              <a:t>a </a:t>
            </a:r>
            <a:r>
              <a:rPr spc="40" dirty="0">
                <a:latin typeface="Verdana"/>
                <a:cs typeface="Verdana"/>
              </a:rPr>
              <a:t>los </a:t>
            </a:r>
            <a:r>
              <a:rPr spc="45" dirty="0">
                <a:latin typeface="Verdana"/>
                <a:cs typeface="Verdana"/>
              </a:rPr>
              <a:t>ladrones </a:t>
            </a:r>
            <a:r>
              <a:rPr spc="50" dirty="0">
                <a:latin typeface="Verdana"/>
                <a:cs typeface="Verdana"/>
              </a:rPr>
              <a:t>en </a:t>
            </a:r>
            <a:r>
              <a:rPr spc="45" dirty="0">
                <a:latin typeface="Verdana"/>
                <a:cs typeface="Verdana"/>
              </a:rPr>
              <a:t>función </a:t>
            </a:r>
            <a:r>
              <a:rPr spc="50" dirty="0">
                <a:latin typeface="Verdana"/>
                <a:cs typeface="Verdana"/>
              </a:rPr>
              <a:t>de </a:t>
            </a:r>
            <a:r>
              <a:rPr spc="45" dirty="0">
                <a:latin typeface="Verdana"/>
                <a:cs typeface="Verdana"/>
              </a:rPr>
              <a:t>sus</a:t>
            </a:r>
            <a:r>
              <a:rPr spc="-125" dirty="0">
                <a:latin typeface="Verdana"/>
                <a:cs typeface="Verdana"/>
              </a:rPr>
              <a:t> </a:t>
            </a:r>
            <a:r>
              <a:rPr spc="40" dirty="0">
                <a:latin typeface="Verdana"/>
                <a:cs typeface="Verdana"/>
              </a:rPr>
              <a:t>horarios.</a:t>
            </a:r>
          </a:p>
          <a:p>
            <a:pPr marL="128270" marR="130175">
              <a:lnSpc>
                <a:spcPct val="100000"/>
              </a:lnSpc>
              <a:spcBef>
                <a:spcPts val="85"/>
              </a:spcBef>
              <a:buSzPct val="90909"/>
              <a:buAutoNum type="arabicPeriod" startAt="2"/>
              <a:tabLst>
                <a:tab pos="280035" algn="l"/>
              </a:tabLst>
            </a:pPr>
            <a:r>
              <a:rPr spc="50" dirty="0">
                <a:latin typeface="Verdana"/>
                <a:cs typeface="Verdana"/>
              </a:rPr>
              <a:t>Mantenga </a:t>
            </a:r>
            <a:r>
              <a:rPr spc="40" dirty="0">
                <a:latin typeface="Verdana"/>
                <a:cs typeface="Verdana"/>
              </a:rPr>
              <a:t>los </a:t>
            </a:r>
            <a:r>
              <a:rPr spc="45" dirty="0">
                <a:latin typeface="Verdana"/>
                <a:cs typeface="Verdana"/>
              </a:rPr>
              <a:t>objetos </a:t>
            </a:r>
            <a:r>
              <a:rPr spc="50" dirty="0">
                <a:latin typeface="Verdana"/>
                <a:cs typeface="Verdana"/>
              </a:rPr>
              <a:t>de </a:t>
            </a:r>
            <a:r>
              <a:rPr spc="40" dirty="0">
                <a:latin typeface="Verdana"/>
                <a:cs typeface="Verdana"/>
              </a:rPr>
              <a:t>valor </a:t>
            </a:r>
            <a:r>
              <a:rPr spc="45" dirty="0">
                <a:latin typeface="Verdana"/>
                <a:cs typeface="Verdana"/>
              </a:rPr>
              <a:t>bajo </a:t>
            </a:r>
            <a:r>
              <a:rPr spc="35" dirty="0">
                <a:latin typeface="Verdana"/>
                <a:cs typeface="Verdana"/>
              </a:rPr>
              <a:t>llave. </a:t>
            </a:r>
            <a:r>
              <a:rPr spc="50" dirty="0">
                <a:latin typeface="Verdana"/>
                <a:cs typeface="Verdana"/>
              </a:rPr>
              <a:t>Todo </a:t>
            </a:r>
            <a:r>
              <a:rPr spc="35" dirty="0">
                <a:latin typeface="Verdana"/>
                <a:cs typeface="Verdana"/>
              </a:rPr>
              <a:t>lo </a:t>
            </a:r>
            <a:r>
              <a:rPr spc="50" dirty="0">
                <a:latin typeface="Verdana"/>
                <a:cs typeface="Verdana"/>
              </a:rPr>
              <a:t>que </a:t>
            </a:r>
            <a:r>
              <a:rPr spc="45" dirty="0">
                <a:latin typeface="Verdana"/>
                <a:cs typeface="Verdana"/>
              </a:rPr>
              <a:t>esté </a:t>
            </a:r>
            <a:r>
              <a:rPr spc="50" dirty="0">
                <a:latin typeface="Verdana"/>
                <a:cs typeface="Verdana"/>
              </a:rPr>
              <a:t>a </a:t>
            </a:r>
            <a:r>
              <a:rPr spc="35" dirty="0">
                <a:latin typeface="Verdana"/>
                <a:cs typeface="Verdana"/>
              </a:rPr>
              <a:t>la </a:t>
            </a:r>
            <a:r>
              <a:rPr spc="40" dirty="0">
                <a:latin typeface="Verdana"/>
                <a:cs typeface="Verdana"/>
              </a:rPr>
              <a:t>vista, </a:t>
            </a:r>
            <a:r>
              <a:rPr spc="55" dirty="0">
                <a:latin typeface="Verdana"/>
                <a:cs typeface="Verdana"/>
              </a:rPr>
              <a:t>como </a:t>
            </a:r>
            <a:r>
              <a:rPr spc="40" dirty="0">
                <a:latin typeface="Verdana"/>
                <a:cs typeface="Verdana"/>
              </a:rPr>
              <a:t>joyas,  </a:t>
            </a:r>
            <a:r>
              <a:rPr spc="50" dirty="0">
                <a:latin typeface="Verdana"/>
                <a:cs typeface="Verdana"/>
              </a:rPr>
              <a:t>ordenadores </a:t>
            </a:r>
            <a:r>
              <a:rPr spc="40" dirty="0">
                <a:latin typeface="Verdana"/>
                <a:cs typeface="Verdana"/>
              </a:rPr>
              <a:t>portátiles, </a:t>
            </a:r>
            <a:r>
              <a:rPr spc="45" dirty="0">
                <a:latin typeface="Verdana"/>
                <a:cs typeface="Verdana"/>
              </a:rPr>
              <a:t>aparatos </a:t>
            </a:r>
            <a:r>
              <a:rPr spc="40" dirty="0">
                <a:latin typeface="Verdana"/>
                <a:cs typeface="Verdana"/>
              </a:rPr>
              <a:t>electrónicos </a:t>
            </a:r>
            <a:r>
              <a:rPr spc="50" dirty="0">
                <a:latin typeface="Verdana"/>
                <a:cs typeface="Verdana"/>
              </a:rPr>
              <a:t>o </a:t>
            </a:r>
            <a:r>
              <a:rPr spc="40" dirty="0">
                <a:latin typeface="Verdana"/>
                <a:cs typeface="Verdana"/>
              </a:rPr>
              <a:t>dinero, </a:t>
            </a:r>
            <a:r>
              <a:rPr spc="45" dirty="0">
                <a:latin typeface="Verdana"/>
                <a:cs typeface="Verdana"/>
              </a:rPr>
              <a:t>es vulnerable durante </a:t>
            </a:r>
            <a:r>
              <a:rPr spc="40" dirty="0">
                <a:latin typeface="Verdana"/>
                <a:cs typeface="Verdana"/>
              </a:rPr>
              <a:t>las </a:t>
            </a:r>
            <a:r>
              <a:rPr spc="35" dirty="0">
                <a:latin typeface="Verdana"/>
                <a:cs typeface="Verdana"/>
              </a:rPr>
              <a:t>visitas  </a:t>
            </a:r>
            <a:r>
              <a:rPr spc="50" dirty="0">
                <a:latin typeface="Verdana"/>
                <a:cs typeface="Verdana"/>
              </a:rPr>
              <a:t>a </a:t>
            </a:r>
            <a:r>
              <a:rPr spc="35" dirty="0">
                <a:latin typeface="Verdana"/>
                <a:cs typeface="Verdana"/>
              </a:rPr>
              <a:t>la</a:t>
            </a:r>
            <a:r>
              <a:rPr spc="100" dirty="0">
                <a:latin typeface="Verdana"/>
                <a:cs typeface="Verdana"/>
              </a:rPr>
              <a:t> </a:t>
            </a:r>
            <a:r>
              <a:rPr spc="45" dirty="0">
                <a:latin typeface="Verdana"/>
                <a:cs typeface="Verdana"/>
              </a:rPr>
              <a:t>propiedad.</a:t>
            </a:r>
          </a:p>
          <a:p>
            <a:pPr marL="128270" marR="104775">
              <a:lnSpc>
                <a:spcPct val="100000"/>
              </a:lnSpc>
              <a:buSzPct val="90909"/>
              <a:buAutoNum type="arabicPeriod" startAt="2"/>
              <a:tabLst>
                <a:tab pos="280035" algn="l"/>
              </a:tabLst>
            </a:pPr>
            <a:r>
              <a:rPr spc="50" dirty="0">
                <a:solidFill>
                  <a:srgbClr val="111111"/>
                </a:solidFill>
                <a:latin typeface="Verdana"/>
                <a:cs typeface="Verdana"/>
              </a:rPr>
              <a:t>Abra </a:t>
            </a:r>
            <a:r>
              <a:rPr spc="35" dirty="0">
                <a:solidFill>
                  <a:srgbClr val="111111"/>
                </a:solidFill>
                <a:latin typeface="Verdana"/>
                <a:cs typeface="Verdana"/>
              </a:rPr>
              <a:t>las </a:t>
            </a:r>
            <a:r>
              <a:rPr spc="45" dirty="0">
                <a:solidFill>
                  <a:srgbClr val="111111"/>
                </a:solidFill>
                <a:latin typeface="Verdana"/>
                <a:cs typeface="Verdana"/>
              </a:rPr>
              <a:t>persianas </a:t>
            </a:r>
            <a:r>
              <a:rPr spc="50" dirty="0">
                <a:solidFill>
                  <a:srgbClr val="111111"/>
                </a:solidFill>
                <a:latin typeface="Verdana"/>
                <a:cs typeface="Verdana"/>
              </a:rPr>
              <a:t>y </a:t>
            </a:r>
            <a:r>
              <a:rPr spc="40" dirty="0">
                <a:solidFill>
                  <a:srgbClr val="111111"/>
                </a:solidFill>
                <a:latin typeface="Verdana"/>
                <a:cs typeface="Verdana"/>
              </a:rPr>
              <a:t>las cortinas </a:t>
            </a:r>
            <a:r>
              <a:rPr spc="45" dirty="0">
                <a:solidFill>
                  <a:srgbClr val="111111"/>
                </a:solidFill>
                <a:latin typeface="Verdana"/>
                <a:cs typeface="Verdana"/>
              </a:rPr>
              <a:t>para </a:t>
            </a:r>
            <a:r>
              <a:rPr spc="50" dirty="0">
                <a:solidFill>
                  <a:srgbClr val="111111"/>
                </a:solidFill>
                <a:latin typeface="Verdana"/>
                <a:cs typeface="Verdana"/>
              </a:rPr>
              <a:t>que </a:t>
            </a:r>
            <a:r>
              <a:rPr spc="35" dirty="0">
                <a:solidFill>
                  <a:srgbClr val="111111"/>
                </a:solidFill>
                <a:latin typeface="Verdana"/>
                <a:cs typeface="Verdana"/>
              </a:rPr>
              <a:t>la </a:t>
            </a:r>
            <a:r>
              <a:rPr spc="40" dirty="0">
                <a:solidFill>
                  <a:srgbClr val="111111"/>
                </a:solidFill>
                <a:latin typeface="Verdana"/>
                <a:cs typeface="Verdana"/>
              </a:rPr>
              <a:t>actividad </a:t>
            </a:r>
            <a:r>
              <a:rPr spc="50" dirty="0">
                <a:solidFill>
                  <a:srgbClr val="111111"/>
                </a:solidFill>
                <a:latin typeface="Verdana"/>
                <a:cs typeface="Verdana"/>
              </a:rPr>
              <a:t>en </a:t>
            </a:r>
            <a:r>
              <a:rPr spc="35" dirty="0">
                <a:solidFill>
                  <a:srgbClr val="111111"/>
                </a:solidFill>
                <a:latin typeface="Verdana"/>
                <a:cs typeface="Verdana"/>
              </a:rPr>
              <a:t>el </a:t>
            </a:r>
            <a:r>
              <a:rPr spc="40" dirty="0">
                <a:solidFill>
                  <a:srgbClr val="111111"/>
                </a:solidFill>
                <a:latin typeface="Verdana"/>
                <a:cs typeface="Verdana"/>
              </a:rPr>
              <a:t>interior </a:t>
            </a:r>
            <a:r>
              <a:rPr spc="50" dirty="0">
                <a:solidFill>
                  <a:srgbClr val="111111"/>
                </a:solidFill>
                <a:latin typeface="Verdana"/>
                <a:cs typeface="Verdana"/>
              </a:rPr>
              <a:t>pueda </a:t>
            </a:r>
            <a:r>
              <a:rPr spc="45" dirty="0">
                <a:solidFill>
                  <a:srgbClr val="111111"/>
                </a:solidFill>
                <a:latin typeface="Verdana"/>
                <a:cs typeface="Verdana"/>
              </a:rPr>
              <a:t>verse </a:t>
            </a:r>
            <a:r>
              <a:rPr spc="50" dirty="0">
                <a:solidFill>
                  <a:srgbClr val="111111"/>
                </a:solidFill>
                <a:latin typeface="Verdana"/>
                <a:cs typeface="Verdana"/>
              </a:rPr>
              <a:t>desde  </a:t>
            </a:r>
            <a:r>
              <a:rPr spc="35" dirty="0">
                <a:solidFill>
                  <a:srgbClr val="111111"/>
                </a:solidFill>
                <a:latin typeface="Verdana"/>
                <a:cs typeface="Verdana"/>
              </a:rPr>
              <a:t>el </a:t>
            </a:r>
            <a:r>
              <a:rPr spc="40" dirty="0">
                <a:solidFill>
                  <a:srgbClr val="111111"/>
                </a:solidFill>
                <a:latin typeface="Verdana"/>
                <a:cs typeface="Verdana"/>
              </a:rPr>
              <a:t>exterior. </a:t>
            </a:r>
            <a:r>
              <a:rPr spc="45" dirty="0">
                <a:solidFill>
                  <a:srgbClr val="111111"/>
                </a:solidFill>
                <a:latin typeface="Verdana"/>
                <a:cs typeface="Verdana"/>
              </a:rPr>
              <a:t>Esto disuade </a:t>
            </a:r>
            <a:r>
              <a:rPr spc="35" dirty="0">
                <a:solidFill>
                  <a:srgbClr val="111111"/>
                </a:solidFill>
                <a:latin typeface="Verdana"/>
                <a:cs typeface="Verdana"/>
              </a:rPr>
              <a:t>la </a:t>
            </a:r>
            <a:r>
              <a:rPr spc="40" dirty="0">
                <a:solidFill>
                  <a:srgbClr val="111111"/>
                </a:solidFill>
                <a:latin typeface="Verdana"/>
                <a:cs typeface="Verdana"/>
              </a:rPr>
              <a:t>actividad</a:t>
            </a:r>
            <a:r>
              <a:rPr spc="-20" dirty="0">
                <a:solidFill>
                  <a:srgbClr val="111111"/>
                </a:solidFill>
                <a:latin typeface="Verdana"/>
                <a:cs typeface="Verdana"/>
              </a:rPr>
              <a:t> </a:t>
            </a:r>
            <a:r>
              <a:rPr spc="35" dirty="0">
                <a:solidFill>
                  <a:srgbClr val="111111"/>
                </a:solidFill>
                <a:latin typeface="Verdana"/>
                <a:cs typeface="Verdana"/>
              </a:rPr>
              <a:t>delictiva.</a:t>
            </a:r>
          </a:p>
          <a:p>
            <a:pPr marL="123825" marR="107314">
              <a:lnSpc>
                <a:spcPct val="100000"/>
              </a:lnSpc>
              <a:spcBef>
                <a:spcPts val="385"/>
              </a:spcBef>
              <a:buAutoNum type="arabicPeriod" startAt="2"/>
              <a:tabLst>
                <a:tab pos="334010" algn="l"/>
              </a:tabLst>
            </a:pPr>
            <a:r>
              <a:rPr dirty="0">
                <a:latin typeface="Verdana"/>
                <a:cs typeface="Verdana"/>
              </a:rPr>
              <a:t>No te dejes encajonar. No dejes </a:t>
            </a:r>
            <a:r>
              <a:rPr spc="-5" dirty="0">
                <a:latin typeface="Verdana"/>
                <a:cs typeface="Verdana"/>
              </a:rPr>
              <a:t>que </a:t>
            </a:r>
            <a:r>
              <a:rPr dirty="0">
                <a:latin typeface="Verdana"/>
                <a:cs typeface="Verdana"/>
              </a:rPr>
              <a:t>te sigan hasta una habitación para bloquear o cerrar la  puerta de </a:t>
            </a:r>
            <a:r>
              <a:rPr spc="-5" dirty="0">
                <a:latin typeface="Verdana"/>
                <a:cs typeface="Verdana"/>
              </a:rPr>
              <a:t>salida </a:t>
            </a:r>
            <a:r>
              <a:rPr dirty="0">
                <a:latin typeface="Verdana"/>
                <a:cs typeface="Verdana"/>
              </a:rPr>
              <a:t>contigo dentro. Lo mismo ocurre con tu coche. No dejes tu coche en la entrada  para que lo</a:t>
            </a:r>
            <a:r>
              <a:rPr spc="-5" dirty="0">
                <a:latin typeface="Verdana"/>
                <a:cs typeface="Verdana"/>
              </a:rPr>
              <a:t> bloqueen.</a:t>
            </a:r>
          </a:p>
          <a:p>
            <a:pPr marL="60960" marR="241935">
              <a:lnSpc>
                <a:spcPts val="1320"/>
              </a:lnSpc>
              <a:spcBef>
                <a:spcPts val="40"/>
              </a:spcBef>
              <a:buSzPct val="90909"/>
              <a:buAutoNum type="arabicPeriod" startAt="2"/>
              <a:tabLst>
                <a:tab pos="201930" algn="l"/>
              </a:tabLst>
            </a:pPr>
            <a:r>
              <a:rPr dirty="0">
                <a:latin typeface="Verdana"/>
                <a:cs typeface="Verdana"/>
              </a:rPr>
              <a:t>Compruebe sus </a:t>
            </a:r>
            <a:r>
              <a:rPr spc="-5" dirty="0">
                <a:latin typeface="Verdana"/>
                <a:cs typeface="Verdana"/>
              </a:rPr>
              <a:t>cerraduras. </a:t>
            </a:r>
            <a:r>
              <a:rPr dirty="0">
                <a:latin typeface="Verdana"/>
                <a:cs typeface="Verdana"/>
              </a:rPr>
              <a:t>Antes de una exposición, asegúrese de que </a:t>
            </a:r>
            <a:r>
              <a:rPr spc="-5" dirty="0">
                <a:latin typeface="Verdana"/>
                <a:cs typeface="Verdana"/>
              </a:rPr>
              <a:t>los </a:t>
            </a:r>
            <a:r>
              <a:rPr dirty="0">
                <a:latin typeface="Verdana"/>
                <a:cs typeface="Verdana"/>
              </a:rPr>
              <a:t>cerrojos y las  puertas están desbloqueados para poder salir rápidamente, y vuelva a cerrarlos cuando  termine la</a:t>
            </a:r>
            <a:r>
              <a:rPr spc="-65" dirty="0">
                <a:latin typeface="Verdana"/>
                <a:cs typeface="Verdana"/>
              </a:rPr>
              <a:t> </a:t>
            </a:r>
            <a:r>
              <a:rPr dirty="0">
                <a:latin typeface="Verdana"/>
                <a:cs typeface="Verdana"/>
              </a:rPr>
              <a:t>exposición.</a:t>
            </a:r>
          </a:p>
          <a:p>
            <a:pPr marL="60960" marR="144780">
              <a:lnSpc>
                <a:spcPts val="1320"/>
              </a:lnSpc>
              <a:buSzPct val="90909"/>
              <a:buAutoNum type="arabicPeriod" startAt="2"/>
              <a:tabLst>
                <a:tab pos="204470" algn="l"/>
              </a:tabLst>
            </a:pPr>
            <a:r>
              <a:rPr dirty="0">
                <a:latin typeface="Verdana"/>
                <a:cs typeface="Verdana"/>
              </a:rPr>
              <a:t>Lleva tu teléfono contigo en todo momento. Ten siempre acceso a una línea de vida y al 911. </a:t>
            </a:r>
            <a:r>
              <a:rPr dirty="0">
                <a:solidFill>
                  <a:srgbClr val="0F1010"/>
                </a:solidFill>
                <a:latin typeface="Verdana"/>
                <a:cs typeface="Verdana"/>
              </a:rPr>
              <a:t> 10.Confíe en su instinto. Si las personas permanecen demasiado tiempo en una habitación, o se  agrupan y una o varias tratan de distraerte, o incluso hacen demasiadas preguntas personales,  son señales de alarma de que podrían ser un peligro</a:t>
            </a:r>
            <a:r>
              <a:rPr spc="-15" dirty="0">
                <a:solidFill>
                  <a:srgbClr val="0F1010"/>
                </a:solidFill>
                <a:latin typeface="Verdana"/>
                <a:cs typeface="Verdana"/>
              </a:rPr>
              <a:t> </a:t>
            </a:r>
            <a:r>
              <a:rPr spc="-5" dirty="0">
                <a:solidFill>
                  <a:srgbClr val="0F1010"/>
                </a:solidFill>
                <a:latin typeface="Verdana"/>
                <a:cs typeface="Verdana"/>
              </a:rPr>
              <a:t>potencial.</a:t>
            </a:r>
          </a:p>
          <a:p>
            <a:pPr>
              <a:lnSpc>
                <a:spcPct val="100000"/>
              </a:lnSpc>
              <a:spcBef>
                <a:spcPts val="20"/>
              </a:spcBef>
            </a:pPr>
            <a:endParaRPr spc="-5" dirty="0">
              <a:solidFill>
                <a:srgbClr val="0F1010"/>
              </a:solidFill>
              <a:latin typeface="Verdana"/>
              <a:cs typeface="Verdana"/>
            </a:endParaRPr>
          </a:p>
          <a:p>
            <a:pPr marL="12700" marR="187960" indent="10795">
              <a:lnSpc>
                <a:spcPct val="121400"/>
              </a:lnSpc>
            </a:pPr>
            <a:r>
              <a:rPr sz="1150" spc="15" dirty="0">
                <a:solidFill>
                  <a:srgbClr val="101010"/>
                </a:solidFill>
                <a:latin typeface="Verdana"/>
                <a:cs typeface="Verdana"/>
              </a:rPr>
              <a:t>Mejor </a:t>
            </a:r>
            <a:r>
              <a:rPr sz="1150" spc="20" dirty="0">
                <a:solidFill>
                  <a:srgbClr val="101010"/>
                </a:solidFill>
                <a:latin typeface="Verdana"/>
                <a:cs typeface="Verdana"/>
              </a:rPr>
              <a:t>aún: </a:t>
            </a:r>
            <a:r>
              <a:rPr sz="1150" spc="15" dirty="0">
                <a:solidFill>
                  <a:srgbClr val="101010"/>
                </a:solidFill>
                <a:latin typeface="Verdana"/>
                <a:cs typeface="Verdana"/>
              </a:rPr>
              <a:t>deje </a:t>
            </a:r>
            <a:r>
              <a:rPr sz="1150" spc="25" dirty="0">
                <a:solidFill>
                  <a:srgbClr val="101010"/>
                </a:solidFill>
                <a:latin typeface="Verdana"/>
                <a:cs typeface="Verdana"/>
              </a:rPr>
              <a:t>que </a:t>
            </a:r>
            <a:r>
              <a:rPr sz="1150" spc="30" dirty="0">
                <a:solidFill>
                  <a:srgbClr val="101010"/>
                </a:solidFill>
                <a:latin typeface="Verdana"/>
                <a:cs typeface="Verdana"/>
              </a:rPr>
              <a:t>un </a:t>
            </a:r>
            <a:r>
              <a:rPr sz="1150" spc="10" dirty="0">
                <a:solidFill>
                  <a:srgbClr val="101010"/>
                </a:solidFill>
                <a:latin typeface="Verdana"/>
                <a:cs typeface="Verdana"/>
              </a:rPr>
              <a:t>profesional inmobiliario </a:t>
            </a:r>
            <a:r>
              <a:rPr sz="1150" spc="25" dirty="0">
                <a:solidFill>
                  <a:srgbClr val="101010"/>
                </a:solidFill>
                <a:latin typeface="Verdana"/>
                <a:cs typeface="Verdana"/>
              </a:rPr>
              <a:t>se </a:t>
            </a:r>
            <a:r>
              <a:rPr sz="1150" spc="15" dirty="0">
                <a:solidFill>
                  <a:srgbClr val="101010"/>
                </a:solidFill>
                <a:latin typeface="Verdana"/>
                <a:cs typeface="Verdana"/>
              </a:rPr>
              <a:t>encargue </a:t>
            </a:r>
            <a:r>
              <a:rPr sz="1150" spc="25" dirty="0">
                <a:solidFill>
                  <a:srgbClr val="101010"/>
                </a:solidFill>
                <a:latin typeface="Verdana"/>
                <a:cs typeface="Verdana"/>
              </a:rPr>
              <a:t>de </a:t>
            </a:r>
            <a:r>
              <a:rPr sz="1150" spc="15" dirty="0">
                <a:solidFill>
                  <a:srgbClr val="101010"/>
                </a:solidFill>
                <a:latin typeface="Verdana"/>
                <a:cs typeface="Verdana"/>
              </a:rPr>
              <a:t>todas las </a:t>
            </a:r>
            <a:r>
              <a:rPr sz="1150" spc="5" dirty="0">
                <a:solidFill>
                  <a:srgbClr val="101010"/>
                </a:solidFill>
                <a:latin typeface="Verdana"/>
                <a:cs typeface="Verdana"/>
              </a:rPr>
              <a:t>visitas </a:t>
            </a:r>
            <a:r>
              <a:rPr sz="1150" spc="20" dirty="0">
                <a:solidFill>
                  <a:srgbClr val="101010"/>
                </a:solidFill>
                <a:latin typeface="Verdana"/>
                <a:cs typeface="Verdana"/>
              </a:rPr>
              <a:t>para  </a:t>
            </a:r>
            <a:r>
              <a:rPr sz="1150" spc="10" dirty="0">
                <a:solidFill>
                  <a:srgbClr val="101010"/>
                </a:solidFill>
                <a:latin typeface="Verdana"/>
                <a:cs typeface="Verdana"/>
              </a:rPr>
              <a:t>garantizar</a:t>
            </a:r>
            <a:r>
              <a:rPr sz="1150" spc="-25" dirty="0">
                <a:solidFill>
                  <a:srgbClr val="101010"/>
                </a:solidFill>
                <a:latin typeface="Verdana"/>
                <a:cs typeface="Verdana"/>
              </a:rPr>
              <a:t> </a:t>
            </a:r>
            <a:r>
              <a:rPr sz="1150" spc="15" dirty="0">
                <a:solidFill>
                  <a:srgbClr val="101010"/>
                </a:solidFill>
                <a:latin typeface="Verdana"/>
                <a:cs typeface="Verdana"/>
              </a:rPr>
              <a:t>al</a:t>
            </a:r>
            <a:r>
              <a:rPr sz="1150" spc="-25" dirty="0">
                <a:solidFill>
                  <a:srgbClr val="101010"/>
                </a:solidFill>
                <a:latin typeface="Verdana"/>
                <a:cs typeface="Verdana"/>
              </a:rPr>
              <a:t> </a:t>
            </a:r>
            <a:r>
              <a:rPr sz="1150" spc="25" dirty="0">
                <a:solidFill>
                  <a:srgbClr val="101010"/>
                </a:solidFill>
                <a:latin typeface="Verdana"/>
                <a:cs typeface="Verdana"/>
              </a:rPr>
              <a:t>máximo</a:t>
            </a:r>
            <a:r>
              <a:rPr sz="1150" spc="-20" dirty="0">
                <a:solidFill>
                  <a:srgbClr val="101010"/>
                </a:solidFill>
                <a:latin typeface="Verdana"/>
                <a:cs typeface="Verdana"/>
              </a:rPr>
              <a:t> </a:t>
            </a:r>
            <a:r>
              <a:rPr sz="1150" spc="15" dirty="0">
                <a:solidFill>
                  <a:srgbClr val="101010"/>
                </a:solidFill>
                <a:latin typeface="Verdana"/>
                <a:cs typeface="Verdana"/>
              </a:rPr>
              <a:t>la</a:t>
            </a:r>
            <a:r>
              <a:rPr sz="1150" spc="-25" dirty="0">
                <a:solidFill>
                  <a:srgbClr val="101010"/>
                </a:solidFill>
                <a:latin typeface="Verdana"/>
                <a:cs typeface="Verdana"/>
              </a:rPr>
              <a:t> </a:t>
            </a:r>
            <a:r>
              <a:rPr sz="1150" spc="15" dirty="0">
                <a:solidFill>
                  <a:srgbClr val="101010"/>
                </a:solidFill>
                <a:latin typeface="Verdana"/>
                <a:cs typeface="Verdana"/>
              </a:rPr>
              <a:t>seguridad</a:t>
            </a:r>
            <a:r>
              <a:rPr sz="1150" spc="-20" dirty="0">
                <a:solidFill>
                  <a:srgbClr val="101010"/>
                </a:solidFill>
                <a:latin typeface="Verdana"/>
                <a:cs typeface="Verdana"/>
              </a:rPr>
              <a:t> </a:t>
            </a:r>
            <a:r>
              <a:rPr sz="1150" spc="25" dirty="0">
                <a:solidFill>
                  <a:srgbClr val="101010"/>
                </a:solidFill>
                <a:latin typeface="Verdana"/>
                <a:cs typeface="Verdana"/>
              </a:rPr>
              <a:t>de</a:t>
            </a:r>
            <a:r>
              <a:rPr sz="1150" spc="-25" dirty="0">
                <a:solidFill>
                  <a:srgbClr val="101010"/>
                </a:solidFill>
                <a:latin typeface="Verdana"/>
                <a:cs typeface="Verdana"/>
              </a:rPr>
              <a:t> </a:t>
            </a:r>
            <a:r>
              <a:rPr sz="1150" spc="25" dirty="0">
                <a:solidFill>
                  <a:srgbClr val="101010"/>
                </a:solidFill>
                <a:latin typeface="Verdana"/>
                <a:cs typeface="Verdana"/>
              </a:rPr>
              <a:t>su</a:t>
            </a:r>
            <a:r>
              <a:rPr sz="1150" spc="-25" dirty="0">
                <a:solidFill>
                  <a:srgbClr val="101010"/>
                </a:solidFill>
                <a:latin typeface="Verdana"/>
                <a:cs typeface="Verdana"/>
              </a:rPr>
              <a:t> </a:t>
            </a:r>
            <a:r>
              <a:rPr sz="1150" spc="10" dirty="0">
                <a:solidFill>
                  <a:srgbClr val="101010"/>
                </a:solidFill>
                <a:latin typeface="Verdana"/>
                <a:cs typeface="Verdana"/>
              </a:rPr>
              <a:t>familia.</a:t>
            </a:r>
            <a:r>
              <a:rPr sz="1150" spc="-20" dirty="0">
                <a:solidFill>
                  <a:srgbClr val="101010"/>
                </a:solidFill>
                <a:latin typeface="Verdana"/>
                <a:cs typeface="Verdana"/>
              </a:rPr>
              <a:t> </a:t>
            </a:r>
            <a:r>
              <a:rPr sz="1150" spc="20" dirty="0">
                <a:solidFill>
                  <a:srgbClr val="101010"/>
                </a:solidFill>
                <a:latin typeface="Verdana"/>
                <a:cs typeface="Verdana"/>
              </a:rPr>
              <a:t>Tenemos</a:t>
            </a:r>
            <a:r>
              <a:rPr sz="1150" spc="-25" dirty="0">
                <a:solidFill>
                  <a:srgbClr val="101010"/>
                </a:solidFill>
                <a:latin typeface="Verdana"/>
                <a:cs typeface="Verdana"/>
              </a:rPr>
              <a:t> </a:t>
            </a:r>
            <a:r>
              <a:rPr sz="1150" spc="15" dirty="0">
                <a:solidFill>
                  <a:srgbClr val="101010"/>
                </a:solidFill>
                <a:latin typeface="Verdana"/>
                <a:cs typeface="Verdana"/>
              </a:rPr>
              <a:t>formación</a:t>
            </a:r>
            <a:r>
              <a:rPr sz="1150" spc="-20" dirty="0">
                <a:solidFill>
                  <a:srgbClr val="101010"/>
                </a:solidFill>
                <a:latin typeface="Verdana"/>
                <a:cs typeface="Verdana"/>
              </a:rPr>
              <a:t> </a:t>
            </a:r>
            <a:r>
              <a:rPr sz="1150" spc="10" dirty="0">
                <a:solidFill>
                  <a:srgbClr val="101010"/>
                </a:solidFill>
                <a:latin typeface="Verdana"/>
                <a:cs typeface="Verdana"/>
              </a:rPr>
              <a:t>específica</a:t>
            </a:r>
            <a:r>
              <a:rPr sz="1150" spc="-25" dirty="0">
                <a:solidFill>
                  <a:srgbClr val="101010"/>
                </a:solidFill>
                <a:latin typeface="Verdana"/>
                <a:cs typeface="Verdana"/>
              </a:rPr>
              <a:t> </a:t>
            </a:r>
            <a:r>
              <a:rPr sz="1150" spc="25" dirty="0">
                <a:solidFill>
                  <a:srgbClr val="101010"/>
                </a:solidFill>
                <a:latin typeface="Verdana"/>
                <a:cs typeface="Verdana"/>
              </a:rPr>
              <a:t>en</a:t>
            </a:r>
            <a:r>
              <a:rPr sz="1150" spc="-20" dirty="0">
                <a:solidFill>
                  <a:srgbClr val="101010"/>
                </a:solidFill>
                <a:latin typeface="Verdana"/>
                <a:cs typeface="Verdana"/>
              </a:rPr>
              <a:t> </a:t>
            </a:r>
            <a:r>
              <a:rPr sz="1150" spc="15" dirty="0">
                <a:solidFill>
                  <a:srgbClr val="101010"/>
                </a:solidFill>
                <a:latin typeface="Verdana"/>
                <a:cs typeface="Verdana"/>
              </a:rPr>
              <a:t>materia  </a:t>
            </a:r>
            <a:r>
              <a:rPr sz="1150" spc="25" dirty="0">
                <a:solidFill>
                  <a:srgbClr val="101010"/>
                </a:solidFill>
                <a:latin typeface="Verdana"/>
                <a:cs typeface="Verdana"/>
              </a:rPr>
              <a:t>de </a:t>
            </a:r>
            <a:r>
              <a:rPr sz="1150" spc="15" dirty="0">
                <a:solidFill>
                  <a:srgbClr val="101010"/>
                </a:solidFill>
                <a:latin typeface="Verdana"/>
                <a:cs typeface="Verdana"/>
              </a:rPr>
              <a:t>seguridad </a:t>
            </a:r>
            <a:r>
              <a:rPr sz="1150" spc="40" dirty="0">
                <a:solidFill>
                  <a:srgbClr val="101010"/>
                </a:solidFill>
                <a:latin typeface="Verdana"/>
                <a:cs typeface="Verdana"/>
              </a:rPr>
              <a:t>y </a:t>
            </a:r>
            <a:r>
              <a:rPr sz="1150" spc="20" dirty="0">
                <a:solidFill>
                  <a:srgbClr val="101010"/>
                </a:solidFill>
                <a:latin typeface="Verdana"/>
                <a:cs typeface="Verdana"/>
              </a:rPr>
              <a:t>tomamos enormes</a:t>
            </a:r>
            <a:r>
              <a:rPr sz="1150" spc="-225" dirty="0">
                <a:solidFill>
                  <a:srgbClr val="101010"/>
                </a:solidFill>
                <a:latin typeface="Verdana"/>
                <a:cs typeface="Verdana"/>
              </a:rPr>
              <a:t> </a:t>
            </a:r>
            <a:r>
              <a:rPr sz="1150" spc="10" dirty="0">
                <a:solidFill>
                  <a:srgbClr val="101010"/>
                </a:solidFill>
                <a:latin typeface="Verdana"/>
                <a:cs typeface="Verdana"/>
              </a:rPr>
              <a:t>precauciones.</a:t>
            </a:r>
            <a:endParaRPr sz="1150">
              <a:latin typeface="Verdana"/>
              <a:cs typeface="Verdana"/>
            </a:endParaRPr>
          </a:p>
          <a:p>
            <a:pPr marL="12700" marR="139700" indent="10795">
              <a:lnSpc>
                <a:spcPct val="121400"/>
              </a:lnSpc>
            </a:pPr>
            <a:r>
              <a:rPr sz="1150" spc="45" dirty="0">
                <a:solidFill>
                  <a:srgbClr val="101010"/>
                </a:solidFill>
                <a:latin typeface="Verdana"/>
                <a:cs typeface="Verdana"/>
              </a:rPr>
              <a:t>A</a:t>
            </a:r>
            <a:r>
              <a:rPr sz="1150" spc="-20" dirty="0">
                <a:solidFill>
                  <a:srgbClr val="101010"/>
                </a:solidFill>
                <a:latin typeface="Verdana"/>
                <a:cs typeface="Verdana"/>
              </a:rPr>
              <a:t> </a:t>
            </a:r>
            <a:r>
              <a:rPr sz="1150" spc="10" dirty="0">
                <a:solidFill>
                  <a:srgbClr val="101010"/>
                </a:solidFill>
                <a:latin typeface="Verdana"/>
                <a:cs typeface="Verdana"/>
              </a:rPr>
              <a:t>continuación,</a:t>
            </a:r>
            <a:r>
              <a:rPr sz="1150" spc="-15" dirty="0">
                <a:solidFill>
                  <a:srgbClr val="101010"/>
                </a:solidFill>
                <a:latin typeface="Verdana"/>
                <a:cs typeface="Verdana"/>
              </a:rPr>
              <a:t> </a:t>
            </a:r>
            <a:r>
              <a:rPr sz="1150" spc="15" dirty="0">
                <a:solidFill>
                  <a:srgbClr val="101010"/>
                </a:solidFill>
                <a:latin typeface="Verdana"/>
                <a:cs typeface="Verdana"/>
              </a:rPr>
              <a:t>hablemos</a:t>
            </a:r>
            <a:r>
              <a:rPr sz="1150" spc="-20" dirty="0">
                <a:solidFill>
                  <a:srgbClr val="101010"/>
                </a:solidFill>
                <a:latin typeface="Verdana"/>
                <a:cs typeface="Verdana"/>
              </a:rPr>
              <a:t> </a:t>
            </a:r>
            <a:r>
              <a:rPr sz="1150" spc="25" dirty="0">
                <a:solidFill>
                  <a:srgbClr val="101010"/>
                </a:solidFill>
                <a:latin typeface="Verdana"/>
                <a:cs typeface="Verdana"/>
              </a:rPr>
              <a:t>de</a:t>
            </a:r>
            <a:r>
              <a:rPr sz="1150" spc="-15" dirty="0">
                <a:solidFill>
                  <a:srgbClr val="101010"/>
                </a:solidFill>
                <a:latin typeface="Verdana"/>
                <a:cs typeface="Verdana"/>
              </a:rPr>
              <a:t> </a:t>
            </a:r>
            <a:r>
              <a:rPr sz="1150" spc="15" dirty="0">
                <a:solidFill>
                  <a:srgbClr val="101010"/>
                </a:solidFill>
                <a:latin typeface="Verdana"/>
                <a:cs typeface="Verdana"/>
              </a:rPr>
              <a:t>la</a:t>
            </a:r>
            <a:r>
              <a:rPr sz="1150" spc="-20" dirty="0">
                <a:solidFill>
                  <a:srgbClr val="101010"/>
                </a:solidFill>
                <a:latin typeface="Verdana"/>
                <a:cs typeface="Verdana"/>
              </a:rPr>
              <a:t> </a:t>
            </a:r>
            <a:r>
              <a:rPr sz="1150" spc="15" dirty="0">
                <a:solidFill>
                  <a:srgbClr val="101010"/>
                </a:solidFill>
                <a:latin typeface="Verdana"/>
                <a:cs typeface="Verdana"/>
              </a:rPr>
              <a:t>seguridad</a:t>
            </a:r>
            <a:r>
              <a:rPr sz="1150" spc="-15" dirty="0">
                <a:solidFill>
                  <a:srgbClr val="101010"/>
                </a:solidFill>
                <a:latin typeface="Verdana"/>
                <a:cs typeface="Verdana"/>
              </a:rPr>
              <a:t> </a:t>
            </a:r>
            <a:r>
              <a:rPr sz="1150" spc="25" dirty="0">
                <a:solidFill>
                  <a:srgbClr val="101010"/>
                </a:solidFill>
                <a:latin typeface="Verdana"/>
                <a:cs typeface="Verdana"/>
              </a:rPr>
              <a:t>de</a:t>
            </a:r>
            <a:r>
              <a:rPr sz="1150" spc="-20" dirty="0">
                <a:solidFill>
                  <a:srgbClr val="101010"/>
                </a:solidFill>
                <a:latin typeface="Verdana"/>
                <a:cs typeface="Verdana"/>
              </a:rPr>
              <a:t> </a:t>
            </a:r>
            <a:r>
              <a:rPr sz="1150" spc="15" dirty="0">
                <a:solidFill>
                  <a:srgbClr val="101010"/>
                </a:solidFill>
                <a:latin typeface="Verdana"/>
                <a:cs typeface="Verdana"/>
              </a:rPr>
              <a:t>las</a:t>
            </a:r>
            <a:r>
              <a:rPr sz="1150" spc="-15" dirty="0">
                <a:solidFill>
                  <a:srgbClr val="101010"/>
                </a:solidFill>
                <a:latin typeface="Verdana"/>
                <a:cs typeface="Verdana"/>
              </a:rPr>
              <a:t> </a:t>
            </a:r>
            <a:r>
              <a:rPr sz="1150" spc="10" dirty="0">
                <a:solidFill>
                  <a:srgbClr val="101010"/>
                </a:solidFill>
                <a:latin typeface="Verdana"/>
                <a:cs typeface="Verdana"/>
              </a:rPr>
              <a:t>exposiciones</a:t>
            </a:r>
            <a:r>
              <a:rPr sz="1150" spc="-20" dirty="0">
                <a:solidFill>
                  <a:srgbClr val="101010"/>
                </a:solidFill>
                <a:latin typeface="Verdana"/>
                <a:cs typeface="Verdana"/>
              </a:rPr>
              <a:t> </a:t>
            </a:r>
            <a:r>
              <a:rPr sz="1150" spc="20" dirty="0">
                <a:solidFill>
                  <a:srgbClr val="101010"/>
                </a:solidFill>
                <a:latin typeface="Verdana"/>
                <a:cs typeface="Verdana"/>
              </a:rPr>
              <a:t>desde</a:t>
            </a:r>
            <a:r>
              <a:rPr sz="1150" spc="-15" dirty="0">
                <a:solidFill>
                  <a:srgbClr val="101010"/>
                </a:solidFill>
                <a:latin typeface="Verdana"/>
                <a:cs typeface="Verdana"/>
              </a:rPr>
              <a:t> </a:t>
            </a:r>
            <a:r>
              <a:rPr sz="1150" spc="15" dirty="0">
                <a:solidFill>
                  <a:srgbClr val="101010"/>
                </a:solidFill>
                <a:latin typeface="Verdana"/>
                <a:cs typeface="Verdana"/>
              </a:rPr>
              <a:t>el</a:t>
            </a:r>
            <a:r>
              <a:rPr sz="1150" spc="-20" dirty="0">
                <a:solidFill>
                  <a:srgbClr val="101010"/>
                </a:solidFill>
                <a:latin typeface="Verdana"/>
                <a:cs typeface="Verdana"/>
              </a:rPr>
              <a:t> </a:t>
            </a:r>
            <a:r>
              <a:rPr sz="1150" spc="15" dirty="0">
                <a:solidFill>
                  <a:srgbClr val="101010"/>
                </a:solidFill>
                <a:latin typeface="Verdana"/>
                <a:cs typeface="Verdana"/>
              </a:rPr>
              <a:t>punto</a:t>
            </a:r>
            <a:r>
              <a:rPr sz="1150" spc="-15" dirty="0">
                <a:solidFill>
                  <a:srgbClr val="101010"/>
                </a:solidFill>
                <a:latin typeface="Verdana"/>
                <a:cs typeface="Verdana"/>
              </a:rPr>
              <a:t> </a:t>
            </a:r>
            <a:r>
              <a:rPr sz="1150" spc="25" dirty="0">
                <a:solidFill>
                  <a:srgbClr val="101010"/>
                </a:solidFill>
                <a:latin typeface="Verdana"/>
                <a:cs typeface="Verdana"/>
              </a:rPr>
              <a:t>de</a:t>
            </a:r>
            <a:r>
              <a:rPr sz="1150" spc="-20" dirty="0">
                <a:solidFill>
                  <a:srgbClr val="101010"/>
                </a:solidFill>
                <a:latin typeface="Verdana"/>
                <a:cs typeface="Verdana"/>
              </a:rPr>
              <a:t> </a:t>
            </a:r>
            <a:r>
              <a:rPr sz="1150" spc="10" dirty="0">
                <a:solidFill>
                  <a:srgbClr val="101010"/>
                </a:solidFill>
                <a:latin typeface="Verdana"/>
                <a:cs typeface="Verdana"/>
              </a:rPr>
              <a:t>vista</a:t>
            </a:r>
            <a:r>
              <a:rPr sz="1150" spc="-15" dirty="0">
                <a:solidFill>
                  <a:srgbClr val="101010"/>
                </a:solidFill>
                <a:latin typeface="Verdana"/>
                <a:cs typeface="Verdana"/>
              </a:rPr>
              <a:t> </a:t>
            </a:r>
            <a:r>
              <a:rPr sz="1150" spc="25" dirty="0">
                <a:solidFill>
                  <a:srgbClr val="101010"/>
                </a:solidFill>
                <a:latin typeface="Verdana"/>
                <a:cs typeface="Verdana"/>
              </a:rPr>
              <a:t>de</a:t>
            </a:r>
            <a:r>
              <a:rPr sz="1150" spc="-15" dirty="0">
                <a:solidFill>
                  <a:srgbClr val="101010"/>
                </a:solidFill>
                <a:latin typeface="Verdana"/>
                <a:cs typeface="Verdana"/>
              </a:rPr>
              <a:t> </a:t>
            </a:r>
            <a:r>
              <a:rPr sz="1150" spc="15" dirty="0">
                <a:solidFill>
                  <a:srgbClr val="101010"/>
                </a:solidFill>
                <a:latin typeface="Verdana"/>
                <a:cs typeface="Verdana"/>
              </a:rPr>
              <a:t>la  </a:t>
            </a:r>
            <a:r>
              <a:rPr sz="1150" spc="10" dirty="0">
                <a:solidFill>
                  <a:srgbClr val="101010"/>
                </a:solidFill>
                <a:latin typeface="Verdana"/>
                <a:cs typeface="Verdana"/>
              </a:rPr>
              <a:t>salud.</a:t>
            </a:r>
            <a:endParaRPr sz="1150">
              <a:latin typeface="Verdana"/>
              <a:cs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4245" y="1205481"/>
            <a:ext cx="6878528" cy="834895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91361" y="470510"/>
            <a:ext cx="5666740" cy="652780"/>
          </a:xfrm>
          <a:prstGeom prst="rect">
            <a:avLst/>
          </a:prstGeom>
        </p:spPr>
        <p:txBody>
          <a:bodyPr vert="horz" wrap="square" lIns="0" tIns="12700" rIns="0" bIns="0" rtlCol="0">
            <a:spAutoFit/>
          </a:bodyPr>
          <a:lstStyle/>
          <a:p>
            <a:pPr marL="12700" marR="5080" indent="14604" algn="just">
              <a:lnSpc>
                <a:spcPct val="109700"/>
              </a:lnSpc>
              <a:spcBef>
                <a:spcPts val="100"/>
              </a:spcBef>
            </a:pPr>
            <a:r>
              <a:rPr sz="1250" spc="70" dirty="0">
                <a:solidFill>
                  <a:srgbClr val="050505"/>
                </a:solidFill>
                <a:latin typeface="Microsoft Sans Serif"/>
                <a:cs typeface="Microsoft Sans Serif"/>
              </a:rPr>
              <a:t>Garantizar </a:t>
            </a:r>
            <a:r>
              <a:rPr sz="1250" spc="55" dirty="0">
                <a:solidFill>
                  <a:srgbClr val="050505"/>
                </a:solidFill>
                <a:latin typeface="Microsoft Sans Serif"/>
                <a:cs typeface="Microsoft Sans Serif"/>
              </a:rPr>
              <a:t>la </a:t>
            </a:r>
            <a:r>
              <a:rPr sz="1250" spc="70" dirty="0">
                <a:solidFill>
                  <a:srgbClr val="050505"/>
                </a:solidFill>
                <a:latin typeface="Microsoft Sans Serif"/>
                <a:cs typeface="Microsoft Sans Serif"/>
              </a:rPr>
              <a:t>salud </a:t>
            </a:r>
            <a:r>
              <a:rPr sz="1250" spc="75" dirty="0">
                <a:solidFill>
                  <a:srgbClr val="050505"/>
                </a:solidFill>
                <a:latin typeface="Microsoft Sans Serif"/>
                <a:cs typeface="Microsoft Sans Serif"/>
              </a:rPr>
              <a:t>y </a:t>
            </a:r>
            <a:r>
              <a:rPr sz="1250" spc="55" dirty="0">
                <a:solidFill>
                  <a:srgbClr val="050505"/>
                </a:solidFill>
                <a:latin typeface="Microsoft Sans Serif"/>
                <a:cs typeface="Microsoft Sans Serif"/>
              </a:rPr>
              <a:t>el </a:t>
            </a:r>
            <a:r>
              <a:rPr sz="1250" spc="70" dirty="0">
                <a:solidFill>
                  <a:srgbClr val="050505"/>
                </a:solidFill>
                <a:latin typeface="Microsoft Sans Serif"/>
                <a:cs typeface="Microsoft Sans Serif"/>
              </a:rPr>
              <a:t>bienestar </a:t>
            </a:r>
            <a:r>
              <a:rPr sz="1250" spc="85" dirty="0">
                <a:solidFill>
                  <a:srgbClr val="050505"/>
                </a:solidFill>
                <a:latin typeface="Microsoft Sans Serif"/>
                <a:cs typeface="Microsoft Sans Serif"/>
              </a:rPr>
              <a:t>de </a:t>
            </a:r>
            <a:r>
              <a:rPr sz="1250" spc="70" dirty="0">
                <a:solidFill>
                  <a:srgbClr val="050505"/>
                </a:solidFill>
                <a:latin typeface="Microsoft Sans Serif"/>
                <a:cs typeface="Microsoft Sans Serif"/>
              </a:rPr>
              <a:t>nuestros </a:t>
            </a:r>
            <a:r>
              <a:rPr sz="1250" spc="60" dirty="0">
                <a:solidFill>
                  <a:srgbClr val="050505"/>
                </a:solidFill>
                <a:latin typeface="Microsoft Sans Serif"/>
                <a:cs typeface="Microsoft Sans Serif"/>
              </a:rPr>
              <a:t>clientes </a:t>
            </a:r>
            <a:r>
              <a:rPr sz="1250" spc="80" dirty="0">
                <a:solidFill>
                  <a:srgbClr val="050505"/>
                </a:solidFill>
                <a:latin typeface="Microsoft Sans Serif"/>
                <a:cs typeface="Microsoft Sans Serif"/>
              </a:rPr>
              <a:t>es </a:t>
            </a:r>
            <a:r>
              <a:rPr sz="1250" spc="85" dirty="0">
                <a:solidFill>
                  <a:srgbClr val="050505"/>
                </a:solidFill>
                <a:latin typeface="Microsoft Sans Serif"/>
                <a:cs typeface="Microsoft Sans Serif"/>
              </a:rPr>
              <a:t>una </a:t>
            </a:r>
            <a:r>
              <a:rPr sz="1250" spc="65" dirty="0">
                <a:solidFill>
                  <a:srgbClr val="050505"/>
                </a:solidFill>
                <a:latin typeface="Microsoft Sans Serif"/>
                <a:cs typeface="Microsoft Sans Serif"/>
              </a:rPr>
              <a:t>prioridad  absoluta. </a:t>
            </a:r>
            <a:r>
              <a:rPr sz="1250" spc="80" dirty="0">
                <a:solidFill>
                  <a:srgbClr val="050505"/>
                </a:solidFill>
                <a:latin typeface="Microsoft Sans Serif"/>
                <a:cs typeface="Microsoft Sans Serif"/>
              </a:rPr>
              <a:t>Por </a:t>
            </a:r>
            <a:r>
              <a:rPr sz="1250" spc="85" dirty="0">
                <a:solidFill>
                  <a:srgbClr val="050505"/>
                </a:solidFill>
                <a:latin typeface="Microsoft Sans Serif"/>
                <a:cs typeface="Microsoft Sans Serif"/>
              </a:rPr>
              <a:t>eso tenemos un </a:t>
            </a:r>
            <a:r>
              <a:rPr sz="1250" spc="75" dirty="0">
                <a:solidFill>
                  <a:srgbClr val="050505"/>
                </a:solidFill>
                <a:latin typeface="Microsoft Sans Serif"/>
                <a:cs typeface="Microsoft Sans Serif"/>
              </a:rPr>
              <a:t>estándar </a:t>
            </a:r>
            <a:r>
              <a:rPr sz="1250" spc="85" dirty="0">
                <a:solidFill>
                  <a:srgbClr val="050505"/>
                </a:solidFill>
                <a:latin typeface="Microsoft Sans Serif"/>
                <a:cs typeface="Microsoft Sans Serif"/>
              </a:rPr>
              <a:t>de </a:t>
            </a:r>
            <a:r>
              <a:rPr sz="1250" spc="65" dirty="0">
                <a:solidFill>
                  <a:srgbClr val="050505"/>
                </a:solidFill>
                <a:latin typeface="Microsoft Sans Serif"/>
                <a:cs typeface="Microsoft Sans Serif"/>
              </a:rPr>
              <a:t>práctica </a:t>
            </a:r>
            <a:r>
              <a:rPr sz="1250" spc="70" dirty="0">
                <a:solidFill>
                  <a:srgbClr val="050505"/>
                </a:solidFill>
                <a:latin typeface="Microsoft Sans Serif"/>
                <a:cs typeface="Microsoft Sans Serif"/>
              </a:rPr>
              <a:t>S.A.F.E. </a:t>
            </a:r>
            <a:r>
              <a:rPr sz="1250" spc="75" dirty="0">
                <a:solidFill>
                  <a:srgbClr val="050505"/>
                </a:solidFill>
                <a:latin typeface="Microsoft Sans Serif"/>
                <a:cs typeface="Microsoft Sans Serif"/>
              </a:rPr>
              <a:t>para </a:t>
            </a:r>
            <a:r>
              <a:rPr sz="1250" spc="85" dirty="0">
                <a:solidFill>
                  <a:srgbClr val="050505"/>
                </a:solidFill>
                <a:latin typeface="Microsoft Sans Serif"/>
                <a:cs typeface="Microsoft Sans Serif"/>
              </a:rPr>
              <a:t>cada  </a:t>
            </a:r>
            <a:r>
              <a:rPr sz="1250" spc="60" dirty="0">
                <a:solidFill>
                  <a:srgbClr val="050505"/>
                </a:solidFill>
                <a:latin typeface="Microsoft Sans Serif"/>
                <a:cs typeface="Microsoft Sans Serif"/>
              </a:rPr>
              <a:t>listado.</a:t>
            </a:r>
            <a:endParaRPr sz="1250">
              <a:latin typeface="Microsoft Sans Serif"/>
              <a:cs typeface="Microsoft Sans Serif"/>
            </a:endParaRPr>
          </a:p>
        </p:txBody>
      </p:sp>
      <p:sp>
        <p:nvSpPr>
          <p:cNvPr id="5" name="object 5"/>
          <p:cNvSpPr txBox="1"/>
          <p:nvPr/>
        </p:nvSpPr>
        <p:spPr>
          <a:xfrm>
            <a:off x="854989" y="6254978"/>
            <a:ext cx="6063615" cy="3290570"/>
          </a:xfrm>
          <a:prstGeom prst="rect">
            <a:avLst/>
          </a:prstGeom>
        </p:spPr>
        <p:txBody>
          <a:bodyPr vert="horz" wrap="square" lIns="0" tIns="12700" rIns="0" bIns="0" rtlCol="0">
            <a:spAutoFit/>
          </a:bodyPr>
          <a:lstStyle/>
          <a:p>
            <a:pPr marL="17780">
              <a:lnSpc>
                <a:spcPct val="100000"/>
              </a:lnSpc>
              <a:spcBef>
                <a:spcPts val="100"/>
              </a:spcBef>
            </a:pPr>
            <a:r>
              <a:rPr sz="1400" b="1" spc="-20" dirty="0">
                <a:latin typeface="Calibri"/>
                <a:cs typeface="Calibri"/>
              </a:rPr>
              <a:t>Así</a:t>
            </a:r>
            <a:r>
              <a:rPr sz="1400" b="1" spc="-65" dirty="0">
                <a:latin typeface="Calibri"/>
                <a:cs typeface="Calibri"/>
              </a:rPr>
              <a:t> </a:t>
            </a:r>
            <a:r>
              <a:rPr sz="1400" b="1" spc="-20" dirty="0">
                <a:latin typeface="Calibri"/>
                <a:cs typeface="Calibri"/>
              </a:rPr>
              <a:t>es</a:t>
            </a:r>
            <a:r>
              <a:rPr sz="1400" b="1" spc="-65" dirty="0">
                <a:latin typeface="Calibri"/>
                <a:cs typeface="Calibri"/>
              </a:rPr>
              <a:t> </a:t>
            </a:r>
            <a:r>
              <a:rPr sz="1400" b="1" spc="-30" dirty="0">
                <a:latin typeface="Calibri"/>
                <a:cs typeface="Calibri"/>
              </a:rPr>
              <a:t>como</a:t>
            </a:r>
            <a:r>
              <a:rPr sz="1400" b="1" spc="-65" dirty="0">
                <a:latin typeface="Calibri"/>
                <a:cs typeface="Calibri"/>
              </a:rPr>
              <a:t> </a:t>
            </a:r>
            <a:r>
              <a:rPr sz="1400" b="1" spc="-35" dirty="0">
                <a:latin typeface="Calibri"/>
                <a:cs typeface="Calibri"/>
              </a:rPr>
              <a:t>funcionan</a:t>
            </a:r>
            <a:r>
              <a:rPr sz="1400" b="1" spc="-60" dirty="0">
                <a:latin typeface="Calibri"/>
                <a:cs typeface="Calibri"/>
              </a:rPr>
              <a:t> </a:t>
            </a:r>
            <a:r>
              <a:rPr sz="1400" b="1" spc="-20" dirty="0">
                <a:latin typeface="Calibri"/>
                <a:cs typeface="Calibri"/>
              </a:rPr>
              <a:t>las</a:t>
            </a:r>
            <a:r>
              <a:rPr sz="1400" b="1" spc="-60" dirty="0">
                <a:latin typeface="Calibri"/>
                <a:cs typeface="Calibri"/>
              </a:rPr>
              <a:t> </a:t>
            </a:r>
            <a:r>
              <a:rPr sz="1400" b="1" spc="-30" dirty="0">
                <a:latin typeface="Calibri"/>
                <a:cs typeface="Calibri"/>
              </a:rPr>
              <a:t>presentaciones</a:t>
            </a:r>
            <a:r>
              <a:rPr sz="1400" b="1" spc="-60" dirty="0">
                <a:latin typeface="Calibri"/>
                <a:cs typeface="Calibri"/>
              </a:rPr>
              <a:t> </a:t>
            </a:r>
            <a:r>
              <a:rPr sz="1400" b="1" spc="-15" dirty="0">
                <a:latin typeface="Calibri"/>
                <a:cs typeface="Calibri"/>
              </a:rPr>
              <a:t>de</a:t>
            </a:r>
            <a:r>
              <a:rPr sz="1400" b="1" spc="-60" dirty="0">
                <a:latin typeface="Calibri"/>
                <a:cs typeface="Calibri"/>
              </a:rPr>
              <a:t> </a:t>
            </a:r>
            <a:r>
              <a:rPr sz="1400" b="1" spc="-30" dirty="0">
                <a:latin typeface="Calibri"/>
                <a:cs typeface="Calibri"/>
              </a:rPr>
              <a:t>S.A.F.E:</a:t>
            </a:r>
            <a:endParaRPr sz="1400">
              <a:latin typeface="Calibri"/>
              <a:cs typeface="Calibri"/>
            </a:endParaRPr>
          </a:p>
          <a:p>
            <a:pPr marL="354330" marR="16510" indent="-220345">
              <a:lnSpc>
                <a:spcPts val="1500"/>
              </a:lnSpc>
              <a:spcBef>
                <a:spcPts val="1225"/>
              </a:spcBef>
              <a:buAutoNum type="arabicPeriod"/>
              <a:tabLst>
                <a:tab pos="354965" algn="l"/>
              </a:tabLst>
            </a:pPr>
            <a:r>
              <a:rPr sz="1300" dirty="0">
                <a:solidFill>
                  <a:srgbClr val="0D0E0E"/>
                </a:solidFill>
                <a:latin typeface="Calibri"/>
                <a:cs typeface="Calibri"/>
              </a:rPr>
              <a:t>El agente elegirá un día de la semana y programará TODAS </a:t>
            </a:r>
            <a:r>
              <a:rPr sz="1300" spc="-5" dirty="0">
                <a:solidFill>
                  <a:srgbClr val="0D0E0E"/>
                </a:solidFill>
                <a:latin typeface="Calibri"/>
                <a:cs typeface="Calibri"/>
              </a:rPr>
              <a:t>las </a:t>
            </a:r>
            <a:r>
              <a:rPr sz="1300" dirty="0">
                <a:solidFill>
                  <a:srgbClr val="0D0E0E"/>
                </a:solidFill>
                <a:latin typeface="Calibri"/>
                <a:cs typeface="Calibri"/>
              </a:rPr>
              <a:t>presentaciones en</a:t>
            </a:r>
            <a:r>
              <a:rPr sz="1300" spc="-90" dirty="0">
                <a:solidFill>
                  <a:srgbClr val="0D0E0E"/>
                </a:solidFill>
                <a:latin typeface="Calibri"/>
                <a:cs typeface="Calibri"/>
              </a:rPr>
              <a:t> </a:t>
            </a:r>
            <a:r>
              <a:rPr sz="1300" dirty="0">
                <a:solidFill>
                  <a:srgbClr val="0D0E0E"/>
                </a:solidFill>
                <a:latin typeface="Calibri"/>
                <a:cs typeface="Calibri"/>
              </a:rPr>
              <a:t>ese  día en citas</a:t>
            </a:r>
            <a:r>
              <a:rPr sz="1300" spc="-5" dirty="0">
                <a:solidFill>
                  <a:srgbClr val="0D0E0E"/>
                </a:solidFill>
                <a:latin typeface="Calibri"/>
                <a:cs typeface="Calibri"/>
              </a:rPr>
              <a:t> </a:t>
            </a:r>
            <a:r>
              <a:rPr sz="1300" dirty="0">
                <a:solidFill>
                  <a:srgbClr val="0D0E0E"/>
                </a:solidFill>
                <a:latin typeface="Calibri"/>
                <a:cs typeface="Calibri"/>
              </a:rPr>
              <a:t>consecutivas.</a:t>
            </a:r>
            <a:endParaRPr sz="1300">
              <a:latin typeface="Calibri"/>
              <a:cs typeface="Calibri"/>
            </a:endParaRPr>
          </a:p>
          <a:p>
            <a:pPr marL="354330" indent="-220345">
              <a:lnSpc>
                <a:spcPts val="1425"/>
              </a:lnSpc>
              <a:buAutoNum type="arabicPeriod"/>
              <a:tabLst>
                <a:tab pos="354965" algn="l"/>
              </a:tabLst>
            </a:pPr>
            <a:r>
              <a:rPr sz="1300" dirty="0">
                <a:solidFill>
                  <a:srgbClr val="0D0E0E"/>
                </a:solidFill>
                <a:latin typeface="Calibri"/>
                <a:cs typeface="Calibri"/>
              </a:rPr>
              <a:t>Programar </a:t>
            </a:r>
            <a:r>
              <a:rPr sz="1300" spc="-5" dirty="0">
                <a:solidFill>
                  <a:srgbClr val="0D0E0E"/>
                </a:solidFill>
                <a:latin typeface="Calibri"/>
                <a:cs typeface="Calibri"/>
              </a:rPr>
              <a:t>las </a:t>
            </a:r>
            <a:r>
              <a:rPr sz="1300" dirty="0">
                <a:solidFill>
                  <a:srgbClr val="0D0E0E"/>
                </a:solidFill>
                <a:latin typeface="Calibri"/>
                <a:cs typeface="Calibri"/>
              </a:rPr>
              <a:t>visitas a la hora entre </a:t>
            </a:r>
            <a:r>
              <a:rPr sz="1300" spc="-5" dirty="0">
                <a:solidFill>
                  <a:srgbClr val="0D0E0E"/>
                </a:solidFill>
                <a:latin typeface="Calibri"/>
                <a:cs typeface="Calibri"/>
              </a:rPr>
              <a:t>las </a:t>
            </a:r>
            <a:r>
              <a:rPr sz="1300" dirty="0">
                <a:solidFill>
                  <a:srgbClr val="0D0E0E"/>
                </a:solidFill>
                <a:latin typeface="Calibri"/>
                <a:cs typeface="Calibri"/>
              </a:rPr>
              <a:t>10 de </a:t>
            </a:r>
            <a:r>
              <a:rPr sz="1300" spc="-5" dirty="0">
                <a:solidFill>
                  <a:srgbClr val="0D0E0E"/>
                </a:solidFill>
                <a:latin typeface="Calibri"/>
                <a:cs typeface="Calibri"/>
              </a:rPr>
              <a:t>la </a:t>
            </a:r>
            <a:r>
              <a:rPr sz="1300" dirty="0">
                <a:solidFill>
                  <a:srgbClr val="0D0E0E"/>
                </a:solidFill>
                <a:latin typeface="Calibri"/>
                <a:cs typeface="Calibri"/>
              </a:rPr>
              <a:t>mañana y las 5 de </a:t>
            </a:r>
            <a:r>
              <a:rPr sz="1300" spc="-5" dirty="0">
                <a:solidFill>
                  <a:srgbClr val="0D0E0E"/>
                </a:solidFill>
                <a:latin typeface="Calibri"/>
                <a:cs typeface="Calibri"/>
              </a:rPr>
              <a:t>la </a:t>
            </a:r>
            <a:r>
              <a:rPr sz="1300" dirty="0">
                <a:solidFill>
                  <a:srgbClr val="0D0E0E"/>
                </a:solidFill>
                <a:latin typeface="Calibri"/>
                <a:cs typeface="Calibri"/>
              </a:rPr>
              <a:t>tarde, </a:t>
            </a:r>
            <a:r>
              <a:rPr sz="1300" spc="-5" dirty="0">
                <a:solidFill>
                  <a:srgbClr val="0D0E0E"/>
                </a:solidFill>
                <a:latin typeface="Calibri"/>
                <a:cs typeface="Calibri"/>
              </a:rPr>
              <a:t>luego,</a:t>
            </a:r>
            <a:r>
              <a:rPr sz="1300" spc="-45" dirty="0">
                <a:solidFill>
                  <a:srgbClr val="0D0E0E"/>
                </a:solidFill>
                <a:latin typeface="Calibri"/>
                <a:cs typeface="Calibri"/>
              </a:rPr>
              <a:t> </a:t>
            </a:r>
            <a:r>
              <a:rPr sz="1300" dirty="0">
                <a:solidFill>
                  <a:srgbClr val="0D0E0E"/>
                </a:solidFill>
                <a:latin typeface="Calibri"/>
                <a:cs typeface="Calibri"/>
              </a:rPr>
              <a:t>a</a:t>
            </a:r>
            <a:endParaRPr sz="1300">
              <a:latin typeface="Calibri"/>
              <a:cs typeface="Calibri"/>
            </a:endParaRPr>
          </a:p>
          <a:p>
            <a:pPr marL="354330" marR="5080">
              <a:lnSpc>
                <a:spcPts val="1500"/>
              </a:lnSpc>
              <a:spcBef>
                <a:spcPts val="65"/>
              </a:spcBef>
            </a:pPr>
            <a:r>
              <a:rPr sz="1300" spc="-5" dirty="0">
                <a:solidFill>
                  <a:srgbClr val="0D0E0E"/>
                </a:solidFill>
                <a:latin typeface="Calibri"/>
                <a:cs typeface="Calibri"/>
              </a:rPr>
              <a:t>las </a:t>
            </a:r>
            <a:r>
              <a:rPr sz="1300" dirty="0">
                <a:solidFill>
                  <a:srgbClr val="0D0E0E"/>
                </a:solidFill>
                <a:latin typeface="Calibri"/>
                <a:cs typeface="Calibri"/>
              </a:rPr>
              <a:t>6 de </a:t>
            </a:r>
            <a:r>
              <a:rPr sz="1300" spc="-5" dirty="0">
                <a:solidFill>
                  <a:srgbClr val="0D0E0E"/>
                </a:solidFill>
                <a:latin typeface="Calibri"/>
                <a:cs typeface="Calibri"/>
              </a:rPr>
              <a:t>la </a:t>
            </a:r>
            <a:r>
              <a:rPr sz="1300" dirty="0">
                <a:solidFill>
                  <a:srgbClr val="0D0E0E"/>
                </a:solidFill>
                <a:latin typeface="Calibri"/>
                <a:cs typeface="Calibri"/>
              </a:rPr>
              <a:t>tarde, un equipo de limpieza se desplegará para </a:t>
            </a:r>
            <a:r>
              <a:rPr sz="1300" spc="-5" dirty="0">
                <a:solidFill>
                  <a:srgbClr val="0D0E0E"/>
                </a:solidFill>
                <a:latin typeface="Calibri"/>
                <a:cs typeface="Calibri"/>
              </a:rPr>
              <a:t>realizar </a:t>
            </a:r>
            <a:r>
              <a:rPr sz="1300" dirty="0">
                <a:solidFill>
                  <a:srgbClr val="0D0E0E"/>
                </a:solidFill>
                <a:latin typeface="Calibri"/>
                <a:cs typeface="Calibri"/>
              </a:rPr>
              <a:t>una limpieza  completa. Recalcar a </a:t>
            </a:r>
            <a:r>
              <a:rPr sz="1300" spc="-5" dirty="0">
                <a:solidFill>
                  <a:srgbClr val="0D0E0E"/>
                </a:solidFill>
                <a:latin typeface="Calibri"/>
                <a:cs typeface="Calibri"/>
              </a:rPr>
              <a:t>los </a:t>
            </a:r>
            <a:r>
              <a:rPr sz="1300" dirty="0">
                <a:solidFill>
                  <a:srgbClr val="0D0E0E"/>
                </a:solidFill>
                <a:latin typeface="Calibri"/>
                <a:cs typeface="Calibri"/>
              </a:rPr>
              <a:t>potenciales compradores que es fundamental que </a:t>
            </a:r>
            <a:r>
              <a:rPr sz="1300" spc="-5" dirty="0">
                <a:solidFill>
                  <a:srgbClr val="0D0E0E"/>
                </a:solidFill>
                <a:latin typeface="Calibri"/>
                <a:cs typeface="Calibri"/>
              </a:rPr>
              <a:t>lleguen </a:t>
            </a:r>
            <a:r>
              <a:rPr sz="1300" dirty="0">
                <a:solidFill>
                  <a:srgbClr val="0D0E0E"/>
                </a:solidFill>
                <a:latin typeface="Calibri"/>
                <a:cs typeface="Calibri"/>
              </a:rPr>
              <a:t>A  TIEMPO para evitar que se superpongan los compradores en la casa a la misma</a:t>
            </a:r>
            <a:r>
              <a:rPr sz="1300" spc="-95" dirty="0">
                <a:solidFill>
                  <a:srgbClr val="0D0E0E"/>
                </a:solidFill>
                <a:latin typeface="Calibri"/>
                <a:cs typeface="Calibri"/>
              </a:rPr>
              <a:t> </a:t>
            </a:r>
            <a:r>
              <a:rPr sz="1300" dirty="0">
                <a:solidFill>
                  <a:srgbClr val="0D0E0E"/>
                </a:solidFill>
                <a:latin typeface="Calibri"/>
                <a:cs typeface="Calibri"/>
              </a:rPr>
              <a:t>hora.</a:t>
            </a:r>
            <a:endParaRPr sz="1300">
              <a:latin typeface="Calibri"/>
              <a:cs typeface="Calibri"/>
            </a:endParaRPr>
          </a:p>
          <a:p>
            <a:pPr marL="354330" indent="-220345">
              <a:lnSpc>
                <a:spcPts val="1425"/>
              </a:lnSpc>
              <a:buAutoNum type="arabicPeriod" startAt="3"/>
              <a:tabLst>
                <a:tab pos="354965" algn="l"/>
              </a:tabLst>
            </a:pPr>
            <a:r>
              <a:rPr sz="1300" dirty="0">
                <a:solidFill>
                  <a:srgbClr val="0D0E0E"/>
                </a:solidFill>
                <a:latin typeface="Calibri"/>
                <a:cs typeface="Calibri"/>
              </a:rPr>
              <a:t>Haga que cada exposición no dure más de 45 minutos, dando a </a:t>
            </a:r>
            <a:r>
              <a:rPr sz="1300" spc="-5" dirty="0">
                <a:solidFill>
                  <a:srgbClr val="0D0E0E"/>
                </a:solidFill>
                <a:latin typeface="Calibri"/>
                <a:cs typeface="Calibri"/>
              </a:rPr>
              <a:t>los </a:t>
            </a:r>
            <a:r>
              <a:rPr sz="1300" dirty="0">
                <a:solidFill>
                  <a:srgbClr val="0D0E0E"/>
                </a:solidFill>
                <a:latin typeface="Calibri"/>
                <a:cs typeface="Calibri"/>
              </a:rPr>
              <a:t>agentes</a:t>
            </a:r>
            <a:r>
              <a:rPr sz="1300" spc="-45" dirty="0">
                <a:solidFill>
                  <a:srgbClr val="0D0E0E"/>
                </a:solidFill>
                <a:latin typeface="Calibri"/>
                <a:cs typeface="Calibri"/>
              </a:rPr>
              <a:t> </a:t>
            </a:r>
            <a:r>
              <a:rPr sz="1300" dirty="0">
                <a:solidFill>
                  <a:srgbClr val="0D0E0E"/>
                </a:solidFill>
                <a:latin typeface="Calibri"/>
                <a:cs typeface="Calibri"/>
              </a:rPr>
              <a:t>15</a:t>
            </a:r>
            <a:endParaRPr sz="1300">
              <a:latin typeface="Calibri"/>
              <a:cs typeface="Calibri"/>
            </a:endParaRPr>
          </a:p>
          <a:p>
            <a:pPr marL="354330" marR="5080">
              <a:lnSpc>
                <a:spcPts val="1500"/>
              </a:lnSpc>
              <a:spcBef>
                <a:spcPts val="70"/>
              </a:spcBef>
            </a:pPr>
            <a:r>
              <a:rPr sz="1300" dirty="0">
                <a:solidFill>
                  <a:srgbClr val="0D0E0E"/>
                </a:solidFill>
                <a:latin typeface="Calibri"/>
                <a:cs typeface="Calibri"/>
              </a:rPr>
              <a:t>minutos para recorrer </a:t>
            </a:r>
            <a:r>
              <a:rPr sz="1300" spc="-5" dirty="0">
                <a:solidFill>
                  <a:srgbClr val="0D0E0E"/>
                </a:solidFill>
                <a:latin typeface="Calibri"/>
                <a:cs typeface="Calibri"/>
              </a:rPr>
              <a:t>la </a:t>
            </a:r>
            <a:r>
              <a:rPr sz="1300" dirty="0">
                <a:solidFill>
                  <a:srgbClr val="0D0E0E"/>
                </a:solidFill>
                <a:latin typeface="Calibri"/>
                <a:cs typeface="Calibri"/>
              </a:rPr>
              <a:t>casa y </a:t>
            </a:r>
            <a:r>
              <a:rPr sz="1300" spc="-5" dirty="0">
                <a:solidFill>
                  <a:srgbClr val="0D0E0E"/>
                </a:solidFill>
                <a:latin typeface="Calibri"/>
                <a:cs typeface="Calibri"/>
              </a:rPr>
              <a:t>limpiar los </a:t>
            </a:r>
            <a:r>
              <a:rPr sz="1300" dirty="0">
                <a:solidFill>
                  <a:srgbClr val="0D0E0E"/>
                </a:solidFill>
                <a:latin typeface="Calibri"/>
                <a:cs typeface="Calibri"/>
              </a:rPr>
              <a:t>pomos de las puertas, </a:t>
            </a:r>
            <a:r>
              <a:rPr sz="1300" spc="-5" dirty="0">
                <a:solidFill>
                  <a:srgbClr val="0D0E0E"/>
                </a:solidFill>
                <a:latin typeface="Calibri"/>
                <a:cs typeface="Calibri"/>
              </a:rPr>
              <a:t>los </a:t>
            </a:r>
            <a:r>
              <a:rPr sz="1300" dirty="0">
                <a:solidFill>
                  <a:srgbClr val="0D0E0E"/>
                </a:solidFill>
                <a:latin typeface="Calibri"/>
                <a:cs typeface="Calibri"/>
              </a:rPr>
              <a:t>interruptores de  </a:t>
            </a:r>
            <a:r>
              <a:rPr sz="1300" spc="-5" dirty="0">
                <a:solidFill>
                  <a:srgbClr val="0D0E0E"/>
                </a:solidFill>
                <a:latin typeface="Calibri"/>
                <a:cs typeface="Calibri"/>
              </a:rPr>
              <a:t>la </a:t>
            </a:r>
            <a:r>
              <a:rPr sz="1300" dirty="0">
                <a:solidFill>
                  <a:srgbClr val="0D0E0E"/>
                </a:solidFill>
                <a:latin typeface="Calibri"/>
                <a:cs typeface="Calibri"/>
              </a:rPr>
              <a:t>luz y cualquier </a:t>
            </a:r>
            <a:r>
              <a:rPr sz="1300" spc="-5" dirty="0">
                <a:solidFill>
                  <a:srgbClr val="0D0E0E"/>
                </a:solidFill>
                <a:latin typeface="Calibri"/>
                <a:cs typeface="Calibri"/>
              </a:rPr>
              <a:t>superficie </a:t>
            </a:r>
            <a:r>
              <a:rPr sz="1300" dirty="0">
                <a:solidFill>
                  <a:srgbClr val="0D0E0E"/>
                </a:solidFill>
                <a:latin typeface="Calibri"/>
                <a:cs typeface="Calibri"/>
              </a:rPr>
              <a:t>para sanearla rápidamente antes de que </a:t>
            </a:r>
            <a:r>
              <a:rPr sz="1300" spc="-5" dirty="0">
                <a:solidFill>
                  <a:srgbClr val="0D0E0E"/>
                </a:solidFill>
                <a:latin typeface="Calibri"/>
                <a:cs typeface="Calibri"/>
              </a:rPr>
              <a:t>llegue </a:t>
            </a:r>
            <a:r>
              <a:rPr sz="1300" dirty="0">
                <a:solidFill>
                  <a:srgbClr val="0D0E0E"/>
                </a:solidFill>
                <a:latin typeface="Calibri"/>
                <a:cs typeface="Calibri"/>
              </a:rPr>
              <a:t>la  siguiente</a:t>
            </a:r>
            <a:r>
              <a:rPr sz="1300" spc="-5" dirty="0">
                <a:solidFill>
                  <a:srgbClr val="0D0E0E"/>
                </a:solidFill>
                <a:latin typeface="Calibri"/>
                <a:cs typeface="Calibri"/>
              </a:rPr>
              <a:t> </a:t>
            </a:r>
            <a:r>
              <a:rPr sz="1300" dirty="0">
                <a:solidFill>
                  <a:srgbClr val="0D0E0E"/>
                </a:solidFill>
                <a:latin typeface="Calibri"/>
                <a:cs typeface="Calibri"/>
              </a:rPr>
              <a:t>persona.</a:t>
            </a:r>
            <a:endParaRPr sz="1300">
              <a:latin typeface="Calibri"/>
              <a:cs typeface="Calibri"/>
            </a:endParaRPr>
          </a:p>
          <a:p>
            <a:pPr marL="354330" indent="-220345">
              <a:lnSpc>
                <a:spcPts val="1425"/>
              </a:lnSpc>
              <a:buAutoNum type="arabicPeriod" startAt="4"/>
              <a:tabLst>
                <a:tab pos="354965" algn="l"/>
              </a:tabLst>
            </a:pPr>
            <a:r>
              <a:rPr sz="1300" dirty="0">
                <a:solidFill>
                  <a:srgbClr val="0D0E0E"/>
                </a:solidFill>
                <a:latin typeface="Calibri"/>
                <a:cs typeface="Calibri"/>
              </a:rPr>
              <a:t>El agente de ventas debe estar presente mientras </a:t>
            </a:r>
            <a:r>
              <a:rPr sz="1300" spc="-5" dirty="0">
                <a:solidFill>
                  <a:srgbClr val="0D0E0E"/>
                </a:solidFill>
                <a:latin typeface="Calibri"/>
                <a:cs typeface="Calibri"/>
              </a:rPr>
              <a:t>las </a:t>
            </a:r>
            <a:r>
              <a:rPr sz="1300" dirty="0">
                <a:solidFill>
                  <a:srgbClr val="0D0E0E"/>
                </a:solidFill>
                <a:latin typeface="Calibri"/>
                <a:cs typeface="Calibri"/>
              </a:rPr>
              <a:t>personas (un número</a:t>
            </a:r>
            <a:r>
              <a:rPr sz="1300" spc="-75" dirty="0">
                <a:solidFill>
                  <a:srgbClr val="0D0E0E"/>
                </a:solidFill>
                <a:latin typeface="Calibri"/>
                <a:cs typeface="Calibri"/>
              </a:rPr>
              <a:t> </a:t>
            </a:r>
            <a:r>
              <a:rPr sz="1300" dirty="0">
                <a:solidFill>
                  <a:srgbClr val="0D0E0E"/>
                </a:solidFill>
                <a:latin typeface="Calibri"/>
                <a:cs typeface="Calibri"/>
              </a:rPr>
              <a:t>limitado</a:t>
            </a:r>
            <a:endParaRPr sz="1300">
              <a:latin typeface="Calibri"/>
              <a:cs typeface="Calibri"/>
            </a:endParaRPr>
          </a:p>
          <a:p>
            <a:pPr marL="354330">
              <a:lnSpc>
                <a:spcPts val="1530"/>
              </a:lnSpc>
            </a:pPr>
            <a:r>
              <a:rPr sz="1300" dirty="0">
                <a:solidFill>
                  <a:srgbClr val="0D0E0E"/>
                </a:solidFill>
                <a:latin typeface="Calibri"/>
                <a:cs typeface="Calibri"/>
              </a:rPr>
              <a:t>de ellas) visitan </a:t>
            </a:r>
            <a:r>
              <a:rPr sz="1300" spc="-5" dirty="0">
                <a:solidFill>
                  <a:srgbClr val="0D0E0E"/>
                </a:solidFill>
                <a:latin typeface="Calibri"/>
                <a:cs typeface="Calibri"/>
              </a:rPr>
              <a:t>la </a:t>
            </a:r>
            <a:r>
              <a:rPr sz="1300" dirty="0">
                <a:solidFill>
                  <a:srgbClr val="0D0E0E"/>
                </a:solidFill>
                <a:latin typeface="Calibri"/>
                <a:cs typeface="Calibri"/>
              </a:rPr>
              <a:t>casa, </a:t>
            </a:r>
            <a:r>
              <a:rPr sz="1300" spc="-5" dirty="0">
                <a:solidFill>
                  <a:srgbClr val="0D0E0E"/>
                </a:solidFill>
                <a:latin typeface="Calibri"/>
                <a:cs typeface="Calibri"/>
              </a:rPr>
              <a:t>asegurándose </a:t>
            </a:r>
            <a:r>
              <a:rPr sz="1300" dirty="0">
                <a:solidFill>
                  <a:srgbClr val="0D0E0E"/>
                </a:solidFill>
                <a:latin typeface="Calibri"/>
                <a:cs typeface="Calibri"/>
              </a:rPr>
              <a:t>de que se cumpla la regla de "Sólo</a:t>
            </a:r>
            <a:r>
              <a:rPr sz="1300" spc="-20" dirty="0">
                <a:solidFill>
                  <a:srgbClr val="0D0E0E"/>
                </a:solidFill>
                <a:latin typeface="Calibri"/>
                <a:cs typeface="Calibri"/>
              </a:rPr>
              <a:t> </a:t>
            </a:r>
            <a:r>
              <a:rPr sz="1300" dirty="0">
                <a:solidFill>
                  <a:srgbClr val="0D0E0E"/>
                </a:solidFill>
                <a:latin typeface="Calibri"/>
                <a:cs typeface="Calibri"/>
              </a:rPr>
              <a:t>Ojos".</a:t>
            </a:r>
            <a:endParaRPr sz="1300">
              <a:latin typeface="Calibri"/>
              <a:cs typeface="Calibri"/>
            </a:endParaRPr>
          </a:p>
          <a:p>
            <a:pPr marL="19685" marR="405765" indent="-7620">
              <a:lnSpc>
                <a:spcPts val="1520"/>
              </a:lnSpc>
              <a:spcBef>
                <a:spcPts val="340"/>
              </a:spcBef>
            </a:pPr>
            <a:r>
              <a:rPr sz="1300" b="1" dirty="0">
                <a:latin typeface="Calibri"/>
                <a:cs typeface="Calibri"/>
              </a:rPr>
              <a:t>El objetivo </a:t>
            </a:r>
            <a:r>
              <a:rPr sz="1300" b="1" spc="-5" dirty="0">
                <a:latin typeface="Calibri"/>
                <a:cs typeface="Calibri"/>
              </a:rPr>
              <a:t>es </a:t>
            </a:r>
            <a:r>
              <a:rPr sz="1300" b="1" dirty="0">
                <a:latin typeface="Calibri"/>
                <a:cs typeface="Calibri"/>
              </a:rPr>
              <a:t>poder mostrar una </a:t>
            </a:r>
            <a:r>
              <a:rPr sz="1300" b="1" spc="-5" dirty="0">
                <a:latin typeface="Calibri"/>
                <a:cs typeface="Calibri"/>
              </a:rPr>
              <a:t>casa </a:t>
            </a:r>
            <a:r>
              <a:rPr sz="1300" b="1" dirty="0">
                <a:latin typeface="Calibri"/>
                <a:cs typeface="Calibri"/>
              </a:rPr>
              <a:t>a los posibles </a:t>
            </a:r>
            <a:r>
              <a:rPr sz="1300" b="1" spc="-5" dirty="0">
                <a:latin typeface="Calibri"/>
                <a:cs typeface="Calibri"/>
              </a:rPr>
              <a:t>compradores minimizando </a:t>
            </a:r>
            <a:r>
              <a:rPr sz="1300" b="1" dirty="0">
                <a:latin typeface="Calibri"/>
                <a:cs typeface="Calibri"/>
              </a:rPr>
              <a:t>los  </a:t>
            </a:r>
            <a:r>
              <a:rPr sz="1300" b="1" spc="-5" dirty="0">
                <a:latin typeface="Calibri"/>
                <a:cs typeface="Calibri"/>
              </a:rPr>
              <a:t>riesgos </a:t>
            </a:r>
            <a:r>
              <a:rPr sz="1300" b="1" dirty="0">
                <a:latin typeface="Calibri"/>
                <a:cs typeface="Calibri"/>
              </a:rPr>
              <a:t>para la salud. Por </a:t>
            </a:r>
            <a:r>
              <a:rPr sz="1300" b="1" spc="-5" dirty="0">
                <a:latin typeface="Calibri"/>
                <a:cs typeface="Calibri"/>
              </a:rPr>
              <a:t>eso es </a:t>
            </a:r>
            <a:r>
              <a:rPr sz="1300" b="1" dirty="0">
                <a:latin typeface="Calibri"/>
                <a:cs typeface="Calibri"/>
              </a:rPr>
              <a:t>imprescindible seguir </a:t>
            </a:r>
            <a:r>
              <a:rPr sz="1300" b="1" spc="-5" dirty="0">
                <a:latin typeface="Calibri"/>
                <a:cs typeface="Calibri"/>
              </a:rPr>
              <a:t>el </a:t>
            </a:r>
            <a:r>
              <a:rPr sz="1300" b="1" dirty="0">
                <a:latin typeface="Calibri"/>
                <a:cs typeface="Calibri"/>
              </a:rPr>
              <a:t>protocolo de exposición  S.A.F.E.</a:t>
            </a:r>
            <a:endParaRPr sz="1300">
              <a:latin typeface="Calibri"/>
              <a:cs typeface="Calibri"/>
            </a:endParaRPr>
          </a:p>
        </p:txBody>
      </p:sp>
      <p:sp>
        <p:nvSpPr>
          <p:cNvPr id="6" name="object 6"/>
          <p:cNvSpPr/>
          <p:nvPr/>
        </p:nvSpPr>
        <p:spPr>
          <a:xfrm>
            <a:off x="906078" y="1341910"/>
            <a:ext cx="5287371" cy="67669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846564" y="1972726"/>
            <a:ext cx="2156232" cy="550530"/>
          </a:xfrm>
          <a:prstGeom prst="rect">
            <a:avLst/>
          </a:prstGeom>
          <a:blipFill>
            <a:blip r:embed="rId4"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040853" y="1356994"/>
            <a:ext cx="5147945" cy="751840"/>
          </a:xfrm>
          <a:prstGeom prst="rect">
            <a:avLst/>
          </a:prstGeom>
        </p:spPr>
        <p:txBody>
          <a:bodyPr vert="horz" wrap="square" lIns="0" tIns="78740" rIns="0" bIns="0" rtlCol="0">
            <a:spAutoFit/>
          </a:bodyPr>
          <a:lstStyle/>
          <a:p>
            <a:pPr marL="12700" marR="5080">
              <a:lnSpc>
                <a:spcPts val="2600"/>
              </a:lnSpc>
              <a:spcBef>
                <a:spcPts val="620"/>
              </a:spcBef>
            </a:pPr>
            <a:r>
              <a:rPr sz="2600" b="0" dirty="0">
                <a:solidFill>
                  <a:srgbClr val="FFFFFF"/>
                </a:solidFill>
                <a:latin typeface="Arial"/>
                <a:cs typeface="Arial"/>
              </a:rPr>
              <a:t>EL PROGRAMA DE</a:t>
            </a:r>
            <a:r>
              <a:rPr sz="2600" b="0" spc="-100" dirty="0">
                <a:solidFill>
                  <a:srgbClr val="FFFFFF"/>
                </a:solidFill>
                <a:latin typeface="Arial"/>
                <a:cs typeface="Arial"/>
              </a:rPr>
              <a:t> </a:t>
            </a:r>
            <a:r>
              <a:rPr sz="2600" b="0" dirty="0">
                <a:solidFill>
                  <a:srgbClr val="FFFFFF"/>
                </a:solidFill>
                <a:latin typeface="Arial"/>
                <a:cs typeface="Arial"/>
              </a:rPr>
              <a:t>EXPOSICIÓN  DE</a:t>
            </a:r>
            <a:r>
              <a:rPr sz="2600" b="0" spc="-5" dirty="0">
                <a:solidFill>
                  <a:srgbClr val="FFFFFF"/>
                </a:solidFill>
                <a:latin typeface="Arial"/>
                <a:cs typeface="Arial"/>
              </a:rPr>
              <a:t> </a:t>
            </a:r>
            <a:r>
              <a:rPr sz="2600" b="0" dirty="0">
                <a:solidFill>
                  <a:srgbClr val="FFFFFF"/>
                </a:solidFill>
                <a:latin typeface="Arial"/>
                <a:cs typeface="Arial"/>
              </a:rPr>
              <a:t>S.A.F.E.</a:t>
            </a:r>
            <a:endParaRPr sz="2600">
              <a:latin typeface="Arial"/>
              <a:cs typeface="Arial"/>
            </a:endParaRPr>
          </a:p>
        </p:txBody>
      </p:sp>
      <p:sp>
        <p:nvSpPr>
          <p:cNvPr id="9" name="object 9"/>
          <p:cNvSpPr/>
          <p:nvPr/>
        </p:nvSpPr>
        <p:spPr>
          <a:xfrm>
            <a:off x="1903910" y="2660887"/>
            <a:ext cx="3612832" cy="447304"/>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02853" y="4450103"/>
            <a:ext cx="6181975" cy="158276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814323" y="4163371"/>
            <a:ext cx="3945443" cy="229386"/>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853186" y="2679763"/>
            <a:ext cx="6069330" cy="2997835"/>
          </a:xfrm>
          <a:prstGeom prst="rect">
            <a:avLst/>
          </a:prstGeom>
        </p:spPr>
        <p:txBody>
          <a:bodyPr vert="horz" wrap="square" lIns="0" tIns="12700" rIns="0" bIns="0" rtlCol="0">
            <a:spAutoFit/>
          </a:bodyPr>
          <a:lstStyle/>
          <a:p>
            <a:pPr marL="1073150">
              <a:lnSpc>
                <a:spcPct val="100000"/>
              </a:lnSpc>
              <a:spcBef>
                <a:spcPts val="100"/>
              </a:spcBef>
            </a:pPr>
            <a:r>
              <a:rPr sz="1600" dirty="0">
                <a:latin typeface="Arial"/>
                <a:cs typeface="Arial"/>
              </a:rPr>
              <a:t>Exposición con distanciamiento</a:t>
            </a:r>
            <a:r>
              <a:rPr sz="1600" spc="-10" dirty="0">
                <a:latin typeface="Arial"/>
                <a:cs typeface="Arial"/>
              </a:rPr>
              <a:t> </a:t>
            </a:r>
            <a:r>
              <a:rPr sz="1600" dirty="0">
                <a:latin typeface="Arial"/>
                <a:cs typeface="Arial"/>
              </a:rPr>
              <a:t>social</a:t>
            </a:r>
            <a:endParaRPr sz="1600">
              <a:latin typeface="Arial"/>
              <a:cs typeface="Arial"/>
            </a:endParaRPr>
          </a:p>
          <a:p>
            <a:pPr>
              <a:lnSpc>
                <a:spcPct val="100000"/>
              </a:lnSpc>
            </a:pPr>
            <a:endParaRPr sz="1800">
              <a:latin typeface="Times New Roman"/>
              <a:cs typeface="Times New Roman"/>
            </a:endParaRPr>
          </a:p>
          <a:p>
            <a:pPr marL="12700" marR="17780" algn="just">
              <a:lnSpc>
                <a:spcPts val="1480"/>
              </a:lnSpc>
              <a:spcBef>
                <a:spcPts val="1540"/>
              </a:spcBef>
            </a:pPr>
            <a:r>
              <a:rPr sz="1300" dirty="0">
                <a:solidFill>
                  <a:srgbClr val="0E0E0E"/>
                </a:solidFill>
                <a:latin typeface="Calibri"/>
                <a:cs typeface="Calibri"/>
              </a:rPr>
              <a:t>Con la pandemia que está impidiendo </a:t>
            </a:r>
            <a:r>
              <a:rPr sz="1300" spc="-5" dirty="0">
                <a:solidFill>
                  <a:srgbClr val="0E0E0E"/>
                </a:solidFill>
                <a:latin typeface="Calibri"/>
                <a:cs typeface="Calibri"/>
              </a:rPr>
              <a:t>las </a:t>
            </a:r>
            <a:r>
              <a:rPr sz="1300" dirty="0">
                <a:solidFill>
                  <a:srgbClr val="0E0E0E"/>
                </a:solidFill>
                <a:latin typeface="Calibri"/>
                <a:cs typeface="Calibri"/>
              </a:rPr>
              <a:t>presentaciones tradicionales, este es un buen  momento para presentar un programa de presentaciones </a:t>
            </a:r>
            <a:r>
              <a:rPr sz="1300" spc="-5" dirty="0">
                <a:solidFill>
                  <a:srgbClr val="0E0E0E"/>
                </a:solidFill>
                <a:latin typeface="Calibri"/>
                <a:cs typeface="Calibri"/>
              </a:rPr>
              <a:t>S.A.F.E. </a:t>
            </a:r>
            <a:r>
              <a:rPr sz="1300" dirty="0">
                <a:solidFill>
                  <a:srgbClr val="0E0E0E"/>
                </a:solidFill>
                <a:latin typeface="Calibri"/>
                <a:cs typeface="Calibri"/>
              </a:rPr>
              <a:t>a sus clientes  potenciales que pueden estar preocupados por </a:t>
            </a:r>
            <a:r>
              <a:rPr sz="1300" spc="-5" dirty="0">
                <a:solidFill>
                  <a:srgbClr val="0E0E0E"/>
                </a:solidFill>
                <a:latin typeface="Calibri"/>
                <a:cs typeface="Calibri"/>
              </a:rPr>
              <a:t>la </a:t>
            </a:r>
            <a:r>
              <a:rPr sz="1300" dirty="0">
                <a:solidFill>
                  <a:srgbClr val="0E0E0E"/>
                </a:solidFill>
                <a:latin typeface="Calibri"/>
                <a:cs typeface="Calibri"/>
              </a:rPr>
              <a:t>entrada de extraños en sus</a:t>
            </a:r>
            <a:r>
              <a:rPr sz="1300" spc="-45" dirty="0">
                <a:solidFill>
                  <a:srgbClr val="0E0E0E"/>
                </a:solidFill>
                <a:latin typeface="Calibri"/>
                <a:cs typeface="Calibri"/>
              </a:rPr>
              <a:t> </a:t>
            </a:r>
            <a:r>
              <a:rPr sz="1300" dirty="0">
                <a:solidFill>
                  <a:srgbClr val="0E0E0E"/>
                </a:solidFill>
                <a:latin typeface="Calibri"/>
                <a:cs typeface="Calibri"/>
              </a:rPr>
              <a:t>casas.</a:t>
            </a:r>
            <a:endParaRPr sz="1300">
              <a:latin typeface="Calibri"/>
              <a:cs typeface="Calibri"/>
            </a:endParaRPr>
          </a:p>
          <a:p>
            <a:pPr>
              <a:lnSpc>
                <a:spcPct val="100000"/>
              </a:lnSpc>
              <a:spcBef>
                <a:spcPts val="10"/>
              </a:spcBef>
            </a:pPr>
            <a:endParaRPr sz="1250">
              <a:latin typeface="Times New Roman"/>
              <a:cs typeface="Times New Roman"/>
            </a:endParaRPr>
          </a:p>
          <a:p>
            <a:pPr marL="41275">
              <a:lnSpc>
                <a:spcPct val="100000"/>
              </a:lnSpc>
            </a:pPr>
            <a:r>
              <a:rPr sz="1400" dirty="0">
                <a:solidFill>
                  <a:srgbClr val="FFFFFF"/>
                </a:solidFill>
                <a:latin typeface="Arial"/>
                <a:cs typeface="Arial"/>
              </a:rPr>
              <a:t>¿Qué significa exactamente "Exposición</a:t>
            </a:r>
            <a:r>
              <a:rPr sz="1400" spc="-10" dirty="0">
                <a:solidFill>
                  <a:srgbClr val="FFFFFF"/>
                </a:solidFill>
                <a:latin typeface="Arial"/>
                <a:cs typeface="Arial"/>
              </a:rPr>
              <a:t> </a:t>
            </a:r>
            <a:r>
              <a:rPr sz="1400" dirty="0">
                <a:solidFill>
                  <a:srgbClr val="FFFFFF"/>
                </a:solidFill>
                <a:latin typeface="Arial"/>
                <a:cs typeface="Arial"/>
              </a:rPr>
              <a:t>S.A.F.E."?</a:t>
            </a:r>
            <a:endParaRPr sz="1400">
              <a:latin typeface="Arial"/>
              <a:cs typeface="Arial"/>
            </a:endParaRPr>
          </a:p>
          <a:p>
            <a:pPr marL="337185" indent="-203200">
              <a:lnSpc>
                <a:spcPct val="100000"/>
              </a:lnSpc>
              <a:spcBef>
                <a:spcPts val="765"/>
              </a:spcBef>
              <a:buFont typeface="Symbol"/>
              <a:buChar char=""/>
              <a:tabLst>
                <a:tab pos="336550" algn="l"/>
                <a:tab pos="337820" algn="l"/>
              </a:tabLst>
            </a:pPr>
            <a:r>
              <a:rPr sz="1200" b="1" dirty="0">
                <a:latin typeface="Arial"/>
                <a:cs typeface="Arial"/>
              </a:rPr>
              <a:t>S - Sanitizing </a:t>
            </a:r>
            <a:r>
              <a:rPr sz="1200" spc="-5" dirty="0">
                <a:latin typeface="Arial"/>
                <a:cs typeface="Arial"/>
              </a:rPr>
              <a:t>(Desinfección) </a:t>
            </a:r>
            <a:r>
              <a:rPr sz="1200" dirty="0">
                <a:latin typeface="Arial"/>
                <a:cs typeface="Arial"/>
              </a:rPr>
              <a:t>de la casa después de las</a:t>
            </a:r>
            <a:r>
              <a:rPr sz="1200" spc="-5" dirty="0">
                <a:latin typeface="Arial"/>
                <a:cs typeface="Arial"/>
              </a:rPr>
              <a:t> </a:t>
            </a:r>
            <a:r>
              <a:rPr sz="1200" dirty="0">
                <a:latin typeface="Arial"/>
                <a:cs typeface="Arial"/>
              </a:rPr>
              <a:t>visitas.</a:t>
            </a:r>
            <a:endParaRPr sz="1200">
              <a:latin typeface="Arial"/>
              <a:cs typeface="Arial"/>
            </a:endParaRPr>
          </a:p>
          <a:p>
            <a:pPr marL="337185" marR="97790" indent="-203200">
              <a:lnSpc>
                <a:spcPts val="1200"/>
              </a:lnSpc>
              <a:spcBef>
                <a:spcPts val="300"/>
              </a:spcBef>
              <a:buFont typeface="Symbol"/>
              <a:buChar char=""/>
              <a:tabLst>
                <a:tab pos="336550" algn="l"/>
                <a:tab pos="337820" algn="l"/>
              </a:tabLst>
            </a:pPr>
            <a:r>
              <a:rPr sz="1200" b="1" dirty="0">
                <a:latin typeface="Arial"/>
                <a:cs typeface="Arial"/>
              </a:rPr>
              <a:t>A - Airways </a:t>
            </a:r>
            <a:r>
              <a:rPr sz="1200" dirty="0">
                <a:latin typeface="Arial"/>
                <a:cs typeface="Arial"/>
              </a:rPr>
              <a:t>(Vías aéreas) cubiertas con mascarillas. Si el comprador no tiene</a:t>
            </a:r>
            <a:r>
              <a:rPr sz="1200" spc="-95" dirty="0">
                <a:latin typeface="Arial"/>
                <a:cs typeface="Arial"/>
              </a:rPr>
              <a:t> </a:t>
            </a:r>
            <a:r>
              <a:rPr sz="1200" dirty="0">
                <a:latin typeface="Arial"/>
                <a:cs typeface="Arial"/>
              </a:rPr>
              <a:t>una,  se le proporcionará</a:t>
            </a:r>
            <a:r>
              <a:rPr sz="1200" spc="-5" dirty="0">
                <a:latin typeface="Arial"/>
                <a:cs typeface="Arial"/>
              </a:rPr>
              <a:t> </a:t>
            </a:r>
            <a:r>
              <a:rPr sz="1200" dirty="0">
                <a:latin typeface="Arial"/>
                <a:cs typeface="Arial"/>
              </a:rPr>
              <a:t>una.</a:t>
            </a:r>
            <a:endParaRPr sz="1200">
              <a:latin typeface="Arial"/>
              <a:cs typeface="Arial"/>
            </a:endParaRPr>
          </a:p>
          <a:p>
            <a:pPr marL="337185" marR="90805" indent="-203200">
              <a:lnSpc>
                <a:spcPts val="1200"/>
              </a:lnSpc>
              <a:spcBef>
                <a:spcPts val="300"/>
              </a:spcBef>
              <a:buFont typeface="Symbol"/>
              <a:buChar char=""/>
              <a:tabLst>
                <a:tab pos="336550" algn="l"/>
                <a:tab pos="337820" algn="l"/>
              </a:tabLst>
            </a:pPr>
            <a:r>
              <a:rPr sz="1200" b="1" dirty="0">
                <a:latin typeface="Arial"/>
                <a:cs typeface="Arial"/>
              </a:rPr>
              <a:t>F - Footwear </a:t>
            </a:r>
            <a:r>
              <a:rPr sz="1200" spc="-5" dirty="0">
                <a:latin typeface="Arial"/>
                <a:cs typeface="Arial"/>
              </a:rPr>
              <a:t>(Calzado </a:t>
            </a:r>
            <a:r>
              <a:rPr sz="1200" dirty="0">
                <a:latin typeface="Arial"/>
                <a:cs typeface="Arial"/>
              </a:rPr>
              <a:t>retirado) o botines de papel proporcionados para deslizarse  sobre los</a:t>
            </a:r>
            <a:r>
              <a:rPr sz="1200" spc="-5" dirty="0">
                <a:latin typeface="Arial"/>
                <a:cs typeface="Arial"/>
              </a:rPr>
              <a:t> </a:t>
            </a:r>
            <a:r>
              <a:rPr sz="1200" dirty="0">
                <a:latin typeface="Arial"/>
                <a:cs typeface="Arial"/>
              </a:rPr>
              <a:t>zapatos</a:t>
            </a:r>
            <a:endParaRPr sz="1200">
              <a:latin typeface="Arial"/>
              <a:cs typeface="Arial"/>
            </a:endParaRPr>
          </a:p>
          <a:p>
            <a:pPr marL="337185" marR="5080" indent="-203200">
              <a:lnSpc>
                <a:spcPts val="1200"/>
              </a:lnSpc>
              <a:spcBef>
                <a:spcPts val="300"/>
              </a:spcBef>
              <a:buFont typeface="Symbol"/>
              <a:buChar char=""/>
              <a:tabLst>
                <a:tab pos="336550" algn="l"/>
                <a:tab pos="337820" algn="l"/>
              </a:tabLst>
            </a:pPr>
            <a:r>
              <a:rPr sz="1200" b="1" dirty="0">
                <a:latin typeface="Arial"/>
                <a:cs typeface="Arial"/>
              </a:rPr>
              <a:t>E - Eyes only </a:t>
            </a:r>
            <a:r>
              <a:rPr sz="1200" spc="-5" dirty="0">
                <a:latin typeface="Arial"/>
                <a:cs typeface="Arial"/>
              </a:rPr>
              <a:t>(Sólo </a:t>
            </a:r>
            <a:r>
              <a:rPr sz="1200" dirty="0">
                <a:latin typeface="Arial"/>
                <a:cs typeface="Arial"/>
              </a:rPr>
              <a:t>ojos) - Habrá una política de no tocar, y se pueden proporcionar  guantes de nitrilo estériles para todos los que entren en la</a:t>
            </a:r>
            <a:r>
              <a:rPr sz="1200" spc="-25" dirty="0">
                <a:latin typeface="Arial"/>
                <a:cs typeface="Arial"/>
              </a:rPr>
              <a:t> </a:t>
            </a:r>
            <a:r>
              <a:rPr sz="1200" dirty="0">
                <a:latin typeface="Arial"/>
                <a:cs typeface="Arial"/>
              </a:rPr>
              <a:t>casa.</a:t>
            </a:r>
            <a:endParaRPr sz="12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04772" y="2157226"/>
            <a:ext cx="5557312" cy="19034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5949" y="6016274"/>
            <a:ext cx="5519991" cy="38069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9490986"/>
            <a:ext cx="7751872" cy="54490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948232" y="8539371"/>
            <a:ext cx="3848100" cy="0"/>
          </a:xfrm>
          <a:custGeom>
            <a:avLst/>
            <a:gdLst/>
            <a:ahLst/>
            <a:cxnLst/>
            <a:rect l="l" t="t" r="r" b="b"/>
            <a:pathLst>
              <a:path w="3848100">
                <a:moveTo>
                  <a:pt x="0" y="0"/>
                </a:moveTo>
                <a:lnTo>
                  <a:pt x="3847947" y="0"/>
                </a:lnTo>
              </a:path>
            </a:pathLst>
          </a:custGeom>
          <a:ln w="7467">
            <a:solidFill>
              <a:srgbClr val="D7AF38"/>
            </a:solidFill>
          </a:ln>
        </p:spPr>
        <p:txBody>
          <a:bodyPr wrap="square" lIns="0" tIns="0" rIns="0" bIns="0" rtlCol="0"/>
          <a:lstStyle/>
          <a:p>
            <a:endParaRPr/>
          </a:p>
        </p:txBody>
      </p:sp>
      <p:sp>
        <p:nvSpPr>
          <p:cNvPr id="7" name="object 7"/>
          <p:cNvSpPr txBox="1"/>
          <p:nvPr/>
        </p:nvSpPr>
        <p:spPr>
          <a:xfrm>
            <a:off x="991361" y="406501"/>
            <a:ext cx="5771515" cy="1706245"/>
          </a:xfrm>
          <a:prstGeom prst="rect">
            <a:avLst/>
          </a:prstGeom>
        </p:spPr>
        <p:txBody>
          <a:bodyPr vert="horz" wrap="square" lIns="0" tIns="22860" rIns="0" bIns="0" rtlCol="0">
            <a:spAutoFit/>
          </a:bodyPr>
          <a:lstStyle/>
          <a:p>
            <a:pPr marL="12700" marR="5080" indent="3175" algn="just">
              <a:lnSpc>
                <a:spcPts val="1650"/>
              </a:lnSpc>
              <a:spcBef>
                <a:spcPts val="180"/>
              </a:spcBef>
            </a:pPr>
            <a:r>
              <a:rPr sz="1400" spc="80" dirty="0">
                <a:solidFill>
                  <a:srgbClr val="060606"/>
                </a:solidFill>
                <a:latin typeface="Calibri"/>
                <a:cs typeface="Calibri"/>
              </a:rPr>
              <a:t>Con </a:t>
            </a:r>
            <a:r>
              <a:rPr sz="1400" spc="65" dirty="0">
                <a:solidFill>
                  <a:srgbClr val="060606"/>
                </a:solidFill>
                <a:latin typeface="Calibri"/>
                <a:cs typeface="Calibri"/>
              </a:rPr>
              <a:t>nuestra </a:t>
            </a:r>
            <a:r>
              <a:rPr sz="1400" spc="50" dirty="0">
                <a:solidFill>
                  <a:srgbClr val="060606"/>
                </a:solidFill>
                <a:latin typeface="Calibri"/>
                <a:cs typeface="Calibri"/>
              </a:rPr>
              <a:t>política </a:t>
            </a:r>
            <a:r>
              <a:rPr sz="1400" spc="75" dirty="0">
                <a:solidFill>
                  <a:srgbClr val="060606"/>
                </a:solidFill>
                <a:latin typeface="Calibri"/>
                <a:cs typeface="Calibri"/>
              </a:rPr>
              <a:t>de </a:t>
            </a:r>
            <a:r>
              <a:rPr sz="1400" spc="65" dirty="0">
                <a:solidFill>
                  <a:srgbClr val="060606"/>
                </a:solidFill>
                <a:latin typeface="Calibri"/>
                <a:cs typeface="Calibri"/>
              </a:rPr>
              <a:t>Exposiciones </a:t>
            </a:r>
            <a:r>
              <a:rPr sz="1400" spc="50" dirty="0">
                <a:solidFill>
                  <a:srgbClr val="060606"/>
                </a:solidFill>
                <a:latin typeface="Calibri"/>
                <a:cs typeface="Calibri"/>
              </a:rPr>
              <a:t>S.A.F.E.- </a:t>
            </a:r>
            <a:r>
              <a:rPr sz="1400" spc="80" dirty="0">
                <a:solidFill>
                  <a:srgbClr val="060606"/>
                </a:solidFill>
                <a:latin typeface="Calibri"/>
                <a:cs typeface="Calibri"/>
              </a:rPr>
              <a:t>vamos </a:t>
            </a:r>
            <a:r>
              <a:rPr sz="1400" spc="70" dirty="0">
                <a:solidFill>
                  <a:srgbClr val="060606"/>
                </a:solidFill>
                <a:latin typeface="Calibri"/>
                <a:cs typeface="Calibri"/>
              </a:rPr>
              <a:t>a </a:t>
            </a:r>
            <a:r>
              <a:rPr sz="1400" spc="65" dirty="0">
                <a:solidFill>
                  <a:srgbClr val="060606"/>
                </a:solidFill>
                <a:latin typeface="Calibri"/>
                <a:cs typeface="Calibri"/>
              </a:rPr>
              <a:t>minimizar, </a:t>
            </a:r>
            <a:r>
              <a:rPr sz="1400" spc="75" dirty="0">
                <a:solidFill>
                  <a:srgbClr val="060606"/>
                </a:solidFill>
                <a:latin typeface="Calibri"/>
                <a:cs typeface="Calibri"/>
              </a:rPr>
              <a:t>en </a:t>
            </a:r>
            <a:r>
              <a:rPr sz="1400" spc="45" dirty="0">
                <a:solidFill>
                  <a:srgbClr val="060606"/>
                </a:solidFill>
                <a:latin typeface="Calibri"/>
                <a:cs typeface="Calibri"/>
              </a:rPr>
              <a:t>la  </a:t>
            </a:r>
            <a:r>
              <a:rPr sz="1400" spc="75" dirty="0">
                <a:solidFill>
                  <a:srgbClr val="060606"/>
                </a:solidFill>
                <a:latin typeface="Calibri"/>
                <a:cs typeface="Calibri"/>
              </a:rPr>
              <a:t>medida de </a:t>
            </a:r>
            <a:r>
              <a:rPr sz="1400" spc="55" dirty="0">
                <a:solidFill>
                  <a:srgbClr val="060606"/>
                </a:solidFill>
                <a:latin typeface="Calibri"/>
                <a:cs typeface="Calibri"/>
              </a:rPr>
              <a:t>lo </a:t>
            </a:r>
            <a:r>
              <a:rPr sz="1400" spc="60" dirty="0">
                <a:solidFill>
                  <a:srgbClr val="060606"/>
                </a:solidFill>
                <a:latin typeface="Calibri"/>
                <a:cs typeface="Calibri"/>
              </a:rPr>
              <a:t>posible, </a:t>
            </a:r>
            <a:r>
              <a:rPr sz="1400" spc="55" dirty="0">
                <a:solidFill>
                  <a:srgbClr val="060606"/>
                </a:solidFill>
                <a:latin typeface="Calibri"/>
                <a:cs typeface="Calibri"/>
              </a:rPr>
              <a:t>los días </a:t>
            </a:r>
            <a:r>
              <a:rPr sz="1400" spc="75" dirty="0">
                <a:solidFill>
                  <a:srgbClr val="060606"/>
                </a:solidFill>
                <a:latin typeface="Calibri"/>
                <a:cs typeface="Calibri"/>
              </a:rPr>
              <a:t>en que </a:t>
            </a:r>
            <a:r>
              <a:rPr sz="1400" spc="70" dirty="0">
                <a:solidFill>
                  <a:srgbClr val="060606"/>
                </a:solidFill>
                <a:latin typeface="Calibri"/>
                <a:cs typeface="Calibri"/>
              </a:rPr>
              <a:t>permitimos a </a:t>
            </a:r>
            <a:r>
              <a:rPr sz="1400" spc="55" dirty="0">
                <a:solidFill>
                  <a:srgbClr val="060606"/>
                </a:solidFill>
                <a:latin typeface="Calibri"/>
                <a:cs typeface="Calibri"/>
              </a:rPr>
              <a:t>los </a:t>
            </a:r>
            <a:r>
              <a:rPr sz="1400" spc="75" dirty="0">
                <a:solidFill>
                  <a:srgbClr val="060606"/>
                </a:solidFill>
                <a:latin typeface="Calibri"/>
                <a:cs typeface="Calibri"/>
              </a:rPr>
              <a:t>compradores en  </a:t>
            </a:r>
            <a:r>
              <a:rPr sz="1400" spc="65" dirty="0">
                <a:solidFill>
                  <a:srgbClr val="060606"/>
                </a:solidFill>
                <a:latin typeface="Calibri"/>
                <a:cs typeface="Calibri"/>
              </a:rPr>
              <a:t>ver </a:t>
            </a:r>
            <a:r>
              <a:rPr sz="1400" spc="70" dirty="0">
                <a:solidFill>
                  <a:srgbClr val="060606"/>
                </a:solidFill>
                <a:latin typeface="Calibri"/>
                <a:cs typeface="Calibri"/>
              </a:rPr>
              <a:t>su </a:t>
            </a:r>
            <a:r>
              <a:rPr sz="1400" spc="60" dirty="0">
                <a:solidFill>
                  <a:srgbClr val="060606"/>
                </a:solidFill>
                <a:latin typeface="Calibri"/>
                <a:cs typeface="Calibri"/>
              </a:rPr>
              <a:t>casa, </a:t>
            </a:r>
            <a:r>
              <a:rPr sz="1400" spc="65" dirty="0">
                <a:solidFill>
                  <a:srgbClr val="060606"/>
                </a:solidFill>
                <a:latin typeface="Calibri"/>
                <a:cs typeface="Calibri"/>
              </a:rPr>
              <a:t>por </a:t>
            </a:r>
            <a:r>
              <a:rPr sz="1400" spc="55" dirty="0">
                <a:solidFill>
                  <a:srgbClr val="060606"/>
                </a:solidFill>
                <a:latin typeface="Calibri"/>
                <a:cs typeface="Calibri"/>
              </a:rPr>
              <a:t>lo </a:t>
            </a:r>
            <a:r>
              <a:rPr sz="1400" spc="75" dirty="0">
                <a:solidFill>
                  <a:srgbClr val="060606"/>
                </a:solidFill>
                <a:latin typeface="Calibri"/>
                <a:cs typeface="Calibri"/>
              </a:rPr>
              <a:t>que </a:t>
            </a:r>
            <a:r>
              <a:rPr sz="1400" spc="65" dirty="0">
                <a:solidFill>
                  <a:srgbClr val="060606"/>
                </a:solidFill>
                <a:latin typeface="Calibri"/>
                <a:cs typeface="Calibri"/>
              </a:rPr>
              <a:t>es </a:t>
            </a:r>
            <a:r>
              <a:rPr sz="1400" spc="85" dirty="0">
                <a:solidFill>
                  <a:srgbClr val="060606"/>
                </a:solidFill>
                <a:latin typeface="Calibri"/>
                <a:cs typeface="Calibri"/>
              </a:rPr>
              <a:t>más </a:t>
            </a:r>
            <a:r>
              <a:rPr sz="1400" spc="70" dirty="0">
                <a:solidFill>
                  <a:srgbClr val="060606"/>
                </a:solidFill>
                <a:latin typeface="Calibri"/>
                <a:cs typeface="Calibri"/>
              </a:rPr>
              <a:t>probable </a:t>
            </a:r>
            <a:r>
              <a:rPr sz="1400" spc="75" dirty="0">
                <a:solidFill>
                  <a:srgbClr val="060606"/>
                </a:solidFill>
                <a:latin typeface="Calibri"/>
                <a:cs typeface="Calibri"/>
              </a:rPr>
              <a:t>que </a:t>
            </a:r>
            <a:r>
              <a:rPr sz="1400" spc="65" dirty="0">
                <a:solidFill>
                  <a:srgbClr val="060606"/>
                </a:solidFill>
                <a:latin typeface="Calibri"/>
                <a:cs typeface="Calibri"/>
              </a:rPr>
              <a:t>tenga </a:t>
            </a:r>
            <a:r>
              <a:rPr sz="1400" spc="75" dirty="0">
                <a:solidFill>
                  <a:srgbClr val="060606"/>
                </a:solidFill>
                <a:latin typeface="Calibri"/>
                <a:cs typeface="Calibri"/>
              </a:rPr>
              <a:t>un </a:t>
            </a:r>
            <a:r>
              <a:rPr sz="1400" spc="60" dirty="0">
                <a:solidFill>
                  <a:srgbClr val="060606"/>
                </a:solidFill>
                <a:latin typeface="Calibri"/>
                <a:cs typeface="Calibri"/>
              </a:rPr>
              <a:t>aviso </a:t>
            </a:r>
            <a:r>
              <a:rPr sz="1400" spc="65" dirty="0">
                <a:solidFill>
                  <a:srgbClr val="060606"/>
                </a:solidFill>
                <a:latin typeface="Calibri"/>
                <a:cs typeface="Calibri"/>
              </a:rPr>
              <a:t>previo  antes </a:t>
            </a:r>
            <a:r>
              <a:rPr sz="1400" spc="75" dirty="0">
                <a:solidFill>
                  <a:srgbClr val="060606"/>
                </a:solidFill>
                <a:latin typeface="Calibri"/>
                <a:cs typeface="Calibri"/>
              </a:rPr>
              <a:t>de una </a:t>
            </a:r>
            <a:r>
              <a:rPr sz="1400" spc="70" dirty="0">
                <a:solidFill>
                  <a:srgbClr val="060606"/>
                </a:solidFill>
                <a:latin typeface="Calibri"/>
                <a:cs typeface="Calibri"/>
              </a:rPr>
              <a:t>muestra </a:t>
            </a:r>
            <a:r>
              <a:rPr sz="1400" spc="75" dirty="0">
                <a:solidFill>
                  <a:srgbClr val="060606"/>
                </a:solidFill>
                <a:latin typeface="Calibri"/>
                <a:cs typeface="Calibri"/>
              </a:rPr>
              <a:t>que </a:t>
            </a:r>
            <a:r>
              <a:rPr sz="1400" spc="80" dirty="0">
                <a:solidFill>
                  <a:srgbClr val="060606"/>
                </a:solidFill>
                <a:latin typeface="Calibri"/>
                <a:cs typeface="Calibri"/>
              </a:rPr>
              <a:t>hemos </a:t>
            </a:r>
            <a:r>
              <a:rPr sz="1400" spc="65" dirty="0">
                <a:solidFill>
                  <a:srgbClr val="060606"/>
                </a:solidFill>
                <a:latin typeface="Calibri"/>
                <a:cs typeface="Calibri"/>
              </a:rPr>
              <a:t>tenido </a:t>
            </a:r>
            <a:r>
              <a:rPr sz="1400" spc="75" dirty="0">
                <a:solidFill>
                  <a:srgbClr val="060606"/>
                </a:solidFill>
                <a:latin typeface="Calibri"/>
                <a:cs typeface="Calibri"/>
              </a:rPr>
              <a:t>en </a:t>
            </a:r>
            <a:r>
              <a:rPr sz="1400" spc="55" dirty="0">
                <a:solidFill>
                  <a:srgbClr val="060606"/>
                </a:solidFill>
                <a:latin typeface="Calibri"/>
                <a:cs typeface="Calibri"/>
              </a:rPr>
              <a:t>el </a:t>
            </a:r>
            <a:r>
              <a:rPr sz="1400" spc="65" dirty="0">
                <a:solidFill>
                  <a:srgbClr val="060606"/>
                </a:solidFill>
                <a:latin typeface="Calibri"/>
                <a:cs typeface="Calibri"/>
              </a:rPr>
              <a:t>pasado. </a:t>
            </a:r>
            <a:r>
              <a:rPr sz="1400" spc="55" dirty="0">
                <a:solidFill>
                  <a:srgbClr val="060606"/>
                </a:solidFill>
                <a:latin typeface="Calibri"/>
                <a:cs typeface="Calibri"/>
              </a:rPr>
              <a:t>Sin </a:t>
            </a:r>
            <a:r>
              <a:rPr sz="1400" spc="75" dirty="0">
                <a:solidFill>
                  <a:srgbClr val="060606"/>
                </a:solidFill>
                <a:latin typeface="Calibri"/>
                <a:cs typeface="Calibri"/>
              </a:rPr>
              <a:t>embargo,  </a:t>
            </a:r>
            <a:r>
              <a:rPr sz="1400" spc="70" dirty="0">
                <a:solidFill>
                  <a:srgbClr val="060606"/>
                </a:solidFill>
                <a:latin typeface="Calibri"/>
                <a:cs typeface="Calibri"/>
              </a:rPr>
              <a:t>eso </a:t>
            </a:r>
            <a:r>
              <a:rPr sz="1400" spc="75" dirty="0">
                <a:solidFill>
                  <a:srgbClr val="060606"/>
                </a:solidFill>
                <a:latin typeface="Calibri"/>
                <a:cs typeface="Calibri"/>
              </a:rPr>
              <a:t>no </a:t>
            </a:r>
            <a:r>
              <a:rPr sz="1400" spc="55" dirty="0">
                <a:solidFill>
                  <a:srgbClr val="060606"/>
                </a:solidFill>
                <a:latin typeface="Calibri"/>
                <a:cs typeface="Calibri"/>
              </a:rPr>
              <a:t>significa </a:t>
            </a:r>
            <a:r>
              <a:rPr sz="1400" spc="75" dirty="0">
                <a:solidFill>
                  <a:srgbClr val="060606"/>
                </a:solidFill>
                <a:latin typeface="Calibri"/>
                <a:cs typeface="Calibri"/>
              </a:rPr>
              <a:t>que </a:t>
            </a:r>
            <a:r>
              <a:rPr sz="1400" spc="45" dirty="0">
                <a:solidFill>
                  <a:srgbClr val="060606"/>
                </a:solidFill>
                <a:latin typeface="Calibri"/>
                <a:cs typeface="Calibri"/>
              </a:rPr>
              <a:t>si </a:t>
            </a:r>
            <a:r>
              <a:rPr sz="1400" spc="75" dirty="0">
                <a:solidFill>
                  <a:srgbClr val="060606"/>
                </a:solidFill>
                <a:latin typeface="Calibri"/>
                <a:cs typeface="Calibri"/>
              </a:rPr>
              <a:t>tenemos un comprador </a:t>
            </a:r>
            <a:r>
              <a:rPr sz="1400" spc="55" dirty="0">
                <a:solidFill>
                  <a:srgbClr val="060606"/>
                </a:solidFill>
                <a:latin typeface="Calibri"/>
                <a:cs typeface="Calibri"/>
              </a:rPr>
              <a:t>calificado, </a:t>
            </a:r>
            <a:r>
              <a:rPr sz="1400" spc="65" dirty="0">
                <a:solidFill>
                  <a:srgbClr val="060606"/>
                </a:solidFill>
                <a:latin typeface="Calibri"/>
                <a:cs typeface="Calibri"/>
              </a:rPr>
              <a:t>ansioso y </a:t>
            </a:r>
            <a:r>
              <a:rPr sz="1400" spc="45" dirty="0">
                <a:solidFill>
                  <a:srgbClr val="060606"/>
                </a:solidFill>
                <a:latin typeface="Calibri"/>
                <a:cs typeface="Calibri"/>
              </a:rPr>
              <a:t>listo  </a:t>
            </a:r>
            <a:r>
              <a:rPr sz="1400" spc="65" dirty="0">
                <a:solidFill>
                  <a:srgbClr val="060606"/>
                </a:solidFill>
                <a:latin typeface="Calibri"/>
                <a:cs typeface="Calibri"/>
              </a:rPr>
              <a:t>para hacer </a:t>
            </a:r>
            <a:r>
              <a:rPr sz="1400" spc="75" dirty="0">
                <a:solidFill>
                  <a:srgbClr val="060606"/>
                </a:solidFill>
                <a:latin typeface="Calibri"/>
                <a:cs typeface="Calibri"/>
              </a:rPr>
              <a:t>una </a:t>
            </a:r>
            <a:r>
              <a:rPr sz="1400" spc="55" dirty="0">
                <a:solidFill>
                  <a:srgbClr val="060606"/>
                </a:solidFill>
                <a:latin typeface="Calibri"/>
                <a:cs typeface="Calibri"/>
              </a:rPr>
              <a:t>oferta,</a:t>
            </a:r>
            <a:r>
              <a:rPr sz="1400" spc="425" dirty="0">
                <a:solidFill>
                  <a:srgbClr val="060606"/>
                </a:solidFill>
                <a:latin typeface="Calibri"/>
                <a:cs typeface="Calibri"/>
              </a:rPr>
              <a:t> </a:t>
            </a:r>
            <a:r>
              <a:rPr sz="1400" spc="75" dirty="0">
                <a:solidFill>
                  <a:srgbClr val="060606"/>
                </a:solidFill>
                <a:latin typeface="Calibri"/>
                <a:cs typeface="Calibri"/>
              </a:rPr>
              <a:t>queramos </a:t>
            </a:r>
            <a:r>
              <a:rPr sz="1400" spc="65" dirty="0">
                <a:solidFill>
                  <a:srgbClr val="060606"/>
                </a:solidFill>
                <a:latin typeface="Calibri"/>
                <a:cs typeface="Calibri"/>
              </a:rPr>
              <a:t>hacerlo </a:t>
            </a:r>
            <a:r>
              <a:rPr sz="1400" spc="60" dirty="0">
                <a:solidFill>
                  <a:srgbClr val="060606"/>
                </a:solidFill>
                <a:latin typeface="Calibri"/>
                <a:cs typeface="Calibri"/>
              </a:rPr>
              <a:t>esperar. </a:t>
            </a:r>
            <a:r>
              <a:rPr sz="1400" spc="70" dirty="0">
                <a:solidFill>
                  <a:srgbClr val="060606"/>
                </a:solidFill>
                <a:latin typeface="Calibri"/>
                <a:cs typeface="Calibri"/>
              </a:rPr>
              <a:t>Aquí hay </a:t>
            </a:r>
            <a:r>
              <a:rPr sz="1400" spc="60" dirty="0">
                <a:solidFill>
                  <a:srgbClr val="060606"/>
                </a:solidFill>
                <a:latin typeface="Calibri"/>
                <a:cs typeface="Calibri"/>
              </a:rPr>
              <a:t>diez  </a:t>
            </a:r>
            <a:r>
              <a:rPr sz="1400" spc="75" dirty="0">
                <a:solidFill>
                  <a:srgbClr val="060606"/>
                </a:solidFill>
                <a:latin typeface="Calibri"/>
                <a:cs typeface="Calibri"/>
              </a:rPr>
              <a:t>maneras </a:t>
            </a:r>
            <a:r>
              <a:rPr sz="1400" spc="65" dirty="0">
                <a:solidFill>
                  <a:srgbClr val="060606"/>
                </a:solidFill>
                <a:latin typeface="Calibri"/>
                <a:cs typeface="Calibri"/>
              </a:rPr>
              <a:t>rápidas </a:t>
            </a:r>
            <a:r>
              <a:rPr sz="1400" spc="75" dirty="0">
                <a:solidFill>
                  <a:srgbClr val="060606"/>
                </a:solidFill>
                <a:latin typeface="Calibri"/>
                <a:cs typeface="Calibri"/>
              </a:rPr>
              <a:t>de </a:t>
            </a:r>
            <a:r>
              <a:rPr sz="1400" spc="65" dirty="0">
                <a:solidFill>
                  <a:srgbClr val="060606"/>
                </a:solidFill>
                <a:latin typeface="Calibri"/>
                <a:cs typeface="Calibri"/>
              </a:rPr>
              <a:t>preparar </a:t>
            </a:r>
            <a:r>
              <a:rPr sz="1400" spc="70" dirty="0">
                <a:solidFill>
                  <a:srgbClr val="060606"/>
                </a:solidFill>
                <a:latin typeface="Calibri"/>
                <a:cs typeface="Calibri"/>
              </a:rPr>
              <a:t>su </a:t>
            </a:r>
            <a:r>
              <a:rPr sz="1400" spc="65" dirty="0">
                <a:solidFill>
                  <a:srgbClr val="060606"/>
                </a:solidFill>
                <a:latin typeface="Calibri"/>
                <a:cs typeface="Calibri"/>
              </a:rPr>
              <a:t>casa para </a:t>
            </a:r>
            <a:r>
              <a:rPr sz="1400" spc="75" dirty="0">
                <a:solidFill>
                  <a:srgbClr val="060606"/>
                </a:solidFill>
                <a:latin typeface="Calibri"/>
                <a:cs typeface="Calibri"/>
              </a:rPr>
              <a:t>una </a:t>
            </a:r>
            <a:r>
              <a:rPr sz="1400" spc="70" dirty="0">
                <a:solidFill>
                  <a:srgbClr val="060606"/>
                </a:solidFill>
                <a:latin typeface="Calibri"/>
                <a:cs typeface="Calibri"/>
              </a:rPr>
              <a:t>muestra </a:t>
            </a:r>
            <a:r>
              <a:rPr sz="1400" spc="60" dirty="0">
                <a:solidFill>
                  <a:srgbClr val="060606"/>
                </a:solidFill>
                <a:latin typeface="Calibri"/>
                <a:cs typeface="Calibri"/>
              </a:rPr>
              <a:t>del </a:t>
            </a:r>
            <a:r>
              <a:rPr sz="1400" spc="75" dirty="0">
                <a:solidFill>
                  <a:srgbClr val="060606"/>
                </a:solidFill>
                <a:latin typeface="Calibri"/>
                <a:cs typeface="Calibri"/>
              </a:rPr>
              <a:t>comprador  </a:t>
            </a:r>
            <a:r>
              <a:rPr sz="1400" spc="50" dirty="0">
                <a:solidFill>
                  <a:srgbClr val="060606"/>
                </a:solidFill>
                <a:latin typeface="Calibri"/>
                <a:cs typeface="Calibri"/>
              </a:rPr>
              <a:t>(¡sin </a:t>
            </a:r>
            <a:r>
              <a:rPr sz="1400" spc="75" dirty="0">
                <a:solidFill>
                  <a:srgbClr val="060606"/>
                </a:solidFill>
                <a:latin typeface="Calibri"/>
                <a:cs typeface="Calibri"/>
              </a:rPr>
              <a:t>romper </a:t>
            </a:r>
            <a:r>
              <a:rPr sz="1400" spc="70" dirty="0">
                <a:solidFill>
                  <a:srgbClr val="060606"/>
                </a:solidFill>
                <a:latin typeface="Calibri"/>
                <a:cs typeface="Calibri"/>
              </a:rPr>
              <a:t>a</a:t>
            </a:r>
            <a:r>
              <a:rPr sz="1400" spc="-25" dirty="0">
                <a:solidFill>
                  <a:srgbClr val="060606"/>
                </a:solidFill>
                <a:latin typeface="Calibri"/>
                <a:cs typeface="Calibri"/>
              </a:rPr>
              <a:t> </a:t>
            </a:r>
            <a:r>
              <a:rPr sz="1400" spc="60" dirty="0">
                <a:solidFill>
                  <a:srgbClr val="060606"/>
                </a:solidFill>
                <a:latin typeface="Calibri"/>
                <a:cs typeface="Calibri"/>
              </a:rPr>
              <a:t>sudar!)</a:t>
            </a:r>
            <a:endParaRPr sz="14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8" name="object 8"/>
          <p:cNvSpPr txBox="1"/>
          <p:nvPr/>
        </p:nvSpPr>
        <p:spPr>
          <a:xfrm>
            <a:off x="1379474" y="6348323"/>
            <a:ext cx="135890" cy="238760"/>
          </a:xfrm>
          <a:prstGeom prst="rect">
            <a:avLst/>
          </a:prstGeom>
        </p:spPr>
        <p:txBody>
          <a:bodyPr vert="horz" wrap="square" lIns="0" tIns="12700" rIns="0" bIns="0" rtlCol="0">
            <a:spAutoFit/>
          </a:bodyPr>
          <a:lstStyle/>
          <a:p>
            <a:pPr marL="12700">
              <a:lnSpc>
                <a:spcPct val="100000"/>
              </a:lnSpc>
              <a:spcBef>
                <a:spcPts val="100"/>
              </a:spcBef>
            </a:pPr>
            <a:r>
              <a:rPr sz="1400" spc="-204" dirty="0">
                <a:solidFill>
                  <a:srgbClr val="030303"/>
                </a:solidFill>
                <a:latin typeface="Arial"/>
                <a:cs typeface="Arial"/>
              </a:rPr>
              <a:t>1.</a:t>
            </a:r>
            <a:endParaRPr sz="1400">
              <a:latin typeface="Arial"/>
              <a:cs typeface="Arial"/>
            </a:endParaRPr>
          </a:p>
        </p:txBody>
      </p:sp>
      <p:sp>
        <p:nvSpPr>
          <p:cNvPr id="9" name="object 9"/>
          <p:cNvSpPr txBox="1"/>
          <p:nvPr/>
        </p:nvSpPr>
        <p:spPr>
          <a:xfrm>
            <a:off x="1368297" y="6737197"/>
            <a:ext cx="146050" cy="835660"/>
          </a:xfrm>
          <a:prstGeom prst="rect">
            <a:avLst/>
          </a:prstGeom>
        </p:spPr>
        <p:txBody>
          <a:bodyPr vert="horz" wrap="square" lIns="0" tIns="71755" rIns="0" bIns="0" rtlCol="0">
            <a:spAutoFit/>
          </a:bodyPr>
          <a:lstStyle/>
          <a:p>
            <a:pPr marL="12700">
              <a:lnSpc>
                <a:spcPct val="100000"/>
              </a:lnSpc>
              <a:spcBef>
                <a:spcPts val="565"/>
              </a:spcBef>
            </a:pPr>
            <a:r>
              <a:rPr sz="1400" spc="-120" dirty="0">
                <a:solidFill>
                  <a:srgbClr val="0A0A0A"/>
                </a:solidFill>
                <a:latin typeface="Arial"/>
                <a:cs typeface="Arial"/>
              </a:rPr>
              <a:t>2.</a:t>
            </a:r>
            <a:endParaRPr sz="1400">
              <a:latin typeface="Arial"/>
              <a:cs typeface="Arial"/>
            </a:endParaRPr>
          </a:p>
          <a:p>
            <a:pPr marL="12700">
              <a:lnSpc>
                <a:spcPct val="100000"/>
              </a:lnSpc>
              <a:spcBef>
                <a:spcPts val="464"/>
              </a:spcBef>
            </a:pPr>
            <a:r>
              <a:rPr sz="1400" spc="-120" dirty="0">
                <a:solidFill>
                  <a:srgbClr val="050505"/>
                </a:solidFill>
                <a:latin typeface="Arial"/>
                <a:cs typeface="Arial"/>
              </a:rPr>
              <a:t>3.</a:t>
            </a:r>
            <a:endParaRPr sz="1400">
              <a:latin typeface="Arial"/>
              <a:cs typeface="Arial"/>
            </a:endParaRPr>
          </a:p>
          <a:p>
            <a:pPr marL="12700">
              <a:lnSpc>
                <a:spcPct val="100000"/>
              </a:lnSpc>
              <a:spcBef>
                <a:spcPts val="405"/>
              </a:spcBef>
            </a:pPr>
            <a:r>
              <a:rPr sz="1400" spc="-120" dirty="0">
                <a:solidFill>
                  <a:srgbClr val="090909"/>
                </a:solidFill>
                <a:latin typeface="Arial"/>
                <a:cs typeface="Arial"/>
              </a:rPr>
              <a:t>4.</a:t>
            </a:r>
            <a:endParaRPr sz="1400">
              <a:latin typeface="Arial"/>
              <a:cs typeface="Arial"/>
            </a:endParaRPr>
          </a:p>
        </p:txBody>
      </p:sp>
      <p:sp>
        <p:nvSpPr>
          <p:cNvPr id="10" name="object 10"/>
          <p:cNvSpPr txBox="1"/>
          <p:nvPr/>
        </p:nvSpPr>
        <p:spPr>
          <a:xfrm>
            <a:off x="1371980" y="7781518"/>
            <a:ext cx="142875" cy="238760"/>
          </a:xfrm>
          <a:prstGeom prst="rect">
            <a:avLst/>
          </a:prstGeom>
        </p:spPr>
        <p:txBody>
          <a:bodyPr vert="horz" wrap="square" lIns="0" tIns="12700" rIns="0" bIns="0" rtlCol="0">
            <a:spAutoFit/>
          </a:bodyPr>
          <a:lstStyle/>
          <a:p>
            <a:pPr marL="12700">
              <a:lnSpc>
                <a:spcPct val="100000"/>
              </a:lnSpc>
              <a:spcBef>
                <a:spcPts val="100"/>
              </a:spcBef>
            </a:pPr>
            <a:r>
              <a:rPr sz="1400" spc="-150" dirty="0">
                <a:solidFill>
                  <a:srgbClr val="060606"/>
                </a:solidFill>
                <a:latin typeface="Arial"/>
                <a:cs typeface="Arial"/>
              </a:rPr>
              <a:t>5.</a:t>
            </a:r>
            <a:endParaRPr sz="1400">
              <a:latin typeface="Arial"/>
              <a:cs typeface="Arial"/>
            </a:endParaRPr>
          </a:p>
        </p:txBody>
      </p:sp>
      <p:sp>
        <p:nvSpPr>
          <p:cNvPr id="11" name="object 1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350" dirty="0"/>
              <a:t>10 </a:t>
            </a:r>
            <a:r>
              <a:rPr spc="-525" dirty="0"/>
              <a:t>FORMAS </a:t>
            </a:r>
            <a:r>
              <a:rPr spc="-490" dirty="0"/>
              <a:t>RÁPIDAS</a:t>
            </a:r>
            <a:r>
              <a:rPr spc="-750" dirty="0"/>
              <a:t> </a:t>
            </a:r>
            <a:r>
              <a:rPr spc="-445" dirty="0"/>
              <a:t>DE</a:t>
            </a:r>
          </a:p>
        </p:txBody>
      </p:sp>
      <p:sp>
        <p:nvSpPr>
          <p:cNvPr id="12" name="object 12"/>
          <p:cNvSpPr txBox="1"/>
          <p:nvPr/>
        </p:nvSpPr>
        <p:spPr>
          <a:xfrm>
            <a:off x="1278153" y="4544148"/>
            <a:ext cx="5197475" cy="1507490"/>
          </a:xfrm>
          <a:prstGeom prst="rect">
            <a:avLst/>
          </a:prstGeom>
        </p:spPr>
        <p:txBody>
          <a:bodyPr vert="horz" wrap="square" lIns="0" tIns="12700" rIns="0" bIns="0" rtlCol="0">
            <a:spAutoFit/>
          </a:bodyPr>
          <a:lstStyle/>
          <a:p>
            <a:pPr marR="4445" algn="ctr">
              <a:lnSpc>
                <a:spcPts val="4130"/>
              </a:lnSpc>
              <a:spcBef>
                <a:spcPts val="100"/>
              </a:spcBef>
            </a:pPr>
            <a:r>
              <a:rPr sz="3550" b="1" u="sng" spc="-85" dirty="0">
                <a:solidFill>
                  <a:srgbClr val="000001"/>
                </a:solidFill>
                <a:uFill>
                  <a:solidFill>
                    <a:srgbClr val="000001"/>
                  </a:solidFill>
                </a:uFill>
                <a:latin typeface="Arial"/>
                <a:cs typeface="Arial"/>
              </a:rPr>
              <a:t>ESTAR</a:t>
            </a:r>
            <a:r>
              <a:rPr sz="3550" b="1" u="sng" spc="-220" dirty="0">
                <a:solidFill>
                  <a:srgbClr val="000001"/>
                </a:solidFill>
                <a:uFill>
                  <a:solidFill>
                    <a:srgbClr val="000001"/>
                  </a:solidFill>
                </a:uFill>
                <a:latin typeface="Arial"/>
                <a:cs typeface="Arial"/>
              </a:rPr>
              <a:t> </a:t>
            </a:r>
            <a:r>
              <a:rPr sz="3550" b="1" u="sng" spc="-105" dirty="0">
                <a:solidFill>
                  <a:srgbClr val="000001"/>
                </a:solidFill>
                <a:uFill>
                  <a:solidFill>
                    <a:srgbClr val="000001"/>
                  </a:solidFill>
                </a:uFill>
                <a:latin typeface="Arial"/>
                <a:cs typeface="Arial"/>
              </a:rPr>
              <a:t>LISTO</a:t>
            </a:r>
            <a:endParaRPr sz="3550">
              <a:latin typeface="Arial"/>
              <a:cs typeface="Arial"/>
            </a:endParaRPr>
          </a:p>
          <a:p>
            <a:pPr algn="ctr">
              <a:lnSpc>
                <a:spcPts val="4395"/>
              </a:lnSpc>
            </a:pPr>
            <a:r>
              <a:rPr sz="3800" b="1" spc="-330" dirty="0">
                <a:solidFill>
                  <a:srgbClr val="000001"/>
                </a:solidFill>
                <a:latin typeface="Times New Roman"/>
                <a:cs typeface="Times New Roman"/>
              </a:rPr>
              <a:t>¡PARA </a:t>
            </a:r>
            <a:r>
              <a:rPr sz="3800" b="1" spc="-375" dirty="0">
                <a:solidFill>
                  <a:srgbClr val="000001"/>
                </a:solidFill>
                <a:latin typeface="Times New Roman"/>
                <a:cs typeface="Times New Roman"/>
              </a:rPr>
              <a:t>UNA</a:t>
            </a:r>
            <a:r>
              <a:rPr sz="3800" b="1" spc="-60" dirty="0">
                <a:solidFill>
                  <a:srgbClr val="000001"/>
                </a:solidFill>
                <a:latin typeface="Times New Roman"/>
                <a:cs typeface="Times New Roman"/>
              </a:rPr>
              <a:t> </a:t>
            </a:r>
            <a:r>
              <a:rPr sz="3800" b="1" spc="-325" dirty="0">
                <a:solidFill>
                  <a:srgbClr val="000001"/>
                </a:solidFill>
                <a:latin typeface="Times New Roman"/>
                <a:cs typeface="Times New Roman"/>
              </a:rPr>
              <a:t>EXPOSICIÓN!</a:t>
            </a:r>
            <a:endParaRPr sz="3800">
              <a:latin typeface="Times New Roman"/>
              <a:cs typeface="Times New Roman"/>
            </a:endParaRPr>
          </a:p>
          <a:p>
            <a:pPr marL="8890" algn="ctr">
              <a:lnSpc>
                <a:spcPts val="3145"/>
              </a:lnSpc>
            </a:pPr>
            <a:r>
              <a:rPr sz="2650" b="1" i="1" dirty="0">
                <a:latin typeface="Palatino Linotype"/>
                <a:cs typeface="Palatino Linotype"/>
              </a:rPr>
              <a:t>(¡En </a:t>
            </a:r>
            <a:r>
              <a:rPr sz="2650" b="1" i="1" spc="20" dirty="0">
                <a:latin typeface="Palatino Linotype"/>
                <a:cs typeface="Palatino Linotype"/>
              </a:rPr>
              <a:t>10 </a:t>
            </a:r>
            <a:r>
              <a:rPr sz="2650" b="1" i="1" spc="-60" dirty="0">
                <a:latin typeface="Palatino Linotype"/>
                <a:cs typeface="Palatino Linotype"/>
              </a:rPr>
              <a:t>minutos </a:t>
            </a:r>
            <a:r>
              <a:rPr sz="2650" b="1" i="1" spc="-170" dirty="0">
                <a:latin typeface="Palatino Linotype"/>
                <a:cs typeface="Palatino Linotype"/>
              </a:rPr>
              <a:t>o</a:t>
            </a:r>
            <a:r>
              <a:rPr sz="2650" b="1" i="1" spc="229" dirty="0">
                <a:latin typeface="Palatino Linotype"/>
                <a:cs typeface="Palatino Linotype"/>
              </a:rPr>
              <a:t> </a:t>
            </a:r>
            <a:r>
              <a:rPr sz="2650" b="1" i="1" spc="-30" dirty="0">
                <a:latin typeface="Palatino Linotype"/>
                <a:cs typeface="Palatino Linotype"/>
              </a:rPr>
              <a:t>menos!)</a:t>
            </a:r>
            <a:endParaRPr sz="2650">
              <a:latin typeface="Palatino Linotype"/>
              <a:cs typeface="Palatino Linotype"/>
            </a:endParaRPr>
          </a:p>
        </p:txBody>
      </p:sp>
      <p:sp>
        <p:nvSpPr>
          <p:cNvPr id="13" name="object 13"/>
          <p:cNvSpPr txBox="1"/>
          <p:nvPr/>
        </p:nvSpPr>
        <p:spPr>
          <a:xfrm>
            <a:off x="1693036" y="6352654"/>
            <a:ext cx="1692910" cy="1986914"/>
          </a:xfrm>
          <a:prstGeom prst="rect">
            <a:avLst/>
          </a:prstGeom>
        </p:spPr>
        <p:txBody>
          <a:bodyPr vert="horz" wrap="square" lIns="0" tIns="6350" rIns="0" bIns="0" rtlCol="0">
            <a:spAutoFit/>
          </a:bodyPr>
          <a:lstStyle/>
          <a:p>
            <a:pPr marL="12700" marR="54610" indent="10795">
              <a:lnSpc>
                <a:spcPct val="103699"/>
              </a:lnSpc>
              <a:spcBef>
                <a:spcPts val="50"/>
              </a:spcBef>
            </a:pPr>
            <a:r>
              <a:rPr sz="1100" spc="-20" dirty="0">
                <a:solidFill>
                  <a:srgbClr val="050505"/>
                </a:solidFill>
                <a:latin typeface="Arial"/>
                <a:cs typeface="Arial"/>
              </a:rPr>
              <a:t>Poner los </a:t>
            </a:r>
            <a:r>
              <a:rPr sz="1100" spc="-25" dirty="0">
                <a:solidFill>
                  <a:srgbClr val="050505"/>
                </a:solidFill>
                <a:latin typeface="Arial"/>
                <a:cs typeface="Arial"/>
              </a:rPr>
              <a:t>platos sucios del  fregadero </a:t>
            </a:r>
            <a:r>
              <a:rPr sz="1100" spc="-15" dirty="0">
                <a:solidFill>
                  <a:srgbClr val="050505"/>
                </a:solidFill>
                <a:latin typeface="Arial"/>
                <a:cs typeface="Arial"/>
              </a:rPr>
              <a:t>en el</a:t>
            </a:r>
            <a:r>
              <a:rPr sz="1100" spc="-155" dirty="0">
                <a:solidFill>
                  <a:srgbClr val="050505"/>
                </a:solidFill>
                <a:latin typeface="Arial"/>
                <a:cs typeface="Arial"/>
              </a:rPr>
              <a:t> </a:t>
            </a:r>
            <a:r>
              <a:rPr sz="1100" spc="-25" dirty="0">
                <a:solidFill>
                  <a:srgbClr val="050505"/>
                </a:solidFill>
                <a:latin typeface="Arial"/>
                <a:cs typeface="Arial"/>
              </a:rPr>
              <a:t>lavavajillas.</a:t>
            </a:r>
            <a:endParaRPr sz="1100">
              <a:latin typeface="Arial"/>
              <a:cs typeface="Arial"/>
            </a:endParaRPr>
          </a:p>
          <a:p>
            <a:pPr marL="23495" marR="5080">
              <a:lnSpc>
                <a:spcPct val="127699"/>
              </a:lnSpc>
              <a:spcBef>
                <a:spcPts val="30"/>
              </a:spcBef>
            </a:pPr>
            <a:r>
              <a:rPr sz="1400" spc="-20" dirty="0">
                <a:solidFill>
                  <a:srgbClr val="040404"/>
                </a:solidFill>
                <a:latin typeface="Arial"/>
                <a:cs typeface="Arial"/>
              </a:rPr>
              <a:t>Hacer las </a:t>
            </a:r>
            <a:r>
              <a:rPr sz="1400" spc="-25" dirty="0">
                <a:solidFill>
                  <a:srgbClr val="040404"/>
                </a:solidFill>
                <a:latin typeface="Arial"/>
                <a:cs typeface="Arial"/>
              </a:rPr>
              <a:t>camas.  </a:t>
            </a:r>
            <a:r>
              <a:rPr sz="1400" spc="-10" dirty="0">
                <a:solidFill>
                  <a:srgbClr val="030303"/>
                </a:solidFill>
                <a:latin typeface="Arial"/>
                <a:cs typeface="Arial"/>
              </a:rPr>
              <a:t>Vaciar </a:t>
            </a:r>
            <a:r>
              <a:rPr sz="1400" spc="-5" dirty="0">
                <a:solidFill>
                  <a:srgbClr val="030303"/>
                </a:solidFill>
                <a:latin typeface="Arial"/>
                <a:cs typeface="Arial"/>
              </a:rPr>
              <a:t>la</a:t>
            </a:r>
            <a:r>
              <a:rPr sz="1400" spc="-40" dirty="0">
                <a:solidFill>
                  <a:srgbClr val="030303"/>
                </a:solidFill>
                <a:latin typeface="Arial"/>
                <a:cs typeface="Arial"/>
              </a:rPr>
              <a:t> </a:t>
            </a:r>
            <a:r>
              <a:rPr sz="1400" spc="-10" dirty="0">
                <a:solidFill>
                  <a:srgbClr val="030303"/>
                </a:solidFill>
                <a:latin typeface="Arial"/>
                <a:cs typeface="Arial"/>
              </a:rPr>
              <a:t>basura.</a:t>
            </a:r>
            <a:endParaRPr sz="1400">
              <a:latin typeface="Arial"/>
              <a:cs typeface="Arial"/>
            </a:endParaRPr>
          </a:p>
          <a:p>
            <a:pPr marL="19685" marR="5080" indent="3810">
              <a:lnSpc>
                <a:spcPts val="1380"/>
              </a:lnSpc>
              <a:spcBef>
                <a:spcPts val="730"/>
              </a:spcBef>
            </a:pPr>
            <a:r>
              <a:rPr sz="1400" spc="-40" dirty="0">
                <a:solidFill>
                  <a:srgbClr val="050505"/>
                </a:solidFill>
                <a:latin typeface="Arial"/>
                <a:cs typeface="Arial"/>
              </a:rPr>
              <a:t>Poner </a:t>
            </a:r>
            <a:r>
              <a:rPr sz="1400" spc="-25" dirty="0">
                <a:solidFill>
                  <a:srgbClr val="050505"/>
                </a:solidFill>
                <a:latin typeface="Arial"/>
                <a:cs typeface="Arial"/>
              </a:rPr>
              <a:t>la</a:t>
            </a:r>
            <a:r>
              <a:rPr sz="1400" spc="-295" dirty="0">
                <a:solidFill>
                  <a:srgbClr val="050505"/>
                </a:solidFill>
                <a:latin typeface="Arial"/>
                <a:cs typeface="Arial"/>
              </a:rPr>
              <a:t> </a:t>
            </a:r>
            <a:r>
              <a:rPr sz="1400" spc="-35" dirty="0">
                <a:solidFill>
                  <a:srgbClr val="050505"/>
                </a:solidFill>
                <a:latin typeface="Arial"/>
                <a:cs typeface="Arial"/>
              </a:rPr>
              <a:t>ropa </a:t>
            </a:r>
            <a:r>
              <a:rPr sz="1400" spc="-40" dirty="0">
                <a:solidFill>
                  <a:srgbClr val="050505"/>
                </a:solidFill>
                <a:latin typeface="Arial"/>
                <a:cs typeface="Arial"/>
              </a:rPr>
              <a:t>sucia </a:t>
            </a:r>
            <a:r>
              <a:rPr sz="1400" spc="-45" dirty="0">
                <a:solidFill>
                  <a:srgbClr val="050505"/>
                </a:solidFill>
                <a:latin typeface="Arial"/>
                <a:cs typeface="Arial"/>
              </a:rPr>
              <a:t>en  </a:t>
            </a:r>
            <a:r>
              <a:rPr sz="1400" spc="-25" dirty="0">
                <a:solidFill>
                  <a:srgbClr val="050505"/>
                </a:solidFill>
                <a:latin typeface="Arial"/>
                <a:cs typeface="Arial"/>
              </a:rPr>
              <a:t>la</a:t>
            </a:r>
            <a:r>
              <a:rPr sz="1400" spc="-95" dirty="0">
                <a:solidFill>
                  <a:srgbClr val="050505"/>
                </a:solidFill>
                <a:latin typeface="Arial"/>
                <a:cs typeface="Arial"/>
              </a:rPr>
              <a:t> </a:t>
            </a:r>
            <a:r>
              <a:rPr sz="1400" spc="-45" dirty="0">
                <a:solidFill>
                  <a:srgbClr val="050505"/>
                </a:solidFill>
                <a:latin typeface="Arial"/>
                <a:cs typeface="Arial"/>
              </a:rPr>
              <a:t>lavadora.</a:t>
            </a:r>
            <a:endParaRPr sz="1400">
              <a:latin typeface="Arial"/>
              <a:cs typeface="Arial"/>
            </a:endParaRPr>
          </a:p>
          <a:p>
            <a:pPr marL="15875" marR="245745" indent="6985" algn="just">
              <a:lnSpc>
                <a:spcPts val="1410"/>
              </a:lnSpc>
              <a:spcBef>
                <a:spcPts val="715"/>
              </a:spcBef>
            </a:pPr>
            <a:r>
              <a:rPr sz="1400" spc="-25" dirty="0">
                <a:solidFill>
                  <a:srgbClr val="050505"/>
                </a:solidFill>
                <a:latin typeface="Arial"/>
                <a:cs typeface="Arial"/>
              </a:rPr>
              <a:t>Pasa </a:t>
            </a:r>
            <a:r>
              <a:rPr sz="1400" spc="-15" dirty="0">
                <a:solidFill>
                  <a:srgbClr val="050505"/>
                </a:solidFill>
                <a:latin typeface="Arial"/>
                <a:cs typeface="Arial"/>
              </a:rPr>
              <a:t>la</a:t>
            </a:r>
            <a:r>
              <a:rPr sz="1400" spc="-185" dirty="0">
                <a:solidFill>
                  <a:srgbClr val="050505"/>
                </a:solidFill>
                <a:latin typeface="Arial"/>
                <a:cs typeface="Arial"/>
              </a:rPr>
              <a:t> </a:t>
            </a:r>
            <a:r>
              <a:rPr sz="1400" spc="-30" dirty="0">
                <a:solidFill>
                  <a:srgbClr val="050505"/>
                </a:solidFill>
                <a:latin typeface="Arial"/>
                <a:cs typeface="Arial"/>
              </a:rPr>
              <a:t>aspiradora  rápidamente </a:t>
            </a:r>
            <a:r>
              <a:rPr sz="1400" spc="-20" dirty="0">
                <a:solidFill>
                  <a:srgbClr val="050505"/>
                </a:solidFill>
                <a:latin typeface="Arial"/>
                <a:cs typeface="Arial"/>
              </a:rPr>
              <a:t>por</a:t>
            </a:r>
            <a:r>
              <a:rPr sz="1400" spc="-155" dirty="0">
                <a:solidFill>
                  <a:srgbClr val="050505"/>
                </a:solidFill>
                <a:latin typeface="Arial"/>
                <a:cs typeface="Arial"/>
              </a:rPr>
              <a:t> </a:t>
            </a:r>
            <a:r>
              <a:rPr sz="1400" spc="-30" dirty="0">
                <a:solidFill>
                  <a:srgbClr val="050505"/>
                </a:solidFill>
                <a:latin typeface="Arial"/>
                <a:cs typeface="Arial"/>
              </a:rPr>
              <a:t>la  casa.</a:t>
            </a:r>
            <a:endParaRPr sz="1400">
              <a:latin typeface="Arial"/>
              <a:cs typeface="Arial"/>
            </a:endParaRPr>
          </a:p>
        </p:txBody>
      </p:sp>
      <p:sp>
        <p:nvSpPr>
          <p:cNvPr id="14" name="object 14"/>
          <p:cNvSpPr txBox="1"/>
          <p:nvPr/>
        </p:nvSpPr>
        <p:spPr>
          <a:xfrm>
            <a:off x="3924934" y="6348323"/>
            <a:ext cx="2650490" cy="1851660"/>
          </a:xfrm>
          <a:prstGeom prst="rect">
            <a:avLst/>
          </a:prstGeom>
        </p:spPr>
        <p:txBody>
          <a:bodyPr vert="horz" wrap="square" lIns="0" tIns="46990" rIns="0" bIns="0" rtlCol="0">
            <a:spAutoFit/>
          </a:bodyPr>
          <a:lstStyle/>
          <a:p>
            <a:pPr marL="325755" marR="5080" indent="-313055">
              <a:lnSpc>
                <a:spcPts val="1410"/>
              </a:lnSpc>
              <a:spcBef>
                <a:spcPts val="370"/>
              </a:spcBef>
              <a:buClr>
                <a:srgbClr val="080808"/>
              </a:buClr>
              <a:buAutoNum type="arabicPeriod" startAt="6"/>
              <a:tabLst>
                <a:tab pos="344170" algn="l"/>
                <a:tab pos="344805" algn="l"/>
              </a:tabLst>
            </a:pPr>
            <a:r>
              <a:rPr sz="1400" dirty="0">
                <a:solidFill>
                  <a:srgbClr val="050505"/>
                </a:solidFill>
                <a:latin typeface="Arial"/>
                <a:cs typeface="Arial"/>
              </a:rPr>
              <a:t>Pasa </a:t>
            </a:r>
            <a:r>
              <a:rPr sz="1400" spc="-5" dirty="0">
                <a:solidFill>
                  <a:srgbClr val="050505"/>
                </a:solidFill>
                <a:latin typeface="Arial"/>
                <a:cs typeface="Arial"/>
              </a:rPr>
              <a:t>una escobilla alrededor  de la </a:t>
            </a:r>
            <a:r>
              <a:rPr sz="1400" dirty="0">
                <a:solidFill>
                  <a:srgbClr val="050505"/>
                </a:solidFill>
                <a:latin typeface="Arial"/>
                <a:cs typeface="Arial"/>
              </a:rPr>
              <a:t>taza </a:t>
            </a:r>
            <a:r>
              <a:rPr sz="1400" spc="-5" dirty="0">
                <a:solidFill>
                  <a:srgbClr val="050505"/>
                </a:solidFill>
                <a:latin typeface="Arial"/>
                <a:cs typeface="Arial"/>
              </a:rPr>
              <a:t>del</a:t>
            </a:r>
            <a:r>
              <a:rPr sz="1400" spc="-25" dirty="0">
                <a:solidFill>
                  <a:srgbClr val="050505"/>
                </a:solidFill>
                <a:latin typeface="Arial"/>
                <a:cs typeface="Arial"/>
              </a:rPr>
              <a:t> </a:t>
            </a:r>
            <a:r>
              <a:rPr sz="1400" dirty="0">
                <a:solidFill>
                  <a:srgbClr val="050505"/>
                </a:solidFill>
                <a:latin typeface="Arial"/>
                <a:cs typeface="Arial"/>
              </a:rPr>
              <a:t>váter.</a:t>
            </a:r>
            <a:endParaRPr sz="1400">
              <a:latin typeface="Arial"/>
              <a:cs typeface="Arial"/>
            </a:endParaRPr>
          </a:p>
          <a:p>
            <a:pPr marL="344805" indent="-332105">
              <a:lnSpc>
                <a:spcPct val="100000"/>
              </a:lnSpc>
              <a:spcBef>
                <a:spcPts val="434"/>
              </a:spcBef>
              <a:buClr>
                <a:srgbClr val="080808"/>
              </a:buClr>
              <a:buAutoNum type="arabicPeriod" startAt="6"/>
              <a:tabLst>
                <a:tab pos="344170" algn="l"/>
                <a:tab pos="344805" algn="l"/>
              </a:tabLst>
            </a:pPr>
            <a:r>
              <a:rPr sz="1400" spc="-35" dirty="0">
                <a:solidFill>
                  <a:srgbClr val="050505"/>
                </a:solidFill>
                <a:latin typeface="Arial"/>
                <a:cs typeface="Arial"/>
              </a:rPr>
              <a:t>Limpia </a:t>
            </a:r>
            <a:r>
              <a:rPr sz="1400" spc="-30" dirty="0">
                <a:solidFill>
                  <a:srgbClr val="050505"/>
                </a:solidFill>
                <a:latin typeface="Arial"/>
                <a:cs typeface="Arial"/>
              </a:rPr>
              <a:t>los </a:t>
            </a:r>
            <a:r>
              <a:rPr sz="1400" spc="-35" dirty="0">
                <a:solidFill>
                  <a:srgbClr val="050505"/>
                </a:solidFill>
                <a:latin typeface="Arial"/>
                <a:cs typeface="Arial"/>
              </a:rPr>
              <a:t>grifos </a:t>
            </a:r>
            <a:r>
              <a:rPr sz="1400" dirty="0">
                <a:solidFill>
                  <a:srgbClr val="050505"/>
                </a:solidFill>
                <a:latin typeface="Arial"/>
                <a:cs typeface="Arial"/>
              </a:rPr>
              <a:t>y</a:t>
            </a:r>
            <a:r>
              <a:rPr sz="1400" spc="-295" dirty="0">
                <a:solidFill>
                  <a:srgbClr val="050505"/>
                </a:solidFill>
                <a:latin typeface="Arial"/>
                <a:cs typeface="Arial"/>
              </a:rPr>
              <a:t> </a:t>
            </a:r>
            <a:r>
              <a:rPr sz="1400" spc="-30" dirty="0">
                <a:solidFill>
                  <a:srgbClr val="050505"/>
                </a:solidFill>
                <a:latin typeface="Arial"/>
                <a:cs typeface="Arial"/>
              </a:rPr>
              <a:t>los </a:t>
            </a:r>
            <a:r>
              <a:rPr sz="1400" spc="-35" dirty="0">
                <a:solidFill>
                  <a:srgbClr val="050505"/>
                </a:solidFill>
                <a:latin typeface="Arial"/>
                <a:cs typeface="Arial"/>
              </a:rPr>
              <a:t>lavabos.</a:t>
            </a:r>
            <a:endParaRPr sz="1400">
              <a:latin typeface="Arial"/>
              <a:cs typeface="Arial"/>
            </a:endParaRPr>
          </a:p>
          <a:p>
            <a:pPr marL="344805" indent="-332105">
              <a:lnSpc>
                <a:spcPct val="100000"/>
              </a:lnSpc>
              <a:spcBef>
                <a:spcPts val="465"/>
              </a:spcBef>
              <a:buClr>
                <a:srgbClr val="080808"/>
              </a:buClr>
              <a:buAutoNum type="arabicPeriod" startAt="6"/>
              <a:tabLst>
                <a:tab pos="344170" algn="l"/>
                <a:tab pos="344805" algn="l"/>
              </a:tabLst>
            </a:pPr>
            <a:r>
              <a:rPr sz="1400" spc="-20" dirty="0">
                <a:solidFill>
                  <a:srgbClr val="030303"/>
                </a:solidFill>
                <a:latin typeface="Arial"/>
                <a:cs typeface="Arial"/>
              </a:rPr>
              <a:t>Encienda todas las</a:t>
            </a:r>
            <a:r>
              <a:rPr sz="1400" spc="-90" dirty="0">
                <a:solidFill>
                  <a:srgbClr val="030303"/>
                </a:solidFill>
                <a:latin typeface="Arial"/>
                <a:cs typeface="Arial"/>
              </a:rPr>
              <a:t> </a:t>
            </a:r>
            <a:r>
              <a:rPr sz="1400" spc="-20" dirty="0">
                <a:solidFill>
                  <a:srgbClr val="030303"/>
                </a:solidFill>
                <a:latin typeface="Arial"/>
                <a:cs typeface="Arial"/>
              </a:rPr>
              <a:t>luces.</a:t>
            </a:r>
            <a:endParaRPr sz="1400">
              <a:latin typeface="Arial"/>
              <a:cs typeface="Arial"/>
            </a:endParaRPr>
          </a:p>
          <a:p>
            <a:pPr marL="325755" marR="194945" indent="-313055">
              <a:lnSpc>
                <a:spcPts val="1380"/>
              </a:lnSpc>
              <a:spcBef>
                <a:spcPts val="735"/>
              </a:spcBef>
              <a:buClr>
                <a:srgbClr val="080808"/>
              </a:buClr>
              <a:buAutoNum type="arabicPeriod" startAt="6"/>
              <a:tabLst>
                <a:tab pos="344170" algn="l"/>
                <a:tab pos="344805" algn="l"/>
              </a:tabLst>
            </a:pPr>
            <a:r>
              <a:rPr sz="1400" spc="-30" dirty="0">
                <a:solidFill>
                  <a:srgbClr val="050505"/>
                </a:solidFill>
                <a:latin typeface="Arial"/>
                <a:cs typeface="Arial"/>
              </a:rPr>
              <a:t>Respira </a:t>
            </a:r>
            <a:r>
              <a:rPr sz="1400" spc="-25" dirty="0">
                <a:solidFill>
                  <a:srgbClr val="050505"/>
                </a:solidFill>
                <a:latin typeface="Arial"/>
                <a:cs typeface="Arial"/>
              </a:rPr>
              <a:t>hondo: </a:t>
            </a:r>
            <a:r>
              <a:rPr sz="1400" spc="-20" dirty="0">
                <a:solidFill>
                  <a:srgbClr val="050505"/>
                </a:solidFill>
                <a:latin typeface="Arial"/>
                <a:cs typeface="Arial"/>
              </a:rPr>
              <a:t>¡ya </a:t>
            </a:r>
            <a:r>
              <a:rPr sz="1400" spc="-25" dirty="0">
                <a:solidFill>
                  <a:srgbClr val="050505"/>
                </a:solidFill>
                <a:latin typeface="Arial"/>
                <a:cs typeface="Arial"/>
              </a:rPr>
              <a:t>casi</a:t>
            </a:r>
            <a:r>
              <a:rPr sz="1400" spc="-225" dirty="0">
                <a:solidFill>
                  <a:srgbClr val="050505"/>
                </a:solidFill>
                <a:latin typeface="Arial"/>
                <a:cs typeface="Arial"/>
              </a:rPr>
              <a:t> </a:t>
            </a:r>
            <a:r>
              <a:rPr sz="1400" spc="-30" dirty="0">
                <a:solidFill>
                  <a:srgbClr val="050505"/>
                </a:solidFill>
                <a:latin typeface="Arial"/>
                <a:cs typeface="Arial"/>
              </a:rPr>
              <a:t>has  llegado!</a:t>
            </a:r>
            <a:endParaRPr sz="1400">
              <a:latin typeface="Arial"/>
              <a:cs typeface="Arial"/>
            </a:endParaRPr>
          </a:p>
          <a:p>
            <a:pPr marL="325755" marR="370840" indent="-313055">
              <a:lnSpc>
                <a:spcPts val="1440"/>
              </a:lnSpc>
              <a:spcBef>
                <a:spcPts val="655"/>
              </a:spcBef>
              <a:buClr>
                <a:srgbClr val="080808"/>
              </a:buClr>
              <a:buAutoNum type="arabicPeriod" startAt="6"/>
              <a:tabLst>
                <a:tab pos="344170" algn="l"/>
                <a:tab pos="344805" algn="l"/>
              </a:tabLst>
            </a:pPr>
            <a:r>
              <a:rPr sz="1400" spc="-60" dirty="0">
                <a:solidFill>
                  <a:srgbClr val="050505"/>
                </a:solidFill>
                <a:latin typeface="Arial"/>
                <a:cs typeface="Arial"/>
              </a:rPr>
              <a:t>Salga</a:t>
            </a:r>
            <a:r>
              <a:rPr sz="1400" spc="-145" dirty="0">
                <a:solidFill>
                  <a:srgbClr val="050505"/>
                </a:solidFill>
                <a:latin typeface="Arial"/>
                <a:cs typeface="Arial"/>
              </a:rPr>
              <a:t> </a:t>
            </a:r>
            <a:r>
              <a:rPr sz="1400" spc="-35" dirty="0">
                <a:solidFill>
                  <a:srgbClr val="050505"/>
                </a:solidFill>
                <a:latin typeface="Arial"/>
                <a:cs typeface="Arial"/>
              </a:rPr>
              <a:t>de</a:t>
            </a:r>
            <a:r>
              <a:rPr sz="1400" spc="-145" dirty="0">
                <a:solidFill>
                  <a:srgbClr val="050505"/>
                </a:solidFill>
                <a:latin typeface="Arial"/>
                <a:cs typeface="Arial"/>
              </a:rPr>
              <a:t> </a:t>
            </a:r>
            <a:r>
              <a:rPr sz="1400" spc="-35" dirty="0">
                <a:solidFill>
                  <a:srgbClr val="050505"/>
                </a:solidFill>
                <a:latin typeface="Arial"/>
                <a:cs typeface="Arial"/>
              </a:rPr>
              <a:t>la</a:t>
            </a:r>
            <a:r>
              <a:rPr sz="1400" spc="-145" dirty="0">
                <a:solidFill>
                  <a:srgbClr val="050505"/>
                </a:solidFill>
                <a:latin typeface="Arial"/>
                <a:cs typeface="Arial"/>
              </a:rPr>
              <a:t> </a:t>
            </a:r>
            <a:r>
              <a:rPr sz="1400" spc="-55" dirty="0">
                <a:solidFill>
                  <a:srgbClr val="050505"/>
                </a:solidFill>
                <a:latin typeface="Arial"/>
                <a:cs typeface="Arial"/>
              </a:rPr>
              <a:t>casa</a:t>
            </a:r>
            <a:r>
              <a:rPr sz="1400" spc="-145" dirty="0">
                <a:solidFill>
                  <a:srgbClr val="050505"/>
                </a:solidFill>
                <a:latin typeface="Arial"/>
                <a:cs typeface="Arial"/>
              </a:rPr>
              <a:t> </a:t>
            </a:r>
            <a:r>
              <a:rPr sz="1400" spc="-60" dirty="0">
                <a:solidFill>
                  <a:srgbClr val="050505"/>
                </a:solidFill>
                <a:latin typeface="Arial"/>
                <a:cs typeface="Arial"/>
              </a:rPr>
              <a:t>hasta</a:t>
            </a:r>
            <a:r>
              <a:rPr sz="1400" spc="-145" dirty="0">
                <a:solidFill>
                  <a:srgbClr val="050505"/>
                </a:solidFill>
                <a:latin typeface="Arial"/>
                <a:cs typeface="Arial"/>
              </a:rPr>
              <a:t> </a:t>
            </a:r>
            <a:r>
              <a:rPr sz="1400" spc="-70" dirty="0">
                <a:solidFill>
                  <a:srgbClr val="050505"/>
                </a:solidFill>
                <a:latin typeface="Arial"/>
                <a:cs typeface="Arial"/>
              </a:rPr>
              <a:t>que  </a:t>
            </a:r>
            <a:r>
              <a:rPr sz="1400" spc="-60" dirty="0">
                <a:solidFill>
                  <a:srgbClr val="050505"/>
                </a:solidFill>
                <a:latin typeface="Arial"/>
                <a:cs typeface="Arial"/>
              </a:rPr>
              <a:t>termine </a:t>
            </a:r>
            <a:r>
              <a:rPr sz="1400" spc="-35" dirty="0">
                <a:solidFill>
                  <a:srgbClr val="050505"/>
                </a:solidFill>
                <a:latin typeface="Arial"/>
                <a:cs typeface="Arial"/>
              </a:rPr>
              <a:t>la</a:t>
            </a:r>
            <a:r>
              <a:rPr sz="1400" spc="-225" dirty="0">
                <a:solidFill>
                  <a:srgbClr val="050505"/>
                </a:solidFill>
                <a:latin typeface="Arial"/>
                <a:cs typeface="Arial"/>
              </a:rPr>
              <a:t> </a:t>
            </a:r>
            <a:r>
              <a:rPr sz="1400" spc="-70" dirty="0">
                <a:solidFill>
                  <a:srgbClr val="050505"/>
                </a:solidFill>
                <a:latin typeface="Arial"/>
                <a:cs typeface="Arial"/>
              </a:rPr>
              <a:t>proyección.</a:t>
            </a:r>
            <a:endParaRPr sz="1400">
              <a:latin typeface="Arial"/>
              <a:cs typeface="Arial"/>
            </a:endParaRPr>
          </a:p>
        </p:txBody>
      </p:sp>
      <p:sp>
        <p:nvSpPr>
          <p:cNvPr id="15" name="object 15"/>
          <p:cNvSpPr txBox="1"/>
          <p:nvPr/>
        </p:nvSpPr>
        <p:spPr>
          <a:xfrm>
            <a:off x="2114130" y="8441918"/>
            <a:ext cx="3709035" cy="619760"/>
          </a:xfrm>
          <a:prstGeom prst="rect">
            <a:avLst/>
          </a:prstGeom>
        </p:spPr>
        <p:txBody>
          <a:bodyPr vert="horz" wrap="square" lIns="0" tIns="12700" rIns="0" bIns="0" rtlCol="0">
            <a:spAutoFit/>
          </a:bodyPr>
          <a:lstStyle/>
          <a:p>
            <a:pPr marL="12700">
              <a:lnSpc>
                <a:spcPct val="100000"/>
              </a:lnSpc>
              <a:spcBef>
                <a:spcPts val="100"/>
              </a:spcBef>
              <a:tabLst>
                <a:tab pos="1495425" algn="l"/>
              </a:tabLst>
            </a:pPr>
            <a:r>
              <a:rPr sz="2400" b="1" spc="-85" dirty="0">
                <a:latin typeface="Microsoft Sans Serif"/>
                <a:cs typeface="Microsoft Sans Serif"/>
              </a:rPr>
              <a:t>¡SONRÍE!	</a:t>
            </a:r>
            <a:r>
              <a:rPr sz="3900" b="1" spc="-155" dirty="0">
                <a:latin typeface="Times New Roman"/>
                <a:cs typeface="Times New Roman"/>
              </a:rPr>
              <a:t>©</a:t>
            </a:r>
            <a:r>
              <a:rPr sz="2400" b="1" spc="-155" dirty="0">
                <a:solidFill>
                  <a:srgbClr val="DEAB16"/>
                </a:solidFill>
                <a:latin typeface="Microsoft Sans Serif"/>
                <a:cs typeface="Microsoft Sans Serif"/>
              </a:rPr>
              <a:t>¡LO</a:t>
            </a:r>
            <a:r>
              <a:rPr sz="2400" b="1" spc="-240" dirty="0">
                <a:solidFill>
                  <a:srgbClr val="DEAB16"/>
                </a:solidFill>
                <a:latin typeface="Microsoft Sans Serif"/>
                <a:cs typeface="Microsoft Sans Serif"/>
              </a:rPr>
              <a:t> </a:t>
            </a:r>
            <a:r>
              <a:rPr sz="2400" b="1" spc="-204" dirty="0">
                <a:solidFill>
                  <a:srgbClr val="DEAB16"/>
                </a:solidFill>
                <a:latin typeface="Microsoft Sans Serif"/>
                <a:cs typeface="Microsoft Sans Serif"/>
              </a:rPr>
              <a:t>HICIERON!</a:t>
            </a:r>
            <a:endParaRPr sz="2400">
              <a:latin typeface="Microsoft Sans Serif"/>
              <a:cs typeface="Microsoft Sans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66623" y="1414195"/>
            <a:ext cx="2489200" cy="528320"/>
          </a:xfrm>
          <a:prstGeom prst="rect">
            <a:avLst/>
          </a:prstGeom>
        </p:spPr>
        <p:txBody>
          <a:bodyPr vert="horz" wrap="square" lIns="0" tIns="58419" rIns="0" bIns="0" rtlCol="0">
            <a:spAutoFit/>
          </a:bodyPr>
          <a:lstStyle/>
          <a:p>
            <a:pPr marL="12700" marR="5080">
              <a:lnSpc>
                <a:spcPts val="1800"/>
              </a:lnSpc>
              <a:spcBef>
                <a:spcPts val="459"/>
              </a:spcBef>
            </a:pPr>
            <a:r>
              <a:rPr sz="1800" b="1" spc="-5" dirty="0">
                <a:latin typeface="Georgia"/>
                <a:cs typeface="Georgia"/>
              </a:rPr>
              <a:t>Entender </a:t>
            </a:r>
            <a:r>
              <a:rPr sz="1800" b="1" dirty="0">
                <a:latin typeface="Georgia"/>
                <a:cs typeface="Georgia"/>
              </a:rPr>
              <a:t>el</a:t>
            </a:r>
            <a:r>
              <a:rPr sz="1800" b="1" spc="-105" dirty="0">
                <a:latin typeface="Georgia"/>
                <a:cs typeface="Georgia"/>
              </a:rPr>
              <a:t> </a:t>
            </a:r>
            <a:r>
              <a:rPr sz="1800" b="1" dirty="0">
                <a:latin typeface="Georgia"/>
                <a:cs typeface="Georgia"/>
              </a:rPr>
              <a:t>mercado  inmobiliario</a:t>
            </a:r>
            <a:endParaRPr sz="1800">
              <a:latin typeface="Georgia"/>
              <a:cs typeface="Georgia"/>
            </a:endParaRPr>
          </a:p>
        </p:txBody>
      </p:sp>
      <p:sp>
        <p:nvSpPr>
          <p:cNvPr id="4" name="object 4"/>
          <p:cNvSpPr txBox="1"/>
          <p:nvPr/>
        </p:nvSpPr>
        <p:spPr>
          <a:xfrm>
            <a:off x="266623" y="2238680"/>
            <a:ext cx="2489835"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Ciclos del mercado</a:t>
            </a:r>
            <a:r>
              <a:rPr sz="1400" spc="5" dirty="0">
                <a:latin typeface="Arial"/>
                <a:cs typeface="Arial"/>
              </a:rPr>
              <a:t> </a:t>
            </a:r>
            <a:r>
              <a:rPr sz="1400" spc="-5" dirty="0">
                <a:latin typeface="Arial"/>
                <a:cs typeface="Arial"/>
              </a:rPr>
              <a:t>inmobiliario</a:t>
            </a:r>
            <a:endParaRPr sz="1400" dirty="0">
              <a:latin typeface="Arial"/>
              <a:cs typeface="Arial"/>
            </a:endParaRPr>
          </a:p>
        </p:txBody>
      </p:sp>
      <p:sp>
        <p:nvSpPr>
          <p:cNvPr id="5" name="object 5"/>
          <p:cNvSpPr txBox="1"/>
          <p:nvPr/>
        </p:nvSpPr>
        <p:spPr>
          <a:xfrm>
            <a:off x="266623" y="2618917"/>
            <a:ext cx="2514600" cy="443711"/>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t>
            </a:r>
            <a:r>
              <a:rPr sz="1400" dirty="0">
                <a:latin typeface="Arial"/>
                <a:cs typeface="Arial"/>
              </a:rPr>
              <a:t>Es un buen momento para</a:t>
            </a:r>
            <a:r>
              <a:rPr sz="1400" spc="-120" dirty="0">
                <a:latin typeface="Arial"/>
                <a:cs typeface="Arial"/>
              </a:rPr>
              <a:t> </a:t>
            </a:r>
            <a:r>
              <a:rPr sz="1400" dirty="0">
                <a:latin typeface="Arial"/>
                <a:cs typeface="Arial"/>
              </a:rPr>
              <a:t>vender?</a:t>
            </a:r>
          </a:p>
        </p:txBody>
      </p:sp>
      <p:sp>
        <p:nvSpPr>
          <p:cNvPr id="6" name="object 6"/>
          <p:cNvSpPr txBox="1"/>
          <p:nvPr/>
        </p:nvSpPr>
        <p:spPr>
          <a:xfrm>
            <a:off x="266622" y="3135630"/>
            <a:ext cx="2249805" cy="528320"/>
          </a:xfrm>
          <a:prstGeom prst="rect">
            <a:avLst/>
          </a:prstGeom>
        </p:spPr>
        <p:txBody>
          <a:bodyPr vert="horz" wrap="square" lIns="0" tIns="58419" rIns="0" bIns="0" rtlCol="0">
            <a:spAutoFit/>
          </a:bodyPr>
          <a:lstStyle/>
          <a:p>
            <a:pPr marL="12700" marR="5080">
              <a:lnSpc>
                <a:spcPts val="1800"/>
              </a:lnSpc>
              <a:spcBef>
                <a:spcPts val="459"/>
              </a:spcBef>
            </a:pPr>
            <a:r>
              <a:rPr sz="1800" b="1" spc="-5" dirty="0">
                <a:latin typeface="Georgia"/>
                <a:cs typeface="Georgia"/>
              </a:rPr>
              <a:t>Poner </a:t>
            </a:r>
            <a:r>
              <a:rPr sz="1800" b="1" dirty="0">
                <a:latin typeface="Georgia"/>
                <a:cs typeface="Georgia"/>
              </a:rPr>
              <a:t>su </a:t>
            </a:r>
            <a:r>
              <a:rPr sz="1800" b="1" spc="-5" dirty="0">
                <a:latin typeface="Georgia"/>
                <a:cs typeface="Georgia"/>
              </a:rPr>
              <a:t>casa </a:t>
            </a:r>
            <a:r>
              <a:rPr sz="1800" b="1" dirty="0">
                <a:latin typeface="Georgia"/>
                <a:cs typeface="Georgia"/>
              </a:rPr>
              <a:t>en</a:t>
            </a:r>
            <a:r>
              <a:rPr sz="1800" b="1" spc="-100" dirty="0">
                <a:latin typeface="Georgia"/>
                <a:cs typeface="Georgia"/>
              </a:rPr>
              <a:t> </a:t>
            </a:r>
            <a:r>
              <a:rPr sz="1800" b="1" dirty="0">
                <a:latin typeface="Georgia"/>
                <a:cs typeface="Georgia"/>
              </a:rPr>
              <a:t>el  mercado</a:t>
            </a:r>
            <a:endParaRPr sz="1800" dirty="0">
              <a:latin typeface="Georgia"/>
              <a:cs typeface="Georgia"/>
            </a:endParaRPr>
          </a:p>
        </p:txBody>
      </p:sp>
      <p:sp>
        <p:nvSpPr>
          <p:cNvPr id="7" name="object 7"/>
          <p:cNvSpPr txBox="1"/>
          <p:nvPr/>
        </p:nvSpPr>
        <p:spPr>
          <a:xfrm>
            <a:off x="266622" y="3812212"/>
            <a:ext cx="2630805" cy="416559"/>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¿Debe contratar a un profesional  inmobiliario?</a:t>
            </a:r>
            <a:endParaRPr sz="1400">
              <a:latin typeface="Arial"/>
              <a:cs typeface="Arial"/>
            </a:endParaRPr>
          </a:p>
        </p:txBody>
      </p:sp>
      <p:sp>
        <p:nvSpPr>
          <p:cNvPr id="8" name="object 8"/>
          <p:cNvSpPr txBox="1"/>
          <p:nvPr/>
        </p:nvSpPr>
        <p:spPr>
          <a:xfrm>
            <a:off x="266622" y="4522396"/>
            <a:ext cx="2838450" cy="416559"/>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¿Quién interviene en la venta de su  casa?</a:t>
            </a:r>
            <a:endParaRPr sz="1400">
              <a:latin typeface="Arial"/>
              <a:cs typeface="Arial"/>
            </a:endParaRPr>
          </a:p>
        </p:txBody>
      </p:sp>
      <p:sp>
        <p:nvSpPr>
          <p:cNvPr id="9" name="object 9"/>
          <p:cNvSpPr txBox="1"/>
          <p:nvPr/>
        </p:nvSpPr>
        <p:spPr>
          <a:xfrm>
            <a:off x="266622" y="5232580"/>
            <a:ext cx="2855595" cy="948690"/>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Cómo determinar el </a:t>
            </a:r>
            <a:r>
              <a:rPr sz="1400" dirty="0">
                <a:latin typeface="Arial"/>
                <a:cs typeface="Arial"/>
              </a:rPr>
              <a:t>precio </a:t>
            </a:r>
            <a:r>
              <a:rPr sz="1400" spc="-5" dirty="0">
                <a:latin typeface="Arial"/>
                <a:cs typeface="Arial"/>
              </a:rPr>
              <a:t>de venta  correcto</a:t>
            </a:r>
            <a:endParaRPr sz="1400">
              <a:latin typeface="Arial"/>
              <a:cs typeface="Arial"/>
            </a:endParaRPr>
          </a:p>
          <a:p>
            <a:pPr>
              <a:lnSpc>
                <a:spcPct val="100000"/>
              </a:lnSpc>
              <a:spcBef>
                <a:spcPts val="15"/>
              </a:spcBef>
            </a:pPr>
            <a:endParaRPr sz="1200">
              <a:latin typeface="Times New Roman"/>
              <a:cs typeface="Times New Roman"/>
            </a:endParaRPr>
          </a:p>
          <a:p>
            <a:pPr marL="12700" marR="37465">
              <a:lnSpc>
                <a:spcPts val="1400"/>
              </a:lnSpc>
            </a:pPr>
            <a:r>
              <a:rPr sz="1400" spc="-5" dirty="0">
                <a:latin typeface="Arial"/>
                <a:cs typeface="Arial"/>
              </a:rPr>
              <a:t>La mejor estrategia de precios para  vender su</a:t>
            </a:r>
            <a:r>
              <a:rPr sz="1400" spc="-20" dirty="0">
                <a:latin typeface="Arial"/>
                <a:cs typeface="Arial"/>
              </a:rPr>
              <a:t> </a:t>
            </a:r>
            <a:r>
              <a:rPr sz="1400" spc="-5" dirty="0">
                <a:latin typeface="Arial"/>
                <a:cs typeface="Arial"/>
              </a:rPr>
              <a:t>casa</a:t>
            </a:r>
            <a:endParaRPr sz="1400">
              <a:latin typeface="Arial"/>
              <a:cs typeface="Arial"/>
            </a:endParaRPr>
          </a:p>
        </p:txBody>
      </p:sp>
      <p:sp>
        <p:nvSpPr>
          <p:cNvPr id="10" name="object 10"/>
          <p:cNvSpPr txBox="1"/>
          <p:nvPr/>
        </p:nvSpPr>
        <p:spPr>
          <a:xfrm>
            <a:off x="266622" y="6463210"/>
            <a:ext cx="2660650" cy="1114425"/>
          </a:xfrm>
          <a:prstGeom prst="rect">
            <a:avLst/>
          </a:prstGeom>
        </p:spPr>
        <p:txBody>
          <a:bodyPr vert="horz" wrap="square" lIns="0" tIns="58419" rIns="0" bIns="0" rtlCol="0">
            <a:spAutoFit/>
          </a:bodyPr>
          <a:lstStyle/>
          <a:p>
            <a:pPr marL="12700" marR="60325">
              <a:lnSpc>
                <a:spcPts val="1800"/>
              </a:lnSpc>
              <a:spcBef>
                <a:spcPts val="459"/>
              </a:spcBef>
            </a:pPr>
            <a:r>
              <a:rPr sz="1800" b="1" dirty="0">
                <a:latin typeface="Georgia"/>
                <a:cs typeface="Georgia"/>
              </a:rPr>
              <a:t>Preparar su casa</a:t>
            </a:r>
            <a:r>
              <a:rPr sz="1800" b="1" spc="-55" dirty="0">
                <a:latin typeface="Georgia"/>
                <a:cs typeface="Georgia"/>
              </a:rPr>
              <a:t> </a:t>
            </a:r>
            <a:r>
              <a:rPr sz="1800" b="1" dirty="0">
                <a:latin typeface="Georgia"/>
                <a:cs typeface="Georgia"/>
              </a:rPr>
              <a:t>para  la</a:t>
            </a:r>
            <a:r>
              <a:rPr sz="1800" b="1" spc="10" dirty="0">
                <a:latin typeface="Georgia"/>
                <a:cs typeface="Georgia"/>
              </a:rPr>
              <a:t> </a:t>
            </a:r>
            <a:r>
              <a:rPr sz="1800" b="1" dirty="0">
                <a:latin typeface="Georgia"/>
                <a:cs typeface="Georgia"/>
              </a:rPr>
              <a:t>venta</a:t>
            </a:r>
            <a:endParaRPr sz="1800">
              <a:latin typeface="Georgia"/>
              <a:cs typeface="Georgia"/>
            </a:endParaRPr>
          </a:p>
          <a:p>
            <a:pPr>
              <a:lnSpc>
                <a:spcPct val="100000"/>
              </a:lnSpc>
              <a:spcBef>
                <a:spcPts val="30"/>
              </a:spcBef>
            </a:pPr>
            <a:endParaRPr sz="1550">
              <a:latin typeface="Times New Roman"/>
              <a:cs typeface="Times New Roman"/>
            </a:endParaRPr>
          </a:p>
          <a:p>
            <a:pPr marL="12700" marR="5080">
              <a:lnSpc>
                <a:spcPts val="1400"/>
              </a:lnSpc>
            </a:pPr>
            <a:r>
              <a:rPr sz="1400" spc="-5" dirty="0">
                <a:latin typeface="Arial"/>
                <a:cs typeface="Arial"/>
              </a:rPr>
              <a:t>Cómo ver su casa a través de los  ojos de un</a:t>
            </a:r>
            <a:r>
              <a:rPr sz="1400" spc="-25" dirty="0">
                <a:latin typeface="Arial"/>
                <a:cs typeface="Arial"/>
              </a:rPr>
              <a:t> </a:t>
            </a:r>
            <a:r>
              <a:rPr sz="1400" spc="-5" dirty="0">
                <a:latin typeface="Arial"/>
                <a:cs typeface="Arial"/>
              </a:rPr>
              <a:t>comprador</a:t>
            </a:r>
            <a:endParaRPr sz="1400">
              <a:latin typeface="Arial"/>
              <a:cs typeface="Arial"/>
            </a:endParaRPr>
          </a:p>
        </p:txBody>
      </p:sp>
      <p:sp>
        <p:nvSpPr>
          <p:cNvPr id="11" name="object 11"/>
          <p:cNvSpPr txBox="1"/>
          <p:nvPr/>
        </p:nvSpPr>
        <p:spPr>
          <a:xfrm>
            <a:off x="266622" y="7871386"/>
            <a:ext cx="2706370" cy="416559"/>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Mejoras comunes en el hogar </a:t>
            </a:r>
            <a:r>
              <a:rPr sz="1400" spc="-10" dirty="0">
                <a:latin typeface="Arial"/>
                <a:cs typeface="Arial"/>
              </a:rPr>
              <a:t>que  </a:t>
            </a:r>
            <a:r>
              <a:rPr sz="1400" spc="-5" dirty="0">
                <a:latin typeface="Arial"/>
                <a:cs typeface="Arial"/>
              </a:rPr>
              <a:t>hay que tener en</a:t>
            </a:r>
            <a:r>
              <a:rPr sz="1400" spc="-35" dirty="0">
                <a:latin typeface="Arial"/>
                <a:cs typeface="Arial"/>
              </a:rPr>
              <a:t> </a:t>
            </a:r>
            <a:r>
              <a:rPr sz="1400" spc="-5" dirty="0">
                <a:latin typeface="Arial"/>
                <a:cs typeface="Arial"/>
              </a:rPr>
              <a:t>cuenta</a:t>
            </a:r>
            <a:endParaRPr sz="1400">
              <a:latin typeface="Arial"/>
              <a:cs typeface="Arial"/>
            </a:endParaRPr>
          </a:p>
        </p:txBody>
      </p:sp>
      <p:sp>
        <p:nvSpPr>
          <p:cNvPr id="12" name="object 12"/>
          <p:cNvSpPr txBox="1"/>
          <p:nvPr/>
        </p:nvSpPr>
        <p:spPr>
          <a:xfrm>
            <a:off x="266622" y="8581569"/>
            <a:ext cx="2019935" cy="771525"/>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Atraer a los</a:t>
            </a:r>
            <a:r>
              <a:rPr sz="1400" spc="-50" dirty="0">
                <a:latin typeface="Arial"/>
                <a:cs typeface="Arial"/>
              </a:rPr>
              <a:t> </a:t>
            </a:r>
            <a:r>
              <a:rPr sz="1400" spc="-5" dirty="0">
                <a:latin typeface="Arial"/>
                <a:cs typeface="Arial"/>
              </a:rPr>
              <a:t>compradores</a:t>
            </a:r>
            <a:endParaRPr sz="1400">
              <a:latin typeface="Arial"/>
              <a:cs typeface="Arial"/>
            </a:endParaRPr>
          </a:p>
          <a:p>
            <a:pPr>
              <a:lnSpc>
                <a:spcPct val="100000"/>
              </a:lnSpc>
              <a:spcBef>
                <a:spcPts val="15"/>
              </a:spcBef>
            </a:pPr>
            <a:endParaRPr sz="1200">
              <a:latin typeface="Times New Roman"/>
              <a:cs typeface="Times New Roman"/>
            </a:endParaRPr>
          </a:p>
          <a:p>
            <a:pPr marL="12700" marR="120650">
              <a:lnSpc>
                <a:spcPts val="1400"/>
              </a:lnSpc>
              <a:spcBef>
                <a:spcPts val="5"/>
              </a:spcBef>
            </a:pPr>
            <a:r>
              <a:rPr sz="1400" spc="-5" dirty="0">
                <a:latin typeface="Arial"/>
                <a:cs typeface="Arial"/>
              </a:rPr>
              <a:t>Tecnología para vender  virtualmente</a:t>
            </a:r>
            <a:endParaRPr sz="1400">
              <a:latin typeface="Arial"/>
              <a:cs typeface="Arial"/>
            </a:endParaRPr>
          </a:p>
        </p:txBody>
      </p:sp>
      <p:sp>
        <p:nvSpPr>
          <p:cNvPr id="13" name="object 13"/>
          <p:cNvSpPr txBox="1"/>
          <p:nvPr/>
        </p:nvSpPr>
        <p:spPr>
          <a:xfrm>
            <a:off x="4286262" y="1455902"/>
            <a:ext cx="229743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Visitas a su casa en</a:t>
            </a:r>
            <a:r>
              <a:rPr sz="1400" spc="-40" dirty="0">
                <a:latin typeface="Arial"/>
                <a:cs typeface="Arial"/>
              </a:rPr>
              <a:t> </a:t>
            </a:r>
            <a:r>
              <a:rPr sz="1400" spc="-5" dirty="0">
                <a:latin typeface="Arial"/>
                <a:cs typeface="Arial"/>
              </a:rPr>
              <a:t>persona</a:t>
            </a:r>
            <a:endParaRPr sz="1400">
              <a:latin typeface="Arial"/>
              <a:cs typeface="Arial"/>
            </a:endParaRPr>
          </a:p>
        </p:txBody>
      </p:sp>
      <p:sp>
        <p:nvSpPr>
          <p:cNvPr id="14" name="object 14"/>
          <p:cNvSpPr txBox="1"/>
          <p:nvPr/>
        </p:nvSpPr>
        <p:spPr>
          <a:xfrm>
            <a:off x="4286326" y="1849856"/>
            <a:ext cx="1790064"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Georgia"/>
                <a:cs typeface="Georgia"/>
              </a:rPr>
              <a:t>Cerrar la</a:t>
            </a:r>
            <a:r>
              <a:rPr sz="1800" b="1" spc="-100" dirty="0">
                <a:latin typeface="Georgia"/>
                <a:cs typeface="Georgia"/>
              </a:rPr>
              <a:t> </a:t>
            </a:r>
            <a:r>
              <a:rPr sz="1800" b="1" dirty="0">
                <a:latin typeface="Georgia"/>
                <a:cs typeface="Georgia"/>
              </a:rPr>
              <a:t>venta</a:t>
            </a:r>
            <a:endParaRPr sz="1800">
              <a:latin typeface="Georgia"/>
              <a:cs typeface="Georgia"/>
            </a:endParaRPr>
          </a:p>
        </p:txBody>
      </p:sp>
      <p:sp>
        <p:nvSpPr>
          <p:cNvPr id="15" name="object 15"/>
          <p:cNvSpPr txBox="1"/>
          <p:nvPr/>
        </p:nvSpPr>
        <p:spPr>
          <a:xfrm>
            <a:off x="4286326" y="2445740"/>
            <a:ext cx="132842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Aceptar la</a:t>
            </a:r>
            <a:r>
              <a:rPr sz="1400" spc="-45" dirty="0">
                <a:latin typeface="Arial"/>
                <a:cs typeface="Arial"/>
              </a:rPr>
              <a:t> </a:t>
            </a:r>
            <a:r>
              <a:rPr sz="1400" spc="-10" dirty="0">
                <a:latin typeface="Arial"/>
                <a:cs typeface="Arial"/>
              </a:rPr>
              <a:t>oferta</a:t>
            </a:r>
            <a:endParaRPr sz="1400">
              <a:latin typeface="Arial"/>
              <a:cs typeface="Arial"/>
            </a:endParaRPr>
          </a:p>
        </p:txBody>
      </p:sp>
      <p:sp>
        <p:nvSpPr>
          <p:cNvPr id="16" name="object 16"/>
          <p:cNvSpPr txBox="1"/>
          <p:nvPr/>
        </p:nvSpPr>
        <p:spPr>
          <a:xfrm>
            <a:off x="4286326" y="2978378"/>
            <a:ext cx="2759710" cy="94869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Inspección y tasación de</a:t>
            </a:r>
            <a:r>
              <a:rPr sz="1400" spc="10" dirty="0">
                <a:latin typeface="Arial"/>
                <a:cs typeface="Arial"/>
              </a:rPr>
              <a:t> </a:t>
            </a:r>
            <a:r>
              <a:rPr sz="1400" spc="-5" dirty="0">
                <a:latin typeface="Arial"/>
                <a:cs typeface="Arial"/>
              </a:rPr>
              <a:t>viviendas</a:t>
            </a:r>
            <a:endParaRPr sz="1400">
              <a:latin typeface="Arial"/>
              <a:cs typeface="Arial"/>
            </a:endParaRPr>
          </a:p>
          <a:p>
            <a:pPr marL="12700">
              <a:lnSpc>
                <a:spcPct val="100000"/>
              </a:lnSpc>
              <a:spcBef>
                <a:spcPts val="1120"/>
              </a:spcBef>
            </a:pPr>
            <a:r>
              <a:rPr sz="1400" spc="-5" dirty="0">
                <a:latin typeface="Arial"/>
                <a:cs typeface="Arial"/>
              </a:rPr>
              <a:t>Costes de</a:t>
            </a:r>
            <a:r>
              <a:rPr sz="1400" spc="-20" dirty="0">
                <a:latin typeface="Arial"/>
                <a:cs typeface="Arial"/>
              </a:rPr>
              <a:t> </a:t>
            </a:r>
            <a:r>
              <a:rPr sz="1400" spc="-5" dirty="0">
                <a:latin typeface="Arial"/>
                <a:cs typeface="Arial"/>
              </a:rPr>
              <a:t>cierre</a:t>
            </a:r>
            <a:endParaRPr sz="1400">
              <a:latin typeface="Arial"/>
              <a:cs typeface="Arial"/>
            </a:endParaRPr>
          </a:p>
          <a:p>
            <a:pPr marL="12700">
              <a:lnSpc>
                <a:spcPct val="100000"/>
              </a:lnSpc>
              <a:spcBef>
                <a:spcPts val="1115"/>
              </a:spcBef>
            </a:pPr>
            <a:r>
              <a:rPr sz="1400" spc="-5" dirty="0">
                <a:latin typeface="Arial"/>
                <a:cs typeface="Arial"/>
              </a:rPr>
              <a:t>Las transacciones</a:t>
            </a:r>
            <a:r>
              <a:rPr sz="1400" spc="-30" dirty="0">
                <a:latin typeface="Arial"/>
                <a:cs typeface="Arial"/>
              </a:rPr>
              <a:t> </a:t>
            </a:r>
            <a:r>
              <a:rPr sz="1400" spc="-5" dirty="0">
                <a:latin typeface="Arial"/>
                <a:cs typeface="Arial"/>
              </a:rPr>
              <a:t>finales</a:t>
            </a:r>
            <a:endParaRPr sz="1400">
              <a:latin typeface="Arial"/>
              <a:cs typeface="Arial"/>
            </a:endParaRPr>
          </a:p>
        </p:txBody>
      </p:sp>
      <p:sp>
        <p:nvSpPr>
          <p:cNvPr id="17" name="object 17"/>
          <p:cNvSpPr txBox="1"/>
          <p:nvPr/>
        </p:nvSpPr>
        <p:spPr>
          <a:xfrm>
            <a:off x="4286263" y="4311121"/>
            <a:ext cx="2493010" cy="17221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Georgia"/>
                <a:cs typeface="Georgia"/>
              </a:rPr>
              <a:t>Mudanza</a:t>
            </a:r>
            <a:endParaRPr sz="1800" dirty="0">
              <a:latin typeface="Georgia"/>
              <a:cs typeface="Georgia"/>
            </a:endParaRPr>
          </a:p>
          <a:p>
            <a:pPr marL="12700">
              <a:lnSpc>
                <a:spcPct val="100000"/>
              </a:lnSpc>
              <a:spcBef>
                <a:spcPts val="1130"/>
              </a:spcBef>
            </a:pPr>
            <a:r>
              <a:rPr sz="1400" spc="-5" dirty="0">
                <a:latin typeface="Arial"/>
                <a:cs typeface="Arial"/>
              </a:rPr>
              <a:t>Organizar otra</a:t>
            </a:r>
            <a:r>
              <a:rPr sz="1400" spc="-30" dirty="0">
                <a:latin typeface="Arial"/>
                <a:cs typeface="Arial"/>
              </a:rPr>
              <a:t> </a:t>
            </a:r>
            <a:r>
              <a:rPr sz="1400" spc="-5" dirty="0">
                <a:latin typeface="Arial"/>
                <a:cs typeface="Arial"/>
              </a:rPr>
              <a:t>mudanza</a:t>
            </a:r>
            <a:endParaRPr sz="1400" dirty="0">
              <a:latin typeface="Arial"/>
              <a:cs typeface="Arial"/>
            </a:endParaRPr>
          </a:p>
          <a:p>
            <a:pPr>
              <a:lnSpc>
                <a:spcPct val="100000"/>
              </a:lnSpc>
              <a:spcBef>
                <a:spcPts val="15"/>
              </a:spcBef>
            </a:pPr>
            <a:endParaRPr sz="1200" dirty="0">
              <a:latin typeface="Times New Roman"/>
              <a:cs typeface="Times New Roman"/>
            </a:endParaRPr>
          </a:p>
          <a:p>
            <a:pPr marL="12700" marR="252095">
              <a:lnSpc>
                <a:spcPts val="1400"/>
              </a:lnSpc>
            </a:pPr>
            <a:r>
              <a:rPr sz="1400" spc="-5" dirty="0">
                <a:latin typeface="Arial"/>
                <a:cs typeface="Arial"/>
              </a:rPr>
              <a:t>Lista de comprobación de la  mudanza</a:t>
            </a:r>
            <a:endParaRPr sz="1400" dirty="0">
              <a:latin typeface="Arial"/>
              <a:cs typeface="Arial"/>
            </a:endParaRPr>
          </a:p>
          <a:p>
            <a:pPr>
              <a:lnSpc>
                <a:spcPct val="100000"/>
              </a:lnSpc>
              <a:spcBef>
                <a:spcPts val="15"/>
              </a:spcBef>
            </a:pPr>
            <a:endParaRPr sz="1200" dirty="0">
              <a:latin typeface="Times New Roman"/>
              <a:cs typeface="Times New Roman"/>
            </a:endParaRPr>
          </a:p>
          <a:p>
            <a:pPr marL="12700" marR="5080">
              <a:lnSpc>
                <a:spcPts val="1400"/>
              </a:lnSpc>
            </a:pPr>
            <a:r>
              <a:rPr lang="es-ES" sz="1400" spc="-5" dirty="0">
                <a:latin typeface="Arial"/>
                <a:cs typeface="Arial"/>
              </a:rPr>
              <a:t>Consejos para ayudar a los niños con una mudanza</a:t>
            </a:r>
            <a:endParaRPr sz="1400" dirty="0">
              <a:latin typeface="Arial"/>
              <a:cs typeface="Arial"/>
            </a:endParaRPr>
          </a:p>
        </p:txBody>
      </p:sp>
      <p:sp>
        <p:nvSpPr>
          <p:cNvPr id="18" name="object 18"/>
          <p:cNvSpPr txBox="1"/>
          <p:nvPr/>
        </p:nvSpPr>
        <p:spPr>
          <a:xfrm>
            <a:off x="4286327" y="6188689"/>
            <a:ext cx="2703195" cy="756920"/>
          </a:xfrm>
          <a:prstGeom prst="rect">
            <a:avLst/>
          </a:prstGeom>
        </p:spPr>
        <p:txBody>
          <a:bodyPr vert="horz" wrap="square" lIns="0" tIns="58419" rIns="0" bIns="0" rtlCol="0">
            <a:spAutoFit/>
          </a:bodyPr>
          <a:lstStyle/>
          <a:p>
            <a:pPr marL="12700" marR="5080">
              <a:lnSpc>
                <a:spcPts val="1800"/>
              </a:lnSpc>
              <a:spcBef>
                <a:spcPts val="459"/>
              </a:spcBef>
            </a:pPr>
            <a:r>
              <a:rPr sz="1800" b="1" spc="-5" dirty="0">
                <a:latin typeface="Georgia"/>
                <a:cs typeface="Georgia"/>
              </a:rPr>
              <a:t>Construir una</a:t>
            </a:r>
            <a:r>
              <a:rPr sz="1800" b="1" spc="-90" dirty="0">
                <a:latin typeface="Georgia"/>
                <a:cs typeface="Georgia"/>
              </a:rPr>
              <a:t> </a:t>
            </a:r>
            <a:r>
              <a:rPr sz="1800" b="1" spc="-5" dirty="0">
                <a:latin typeface="Georgia"/>
                <a:cs typeface="Georgia"/>
              </a:rPr>
              <a:t>relación  continua con los  clientes</a:t>
            </a:r>
            <a:endParaRPr sz="1800">
              <a:latin typeface="Georgia"/>
              <a:cs typeface="Georgia"/>
            </a:endParaRPr>
          </a:p>
        </p:txBody>
      </p:sp>
      <p:sp>
        <p:nvSpPr>
          <p:cNvPr id="19" name="object 19"/>
          <p:cNvSpPr txBox="1"/>
          <p:nvPr/>
        </p:nvSpPr>
        <p:spPr>
          <a:xfrm>
            <a:off x="4286327" y="7241773"/>
            <a:ext cx="2482850" cy="593725"/>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Un recurso en el que </a:t>
            </a:r>
            <a:r>
              <a:rPr sz="1400" spc="-10" dirty="0">
                <a:latin typeface="Arial"/>
                <a:cs typeface="Arial"/>
              </a:rPr>
              <a:t>puede  </a:t>
            </a:r>
            <a:r>
              <a:rPr sz="1400" spc="-5" dirty="0">
                <a:latin typeface="Arial"/>
                <a:cs typeface="Arial"/>
              </a:rPr>
              <a:t>confiar y un compromiso con </a:t>
            </a:r>
            <a:r>
              <a:rPr sz="1400" spc="-10" dirty="0">
                <a:latin typeface="Arial"/>
                <a:cs typeface="Arial"/>
              </a:rPr>
              <a:t>el  </a:t>
            </a:r>
            <a:r>
              <a:rPr sz="1400" spc="-5" dirty="0">
                <a:latin typeface="Arial"/>
                <a:cs typeface="Arial"/>
              </a:rPr>
              <a:t>que </a:t>
            </a:r>
            <a:r>
              <a:rPr sz="1400" spc="-10" dirty="0">
                <a:latin typeface="Arial"/>
                <a:cs typeface="Arial"/>
              </a:rPr>
              <a:t>puede </a:t>
            </a:r>
            <a:r>
              <a:rPr sz="1400" spc="-5" dirty="0">
                <a:latin typeface="Arial"/>
                <a:cs typeface="Arial"/>
              </a:rPr>
              <a:t>contar</a:t>
            </a:r>
            <a:endParaRPr sz="1400">
              <a:latin typeface="Arial"/>
              <a:cs typeface="Arial"/>
            </a:endParaRPr>
          </a:p>
        </p:txBody>
      </p:sp>
      <p:sp>
        <p:nvSpPr>
          <p:cNvPr id="20" name="object 20"/>
          <p:cNvSpPr txBox="1"/>
          <p:nvPr/>
        </p:nvSpPr>
        <p:spPr>
          <a:xfrm>
            <a:off x="3245699" y="1471958"/>
            <a:ext cx="33401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B9A99A"/>
                </a:solidFill>
                <a:latin typeface="Georgia"/>
                <a:cs typeface="Georgia"/>
              </a:rPr>
              <a:t>04</a:t>
            </a:r>
            <a:endParaRPr sz="1800">
              <a:latin typeface="Georgia"/>
              <a:cs typeface="Georgia"/>
            </a:endParaRPr>
          </a:p>
        </p:txBody>
      </p:sp>
      <p:sp>
        <p:nvSpPr>
          <p:cNvPr id="21" name="object 21"/>
          <p:cNvSpPr txBox="1"/>
          <p:nvPr/>
        </p:nvSpPr>
        <p:spPr>
          <a:xfrm>
            <a:off x="3242727" y="2184732"/>
            <a:ext cx="340360" cy="1210945"/>
          </a:xfrm>
          <a:prstGeom prst="rect">
            <a:avLst/>
          </a:prstGeom>
        </p:spPr>
        <p:txBody>
          <a:bodyPr vert="horz" wrap="square" lIns="0" tIns="12700" rIns="0" bIns="0" rtlCol="0">
            <a:spAutoFit/>
          </a:bodyPr>
          <a:lstStyle/>
          <a:p>
            <a:pPr marL="15875">
              <a:lnSpc>
                <a:spcPct val="100000"/>
              </a:lnSpc>
              <a:spcBef>
                <a:spcPts val="100"/>
              </a:spcBef>
            </a:pPr>
            <a:r>
              <a:rPr sz="1800" b="1" spc="-5" dirty="0">
                <a:solidFill>
                  <a:srgbClr val="B9A99A"/>
                </a:solidFill>
                <a:latin typeface="Georgia"/>
                <a:cs typeface="Georgia"/>
              </a:rPr>
              <a:t>06</a:t>
            </a:r>
            <a:endParaRPr sz="1800">
              <a:latin typeface="Georgia"/>
              <a:cs typeface="Georgia"/>
            </a:endParaRPr>
          </a:p>
          <a:p>
            <a:pPr marL="26034">
              <a:lnSpc>
                <a:spcPct val="100000"/>
              </a:lnSpc>
              <a:spcBef>
                <a:spcPts val="1425"/>
              </a:spcBef>
            </a:pPr>
            <a:r>
              <a:rPr sz="1800" b="1" spc="-5" dirty="0">
                <a:solidFill>
                  <a:srgbClr val="B9A99A"/>
                </a:solidFill>
                <a:latin typeface="Georgia"/>
                <a:cs typeface="Georgia"/>
              </a:rPr>
              <a:t>07</a:t>
            </a:r>
            <a:endParaRPr sz="1800">
              <a:latin typeface="Georgia"/>
              <a:cs typeface="Georgia"/>
            </a:endParaRPr>
          </a:p>
          <a:p>
            <a:pPr marL="12700">
              <a:lnSpc>
                <a:spcPct val="100000"/>
              </a:lnSpc>
              <a:spcBef>
                <a:spcPts val="1430"/>
              </a:spcBef>
            </a:pPr>
            <a:r>
              <a:rPr sz="1800" b="1" spc="-5" dirty="0">
                <a:solidFill>
                  <a:srgbClr val="B9A99A"/>
                </a:solidFill>
                <a:latin typeface="Georgia"/>
                <a:cs typeface="Georgia"/>
              </a:rPr>
              <a:t>08</a:t>
            </a:r>
            <a:endParaRPr sz="1800">
              <a:latin typeface="Georgia"/>
              <a:cs typeface="Georgia"/>
            </a:endParaRPr>
          </a:p>
        </p:txBody>
      </p:sp>
      <p:sp>
        <p:nvSpPr>
          <p:cNvPr id="22" name="object 22"/>
          <p:cNvSpPr txBox="1"/>
          <p:nvPr/>
        </p:nvSpPr>
        <p:spPr>
          <a:xfrm>
            <a:off x="3246156" y="3808707"/>
            <a:ext cx="33337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B9A99A"/>
                </a:solidFill>
                <a:latin typeface="Georgia"/>
                <a:cs typeface="Georgia"/>
              </a:rPr>
              <a:t>09</a:t>
            </a:r>
            <a:endParaRPr sz="1800">
              <a:latin typeface="Georgia"/>
              <a:cs typeface="Georgia"/>
            </a:endParaRPr>
          </a:p>
        </p:txBody>
      </p:sp>
      <p:sp>
        <p:nvSpPr>
          <p:cNvPr id="23" name="object 23"/>
          <p:cNvSpPr txBox="1"/>
          <p:nvPr/>
        </p:nvSpPr>
        <p:spPr>
          <a:xfrm>
            <a:off x="3270159" y="4521481"/>
            <a:ext cx="2863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14</a:t>
            </a:r>
            <a:endParaRPr sz="1800">
              <a:latin typeface="Georgia"/>
              <a:cs typeface="Georgia"/>
            </a:endParaRPr>
          </a:p>
        </p:txBody>
      </p:sp>
      <p:sp>
        <p:nvSpPr>
          <p:cNvPr id="24" name="object 24"/>
          <p:cNvSpPr txBox="1"/>
          <p:nvPr/>
        </p:nvSpPr>
        <p:spPr>
          <a:xfrm>
            <a:off x="3270388" y="5147617"/>
            <a:ext cx="28575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16</a:t>
            </a:r>
            <a:endParaRPr sz="1800">
              <a:latin typeface="Georgia"/>
              <a:cs typeface="Georgia"/>
            </a:endParaRPr>
          </a:p>
        </p:txBody>
      </p:sp>
      <p:sp>
        <p:nvSpPr>
          <p:cNvPr id="25" name="object 25"/>
          <p:cNvSpPr txBox="1"/>
          <p:nvPr/>
        </p:nvSpPr>
        <p:spPr>
          <a:xfrm>
            <a:off x="3270388" y="5781068"/>
            <a:ext cx="28575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19</a:t>
            </a:r>
            <a:endParaRPr sz="1800">
              <a:latin typeface="Georgia"/>
              <a:cs typeface="Georgia"/>
            </a:endParaRPr>
          </a:p>
        </p:txBody>
      </p:sp>
      <p:sp>
        <p:nvSpPr>
          <p:cNvPr id="26" name="object 26"/>
          <p:cNvSpPr txBox="1"/>
          <p:nvPr/>
        </p:nvSpPr>
        <p:spPr>
          <a:xfrm>
            <a:off x="3248671" y="6486527"/>
            <a:ext cx="32956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20</a:t>
            </a:r>
            <a:endParaRPr sz="1800">
              <a:latin typeface="Georgia"/>
              <a:cs typeface="Georgia"/>
            </a:endParaRPr>
          </a:p>
        </p:txBody>
      </p:sp>
      <p:sp>
        <p:nvSpPr>
          <p:cNvPr id="27" name="object 27"/>
          <p:cNvSpPr txBox="1"/>
          <p:nvPr/>
        </p:nvSpPr>
        <p:spPr>
          <a:xfrm>
            <a:off x="3272902" y="7212103"/>
            <a:ext cx="280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21</a:t>
            </a:r>
            <a:endParaRPr sz="1800">
              <a:latin typeface="Georgia"/>
              <a:cs typeface="Georgia"/>
            </a:endParaRPr>
          </a:p>
        </p:txBody>
      </p:sp>
      <p:sp>
        <p:nvSpPr>
          <p:cNvPr id="28" name="object 28"/>
          <p:cNvSpPr txBox="1"/>
          <p:nvPr/>
        </p:nvSpPr>
        <p:spPr>
          <a:xfrm>
            <a:off x="3257586" y="7912306"/>
            <a:ext cx="3117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23</a:t>
            </a:r>
            <a:endParaRPr sz="1800">
              <a:latin typeface="Georgia"/>
              <a:cs typeface="Georgia"/>
            </a:endParaRPr>
          </a:p>
        </p:txBody>
      </p:sp>
      <p:sp>
        <p:nvSpPr>
          <p:cNvPr id="29" name="object 29"/>
          <p:cNvSpPr txBox="1"/>
          <p:nvPr/>
        </p:nvSpPr>
        <p:spPr>
          <a:xfrm>
            <a:off x="3255072" y="8509865"/>
            <a:ext cx="316865" cy="755650"/>
          </a:xfrm>
          <a:prstGeom prst="rect">
            <a:avLst/>
          </a:prstGeom>
        </p:spPr>
        <p:txBody>
          <a:bodyPr vert="horz" wrap="square" lIns="0" tIns="12700" rIns="0" bIns="0" rtlCol="0">
            <a:spAutoFit/>
          </a:bodyPr>
          <a:lstStyle/>
          <a:p>
            <a:pPr marL="17780">
              <a:lnSpc>
                <a:spcPct val="100000"/>
              </a:lnSpc>
              <a:spcBef>
                <a:spcPts val="100"/>
              </a:spcBef>
            </a:pPr>
            <a:r>
              <a:rPr sz="1800" b="1" dirty="0">
                <a:solidFill>
                  <a:srgbClr val="B9A99A"/>
                </a:solidFill>
                <a:latin typeface="Georgia"/>
                <a:cs typeface="Georgia"/>
              </a:rPr>
              <a:t>25</a:t>
            </a:r>
            <a:endParaRPr sz="1800">
              <a:latin typeface="Georgia"/>
              <a:cs typeface="Georgia"/>
            </a:endParaRPr>
          </a:p>
          <a:p>
            <a:pPr marL="12700">
              <a:lnSpc>
                <a:spcPct val="100000"/>
              </a:lnSpc>
              <a:spcBef>
                <a:spcPts val="1425"/>
              </a:spcBef>
            </a:pPr>
            <a:r>
              <a:rPr sz="1800" b="1" dirty="0">
                <a:solidFill>
                  <a:srgbClr val="B9A99A"/>
                </a:solidFill>
                <a:latin typeface="Georgia"/>
                <a:cs typeface="Georgia"/>
              </a:rPr>
              <a:t>26</a:t>
            </a:r>
            <a:endParaRPr sz="1800">
              <a:latin typeface="Georgia"/>
              <a:cs typeface="Georgia"/>
            </a:endParaRPr>
          </a:p>
        </p:txBody>
      </p:sp>
      <p:sp>
        <p:nvSpPr>
          <p:cNvPr id="30" name="object 30"/>
          <p:cNvSpPr txBox="1"/>
          <p:nvPr/>
        </p:nvSpPr>
        <p:spPr>
          <a:xfrm>
            <a:off x="7169161" y="1439039"/>
            <a:ext cx="328295" cy="755650"/>
          </a:xfrm>
          <a:prstGeom prst="rect">
            <a:avLst/>
          </a:prstGeom>
        </p:spPr>
        <p:txBody>
          <a:bodyPr vert="horz" wrap="square" lIns="0" tIns="12700" rIns="0" bIns="0" rtlCol="0">
            <a:spAutoFit/>
          </a:bodyPr>
          <a:lstStyle/>
          <a:p>
            <a:pPr marL="28575">
              <a:lnSpc>
                <a:spcPct val="100000"/>
              </a:lnSpc>
              <a:spcBef>
                <a:spcPts val="100"/>
              </a:spcBef>
            </a:pPr>
            <a:r>
              <a:rPr sz="1800" b="1" dirty="0">
                <a:solidFill>
                  <a:srgbClr val="B9A99A"/>
                </a:solidFill>
                <a:latin typeface="Georgia"/>
                <a:cs typeface="Georgia"/>
              </a:rPr>
              <a:t>27</a:t>
            </a:r>
            <a:endParaRPr sz="1800">
              <a:latin typeface="Georgia"/>
              <a:cs typeface="Georgia"/>
            </a:endParaRPr>
          </a:p>
          <a:p>
            <a:pPr marL="12700">
              <a:lnSpc>
                <a:spcPct val="100000"/>
              </a:lnSpc>
              <a:spcBef>
                <a:spcPts val="1425"/>
              </a:spcBef>
            </a:pPr>
            <a:r>
              <a:rPr sz="1800" b="1" spc="-5" dirty="0">
                <a:solidFill>
                  <a:srgbClr val="B9A99A"/>
                </a:solidFill>
                <a:latin typeface="Georgia"/>
                <a:cs typeface="Georgia"/>
              </a:rPr>
              <a:t>3</a:t>
            </a:r>
            <a:r>
              <a:rPr sz="1800" b="1" dirty="0">
                <a:solidFill>
                  <a:srgbClr val="B9A99A"/>
                </a:solidFill>
                <a:latin typeface="Georgia"/>
                <a:cs typeface="Georgia"/>
              </a:rPr>
              <a:t>0</a:t>
            </a:r>
            <a:endParaRPr sz="1800">
              <a:latin typeface="Georgia"/>
              <a:cs typeface="Georgia"/>
            </a:endParaRPr>
          </a:p>
        </p:txBody>
      </p:sp>
      <p:sp>
        <p:nvSpPr>
          <p:cNvPr id="31" name="object 31"/>
          <p:cNvSpPr txBox="1"/>
          <p:nvPr/>
        </p:nvSpPr>
        <p:spPr>
          <a:xfrm>
            <a:off x="7177619" y="2386586"/>
            <a:ext cx="311150" cy="1614805"/>
          </a:xfrm>
          <a:prstGeom prst="rect">
            <a:avLst/>
          </a:prstGeom>
        </p:spPr>
        <p:txBody>
          <a:bodyPr vert="horz" wrap="square" lIns="0" tIns="12700" rIns="0" bIns="0" rtlCol="0">
            <a:spAutoFit/>
          </a:bodyPr>
          <a:lstStyle/>
          <a:p>
            <a:pPr marL="27940">
              <a:lnSpc>
                <a:spcPct val="100000"/>
              </a:lnSpc>
              <a:spcBef>
                <a:spcPts val="100"/>
              </a:spcBef>
            </a:pPr>
            <a:r>
              <a:rPr sz="1800" b="1" spc="-5" dirty="0">
                <a:solidFill>
                  <a:srgbClr val="B9A99A"/>
                </a:solidFill>
                <a:latin typeface="Georgia"/>
                <a:cs typeface="Georgia"/>
              </a:rPr>
              <a:t>31</a:t>
            </a:r>
            <a:endParaRPr sz="1800">
              <a:latin typeface="Georgia"/>
              <a:cs typeface="Georgia"/>
            </a:endParaRPr>
          </a:p>
          <a:p>
            <a:pPr marL="12700">
              <a:lnSpc>
                <a:spcPct val="100000"/>
              </a:lnSpc>
              <a:spcBef>
                <a:spcPts val="1325"/>
              </a:spcBef>
            </a:pPr>
            <a:r>
              <a:rPr sz="1800" b="1" spc="-5" dirty="0">
                <a:solidFill>
                  <a:srgbClr val="B9A99A"/>
                </a:solidFill>
                <a:latin typeface="Georgia"/>
                <a:cs typeface="Georgia"/>
              </a:rPr>
              <a:t>3</a:t>
            </a:r>
            <a:r>
              <a:rPr sz="1800" b="1" dirty="0">
                <a:solidFill>
                  <a:srgbClr val="B9A99A"/>
                </a:solidFill>
                <a:latin typeface="Georgia"/>
                <a:cs typeface="Georgia"/>
              </a:rPr>
              <a:t>2</a:t>
            </a:r>
            <a:endParaRPr sz="1800">
              <a:latin typeface="Georgia"/>
              <a:cs typeface="Georgia"/>
            </a:endParaRPr>
          </a:p>
          <a:p>
            <a:pPr marL="12700">
              <a:lnSpc>
                <a:spcPct val="100000"/>
              </a:lnSpc>
              <a:spcBef>
                <a:spcPts val="1415"/>
              </a:spcBef>
            </a:pPr>
            <a:r>
              <a:rPr sz="1800" b="1" spc="-5" dirty="0">
                <a:solidFill>
                  <a:srgbClr val="B9A99A"/>
                </a:solidFill>
                <a:latin typeface="Georgia"/>
                <a:cs typeface="Georgia"/>
              </a:rPr>
              <a:t>3</a:t>
            </a:r>
            <a:r>
              <a:rPr sz="1800" b="1" dirty="0">
                <a:solidFill>
                  <a:srgbClr val="B9A99A"/>
                </a:solidFill>
                <a:latin typeface="Georgia"/>
                <a:cs typeface="Georgia"/>
              </a:rPr>
              <a:t>2</a:t>
            </a:r>
            <a:endParaRPr sz="1800">
              <a:latin typeface="Georgia"/>
              <a:cs typeface="Georgia"/>
            </a:endParaRPr>
          </a:p>
          <a:p>
            <a:pPr marL="12700">
              <a:lnSpc>
                <a:spcPct val="100000"/>
              </a:lnSpc>
              <a:spcBef>
                <a:spcPts val="1130"/>
              </a:spcBef>
            </a:pPr>
            <a:r>
              <a:rPr sz="1800" b="1" spc="-5" dirty="0">
                <a:solidFill>
                  <a:srgbClr val="B9A99A"/>
                </a:solidFill>
                <a:latin typeface="Georgia"/>
                <a:cs typeface="Georgia"/>
              </a:rPr>
              <a:t>3</a:t>
            </a:r>
            <a:r>
              <a:rPr sz="1800" b="1" dirty="0">
                <a:solidFill>
                  <a:srgbClr val="B9A99A"/>
                </a:solidFill>
                <a:latin typeface="Georgia"/>
                <a:cs typeface="Georgia"/>
              </a:rPr>
              <a:t>3</a:t>
            </a:r>
            <a:endParaRPr sz="1800">
              <a:latin typeface="Georgia"/>
              <a:cs typeface="Georgia"/>
            </a:endParaRPr>
          </a:p>
        </p:txBody>
      </p:sp>
      <p:sp>
        <p:nvSpPr>
          <p:cNvPr id="32" name="object 32"/>
          <p:cNvSpPr txBox="1"/>
          <p:nvPr/>
        </p:nvSpPr>
        <p:spPr>
          <a:xfrm>
            <a:off x="7166189" y="4097885"/>
            <a:ext cx="334645" cy="1710055"/>
          </a:xfrm>
          <a:prstGeom prst="rect">
            <a:avLst/>
          </a:prstGeom>
        </p:spPr>
        <p:txBody>
          <a:bodyPr vert="horz" wrap="square" lIns="0" tIns="133350" rIns="0" bIns="0" rtlCol="0">
            <a:spAutoFit/>
          </a:bodyPr>
          <a:lstStyle/>
          <a:p>
            <a:pPr marL="21590">
              <a:lnSpc>
                <a:spcPct val="100000"/>
              </a:lnSpc>
              <a:spcBef>
                <a:spcPts val="1050"/>
              </a:spcBef>
            </a:pPr>
            <a:r>
              <a:rPr sz="1800" b="1" spc="-5" dirty="0">
                <a:solidFill>
                  <a:srgbClr val="B9A99A"/>
                </a:solidFill>
                <a:latin typeface="Georgia"/>
                <a:cs typeface="Georgia"/>
              </a:rPr>
              <a:t>34</a:t>
            </a:r>
            <a:endParaRPr sz="1800">
              <a:latin typeface="Georgia"/>
              <a:cs typeface="Georgia"/>
            </a:endParaRPr>
          </a:p>
          <a:p>
            <a:pPr marL="27305">
              <a:lnSpc>
                <a:spcPct val="100000"/>
              </a:lnSpc>
              <a:spcBef>
                <a:spcPts val="955"/>
              </a:spcBef>
            </a:pPr>
            <a:r>
              <a:rPr sz="1800" b="1" spc="-5" dirty="0">
                <a:solidFill>
                  <a:srgbClr val="B9A99A"/>
                </a:solidFill>
                <a:latin typeface="Georgia"/>
                <a:cs typeface="Georgia"/>
              </a:rPr>
              <a:t>35</a:t>
            </a:r>
            <a:endParaRPr sz="1800">
              <a:latin typeface="Georgia"/>
              <a:cs typeface="Georgia"/>
            </a:endParaRPr>
          </a:p>
          <a:p>
            <a:pPr marL="21590">
              <a:lnSpc>
                <a:spcPct val="100000"/>
              </a:lnSpc>
              <a:spcBef>
                <a:spcPts val="1150"/>
              </a:spcBef>
            </a:pPr>
            <a:r>
              <a:rPr sz="1800" b="1" spc="-5" dirty="0">
                <a:solidFill>
                  <a:srgbClr val="B9A99A"/>
                </a:solidFill>
                <a:latin typeface="Georgia"/>
                <a:cs typeface="Georgia"/>
              </a:rPr>
              <a:t>36</a:t>
            </a:r>
            <a:endParaRPr sz="1800">
              <a:latin typeface="Georgia"/>
              <a:cs typeface="Georgia"/>
            </a:endParaRPr>
          </a:p>
          <a:p>
            <a:pPr marL="12700">
              <a:lnSpc>
                <a:spcPct val="100000"/>
              </a:lnSpc>
              <a:spcBef>
                <a:spcPts val="1565"/>
              </a:spcBef>
            </a:pPr>
            <a:r>
              <a:rPr sz="1800" b="1" dirty="0">
                <a:solidFill>
                  <a:srgbClr val="B9A99A"/>
                </a:solidFill>
                <a:latin typeface="Georgia"/>
                <a:cs typeface="Georgia"/>
              </a:rPr>
              <a:t>40</a:t>
            </a:r>
            <a:endParaRPr sz="1800">
              <a:latin typeface="Georgia"/>
              <a:cs typeface="Georgia"/>
            </a:endParaRPr>
          </a:p>
        </p:txBody>
      </p:sp>
      <p:sp>
        <p:nvSpPr>
          <p:cNvPr id="33" name="object 33"/>
          <p:cNvSpPr txBox="1"/>
          <p:nvPr/>
        </p:nvSpPr>
        <p:spPr>
          <a:xfrm>
            <a:off x="7190421" y="6230952"/>
            <a:ext cx="2863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41</a:t>
            </a:r>
            <a:endParaRPr sz="1800">
              <a:latin typeface="Georgia"/>
              <a:cs typeface="Georgia"/>
            </a:endParaRPr>
          </a:p>
        </p:txBody>
      </p:sp>
      <p:sp>
        <p:nvSpPr>
          <p:cNvPr id="34" name="object 34"/>
          <p:cNvSpPr txBox="1"/>
          <p:nvPr/>
        </p:nvSpPr>
        <p:spPr>
          <a:xfrm>
            <a:off x="7174876" y="7225591"/>
            <a:ext cx="3175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42</a:t>
            </a:r>
            <a:endParaRPr sz="1800">
              <a:latin typeface="Georgia"/>
              <a:cs typeface="Georgia"/>
            </a:endParaRPr>
          </a:p>
        </p:txBody>
      </p:sp>
      <p:sp>
        <p:nvSpPr>
          <p:cNvPr id="35" name="object 35"/>
          <p:cNvSpPr/>
          <p:nvPr/>
        </p:nvSpPr>
        <p:spPr>
          <a:xfrm>
            <a:off x="2904985" y="206679"/>
            <a:ext cx="2239019" cy="638301"/>
          </a:xfrm>
          <a:prstGeom prst="rect">
            <a:avLst/>
          </a:prstGeom>
          <a:blipFill>
            <a:blip r:embed="rId3" cstate="print"/>
            <a:stretch>
              <a:fillRect/>
            </a:stretch>
          </a:blipFill>
        </p:spPr>
        <p:txBody>
          <a:bodyPr wrap="square" lIns="0" tIns="0" rIns="0" bIns="0" rtlCol="0"/>
          <a:lstStyle/>
          <a:p>
            <a:endParaRPr/>
          </a:p>
        </p:txBody>
      </p:sp>
      <p:sp>
        <p:nvSpPr>
          <p:cNvPr id="36" name="object 36"/>
          <p:cNvSpPr txBox="1"/>
          <p:nvPr/>
        </p:nvSpPr>
        <p:spPr>
          <a:xfrm>
            <a:off x="3254692" y="274345"/>
            <a:ext cx="1310005" cy="624205"/>
          </a:xfrm>
          <a:prstGeom prst="rect">
            <a:avLst/>
          </a:prstGeom>
        </p:spPr>
        <p:txBody>
          <a:bodyPr vert="horz" wrap="square" lIns="0" tIns="12700" rIns="0" bIns="0" rtlCol="0">
            <a:spAutoFit/>
          </a:bodyPr>
          <a:lstStyle/>
          <a:p>
            <a:pPr marL="635" algn="ctr">
              <a:lnSpc>
                <a:spcPts val="2115"/>
              </a:lnSpc>
              <a:spcBef>
                <a:spcPts val="100"/>
              </a:spcBef>
            </a:pPr>
            <a:r>
              <a:rPr sz="1800" dirty="0">
                <a:solidFill>
                  <a:srgbClr val="FFFFFF"/>
                </a:solidFill>
                <a:latin typeface="Georgia"/>
                <a:cs typeface="Georgia"/>
              </a:rPr>
              <a:t>Tabla</a:t>
            </a:r>
            <a:r>
              <a:rPr sz="1800" spc="-20" dirty="0">
                <a:solidFill>
                  <a:srgbClr val="FFFFFF"/>
                </a:solidFill>
                <a:latin typeface="Georgia"/>
                <a:cs typeface="Georgia"/>
              </a:rPr>
              <a:t> </a:t>
            </a:r>
            <a:r>
              <a:rPr sz="1800" spc="-5" dirty="0">
                <a:solidFill>
                  <a:srgbClr val="FFFFFF"/>
                </a:solidFill>
                <a:latin typeface="Georgia"/>
                <a:cs typeface="Georgia"/>
              </a:rPr>
              <a:t>de</a:t>
            </a:r>
            <a:endParaRPr sz="1800">
              <a:latin typeface="Georgia"/>
              <a:cs typeface="Georgia"/>
            </a:endParaRPr>
          </a:p>
          <a:p>
            <a:pPr algn="ctr">
              <a:lnSpc>
                <a:spcPts val="2595"/>
              </a:lnSpc>
            </a:pPr>
            <a:r>
              <a:rPr sz="2200" spc="-5" dirty="0">
                <a:solidFill>
                  <a:srgbClr val="804000"/>
                </a:solidFill>
                <a:latin typeface="Georgia"/>
                <a:cs typeface="Georgia"/>
              </a:rPr>
              <a:t>Contenido</a:t>
            </a:r>
            <a:endParaRPr sz="2200">
              <a:latin typeface="Georgia"/>
              <a:cs typeface="Georgia"/>
            </a:endParaRPr>
          </a:p>
        </p:txBody>
      </p:sp>
      <p:sp>
        <p:nvSpPr>
          <p:cNvPr id="37" name="object 37"/>
          <p:cNvSpPr txBox="1"/>
          <p:nvPr/>
        </p:nvSpPr>
        <p:spPr>
          <a:xfrm>
            <a:off x="2310282" y="9684238"/>
            <a:ext cx="3243580" cy="254635"/>
          </a:xfrm>
          <a:prstGeom prst="rect">
            <a:avLst/>
          </a:prstGeom>
        </p:spPr>
        <p:txBody>
          <a:bodyPr vert="horz" wrap="square" lIns="0" tIns="0" rIns="0" bIns="0" rtlCol="0">
            <a:spAutoFit/>
          </a:bodyPr>
          <a:lstStyle/>
          <a:p>
            <a:pPr marL="12700">
              <a:lnSpc>
                <a:spcPts val="1860"/>
              </a:lnSpc>
            </a:pPr>
            <a:r>
              <a:rPr sz="1400" b="1" spc="-10" dirty="0">
                <a:latin typeface="Georgia"/>
                <a:cs typeface="Georgia"/>
              </a:rPr>
              <a:t>Nombre </a:t>
            </a:r>
            <a:r>
              <a:rPr sz="1400" b="1" spc="-5" dirty="0">
                <a:latin typeface="Georgia"/>
                <a:cs typeface="Georgia"/>
              </a:rPr>
              <a:t>del agente</a:t>
            </a:r>
            <a:r>
              <a:rPr sz="1800" b="1" spc="-5" dirty="0">
                <a:latin typeface="Cambria Math"/>
                <a:cs typeface="Cambria Math"/>
              </a:rPr>
              <a:t>⋅ </a:t>
            </a:r>
            <a:r>
              <a:rPr sz="1400" b="1" spc="-5" dirty="0">
                <a:latin typeface="Georgia"/>
                <a:cs typeface="Georgia"/>
              </a:rPr>
              <a:t>(123)</a:t>
            </a:r>
            <a:r>
              <a:rPr sz="1400" b="1" spc="50" dirty="0">
                <a:latin typeface="Georgia"/>
                <a:cs typeface="Georgia"/>
              </a:rPr>
              <a:t> </a:t>
            </a:r>
            <a:r>
              <a:rPr sz="1400" b="1" spc="-10" dirty="0">
                <a:latin typeface="Georgia"/>
                <a:cs typeface="Georgia"/>
              </a:rPr>
              <a:t>456-7890</a:t>
            </a:r>
            <a:endParaRPr sz="1400">
              <a:latin typeface="Georgia"/>
              <a:cs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6041" y="507580"/>
            <a:ext cx="6053683" cy="902082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51027" y="507580"/>
            <a:ext cx="1104671" cy="2220607"/>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381188" y="1740128"/>
            <a:ext cx="4998720" cy="756920"/>
          </a:xfrm>
          <a:prstGeom prst="rect">
            <a:avLst/>
          </a:prstGeom>
        </p:spPr>
        <p:txBody>
          <a:bodyPr vert="horz" wrap="square" lIns="0" tIns="12700" rIns="0" bIns="0" rtlCol="0">
            <a:spAutoFit/>
          </a:bodyPr>
          <a:lstStyle/>
          <a:p>
            <a:pPr marL="12700">
              <a:lnSpc>
                <a:spcPct val="100000"/>
              </a:lnSpc>
              <a:spcBef>
                <a:spcPts val="100"/>
              </a:spcBef>
            </a:pPr>
            <a:r>
              <a:rPr sz="4800" spc="90" dirty="0">
                <a:solidFill>
                  <a:srgbClr val="222121"/>
                </a:solidFill>
              </a:rPr>
              <a:t>Cerrando </a:t>
            </a:r>
            <a:r>
              <a:rPr sz="4800" spc="50" dirty="0">
                <a:solidFill>
                  <a:srgbClr val="222121"/>
                </a:solidFill>
              </a:rPr>
              <a:t>la</a:t>
            </a:r>
            <a:r>
              <a:rPr sz="4800" spc="254" dirty="0">
                <a:solidFill>
                  <a:srgbClr val="222121"/>
                </a:solidFill>
              </a:rPr>
              <a:t> </a:t>
            </a:r>
            <a:r>
              <a:rPr sz="4800" spc="105" dirty="0">
                <a:solidFill>
                  <a:srgbClr val="222121"/>
                </a:solidFill>
              </a:rPr>
              <a:t>venta</a:t>
            </a:r>
            <a:endParaRPr sz="4800"/>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p:nvPr/>
        </p:nvSpPr>
        <p:spPr>
          <a:xfrm>
            <a:off x="1802650" y="2888437"/>
            <a:ext cx="4001135" cy="2068195"/>
          </a:xfrm>
          <a:prstGeom prst="rect">
            <a:avLst/>
          </a:prstGeom>
        </p:spPr>
        <p:txBody>
          <a:bodyPr vert="horz" wrap="square" lIns="0" tIns="12700" rIns="0" bIns="0" rtlCol="0">
            <a:spAutoFit/>
          </a:bodyPr>
          <a:lstStyle/>
          <a:p>
            <a:pPr marL="12700" marR="5080" algn="ctr">
              <a:lnSpc>
                <a:spcPct val="144100"/>
              </a:lnSpc>
              <a:spcBef>
                <a:spcPts val="100"/>
              </a:spcBef>
            </a:pPr>
            <a:r>
              <a:rPr sz="1550" spc="20" dirty="0">
                <a:solidFill>
                  <a:srgbClr val="080807"/>
                </a:solidFill>
                <a:latin typeface="Cambria"/>
                <a:cs typeface="Cambria"/>
              </a:rPr>
              <a:t>Después </a:t>
            </a:r>
            <a:r>
              <a:rPr sz="1550" spc="35" dirty="0">
                <a:solidFill>
                  <a:srgbClr val="080807"/>
                </a:solidFill>
                <a:latin typeface="Cambria"/>
                <a:cs typeface="Cambria"/>
              </a:rPr>
              <a:t>de </a:t>
            </a:r>
            <a:r>
              <a:rPr sz="1550" spc="20" dirty="0">
                <a:solidFill>
                  <a:srgbClr val="080807"/>
                </a:solidFill>
                <a:latin typeface="Cambria"/>
                <a:cs typeface="Cambria"/>
              </a:rPr>
              <a:t>lo </a:t>
            </a:r>
            <a:r>
              <a:rPr sz="1550" spc="30" dirty="0">
                <a:solidFill>
                  <a:srgbClr val="080807"/>
                </a:solidFill>
                <a:latin typeface="Cambria"/>
                <a:cs typeface="Cambria"/>
              </a:rPr>
              <a:t>que se </a:t>
            </a:r>
            <a:r>
              <a:rPr sz="1550" spc="15" dirty="0">
                <a:solidFill>
                  <a:srgbClr val="080807"/>
                </a:solidFill>
                <a:latin typeface="Cambria"/>
                <a:cs typeface="Cambria"/>
              </a:rPr>
              <a:t>espera </a:t>
            </a:r>
            <a:r>
              <a:rPr sz="1550" spc="30" dirty="0">
                <a:solidFill>
                  <a:srgbClr val="080807"/>
                </a:solidFill>
                <a:latin typeface="Cambria"/>
                <a:cs typeface="Cambria"/>
              </a:rPr>
              <a:t>que </a:t>
            </a:r>
            <a:r>
              <a:rPr sz="1550" spc="20" dirty="0">
                <a:solidFill>
                  <a:srgbClr val="080807"/>
                </a:solidFill>
                <a:latin typeface="Cambria"/>
                <a:cs typeface="Cambria"/>
              </a:rPr>
              <a:t>sea </a:t>
            </a:r>
            <a:r>
              <a:rPr sz="1550" spc="40" dirty="0">
                <a:solidFill>
                  <a:srgbClr val="080807"/>
                </a:solidFill>
                <a:latin typeface="Cambria"/>
                <a:cs typeface="Cambria"/>
              </a:rPr>
              <a:t>un  </a:t>
            </a:r>
            <a:r>
              <a:rPr sz="1550" spc="5" dirty="0">
                <a:solidFill>
                  <a:srgbClr val="080807"/>
                </a:solidFill>
                <a:latin typeface="Cambria"/>
                <a:cs typeface="Cambria"/>
              </a:rPr>
              <a:t>increíble</a:t>
            </a:r>
            <a:r>
              <a:rPr sz="1550" spc="-65" dirty="0">
                <a:solidFill>
                  <a:srgbClr val="080807"/>
                </a:solidFill>
                <a:latin typeface="Cambria"/>
                <a:cs typeface="Cambria"/>
              </a:rPr>
              <a:t> </a:t>
            </a:r>
            <a:r>
              <a:rPr sz="1550" spc="5" dirty="0">
                <a:solidFill>
                  <a:srgbClr val="080807"/>
                </a:solidFill>
                <a:latin typeface="Cambria"/>
                <a:cs typeface="Cambria"/>
              </a:rPr>
              <a:t>flujo</a:t>
            </a:r>
            <a:r>
              <a:rPr sz="1550" spc="-65" dirty="0">
                <a:solidFill>
                  <a:srgbClr val="080807"/>
                </a:solidFill>
                <a:latin typeface="Cambria"/>
                <a:cs typeface="Cambria"/>
              </a:rPr>
              <a:t> </a:t>
            </a:r>
            <a:r>
              <a:rPr sz="1550" spc="35" dirty="0">
                <a:solidFill>
                  <a:srgbClr val="080807"/>
                </a:solidFill>
                <a:latin typeface="Cambria"/>
                <a:cs typeface="Cambria"/>
              </a:rPr>
              <a:t>de</a:t>
            </a:r>
            <a:r>
              <a:rPr sz="1550" spc="-60" dirty="0">
                <a:solidFill>
                  <a:srgbClr val="080807"/>
                </a:solidFill>
                <a:latin typeface="Cambria"/>
                <a:cs typeface="Cambria"/>
              </a:rPr>
              <a:t> </a:t>
            </a:r>
            <a:r>
              <a:rPr sz="1550" spc="15" dirty="0">
                <a:solidFill>
                  <a:srgbClr val="080807"/>
                </a:solidFill>
                <a:latin typeface="Cambria"/>
                <a:cs typeface="Cambria"/>
              </a:rPr>
              <a:t>compradores</a:t>
            </a:r>
            <a:r>
              <a:rPr sz="1550" spc="-65" dirty="0">
                <a:solidFill>
                  <a:srgbClr val="080807"/>
                </a:solidFill>
                <a:latin typeface="Cambria"/>
                <a:cs typeface="Cambria"/>
              </a:rPr>
              <a:t> </a:t>
            </a:r>
            <a:r>
              <a:rPr sz="1550" spc="5" dirty="0">
                <a:solidFill>
                  <a:srgbClr val="080807"/>
                </a:solidFill>
                <a:latin typeface="Cambria"/>
                <a:cs typeface="Cambria"/>
              </a:rPr>
              <a:t>potenciales</a:t>
            </a:r>
            <a:r>
              <a:rPr sz="1550" spc="-60" dirty="0">
                <a:solidFill>
                  <a:srgbClr val="080807"/>
                </a:solidFill>
                <a:latin typeface="Cambria"/>
                <a:cs typeface="Cambria"/>
              </a:rPr>
              <a:t> </a:t>
            </a:r>
            <a:r>
              <a:rPr sz="1550" spc="30" dirty="0">
                <a:solidFill>
                  <a:srgbClr val="080807"/>
                </a:solidFill>
                <a:latin typeface="Cambria"/>
                <a:cs typeface="Cambria"/>
              </a:rPr>
              <a:t>que  </a:t>
            </a:r>
            <a:r>
              <a:rPr sz="1550" spc="20" dirty="0">
                <a:solidFill>
                  <a:srgbClr val="080807"/>
                </a:solidFill>
                <a:latin typeface="Cambria"/>
                <a:cs typeface="Cambria"/>
              </a:rPr>
              <a:t>miren </a:t>
            </a:r>
            <a:r>
              <a:rPr sz="1550" spc="35" dirty="0">
                <a:solidFill>
                  <a:srgbClr val="080807"/>
                </a:solidFill>
                <a:latin typeface="Cambria"/>
                <a:cs typeface="Cambria"/>
              </a:rPr>
              <a:t>su </a:t>
            </a:r>
            <a:r>
              <a:rPr sz="1550" spc="10" dirty="0">
                <a:solidFill>
                  <a:srgbClr val="080807"/>
                </a:solidFill>
                <a:latin typeface="Cambria"/>
                <a:cs typeface="Cambria"/>
              </a:rPr>
              <a:t>casa, </a:t>
            </a:r>
            <a:r>
              <a:rPr sz="1550" spc="35" dirty="0">
                <a:solidFill>
                  <a:srgbClr val="080807"/>
                </a:solidFill>
                <a:latin typeface="Cambria"/>
                <a:cs typeface="Cambria"/>
              </a:rPr>
              <a:t>ya </a:t>
            </a:r>
            <a:r>
              <a:rPr sz="1550" spc="20" dirty="0">
                <a:solidFill>
                  <a:srgbClr val="080807"/>
                </a:solidFill>
                <a:latin typeface="Cambria"/>
                <a:cs typeface="Cambria"/>
              </a:rPr>
              <a:t>sea </a:t>
            </a:r>
            <a:r>
              <a:rPr sz="1550" spc="5" dirty="0">
                <a:solidFill>
                  <a:srgbClr val="080807"/>
                </a:solidFill>
                <a:latin typeface="Cambria"/>
                <a:cs typeface="Cambria"/>
              </a:rPr>
              <a:t>virtual </a:t>
            </a:r>
            <a:r>
              <a:rPr sz="1550" spc="65" dirty="0">
                <a:solidFill>
                  <a:srgbClr val="080807"/>
                </a:solidFill>
                <a:latin typeface="Cambria"/>
                <a:cs typeface="Cambria"/>
              </a:rPr>
              <a:t>o </a:t>
            </a:r>
            <a:r>
              <a:rPr sz="1550" spc="5" dirty="0">
                <a:solidFill>
                  <a:srgbClr val="080807"/>
                </a:solidFill>
                <a:latin typeface="Cambria"/>
                <a:cs typeface="Cambria"/>
              </a:rPr>
              <a:t>físicamente,  </a:t>
            </a:r>
            <a:r>
              <a:rPr sz="1550" spc="10" dirty="0">
                <a:solidFill>
                  <a:srgbClr val="080807"/>
                </a:solidFill>
                <a:latin typeface="Cambria"/>
                <a:cs typeface="Cambria"/>
              </a:rPr>
              <a:t>encontrará </a:t>
            </a:r>
            <a:r>
              <a:rPr sz="1550" spc="20" dirty="0">
                <a:solidFill>
                  <a:srgbClr val="080807"/>
                </a:solidFill>
                <a:latin typeface="Cambria"/>
                <a:cs typeface="Cambria"/>
              </a:rPr>
              <a:t>al comprador </a:t>
            </a:r>
            <a:r>
              <a:rPr sz="1550" spc="15" dirty="0">
                <a:solidFill>
                  <a:srgbClr val="080807"/>
                </a:solidFill>
                <a:latin typeface="Cambria"/>
                <a:cs typeface="Cambria"/>
              </a:rPr>
              <a:t>adecuado </a:t>
            </a:r>
            <a:r>
              <a:rPr sz="1550" spc="30" dirty="0">
                <a:solidFill>
                  <a:srgbClr val="080807"/>
                </a:solidFill>
                <a:latin typeface="Cambria"/>
                <a:cs typeface="Cambria"/>
              </a:rPr>
              <a:t>que </a:t>
            </a:r>
            <a:r>
              <a:rPr sz="1550" spc="35" dirty="0">
                <a:solidFill>
                  <a:srgbClr val="080807"/>
                </a:solidFill>
                <a:latin typeface="Cambria"/>
                <a:cs typeface="Cambria"/>
              </a:rPr>
              <a:t>ha  </a:t>
            </a:r>
            <a:r>
              <a:rPr sz="1550" spc="10" dirty="0">
                <a:solidFill>
                  <a:srgbClr val="080807"/>
                </a:solidFill>
                <a:latin typeface="Cambria"/>
                <a:cs typeface="Cambria"/>
              </a:rPr>
              <a:t>decidido</a:t>
            </a:r>
            <a:r>
              <a:rPr sz="1550" spc="-70" dirty="0">
                <a:solidFill>
                  <a:srgbClr val="080807"/>
                </a:solidFill>
                <a:latin typeface="Cambria"/>
                <a:cs typeface="Cambria"/>
              </a:rPr>
              <a:t> </a:t>
            </a:r>
            <a:r>
              <a:rPr sz="1550" spc="30" dirty="0">
                <a:solidFill>
                  <a:srgbClr val="080807"/>
                </a:solidFill>
                <a:latin typeface="Cambria"/>
                <a:cs typeface="Cambria"/>
              </a:rPr>
              <a:t>que</a:t>
            </a:r>
            <a:r>
              <a:rPr sz="1550" spc="-65" dirty="0">
                <a:solidFill>
                  <a:srgbClr val="080807"/>
                </a:solidFill>
                <a:latin typeface="Cambria"/>
                <a:cs typeface="Cambria"/>
              </a:rPr>
              <a:t> </a:t>
            </a:r>
            <a:r>
              <a:rPr sz="1550" spc="35" dirty="0">
                <a:solidFill>
                  <a:srgbClr val="080807"/>
                </a:solidFill>
                <a:latin typeface="Cambria"/>
                <a:cs typeface="Cambria"/>
              </a:rPr>
              <a:t>su</a:t>
            </a:r>
            <a:r>
              <a:rPr sz="1550" spc="-70" dirty="0">
                <a:solidFill>
                  <a:srgbClr val="080807"/>
                </a:solidFill>
                <a:latin typeface="Cambria"/>
                <a:cs typeface="Cambria"/>
              </a:rPr>
              <a:t> </a:t>
            </a:r>
            <a:r>
              <a:rPr sz="1550" spc="15" dirty="0">
                <a:solidFill>
                  <a:srgbClr val="080807"/>
                </a:solidFill>
                <a:latin typeface="Cambria"/>
                <a:cs typeface="Cambria"/>
              </a:rPr>
              <a:t>casa</a:t>
            </a:r>
            <a:r>
              <a:rPr sz="1550" spc="-65" dirty="0">
                <a:solidFill>
                  <a:srgbClr val="080807"/>
                </a:solidFill>
                <a:latin typeface="Cambria"/>
                <a:cs typeface="Cambria"/>
              </a:rPr>
              <a:t> </a:t>
            </a:r>
            <a:r>
              <a:rPr sz="1550" spc="20" dirty="0">
                <a:solidFill>
                  <a:srgbClr val="080807"/>
                </a:solidFill>
                <a:latin typeface="Cambria"/>
                <a:cs typeface="Cambria"/>
              </a:rPr>
              <a:t>era</a:t>
            </a:r>
            <a:r>
              <a:rPr sz="1550" spc="-70" dirty="0">
                <a:solidFill>
                  <a:srgbClr val="080807"/>
                </a:solidFill>
                <a:latin typeface="Cambria"/>
                <a:cs typeface="Cambria"/>
              </a:rPr>
              <a:t> </a:t>
            </a:r>
            <a:r>
              <a:rPr sz="1550" spc="45" dirty="0">
                <a:solidFill>
                  <a:srgbClr val="080807"/>
                </a:solidFill>
                <a:latin typeface="Cambria"/>
                <a:cs typeface="Cambria"/>
              </a:rPr>
              <a:t>LA</a:t>
            </a:r>
            <a:r>
              <a:rPr sz="1550" spc="-65" dirty="0">
                <a:solidFill>
                  <a:srgbClr val="080807"/>
                </a:solidFill>
                <a:latin typeface="Cambria"/>
                <a:cs typeface="Cambria"/>
              </a:rPr>
              <a:t> </a:t>
            </a:r>
            <a:r>
              <a:rPr sz="1550" spc="15" dirty="0">
                <a:solidFill>
                  <a:srgbClr val="080807"/>
                </a:solidFill>
                <a:latin typeface="Cambria"/>
                <a:cs typeface="Cambria"/>
              </a:rPr>
              <a:t>casa</a:t>
            </a:r>
            <a:r>
              <a:rPr sz="1550" spc="-70" dirty="0">
                <a:solidFill>
                  <a:srgbClr val="080807"/>
                </a:solidFill>
                <a:latin typeface="Cambria"/>
                <a:cs typeface="Cambria"/>
              </a:rPr>
              <a:t> </a:t>
            </a:r>
            <a:r>
              <a:rPr sz="1550" spc="20" dirty="0">
                <a:solidFill>
                  <a:srgbClr val="080807"/>
                </a:solidFill>
                <a:latin typeface="Cambria"/>
                <a:cs typeface="Cambria"/>
              </a:rPr>
              <a:t>para</a:t>
            </a:r>
            <a:r>
              <a:rPr sz="1550" spc="-65" dirty="0">
                <a:solidFill>
                  <a:srgbClr val="080807"/>
                </a:solidFill>
                <a:latin typeface="Cambria"/>
                <a:cs typeface="Cambria"/>
              </a:rPr>
              <a:t> </a:t>
            </a:r>
            <a:r>
              <a:rPr sz="1550" dirty="0">
                <a:solidFill>
                  <a:srgbClr val="080807"/>
                </a:solidFill>
                <a:latin typeface="Cambria"/>
                <a:cs typeface="Cambria"/>
              </a:rPr>
              <a:t>ellos,</a:t>
            </a:r>
            <a:r>
              <a:rPr sz="1550" spc="-70" dirty="0">
                <a:solidFill>
                  <a:srgbClr val="080807"/>
                </a:solidFill>
                <a:latin typeface="Cambria"/>
                <a:cs typeface="Cambria"/>
              </a:rPr>
              <a:t> </a:t>
            </a:r>
            <a:r>
              <a:rPr sz="1550" spc="20" dirty="0">
                <a:solidFill>
                  <a:srgbClr val="080807"/>
                </a:solidFill>
                <a:latin typeface="Cambria"/>
                <a:cs typeface="Cambria"/>
              </a:rPr>
              <a:t>¡y  le hará </a:t>
            </a:r>
            <a:r>
              <a:rPr sz="1550" spc="30" dirty="0">
                <a:solidFill>
                  <a:srgbClr val="080807"/>
                </a:solidFill>
                <a:latin typeface="Cambria"/>
                <a:cs typeface="Cambria"/>
              </a:rPr>
              <a:t>una</a:t>
            </a:r>
            <a:r>
              <a:rPr sz="1550" spc="-254" dirty="0">
                <a:solidFill>
                  <a:srgbClr val="080807"/>
                </a:solidFill>
                <a:latin typeface="Cambria"/>
                <a:cs typeface="Cambria"/>
              </a:rPr>
              <a:t> </a:t>
            </a:r>
            <a:r>
              <a:rPr sz="1550" spc="5" dirty="0">
                <a:solidFill>
                  <a:srgbClr val="080807"/>
                </a:solidFill>
                <a:latin typeface="Cambria"/>
                <a:cs typeface="Cambria"/>
              </a:rPr>
              <a:t>oferta!</a:t>
            </a:r>
            <a:endParaRPr sz="1550">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5736366"/>
            <a:ext cx="7751872" cy="385541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776867" y="334238"/>
            <a:ext cx="2200910" cy="254000"/>
          </a:xfrm>
          <a:prstGeom prst="rect">
            <a:avLst/>
          </a:prstGeom>
        </p:spPr>
        <p:txBody>
          <a:bodyPr vert="horz" wrap="square" lIns="0" tIns="12700" rIns="0" bIns="0" rtlCol="0">
            <a:spAutoFit/>
          </a:bodyPr>
          <a:lstStyle/>
          <a:p>
            <a:pPr marL="12700">
              <a:lnSpc>
                <a:spcPct val="100000"/>
              </a:lnSpc>
              <a:spcBef>
                <a:spcPts val="100"/>
              </a:spcBef>
            </a:pPr>
            <a:r>
              <a:rPr sz="1500" b="1" spc="15" dirty="0">
                <a:solidFill>
                  <a:srgbClr val="B49F8F"/>
                </a:solidFill>
                <a:latin typeface="Arial"/>
                <a:cs typeface="Arial"/>
              </a:rPr>
              <a:t>CIERRANDO</a:t>
            </a:r>
            <a:r>
              <a:rPr sz="1500" b="1" spc="-215" dirty="0">
                <a:solidFill>
                  <a:srgbClr val="B49F8F"/>
                </a:solidFill>
                <a:latin typeface="Arial"/>
                <a:cs typeface="Arial"/>
              </a:rPr>
              <a:t> </a:t>
            </a:r>
            <a:r>
              <a:rPr sz="1500" b="1" spc="70" dirty="0">
                <a:solidFill>
                  <a:srgbClr val="B49F8F"/>
                </a:solidFill>
                <a:latin typeface="Arial"/>
                <a:cs typeface="Arial"/>
              </a:rPr>
              <a:t>LA</a:t>
            </a:r>
            <a:r>
              <a:rPr sz="1500" b="1" spc="-210" dirty="0">
                <a:solidFill>
                  <a:srgbClr val="B49F8F"/>
                </a:solidFill>
                <a:latin typeface="Arial"/>
                <a:cs typeface="Arial"/>
              </a:rPr>
              <a:t> </a:t>
            </a:r>
            <a:r>
              <a:rPr sz="1500" b="1" spc="30" dirty="0">
                <a:solidFill>
                  <a:srgbClr val="B49F8F"/>
                </a:solidFill>
                <a:latin typeface="Arial"/>
                <a:cs typeface="Arial"/>
              </a:rPr>
              <a:t>VENTA</a:t>
            </a:r>
            <a:endParaRPr sz="15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a:spLocks noGrp="1"/>
          </p:cNvSpPr>
          <p:nvPr>
            <p:ph type="title"/>
          </p:nvPr>
        </p:nvSpPr>
        <p:spPr>
          <a:xfrm>
            <a:off x="722630" y="742670"/>
            <a:ext cx="3043555" cy="520700"/>
          </a:xfrm>
          <a:prstGeom prst="rect">
            <a:avLst/>
          </a:prstGeom>
        </p:spPr>
        <p:txBody>
          <a:bodyPr vert="horz" wrap="square" lIns="0" tIns="12700" rIns="0" bIns="0" rtlCol="0">
            <a:spAutoFit/>
          </a:bodyPr>
          <a:lstStyle/>
          <a:p>
            <a:pPr marL="12700">
              <a:lnSpc>
                <a:spcPct val="100000"/>
              </a:lnSpc>
              <a:spcBef>
                <a:spcPts val="100"/>
              </a:spcBef>
            </a:pPr>
            <a:r>
              <a:rPr sz="3250" spc="25" dirty="0">
                <a:solidFill>
                  <a:srgbClr val="1C1C1C"/>
                </a:solidFill>
              </a:rPr>
              <a:t>Aceptar </a:t>
            </a:r>
            <a:r>
              <a:rPr sz="3250" spc="35" dirty="0">
                <a:solidFill>
                  <a:srgbClr val="1C1C1C"/>
                </a:solidFill>
              </a:rPr>
              <a:t>la</a:t>
            </a:r>
            <a:r>
              <a:rPr sz="3250" spc="-355" dirty="0">
                <a:solidFill>
                  <a:srgbClr val="1C1C1C"/>
                </a:solidFill>
              </a:rPr>
              <a:t> </a:t>
            </a:r>
            <a:r>
              <a:rPr sz="3250" spc="10" dirty="0">
                <a:solidFill>
                  <a:srgbClr val="1C1C1C"/>
                </a:solidFill>
              </a:rPr>
              <a:t>oferta</a:t>
            </a:r>
            <a:endParaRPr sz="3250"/>
          </a:p>
        </p:txBody>
      </p:sp>
      <p:sp>
        <p:nvSpPr>
          <p:cNvPr id="6" name="object 6"/>
          <p:cNvSpPr txBox="1"/>
          <p:nvPr/>
        </p:nvSpPr>
        <p:spPr>
          <a:xfrm>
            <a:off x="722630" y="1524913"/>
            <a:ext cx="6309360" cy="3787775"/>
          </a:xfrm>
          <a:prstGeom prst="rect">
            <a:avLst/>
          </a:prstGeom>
        </p:spPr>
        <p:txBody>
          <a:bodyPr vert="horz" wrap="square" lIns="0" tIns="12700" rIns="0" bIns="0" rtlCol="0">
            <a:spAutoFit/>
          </a:bodyPr>
          <a:lstStyle/>
          <a:p>
            <a:pPr marL="12700" marR="5080" indent="10795" algn="just">
              <a:lnSpc>
                <a:spcPct val="114300"/>
              </a:lnSpc>
              <a:spcBef>
                <a:spcPts val="100"/>
              </a:spcBef>
            </a:pPr>
            <a:r>
              <a:rPr sz="1200" spc="40" dirty="0">
                <a:solidFill>
                  <a:srgbClr val="0E0E0E"/>
                </a:solidFill>
                <a:latin typeface="Arial"/>
                <a:cs typeface="Arial"/>
              </a:rPr>
              <a:t>Si </a:t>
            </a:r>
            <a:r>
              <a:rPr sz="1200" spc="50" dirty="0">
                <a:solidFill>
                  <a:srgbClr val="0E0E0E"/>
                </a:solidFill>
                <a:latin typeface="Arial"/>
                <a:cs typeface="Arial"/>
              </a:rPr>
              <a:t>ha </a:t>
            </a:r>
            <a:r>
              <a:rPr sz="1200" spc="45" dirty="0">
                <a:solidFill>
                  <a:srgbClr val="0E0E0E"/>
                </a:solidFill>
                <a:latin typeface="Arial"/>
                <a:cs typeface="Arial"/>
              </a:rPr>
              <a:t>contratado </a:t>
            </a:r>
            <a:r>
              <a:rPr sz="1200" spc="50" dirty="0">
                <a:solidFill>
                  <a:srgbClr val="0E0E0E"/>
                </a:solidFill>
                <a:latin typeface="Arial"/>
                <a:cs typeface="Arial"/>
              </a:rPr>
              <a:t>a un </a:t>
            </a:r>
            <a:r>
              <a:rPr sz="1200" spc="40" dirty="0">
                <a:solidFill>
                  <a:srgbClr val="0E0E0E"/>
                </a:solidFill>
                <a:latin typeface="Arial"/>
                <a:cs typeface="Arial"/>
              </a:rPr>
              <a:t>profesional </a:t>
            </a:r>
            <a:r>
              <a:rPr sz="1200" spc="35" dirty="0">
                <a:solidFill>
                  <a:srgbClr val="0E0E0E"/>
                </a:solidFill>
                <a:latin typeface="Arial"/>
                <a:cs typeface="Arial"/>
              </a:rPr>
              <a:t>inmobiliario, </a:t>
            </a:r>
            <a:r>
              <a:rPr sz="1200" spc="50" dirty="0">
                <a:solidFill>
                  <a:srgbClr val="0E0E0E"/>
                </a:solidFill>
                <a:latin typeface="Arial"/>
                <a:cs typeface="Arial"/>
              </a:rPr>
              <a:t>es </a:t>
            </a:r>
            <a:r>
              <a:rPr sz="1200" spc="35" dirty="0">
                <a:solidFill>
                  <a:srgbClr val="0E0E0E"/>
                </a:solidFill>
                <a:latin typeface="Arial"/>
                <a:cs typeface="Arial"/>
              </a:rPr>
              <a:t>el </a:t>
            </a:r>
            <a:r>
              <a:rPr sz="1200" spc="55" dirty="0">
                <a:solidFill>
                  <a:srgbClr val="0E0E0E"/>
                </a:solidFill>
                <a:latin typeface="Arial"/>
                <a:cs typeface="Arial"/>
              </a:rPr>
              <a:t>momento </a:t>
            </a:r>
            <a:r>
              <a:rPr sz="1200" spc="50" dirty="0">
                <a:solidFill>
                  <a:srgbClr val="0E0E0E"/>
                </a:solidFill>
                <a:latin typeface="Arial"/>
                <a:cs typeface="Arial"/>
              </a:rPr>
              <a:t>en que empieza a  </a:t>
            </a:r>
            <a:r>
              <a:rPr sz="1200" spc="40" dirty="0">
                <a:solidFill>
                  <a:srgbClr val="0E0E0E"/>
                </a:solidFill>
                <a:latin typeface="Arial"/>
                <a:cs typeface="Arial"/>
              </a:rPr>
              <a:t>funcionar </a:t>
            </a:r>
            <a:r>
              <a:rPr sz="1200" spc="35" dirty="0">
                <a:solidFill>
                  <a:srgbClr val="0E0E0E"/>
                </a:solidFill>
                <a:latin typeface="Arial"/>
                <a:cs typeface="Arial"/>
              </a:rPr>
              <a:t>el </a:t>
            </a:r>
            <a:r>
              <a:rPr sz="1200" spc="45" dirty="0">
                <a:solidFill>
                  <a:srgbClr val="0E0E0E"/>
                </a:solidFill>
                <a:latin typeface="Arial"/>
                <a:cs typeface="Arial"/>
              </a:rPr>
              <a:t>esfuerzo coordinado </a:t>
            </a:r>
            <a:r>
              <a:rPr sz="1200" spc="40" dirty="0">
                <a:solidFill>
                  <a:srgbClr val="0E0E0E"/>
                </a:solidFill>
                <a:latin typeface="Arial"/>
                <a:cs typeface="Arial"/>
              </a:rPr>
              <a:t>entre </a:t>
            </a:r>
            <a:r>
              <a:rPr sz="1200" spc="50" dirty="0">
                <a:solidFill>
                  <a:srgbClr val="0E0E0E"/>
                </a:solidFill>
                <a:latin typeface="Arial"/>
                <a:cs typeface="Arial"/>
              </a:rPr>
              <a:t>su </a:t>
            </a:r>
            <a:r>
              <a:rPr sz="1200" spc="45" dirty="0">
                <a:solidFill>
                  <a:srgbClr val="0E0E0E"/>
                </a:solidFill>
                <a:latin typeface="Arial"/>
                <a:cs typeface="Arial"/>
              </a:rPr>
              <a:t>agente y </a:t>
            </a:r>
            <a:r>
              <a:rPr sz="1200" spc="35" dirty="0">
                <a:solidFill>
                  <a:srgbClr val="0E0E0E"/>
                </a:solidFill>
                <a:latin typeface="Arial"/>
                <a:cs typeface="Arial"/>
              </a:rPr>
              <a:t>el </a:t>
            </a:r>
            <a:r>
              <a:rPr sz="1200" spc="40" dirty="0">
                <a:solidFill>
                  <a:srgbClr val="0E0E0E"/>
                </a:solidFill>
                <a:latin typeface="Arial"/>
                <a:cs typeface="Arial"/>
              </a:rPr>
              <a:t>del</a:t>
            </a:r>
            <a:r>
              <a:rPr sz="1200" spc="-114" dirty="0">
                <a:solidFill>
                  <a:srgbClr val="0E0E0E"/>
                </a:solidFill>
                <a:latin typeface="Arial"/>
                <a:cs typeface="Arial"/>
              </a:rPr>
              <a:t> </a:t>
            </a:r>
            <a:r>
              <a:rPr sz="1200" spc="45" dirty="0">
                <a:solidFill>
                  <a:srgbClr val="0E0E0E"/>
                </a:solidFill>
                <a:latin typeface="Arial"/>
                <a:cs typeface="Arial"/>
              </a:rPr>
              <a:t>comprador.</a:t>
            </a:r>
            <a:endParaRPr sz="1200">
              <a:latin typeface="Arial"/>
              <a:cs typeface="Arial"/>
            </a:endParaRPr>
          </a:p>
          <a:p>
            <a:pPr>
              <a:lnSpc>
                <a:spcPct val="100000"/>
              </a:lnSpc>
              <a:spcBef>
                <a:spcPts val="35"/>
              </a:spcBef>
            </a:pPr>
            <a:endParaRPr sz="1400">
              <a:latin typeface="Times New Roman"/>
              <a:cs typeface="Times New Roman"/>
            </a:endParaRPr>
          </a:p>
          <a:p>
            <a:pPr marL="12700" marR="5080" indent="10795" algn="just">
              <a:lnSpc>
                <a:spcPct val="114300"/>
              </a:lnSpc>
            </a:pPr>
            <a:r>
              <a:rPr sz="1200" spc="55" dirty="0">
                <a:solidFill>
                  <a:srgbClr val="0E0E0E"/>
                </a:solidFill>
                <a:latin typeface="Arial"/>
                <a:cs typeface="Arial"/>
              </a:rPr>
              <a:t>Cuando </a:t>
            </a:r>
            <a:r>
              <a:rPr sz="1200" spc="50" dirty="0">
                <a:solidFill>
                  <a:srgbClr val="0E0E0E"/>
                </a:solidFill>
                <a:latin typeface="Arial"/>
                <a:cs typeface="Arial"/>
              </a:rPr>
              <a:t>un comprador hace una </a:t>
            </a:r>
            <a:r>
              <a:rPr sz="1200" spc="35" dirty="0">
                <a:solidFill>
                  <a:srgbClr val="0E0E0E"/>
                </a:solidFill>
                <a:latin typeface="Arial"/>
                <a:cs typeface="Arial"/>
              </a:rPr>
              <a:t>oferta, </a:t>
            </a:r>
            <a:r>
              <a:rPr sz="1200" spc="50" dirty="0">
                <a:solidFill>
                  <a:srgbClr val="0E0E0E"/>
                </a:solidFill>
                <a:latin typeface="Arial"/>
                <a:cs typeface="Arial"/>
              </a:rPr>
              <a:t>es </a:t>
            </a:r>
            <a:r>
              <a:rPr sz="1200" spc="45" dirty="0">
                <a:solidFill>
                  <a:srgbClr val="0E0E0E"/>
                </a:solidFill>
                <a:latin typeface="Arial"/>
                <a:cs typeface="Arial"/>
              </a:rPr>
              <a:t>probable </a:t>
            </a:r>
            <a:r>
              <a:rPr sz="1200" spc="50" dirty="0">
                <a:solidFill>
                  <a:srgbClr val="0E0E0E"/>
                </a:solidFill>
                <a:latin typeface="Arial"/>
                <a:cs typeface="Arial"/>
              </a:rPr>
              <a:t>que </a:t>
            </a:r>
            <a:r>
              <a:rPr sz="1200" spc="45" dirty="0">
                <a:solidFill>
                  <a:srgbClr val="0E0E0E"/>
                </a:solidFill>
                <a:latin typeface="Arial"/>
                <a:cs typeface="Arial"/>
              </a:rPr>
              <a:t>usted </a:t>
            </a:r>
            <a:r>
              <a:rPr sz="1200" spc="50" dirty="0">
                <a:solidFill>
                  <a:srgbClr val="0E0E0E"/>
                </a:solidFill>
                <a:latin typeface="Arial"/>
                <a:cs typeface="Arial"/>
              </a:rPr>
              <a:t>responda con una  </a:t>
            </a:r>
            <a:r>
              <a:rPr sz="1200" spc="45" dirty="0">
                <a:solidFill>
                  <a:srgbClr val="0E0E0E"/>
                </a:solidFill>
                <a:latin typeface="Arial"/>
                <a:cs typeface="Arial"/>
              </a:rPr>
              <a:t>aceptación </a:t>
            </a:r>
            <a:r>
              <a:rPr sz="1200" spc="50" dirty="0">
                <a:solidFill>
                  <a:srgbClr val="0E0E0E"/>
                </a:solidFill>
                <a:latin typeface="Arial"/>
                <a:cs typeface="Arial"/>
              </a:rPr>
              <a:t>o una </a:t>
            </a:r>
            <a:r>
              <a:rPr sz="1200" spc="40" dirty="0">
                <a:solidFill>
                  <a:srgbClr val="0E0E0E"/>
                </a:solidFill>
                <a:latin typeface="Arial"/>
                <a:cs typeface="Arial"/>
              </a:rPr>
              <a:t>contraoferta, </a:t>
            </a:r>
            <a:r>
              <a:rPr sz="1200" spc="45" dirty="0">
                <a:solidFill>
                  <a:srgbClr val="0E0E0E"/>
                </a:solidFill>
                <a:latin typeface="Arial"/>
                <a:cs typeface="Arial"/>
              </a:rPr>
              <a:t>entregada por </a:t>
            </a:r>
            <a:r>
              <a:rPr sz="1200" spc="50" dirty="0">
                <a:solidFill>
                  <a:srgbClr val="0E0E0E"/>
                </a:solidFill>
                <a:latin typeface="Arial"/>
                <a:cs typeface="Arial"/>
              </a:rPr>
              <a:t>su </a:t>
            </a:r>
            <a:r>
              <a:rPr sz="1200" spc="45" dirty="0">
                <a:solidFill>
                  <a:srgbClr val="0E0E0E"/>
                </a:solidFill>
                <a:latin typeface="Arial"/>
                <a:cs typeface="Arial"/>
              </a:rPr>
              <a:t>agente </a:t>
            </a:r>
            <a:r>
              <a:rPr sz="1200" spc="40" dirty="0">
                <a:solidFill>
                  <a:srgbClr val="0E0E0E"/>
                </a:solidFill>
                <a:latin typeface="Arial"/>
                <a:cs typeface="Arial"/>
              </a:rPr>
              <a:t>inmobiliario </a:t>
            </a:r>
            <a:r>
              <a:rPr sz="1200" spc="35" dirty="0">
                <a:solidFill>
                  <a:srgbClr val="0E0E0E"/>
                </a:solidFill>
                <a:latin typeface="Arial"/>
                <a:cs typeface="Arial"/>
              </a:rPr>
              <a:t>al </a:t>
            </a:r>
            <a:r>
              <a:rPr sz="1200" spc="45" dirty="0">
                <a:solidFill>
                  <a:srgbClr val="0E0E0E"/>
                </a:solidFill>
                <a:latin typeface="Arial"/>
                <a:cs typeface="Arial"/>
              </a:rPr>
              <a:t>suyo. </a:t>
            </a:r>
            <a:r>
              <a:rPr sz="1200" spc="60" dirty="0">
                <a:solidFill>
                  <a:srgbClr val="0E0E0E"/>
                </a:solidFill>
                <a:latin typeface="Arial"/>
                <a:cs typeface="Arial"/>
              </a:rPr>
              <a:t>A  </a:t>
            </a:r>
            <a:r>
              <a:rPr sz="1200" spc="55" dirty="0">
                <a:solidFill>
                  <a:srgbClr val="0E0E0E"/>
                </a:solidFill>
                <a:latin typeface="Arial"/>
                <a:cs typeface="Arial"/>
              </a:rPr>
              <a:t>menudo </a:t>
            </a:r>
            <a:r>
              <a:rPr sz="1200" spc="50" dirty="0">
                <a:solidFill>
                  <a:srgbClr val="0E0E0E"/>
                </a:solidFill>
                <a:latin typeface="Arial"/>
                <a:cs typeface="Arial"/>
              </a:rPr>
              <a:t>hay un poco de </a:t>
            </a:r>
            <a:r>
              <a:rPr sz="1200" spc="45" dirty="0">
                <a:solidFill>
                  <a:srgbClr val="0E0E0E"/>
                </a:solidFill>
                <a:latin typeface="Arial"/>
                <a:cs typeface="Arial"/>
              </a:rPr>
              <a:t>negociación </a:t>
            </a:r>
            <a:r>
              <a:rPr sz="1200" spc="50" dirty="0">
                <a:solidFill>
                  <a:srgbClr val="0E0E0E"/>
                </a:solidFill>
                <a:latin typeface="Arial"/>
                <a:cs typeface="Arial"/>
              </a:rPr>
              <a:t>de </a:t>
            </a:r>
            <a:r>
              <a:rPr sz="1200" spc="40" dirty="0">
                <a:solidFill>
                  <a:srgbClr val="0E0E0E"/>
                </a:solidFill>
                <a:latin typeface="Arial"/>
                <a:cs typeface="Arial"/>
              </a:rPr>
              <a:t>ida </a:t>
            </a:r>
            <a:r>
              <a:rPr sz="1200" spc="45" dirty="0">
                <a:solidFill>
                  <a:srgbClr val="0E0E0E"/>
                </a:solidFill>
                <a:latin typeface="Arial"/>
                <a:cs typeface="Arial"/>
              </a:rPr>
              <a:t>y </a:t>
            </a:r>
            <a:r>
              <a:rPr sz="1200" spc="40" dirty="0">
                <a:solidFill>
                  <a:srgbClr val="0E0E0E"/>
                </a:solidFill>
                <a:latin typeface="Arial"/>
                <a:cs typeface="Arial"/>
              </a:rPr>
              <a:t>vuelta, </a:t>
            </a:r>
            <a:r>
              <a:rPr sz="1200" spc="45" dirty="0">
                <a:solidFill>
                  <a:srgbClr val="0E0E0E"/>
                </a:solidFill>
                <a:latin typeface="Arial"/>
                <a:cs typeface="Arial"/>
              </a:rPr>
              <a:t>y </a:t>
            </a:r>
            <a:r>
              <a:rPr sz="1200" spc="50" dirty="0">
                <a:solidFill>
                  <a:srgbClr val="0E0E0E"/>
                </a:solidFill>
                <a:latin typeface="Arial"/>
                <a:cs typeface="Arial"/>
              </a:rPr>
              <a:t>su </a:t>
            </a:r>
            <a:r>
              <a:rPr sz="1200" spc="45" dirty="0">
                <a:solidFill>
                  <a:srgbClr val="0E0E0E"/>
                </a:solidFill>
                <a:latin typeface="Arial"/>
                <a:cs typeface="Arial"/>
              </a:rPr>
              <a:t>agente </a:t>
            </a:r>
            <a:r>
              <a:rPr sz="1200" spc="40" dirty="0">
                <a:solidFill>
                  <a:srgbClr val="0E0E0E"/>
                </a:solidFill>
                <a:latin typeface="Arial"/>
                <a:cs typeface="Arial"/>
              </a:rPr>
              <a:t>inmobiliario </a:t>
            </a:r>
            <a:r>
              <a:rPr sz="1200" spc="45" dirty="0">
                <a:solidFill>
                  <a:srgbClr val="0E0E0E"/>
                </a:solidFill>
                <a:latin typeface="Arial"/>
                <a:cs typeface="Arial"/>
              </a:rPr>
              <a:t>suele  </a:t>
            </a:r>
            <a:r>
              <a:rPr sz="1200" spc="40" dirty="0">
                <a:solidFill>
                  <a:srgbClr val="0E0E0E"/>
                </a:solidFill>
                <a:latin typeface="Arial"/>
                <a:cs typeface="Arial"/>
              </a:rPr>
              <a:t>tener </a:t>
            </a:r>
            <a:r>
              <a:rPr sz="1200" spc="45" dirty="0">
                <a:solidFill>
                  <a:srgbClr val="0E0E0E"/>
                </a:solidFill>
                <a:latin typeface="Arial"/>
                <a:cs typeface="Arial"/>
              </a:rPr>
              <a:t>conocimientos y sugerencias para </a:t>
            </a:r>
            <a:r>
              <a:rPr sz="1200" spc="40" dirty="0">
                <a:solidFill>
                  <a:srgbClr val="0E0E0E"/>
                </a:solidFill>
                <a:latin typeface="Arial"/>
                <a:cs typeface="Arial"/>
              </a:rPr>
              <a:t>garantizar </a:t>
            </a:r>
            <a:r>
              <a:rPr sz="1200" spc="50" dirty="0">
                <a:solidFill>
                  <a:srgbClr val="0E0E0E"/>
                </a:solidFill>
                <a:latin typeface="Arial"/>
                <a:cs typeface="Arial"/>
              </a:rPr>
              <a:t>que </a:t>
            </a:r>
            <a:r>
              <a:rPr sz="1200" spc="45" dirty="0">
                <a:solidFill>
                  <a:srgbClr val="0E0E0E"/>
                </a:solidFill>
                <a:latin typeface="Arial"/>
                <a:cs typeface="Arial"/>
              </a:rPr>
              <a:t>todas </a:t>
            </a:r>
            <a:r>
              <a:rPr sz="1200" spc="40" dirty="0">
                <a:solidFill>
                  <a:srgbClr val="0E0E0E"/>
                </a:solidFill>
                <a:latin typeface="Arial"/>
                <a:cs typeface="Arial"/>
              </a:rPr>
              <a:t>las partes </a:t>
            </a:r>
            <a:r>
              <a:rPr sz="1200" spc="50" dirty="0">
                <a:solidFill>
                  <a:srgbClr val="0E0E0E"/>
                </a:solidFill>
                <a:latin typeface="Arial"/>
                <a:cs typeface="Arial"/>
              </a:rPr>
              <a:t>queden  </a:t>
            </a:r>
            <a:r>
              <a:rPr sz="1200" spc="40" dirty="0">
                <a:solidFill>
                  <a:srgbClr val="0E0E0E"/>
                </a:solidFill>
                <a:latin typeface="Arial"/>
                <a:cs typeface="Arial"/>
              </a:rPr>
              <a:t>satisfechas. </a:t>
            </a:r>
            <a:r>
              <a:rPr sz="1200" spc="55" dirty="0">
                <a:solidFill>
                  <a:srgbClr val="0E0E0E"/>
                </a:solidFill>
                <a:latin typeface="Arial"/>
                <a:cs typeface="Arial"/>
              </a:rPr>
              <a:t>Su </a:t>
            </a:r>
            <a:r>
              <a:rPr sz="1200" spc="45" dirty="0">
                <a:solidFill>
                  <a:srgbClr val="0E0E0E"/>
                </a:solidFill>
                <a:latin typeface="Arial"/>
                <a:cs typeface="Arial"/>
              </a:rPr>
              <a:t>agente también representará sus </a:t>
            </a:r>
            <a:r>
              <a:rPr sz="1200" spc="40" dirty="0">
                <a:solidFill>
                  <a:srgbClr val="0E0E0E"/>
                </a:solidFill>
                <a:latin typeface="Arial"/>
                <a:cs typeface="Arial"/>
              </a:rPr>
              <a:t>intereses </a:t>
            </a:r>
            <a:r>
              <a:rPr sz="1200" spc="45" dirty="0">
                <a:solidFill>
                  <a:srgbClr val="0E0E0E"/>
                </a:solidFill>
                <a:latin typeface="Arial"/>
                <a:cs typeface="Arial"/>
              </a:rPr>
              <a:t>ante </a:t>
            </a:r>
            <a:r>
              <a:rPr sz="1200" spc="40" dirty="0">
                <a:solidFill>
                  <a:srgbClr val="0E0E0E"/>
                </a:solidFill>
                <a:latin typeface="Arial"/>
                <a:cs typeface="Arial"/>
              </a:rPr>
              <a:t>los </a:t>
            </a:r>
            <a:r>
              <a:rPr sz="1200" spc="50" dirty="0">
                <a:solidFill>
                  <a:srgbClr val="0E0E0E"/>
                </a:solidFill>
                <a:latin typeface="Arial"/>
                <a:cs typeface="Arial"/>
              </a:rPr>
              <a:t>compradores </a:t>
            </a:r>
            <a:r>
              <a:rPr sz="1200" spc="45" dirty="0">
                <a:solidFill>
                  <a:srgbClr val="0E0E0E"/>
                </a:solidFill>
                <a:latin typeface="Arial"/>
                <a:cs typeface="Arial"/>
              </a:rPr>
              <a:t>y  negociará </a:t>
            </a:r>
            <a:r>
              <a:rPr sz="1200" spc="40" dirty="0">
                <a:solidFill>
                  <a:srgbClr val="0E0E0E"/>
                </a:solidFill>
                <a:latin typeface="Arial"/>
                <a:cs typeface="Arial"/>
              </a:rPr>
              <a:t>las </a:t>
            </a:r>
            <a:r>
              <a:rPr sz="1200" spc="45" dirty="0">
                <a:solidFill>
                  <a:srgbClr val="0E0E0E"/>
                </a:solidFill>
                <a:latin typeface="Arial"/>
                <a:cs typeface="Arial"/>
              </a:rPr>
              <a:t>mejores condiciones para alcanzar sus</a:t>
            </a:r>
            <a:r>
              <a:rPr sz="1200" spc="-95" dirty="0">
                <a:solidFill>
                  <a:srgbClr val="0E0E0E"/>
                </a:solidFill>
                <a:latin typeface="Arial"/>
                <a:cs typeface="Arial"/>
              </a:rPr>
              <a:t> </a:t>
            </a:r>
            <a:r>
              <a:rPr sz="1200" spc="40" dirty="0">
                <a:solidFill>
                  <a:srgbClr val="0E0E0E"/>
                </a:solidFill>
                <a:latin typeface="Arial"/>
                <a:cs typeface="Arial"/>
              </a:rPr>
              <a:t>objetivos.</a:t>
            </a:r>
            <a:endParaRPr sz="1200">
              <a:latin typeface="Arial"/>
              <a:cs typeface="Arial"/>
            </a:endParaRPr>
          </a:p>
          <a:p>
            <a:pPr>
              <a:lnSpc>
                <a:spcPct val="100000"/>
              </a:lnSpc>
              <a:spcBef>
                <a:spcPts val="35"/>
              </a:spcBef>
            </a:pPr>
            <a:endParaRPr sz="1400">
              <a:latin typeface="Times New Roman"/>
              <a:cs typeface="Times New Roman"/>
            </a:endParaRPr>
          </a:p>
          <a:p>
            <a:pPr marL="12700" marR="5080" indent="10795" algn="just">
              <a:lnSpc>
                <a:spcPct val="114300"/>
              </a:lnSpc>
            </a:pPr>
            <a:r>
              <a:rPr sz="1200" spc="55" dirty="0">
                <a:solidFill>
                  <a:srgbClr val="0E0E0E"/>
                </a:solidFill>
                <a:latin typeface="Arial"/>
                <a:cs typeface="Arial"/>
              </a:rPr>
              <a:t>En </a:t>
            </a:r>
            <a:r>
              <a:rPr sz="1200" spc="45" dirty="0">
                <a:solidFill>
                  <a:srgbClr val="0E0E0E"/>
                </a:solidFill>
                <a:latin typeface="Arial"/>
                <a:cs typeface="Arial"/>
              </a:rPr>
              <a:t>algunos casos, usted </a:t>
            </a:r>
            <a:r>
              <a:rPr sz="1200" spc="35" dirty="0">
                <a:solidFill>
                  <a:srgbClr val="0E0E0E"/>
                </a:solidFill>
                <a:latin typeface="Arial"/>
                <a:cs typeface="Arial"/>
              </a:rPr>
              <a:t>recibirá </a:t>
            </a:r>
            <a:r>
              <a:rPr sz="1200" spc="40" dirty="0">
                <a:solidFill>
                  <a:srgbClr val="0E0E0E"/>
                </a:solidFill>
                <a:latin typeface="Arial"/>
                <a:cs typeface="Arial"/>
              </a:rPr>
              <a:t>múltiples ofertas </a:t>
            </a:r>
            <a:r>
              <a:rPr sz="1200" spc="50" dirty="0">
                <a:solidFill>
                  <a:srgbClr val="0E0E0E"/>
                </a:solidFill>
                <a:latin typeface="Arial"/>
                <a:cs typeface="Arial"/>
              </a:rPr>
              <a:t>de </a:t>
            </a:r>
            <a:r>
              <a:rPr sz="1200" spc="40" dirty="0">
                <a:solidFill>
                  <a:srgbClr val="0E0E0E"/>
                </a:solidFill>
                <a:latin typeface="Arial"/>
                <a:cs typeface="Arial"/>
              </a:rPr>
              <a:t>varios </a:t>
            </a:r>
            <a:r>
              <a:rPr sz="1200" spc="50" dirty="0">
                <a:solidFill>
                  <a:srgbClr val="0E0E0E"/>
                </a:solidFill>
                <a:latin typeface="Arial"/>
                <a:cs typeface="Arial"/>
              </a:rPr>
              <a:t>compradores </a:t>
            </a:r>
            <a:r>
              <a:rPr sz="1200" spc="45" dirty="0">
                <a:solidFill>
                  <a:srgbClr val="0E0E0E"/>
                </a:solidFill>
                <a:latin typeface="Arial"/>
                <a:cs typeface="Arial"/>
              </a:rPr>
              <a:t>y </a:t>
            </a:r>
            <a:r>
              <a:rPr sz="1200" spc="35" dirty="0">
                <a:solidFill>
                  <a:srgbClr val="0E0E0E"/>
                </a:solidFill>
                <a:latin typeface="Arial"/>
                <a:cs typeface="Arial"/>
              </a:rPr>
              <a:t>la  </a:t>
            </a:r>
            <a:r>
              <a:rPr sz="1200" spc="45" dirty="0">
                <a:solidFill>
                  <a:srgbClr val="0E0E0E"/>
                </a:solidFill>
                <a:latin typeface="Arial"/>
                <a:cs typeface="Arial"/>
              </a:rPr>
              <a:t>negociación adquiere </a:t>
            </a:r>
            <a:r>
              <a:rPr sz="1200" spc="50" dirty="0">
                <a:solidFill>
                  <a:srgbClr val="0E0E0E"/>
                </a:solidFill>
                <a:latin typeface="Arial"/>
                <a:cs typeface="Arial"/>
              </a:rPr>
              <a:t>un </a:t>
            </a:r>
            <a:r>
              <a:rPr sz="1200" spc="35" dirty="0">
                <a:solidFill>
                  <a:srgbClr val="0E0E0E"/>
                </a:solidFill>
                <a:latin typeface="Arial"/>
                <a:cs typeface="Arial"/>
              </a:rPr>
              <a:t>nivel </a:t>
            </a:r>
            <a:r>
              <a:rPr sz="1200" spc="50" dirty="0">
                <a:solidFill>
                  <a:srgbClr val="0E0E0E"/>
                </a:solidFill>
                <a:latin typeface="Arial"/>
                <a:cs typeface="Arial"/>
              </a:rPr>
              <a:t>completamente </a:t>
            </a:r>
            <a:r>
              <a:rPr sz="1200" spc="45" dirty="0">
                <a:solidFill>
                  <a:srgbClr val="0E0E0E"/>
                </a:solidFill>
                <a:latin typeface="Arial"/>
                <a:cs typeface="Arial"/>
              </a:rPr>
              <a:t>nuevo. </a:t>
            </a:r>
            <a:r>
              <a:rPr sz="1200" spc="50" dirty="0">
                <a:solidFill>
                  <a:srgbClr val="0E0E0E"/>
                </a:solidFill>
                <a:latin typeface="Arial"/>
                <a:cs typeface="Arial"/>
              </a:rPr>
              <a:t>Tengo una Guía </a:t>
            </a:r>
            <a:r>
              <a:rPr sz="1200" spc="40" dirty="0">
                <a:solidFill>
                  <a:srgbClr val="0E0E0E"/>
                </a:solidFill>
                <a:latin typeface="Arial"/>
                <a:cs typeface="Arial"/>
              </a:rPr>
              <a:t>Electrónica </a:t>
            </a:r>
            <a:r>
              <a:rPr sz="1200" spc="50" dirty="0">
                <a:solidFill>
                  <a:srgbClr val="0E0E0E"/>
                </a:solidFill>
                <a:latin typeface="Arial"/>
                <a:cs typeface="Arial"/>
              </a:rPr>
              <a:t>de  </a:t>
            </a:r>
            <a:r>
              <a:rPr sz="1200" spc="45" dirty="0">
                <a:solidFill>
                  <a:srgbClr val="0E0E0E"/>
                </a:solidFill>
                <a:latin typeface="Arial"/>
                <a:cs typeface="Arial"/>
              </a:rPr>
              <a:t>Negociación </a:t>
            </a:r>
            <a:r>
              <a:rPr sz="1200" spc="50" dirty="0">
                <a:solidFill>
                  <a:srgbClr val="0E0E0E"/>
                </a:solidFill>
                <a:latin typeface="Arial"/>
                <a:cs typeface="Arial"/>
              </a:rPr>
              <a:t>de </a:t>
            </a:r>
            <a:r>
              <a:rPr sz="1200" spc="45" dirty="0">
                <a:solidFill>
                  <a:srgbClr val="0E0E0E"/>
                </a:solidFill>
                <a:latin typeface="Arial"/>
                <a:cs typeface="Arial"/>
              </a:rPr>
              <a:t>Ofertas </a:t>
            </a:r>
            <a:r>
              <a:rPr sz="1200" spc="40" dirty="0">
                <a:solidFill>
                  <a:srgbClr val="0E0E0E"/>
                </a:solidFill>
                <a:latin typeface="Arial"/>
                <a:cs typeface="Arial"/>
              </a:rPr>
              <a:t>Múltiples </a:t>
            </a:r>
            <a:r>
              <a:rPr sz="1200" spc="50" dirty="0">
                <a:solidFill>
                  <a:srgbClr val="0E0E0E"/>
                </a:solidFill>
                <a:latin typeface="Arial"/>
                <a:cs typeface="Arial"/>
              </a:rPr>
              <a:t>que puede </a:t>
            </a:r>
            <a:r>
              <a:rPr sz="1200" spc="45" dirty="0">
                <a:solidFill>
                  <a:srgbClr val="0E0E0E"/>
                </a:solidFill>
                <a:latin typeface="Arial"/>
                <a:cs typeface="Arial"/>
              </a:rPr>
              <a:t>ayudarle </a:t>
            </a:r>
            <a:r>
              <a:rPr sz="1200" spc="50" dirty="0">
                <a:solidFill>
                  <a:srgbClr val="0E0E0E"/>
                </a:solidFill>
                <a:latin typeface="Arial"/>
                <a:cs typeface="Arial"/>
              </a:rPr>
              <a:t>a </a:t>
            </a:r>
            <a:r>
              <a:rPr sz="1200" spc="45" dirty="0">
                <a:solidFill>
                  <a:srgbClr val="0E0E0E"/>
                </a:solidFill>
                <a:latin typeface="Arial"/>
                <a:cs typeface="Arial"/>
              </a:rPr>
              <a:t>entender mejor este</a:t>
            </a:r>
            <a:r>
              <a:rPr sz="1200" spc="-155" dirty="0">
                <a:solidFill>
                  <a:srgbClr val="0E0E0E"/>
                </a:solidFill>
                <a:latin typeface="Arial"/>
                <a:cs typeface="Arial"/>
              </a:rPr>
              <a:t> </a:t>
            </a:r>
            <a:r>
              <a:rPr sz="1200" spc="45" dirty="0">
                <a:solidFill>
                  <a:srgbClr val="0E0E0E"/>
                </a:solidFill>
                <a:latin typeface="Arial"/>
                <a:cs typeface="Arial"/>
              </a:rPr>
              <a:t>proceso.</a:t>
            </a:r>
            <a:endParaRPr sz="1200">
              <a:latin typeface="Arial"/>
              <a:cs typeface="Arial"/>
            </a:endParaRPr>
          </a:p>
          <a:p>
            <a:pPr>
              <a:lnSpc>
                <a:spcPct val="100000"/>
              </a:lnSpc>
              <a:spcBef>
                <a:spcPts val="35"/>
              </a:spcBef>
            </a:pPr>
            <a:endParaRPr sz="1400">
              <a:latin typeface="Times New Roman"/>
              <a:cs typeface="Times New Roman"/>
            </a:endParaRPr>
          </a:p>
          <a:p>
            <a:pPr marL="12700" marR="5080" indent="10795" algn="just">
              <a:lnSpc>
                <a:spcPct val="114300"/>
              </a:lnSpc>
            </a:pPr>
            <a:r>
              <a:rPr sz="1200" spc="60" dirty="0">
                <a:solidFill>
                  <a:srgbClr val="0E0E0E"/>
                </a:solidFill>
                <a:latin typeface="Arial"/>
                <a:cs typeface="Arial"/>
              </a:rPr>
              <a:t>A </a:t>
            </a:r>
            <a:r>
              <a:rPr sz="1200" spc="45" dirty="0">
                <a:solidFill>
                  <a:srgbClr val="0E0E0E"/>
                </a:solidFill>
                <a:latin typeface="Arial"/>
                <a:cs typeface="Arial"/>
              </a:rPr>
              <a:t>veces, </a:t>
            </a:r>
            <a:r>
              <a:rPr sz="1200" spc="50" dirty="0">
                <a:solidFill>
                  <a:srgbClr val="0E0E0E"/>
                </a:solidFill>
                <a:latin typeface="Arial"/>
                <a:cs typeface="Arial"/>
              </a:rPr>
              <a:t>una </a:t>
            </a:r>
            <a:r>
              <a:rPr sz="1200" spc="40" dirty="0">
                <a:solidFill>
                  <a:srgbClr val="0E0E0E"/>
                </a:solidFill>
                <a:latin typeface="Arial"/>
                <a:cs typeface="Arial"/>
              </a:rPr>
              <a:t>oferta </a:t>
            </a:r>
            <a:r>
              <a:rPr sz="1200" spc="50" dirty="0">
                <a:solidFill>
                  <a:srgbClr val="0E0E0E"/>
                </a:solidFill>
                <a:latin typeface="Arial"/>
                <a:cs typeface="Arial"/>
              </a:rPr>
              <a:t>puede </a:t>
            </a:r>
            <a:r>
              <a:rPr sz="1200" spc="40" dirty="0">
                <a:solidFill>
                  <a:srgbClr val="0E0E0E"/>
                </a:solidFill>
                <a:latin typeface="Arial"/>
                <a:cs typeface="Arial"/>
              </a:rPr>
              <a:t>fracasar </a:t>
            </a:r>
            <a:r>
              <a:rPr sz="1200" spc="30" dirty="0">
                <a:solidFill>
                  <a:srgbClr val="0E0E0E"/>
                </a:solidFill>
                <a:latin typeface="Arial"/>
                <a:cs typeface="Arial"/>
              </a:rPr>
              <a:t>si</a:t>
            </a:r>
            <a:r>
              <a:rPr sz="1200" spc="390" dirty="0">
                <a:solidFill>
                  <a:srgbClr val="0E0E0E"/>
                </a:solidFill>
                <a:latin typeface="Arial"/>
                <a:cs typeface="Arial"/>
              </a:rPr>
              <a:t> </a:t>
            </a:r>
            <a:r>
              <a:rPr sz="1200" spc="40" dirty="0">
                <a:solidFill>
                  <a:srgbClr val="0E0E0E"/>
                </a:solidFill>
                <a:latin typeface="Arial"/>
                <a:cs typeface="Arial"/>
              </a:rPr>
              <a:t>los </a:t>
            </a:r>
            <a:r>
              <a:rPr sz="1200" spc="50" dirty="0">
                <a:solidFill>
                  <a:srgbClr val="0E0E0E"/>
                </a:solidFill>
                <a:latin typeface="Arial"/>
                <a:cs typeface="Arial"/>
              </a:rPr>
              <a:t>compradores no pueden </a:t>
            </a:r>
            <a:r>
              <a:rPr sz="1200" spc="45" dirty="0">
                <a:solidFill>
                  <a:srgbClr val="0E0E0E"/>
                </a:solidFill>
                <a:latin typeface="Arial"/>
                <a:cs typeface="Arial"/>
              </a:rPr>
              <a:t>conseguir  </a:t>
            </a:r>
            <a:r>
              <a:rPr sz="1200" spc="40" dirty="0">
                <a:solidFill>
                  <a:srgbClr val="0E0E0E"/>
                </a:solidFill>
                <a:latin typeface="Arial"/>
                <a:cs typeface="Arial"/>
              </a:rPr>
              <a:t>financiación, </a:t>
            </a:r>
            <a:r>
              <a:rPr sz="1200" spc="30" dirty="0">
                <a:solidFill>
                  <a:srgbClr val="0E0E0E"/>
                </a:solidFill>
                <a:latin typeface="Arial"/>
                <a:cs typeface="Arial"/>
              </a:rPr>
              <a:t>si </a:t>
            </a:r>
            <a:r>
              <a:rPr sz="1200" spc="35" dirty="0">
                <a:solidFill>
                  <a:srgbClr val="0E0E0E"/>
                </a:solidFill>
                <a:latin typeface="Arial"/>
                <a:cs typeface="Arial"/>
              </a:rPr>
              <a:t>la </a:t>
            </a:r>
            <a:r>
              <a:rPr sz="1200" spc="40" dirty="0">
                <a:solidFill>
                  <a:srgbClr val="0E0E0E"/>
                </a:solidFill>
                <a:latin typeface="Arial"/>
                <a:cs typeface="Arial"/>
              </a:rPr>
              <a:t>tasación del valor </a:t>
            </a:r>
            <a:r>
              <a:rPr sz="1200" spc="50" dirty="0">
                <a:solidFill>
                  <a:srgbClr val="0E0E0E"/>
                </a:solidFill>
                <a:latin typeface="Arial"/>
                <a:cs typeface="Arial"/>
              </a:rPr>
              <a:t>de su casa es </a:t>
            </a:r>
            <a:r>
              <a:rPr sz="1200" spc="35" dirty="0">
                <a:solidFill>
                  <a:srgbClr val="0E0E0E"/>
                </a:solidFill>
                <a:latin typeface="Arial"/>
                <a:cs typeface="Arial"/>
              </a:rPr>
              <a:t>inferior </a:t>
            </a:r>
            <a:r>
              <a:rPr sz="1200" spc="50" dirty="0">
                <a:solidFill>
                  <a:srgbClr val="0E0E0E"/>
                </a:solidFill>
                <a:latin typeface="Arial"/>
                <a:cs typeface="Arial"/>
              </a:rPr>
              <a:t>a </a:t>
            </a:r>
            <a:r>
              <a:rPr sz="1200" spc="35" dirty="0">
                <a:solidFill>
                  <a:srgbClr val="0E0E0E"/>
                </a:solidFill>
                <a:latin typeface="Arial"/>
                <a:cs typeface="Arial"/>
              </a:rPr>
              <a:t>lo </a:t>
            </a:r>
            <a:r>
              <a:rPr sz="1200" spc="50" dirty="0">
                <a:solidFill>
                  <a:srgbClr val="0E0E0E"/>
                </a:solidFill>
                <a:latin typeface="Arial"/>
                <a:cs typeface="Arial"/>
              </a:rPr>
              <a:t>que </a:t>
            </a:r>
            <a:r>
              <a:rPr sz="1200" spc="45" dirty="0">
                <a:solidFill>
                  <a:srgbClr val="0E0E0E"/>
                </a:solidFill>
                <a:latin typeface="Arial"/>
                <a:cs typeface="Arial"/>
              </a:rPr>
              <a:t>usted </a:t>
            </a:r>
            <a:r>
              <a:rPr sz="1200" spc="50" dirty="0">
                <a:solidFill>
                  <a:srgbClr val="0E0E0E"/>
                </a:solidFill>
                <a:latin typeface="Arial"/>
                <a:cs typeface="Arial"/>
              </a:rPr>
              <a:t>ha </a:t>
            </a:r>
            <a:r>
              <a:rPr sz="1200" spc="40" dirty="0">
                <a:solidFill>
                  <a:srgbClr val="0E0E0E"/>
                </a:solidFill>
                <a:latin typeface="Arial"/>
                <a:cs typeface="Arial"/>
              </a:rPr>
              <a:t>indicado,  </a:t>
            </a:r>
            <a:r>
              <a:rPr sz="1200" spc="50" dirty="0">
                <a:solidFill>
                  <a:srgbClr val="0E0E0E"/>
                </a:solidFill>
                <a:latin typeface="Arial"/>
                <a:cs typeface="Arial"/>
              </a:rPr>
              <a:t>o </a:t>
            </a:r>
            <a:r>
              <a:rPr sz="1200" spc="30" dirty="0">
                <a:solidFill>
                  <a:srgbClr val="0E0E0E"/>
                </a:solidFill>
                <a:latin typeface="Arial"/>
                <a:cs typeface="Arial"/>
              </a:rPr>
              <a:t>si</a:t>
            </a:r>
            <a:r>
              <a:rPr sz="1200" spc="390" dirty="0">
                <a:solidFill>
                  <a:srgbClr val="0E0E0E"/>
                </a:solidFill>
                <a:latin typeface="Arial"/>
                <a:cs typeface="Arial"/>
              </a:rPr>
              <a:t> </a:t>
            </a:r>
            <a:r>
              <a:rPr sz="1200" spc="40" dirty="0">
                <a:solidFill>
                  <a:srgbClr val="0E0E0E"/>
                </a:solidFill>
                <a:latin typeface="Arial"/>
                <a:cs typeface="Arial"/>
              </a:rPr>
              <a:t>los </a:t>
            </a:r>
            <a:r>
              <a:rPr sz="1200" spc="50" dirty="0">
                <a:solidFill>
                  <a:srgbClr val="0E0E0E"/>
                </a:solidFill>
                <a:latin typeface="Arial"/>
                <a:cs typeface="Arial"/>
              </a:rPr>
              <a:t>compradores cambian de </a:t>
            </a:r>
            <a:r>
              <a:rPr sz="1200" spc="40" dirty="0">
                <a:solidFill>
                  <a:srgbClr val="0E0E0E"/>
                </a:solidFill>
                <a:latin typeface="Arial"/>
                <a:cs typeface="Arial"/>
              </a:rPr>
              <a:t>opinión. Si </a:t>
            </a:r>
            <a:r>
              <a:rPr sz="1200" spc="45" dirty="0">
                <a:solidFill>
                  <a:srgbClr val="0E0E0E"/>
                </a:solidFill>
                <a:latin typeface="Arial"/>
                <a:cs typeface="Arial"/>
              </a:rPr>
              <a:t>esto </a:t>
            </a:r>
            <a:r>
              <a:rPr sz="1200" spc="40" dirty="0">
                <a:solidFill>
                  <a:srgbClr val="0E0E0E"/>
                </a:solidFill>
                <a:latin typeface="Arial"/>
                <a:cs typeface="Arial"/>
              </a:rPr>
              <a:t>ocurre, </a:t>
            </a:r>
            <a:r>
              <a:rPr sz="1200" spc="35" dirty="0">
                <a:solidFill>
                  <a:srgbClr val="0E0E0E"/>
                </a:solidFill>
                <a:latin typeface="Arial"/>
                <a:cs typeface="Arial"/>
              </a:rPr>
              <a:t>el </a:t>
            </a:r>
            <a:r>
              <a:rPr sz="1200" spc="45" dirty="0">
                <a:solidFill>
                  <a:srgbClr val="0E0E0E"/>
                </a:solidFill>
                <a:latin typeface="Arial"/>
                <a:cs typeface="Arial"/>
              </a:rPr>
              <a:t>agente seguirá  comercializando </a:t>
            </a:r>
            <a:r>
              <a:rPr sz="1200" spc="50" dirty="0">
                <a:solidFill>
                  <a:srgbClr val="0E0E0E"/>
                </a:solidFill>
                <a:latin typeface="Arial"/>
                <a:cs typeface="Arial"/>
              </a:rPr>
              <a:t>su casa </a:t>
            </a:r>
            <a:r>
              <a:rPr sz="1200" spc="45" dirty="0">
                <a:solidFill>
                  <a:srgbClr val="0E0E0E"/>
                </a:solidFill>
                <a:latin typeface="Arial"/>
                <a:cs typeface="Arial"/>
              </a:rPr>
              <a:t>hasta </a:t>
            </a:r>
            <a:r>
              <a:rPr sz="1200" spc="50" dirty="0">
                <a:solidFill>
                  <a:srgbClr val="0E0E0E"/>
                </a:solidFill>
                <a:latin typeface="Arial"/>
                <a:cs typeface="Arial"/>
              </a:rPr>
              <a:t>que se haga </a:t>
            </a:r>
            <a:r>
              <a:rPr sz="1200" spc="40" dirty="0">
                <a:solidFill>
                  <a:srgbClr val="0E0E0E"/>
                </a:solidFill>
                <a:latin typeface="Arial"/>
                <a:cs typeface="Arial"/>
              </a:rPr>
              <a:t>otra</a:t>
            </a:r>
            <a:r>
              <a:rPr sz="1200" spc="-145" dirty="0">
                <a:solidFill>
                  <a:srgbClr val="0E0E0E"/>
                </a:solidFill>
                <a:latin typeface="Arial"/>
                <a:cs typeface="Arial"/>
              </a:rPr>
              <a:t> </a:t>
            </a:r>
            <a:r>
              <a:rPr sz="1200" spc="35" dirty="0">
                <a:solidFill>
                  <a:srgbClr val="0E0E0E"/>
                </a:solidFill>
                <a:latin typeface="Arial"/>
                <a:cs typeface="Arial"/>
              </a:rPr>
              <a:t>oferta.</a:t>
            </a:r>
            <a:endParaRPr sz="12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40676" cy="25004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722630" y="2641892"/>
            <a:ext cx="4517390" cy="1036955"/>
          </a:xfrm>
          <a:prstGeom prst="rect">
            <a:avLst/>
          </a:prstGeom>
        </p:spPr>
        <p:txBody>
          <a:bodyPr vert="horz" wrap="square" lIns="0" tIns="6985" rIns="0" bIns="0" rtlCol="0">
            <a:spAutoFit/>
          </a:bodyPr>
          <a:lstStyle/>
          <a:p>
            <a:pPr marL="12700" marR="5080">
              <a:lnSpc>
                <a:spcPct val="101099"/>
              </a:lnSpc>
              <a:spcBef>
                <a:spcPts val="55"/>
              </a:spcBef>
            </a:pPr>
            <a:r>
              <a:rPr sz="3300" spc="-65" dirty="0">
                <a:solidFill>
                  <a:srgbClr val="1D1D1D"/>
                </a:solidFill>
                <a:latin typeface="Palatino Linotype"/>
                <a:cs typeface="Palatino Linotype"/>
              </a:rPr>
              <a:t>Inspección </a:t>
            </a:r>
            <a:r>
              <a:rPr sz="3300" spc="-305" dirty="0">
                <a:solidFill>
                  <a:srgbClr val="1D1D1D"/>
                </a:solidFill>
                <a:latin typeface="Palatino Linotype"/>
                <a:cs typeface="Palatino Linotype"/>
              </a:rPr>
              <a:t>y </a:t>
            </a:r>
            <a:r>
              <a:rPr sz="3300" spc="-40" dirty="0">
                <a:solidFill>
                  <a:srgbClr val="1D1D1D"/>
                </a:solidFill>
                <a:latin typeface="Palatino Linotype"/>
                <a:cs typeface="Palatino Linotype"/>
              </a:rPr>
              <a:t>tasación </a:t>
            </a:r>
            <a:r>
              <a:rPr sz="3300" spc="-130" dirty="0">
                <a:solidFill>
                  <a:srgbClr val="1D1D1D"/>
                </a:solidFill>
                <a:latin typeface="Palatino Linotype"/>
                <a:cs typeface="Palatino Linotype"/>
              </a:rPr>
              <a:t>de  </a:t>
            </a:r>
            <a:r>
              <a:rPr sz="3300" spc="-114" dirty="0">
                <a:solidFill>
                  <a:srgbClr val="1D1D1D"/>
                </a:solidFill>
                <a:latin typeface="Palatino Linotype"/>
                <a:cs typeface="Palatino Linotype"/>
              </a:rPr>
              <a:t>viviendas</a:t>
            </a:r>
            <a:endParaRPr sz="3300">
              <a:latin typeface="Palatino Linotype"/>
              <a:cs typeface="Palatino Linotype"/>
            </a:endParaRPr>
          </a:p>
        </p:txBody>
      </p:sp>
      <p:sp>
        <p:nvSpPr>
          <p:cNvPr id="6" name="object 6"/>
          <p:cNvSpPr txBox="1"/>
          <p:nvPr/>
        </p:nvSpPr>
        <p:spPr>
          <a:xfrm>
            <a:off x="726312" y="3967454"/>
            <a:ext cx="6295390" cy="1497330"/>
          </a:xfrm>
          <a:prstGeom prst="rect">
            <a:avLst/>
          </a:prstGeom>
        </p:spPr>
        <p:txBody>
          <a:bodyPr vert="horz" wrap="square" lIns="0" tIns="12700" rIns="0" bIns="0" rtlCol="0">
            <a:spAutoFit/>
          </a:bodyPr>
          <a:lstStyle/>
          <a:p>
            <a:pPr marL="12700" marR="5080" indent="6985" algn="just">
              <a:lnSpc>
                <a:spcPct val="114999"/>
              </a:lnSpc>
              <a:spcBef>
                <a:spcPts val="100"/>
              </a:spcBef>
            </a:pPr>
            <a:r>
              <a:rPr sz="1200" spc="-50" dirty="0">
                <a:solidFill>
                  <a:srgbClr val="101010"/>
                </a:solidFill>
                <a:latin typeface="Verdana"/>
                <a:cs typeface="Verdana"/>
              </a:rPr>
              <a:t>Normalmente, </a:t>
            </a:r>
            <a:r>
              <a:rPr sz="1200" spc="-25" dirty="0">
                <a:solidFill>
                  <a:srgbClr val="101010"/>
                </a:solidFill>
                <a:latin typeface="Verdana"/>
                <a:cs typeface="Verdana"/>
              </a:rPr>
              <a:t>se </a:t>
            </a:r>
            <a:r>
              <a:rPr sz="1200" spc="-45" dirty="0">
                <a:solidFill>
                  <a:srgbClr val="101010"/>
                </a:solidFill>
                <a:latin typeface="Verdana"/>
                <a:cs typeface="Verdana"/>
              </a:rPr>
              <a:t>realiza </a:t>
            </a:r>
            <a:r>
              <a:rPr sz="1200" spc="-35" dirty="0">
                <a:solidFill>
                  <a:srgbClr val="101010"/>
                </a:solidFill>
                <a:latin typeface="Verdana"/>
                <a:cs typeface="Verdana"/>
              </a:rPr>
              <a:t>una </a:t>
            </a:r>
            <a:r>
              <a:rPr sz="1200" spc="-45" dirty="0">
                <a:solidFill>
                  <a:srgbClr val="101010"/>
                </a:solidFill>
                <a:latin typeface="Verdana"/>
                <a:cs typeface="Verdana"/>
              </a:rPr>
              <a:t>inspección exhaustiva </a:t>
            </a:r>
            <a:r>
              <a:rPr sz="1200" spc="-25" dirty="0">
                <a:solidFill>
                  <a:srgbClr val="101010"/>
                </a:solidFill>
                <a:latin typeface="Verdana"/>
                <a:cs typeface="Verdana"/>
              </a:rPr>
              <a:t>de la </a:t>
            </a:r>
            <a:r>
              <a:rPr sz="1200" spc="-45" dirty="0">
                <a:solidFill>
                  <a:srgbClr val="101010"/>
                </a:solidFill>
                <a:latin typeface="Verdana"/>
                <a:cs typeface="Verdana"/>
              </a:rPr>
              <a:t>vivienda </a:t>
            </a:r>
            <a:r>
              <a:rPr sz="1200" spc="-40" dirty="0">
                <a:solidFill>
                  <a:srgbClr val="101010"/>
                </a:solidFill>
                <a:latin typeface="Verdana"/>
                <a:cs typeface="Verdana"/>
              </a:rPr>
              <a:t>para </a:t>
            </a:r>
            <a:r>
              <a:rPr sz="1200" spc="-50" dirty="0">
                <a:solidFill>
                  <a:srgbClr val="101010"/>
                </a:solidFill>
                <a:latin typeface="Verdana"/>
                <a:cs typeface="Verdana"/>
              </a:rPr>
              <a:t>comprobar  </a:t>
            </a:r>
            <a:r>
              <a:rPr sz="1200" spc="-45" dirty="0">
                <a:solidFill>
                  <a:srgbClr val="101010"/>
                </a:solidFill>
                <a:latin typeface="Verdana"/>
                <a:cs typeface="Verdana"/>
              </a:rPr>
              <a:t>cualquier reparación </a:t>
            </a:r>
            <a:r>
              <a:rPr sz="1200" dirty="0">
                <a:solidFill>
                  <a:srgbClr val="101010"/>
                </a:solidFill>
                <a:latin typeface="Verdana"/>
                <a:cs typeface="Verdana"/>
              </a:rPr>
              <a:t>o </a:t>
            </a:r>
            <a:r>
              <a:rPr sz="1200" spc="-45" dirty="0">
                <a:solidFill>
                  <a:srgbClr val="101010"/>
                </a:solidFill>
                <a:latin typeface="Verdana"/>
                <a:cs typeface="Verdana"/>
              </a:rPr>
              <a:t>problema potencial </a:t>
            </a:r>
            <a:r>
              <a:rPr sz="1200" spc="-35" dirty="0">
                <a:solidFill>
                  <a:srgbClr val="101010"/>
                </a:solidFill>
                <a:latin typeface="Verdana"/>
                <a:cs typeface="Verdana"/>
              </a:rPr>
              <a:t>que </a:t>
            </a:r>
            <a:r>
              <a:rPr sz="1200" spc="-40" dirty="0">
                <a:solidFill>
                  <a:srgbClr val="101010"/>
                </a:solidFill>
                <a:latin typeface="Verdana"/>
                <a:cs typeface="Verdana"/>
              </a:rPr>
              <a:t>pueda tener </a:t>
            </a:r>
            <a:r>
              <a:rPr sz="1200" spc="-25" dirty="0">
                <a:solidFill>
                  <a:srgbClr val="101010"/>
                </a:solidFill>
                <a:latin typeface="Verdana"/>
                <a:cs typeface="Verdana"/>
              </a:rPr>
              <a:t>la </a:t>
            </a:r>
            <a:r>
              <a:rPr sz="1200" spc="-40" dirty="0">
                <a:solidFill>
                  <a:srgbClr val="101010"/>
                </a:solidFill>
                <a:latin typeface="Verdana"/>
                <a:cs typeface="Verdana"/>
              </a:rPr>
              <a:t>casa. </a:t>
            </a:r>
            <a:r>
              <a:rPr sz="1200" spc="-25" dirty="0">
                <a:solidFill>
                  <a:srgbClr val="101010"/>
                </a:solidFill>
                <a:latin typeface="Verdana"/>
                <a:cs typeface="Verdana"/>
              </a:rPr>
              <a:t>Se </a:t>
            </a:r>
            <a:r>
              <a:rPr sz="1200" spc="-45" dirty="0">
                <a:solidFill>
                  <a:srgbClr val="101010"/>
                </a:solidFill>
                <a:latin typeface="Verdana"/>
                <a:cs typeface="Verdana"/>
              </a:rPr>
              <a:t>trata </a:t>
            </a:r>
            <a:r>
              <a:rPr sz="1200" spc="-25" dirty="0">
                <a:solidFill>
                  <a:srgbClr val="101010"/>
                </a:solidFill>
                <a:latin typeface="Verdana"/>
                <a:cs typeface="Verdana"/>
              </a:rPr>
              <a:t>de </a:t>
            </a:r>
            <a:r>
              <a:rPr sz="1200" spc="-50" dirty="0">
                <a:solidFill>
                  <a:srgbClr val="101010"/>
                </a:solidFill>
                <a:latin typeface="Verdana"/>
                <a:cs typeface="Verdana"/>
              </a:rPr>
              <a:t>una  </a:t>
            </a:r>
            <a:r>
              <a:rPr sz="1200" spc="-40" dirty="0">
                <a:solidFill>
                  <a:srgbClr val="101010"/>
                </a:solidFill>
                <a:latin typeface="Verdana"/>
                <a:cs typeface="Verdana"/>
              </a:rPr>
              <a:t>parte </a:t>
            </a:r>
            <a:r>
              <a:rPr sz="1200" spc="-45" dirty="0">
                <a:solidFill>
                  <a:srgbClr val="101010"/>
                </a:solidFill>
                <a:latin typeface="Verdana"/>
                <a:cs typeface="Verdana"/>
              </a:rPr>
              <a:t>importante</a:t>
            </a:r>
            <a:r>
              <a:rPr sz="1200" spc="330" dirty="0">
                <a:solidFill>
                  <a:srgbClr val="101010"/>
                </a:solidFill>
                <a:latin typeface="Verdana"/>
                <a:cs typeface="Verdana"/>
              </a:rPr>
              <a:t> </a:t>
            </a:r>
            <a:r>
              <a:rPr sz="1200" spc="-35" dirty="0">
                <a:solidFill>
                  <a:srgbClr val="101010"/>
                </a:solidFill>
                <a:latin typeface="Verdana"/>
                <a:cs typeface="Verdana"/>
              </a:rPr>
              <a:t>del </a:t>
            </a:r>
            <a:r>
              <a:rPr sz="1200" spc="-45" dirty="0">
                <a:solidFill>
                  <a:srgbClr val="101010"/>
                </a:solidFill>
                <a:latin typeface="Verdana"/>
                <a:cs typeface="Verdana"/>
              </a:rPr>
              <a:t>proceso  </a:t>
            </a:r>
            <a:r>
              <a:rPr sz="1200" spc="-25" dirty="0">
                <a:solidFill>
                  <a:srgbClr val="101010"/>
                </a:solidFill>
                <a:latin typeface="Verdana"/>
                <a:cs typeface="Verdana"/>
              </a:rPr>
              <a:t>de </a:t>
            </a:r>
            <a:r>
              <a:rPr sz="1200" spc="-40" dirty="0">
                <a:solidFill>
                  <a:srgbClr val="101010"/>
                </a:solidFill>
                <a:latin typeface="Verdana"/>
                <a:cs typeface="Verdana"/>
              </a:rPr>
              <a:t>toma </a:t>
            </a:r>
            <a:r>
              <a:rPr sz="1200" spc="-25" dirty="0">
                <a:solidFill>
                  <a:srgbClr val="101010"/>
                </a:solidFill>
                <a:latin typeface="Verdana"/>
                <a:cs typeface="Verdana"/>
              </a:rPr>
              <a:t>de </a:t>
            </a:r>
            <a:r>
              <a:rPr sz="1200" spc="-45" dirty="0">
                <a:solidFill>
                  <a:srgbClr val="101010"/>
                </a:solidFill>
                <a:latin typeface="Verdana"/>
                <a:cs typeface="Verdana"/>
              </a:rPr>
              <a:t>decisiones  </a:t>
            </a:r>
            <a:r>
              <a:rPr sz="1200" spc="-25" dirty="0">
                <a:solidFill>
                  <a:srgbClr val="101010"/>
                </a:solidFill>
                <a:latin typeface="Verdana"/>
                <a:cs typeface="Verdana"/>
              </a:rPr>
              <a:t>de </a:t>
            </a:r>
            <a:r>
              <a:rPr sz="1200" spc="-35" dirty="0">
                <a:solidFill>
                  <a:srgbClr val="101010"/>
                </a:solidFill>
                <a:latin typeface="Verdana"/>
                <a:cs typeface="Verdana"/>
              </a:rPr>
              <a:t>los </a:t>
            </a:r>
            <a:r>
              <a:rPr sz="1200" spc="-50" dirty="0">
                <a:solidFill>
                  <a:srgbClr val="101010"/>
                </a:solidFill>
                <a:latin typeface="Verdana"/>
                <a:cs typeface="Verdana"/>
              </a:rPr>
              <a:t>compradores y,  tradicionalmente, </a:t>
            </a:r>
            <a:r>
              <a:rPr sz="1200" spc="-25" dirty="0">
                <a:solidFill>
                  <a:srgbClr val="101010"/>
                </a:solidFill>
                <a:latin typeface="Verdana"/>
                <a:cs typeface="Verdana"/>
              </a:rPr>
              <a:t>la </a:t>
            </a:r>
            <a:r>
              <a:rPr sz="1200" spc="-40" dirty="0">
                <a:solidFill>
                  <a:srgbClr val="101010"/>
                </a:solidFill>
                <a:latin typeface="Verdana"/>
                <a:cs typeface="Verdana"/>
              </a:rPr>
              <a:t>paga </a:t>
            </a:r>
            <a:r>
              <a:rPr sz="1200" spc="-25" dirty="0">
                <a:solidFill>
                  <a:srgbClr val="101010"/>
                </a:solidFill>
                <a:latin typeface="Verdana"/>
                <a:cs typeface="Verdana"/>
              </a:rPr>
              <a:t>el</a:t>
            </a:r>
            <a:r>
              <a:rPr sz="1200" spc="-270" dirty="0">
                <a:solidFill>
                  <a:srgbClr val="101010"/>
                </a:solidFill>
                <a:latin typeface="Verdana"/>
                <a:cs typeface="Verdana"/>
              </a:rPr>
              <a:t> </a:t>
            </a:r>
            <a:r>
              <a:rPr sz="1200" spc="-50" dirty="0">
                <a:solidFill>
                  <a:srgbClr val="101010"/>
                </a:solidFill>
                <a:latin typeface="Verdana"/>
                <a:cs typeface="Verdana"/>
              </a:rPr>
              <a:t>comprador.</a:t>
            </a:r>
            <a:endParaRPr sz="1200">
              <a:latin typeface="Verdana"/>
              <a:cs typeface="Verdana"/>
            </a:endParaRPr>
          </a:p>
          <a:p>
            <a:pPr>
              <a:lnSpc>
                <a:spcPct val="100000"/>
              </a:lnSpc>
              <a:spcBef>
                <a:spcPts val="40"/>
              </a:spcBef>
            </a:pPr>
            <a:endParaRPr sz="1400">
              <a:latin typeface="Times New Roman"/>
              <a:cs typeface="Times New Roman"/>
            </a:endParaRPr>
          </a:p>
          <a:p>
            <a:pPr marL="12700" marR="5080" indent="6985" algn="just">
              <a:lnSpc>
                <a:spcPct val="114999"/>
              </a:lnSpc>
              <a:spcBef>
                <a:spcPts val="5"/>
              </a:spcBef>
            </a:pPr>
            <a:r>
              <a:rPr sz="1200" spc="-25" dirty="0">
                <a:solidFill>
                  <a:srgbClr val="101010"/>
                </a:solidFill>
                <a:latin typeface="Verdana"/>
                <a:cs typeface="Verdana"/>
              </a:rPr>
              <a:t>Un </a:t>
            </a:r>
            <a:r>
              <a:rPr sz="1200" spc="-45" dirty="0">
                <a:solidFill>
                  <a:srgbClr val="101010"/>
                </a:solidFill>
                <a:latin typeface="Verdana"/>
                <a:cs typeface="Verdana"/>
              </a:rPr>
              <a:t>tasador, </a:t>
            </a:r>
            <a:r>
              <a:rPr sz="1200" spc="-35" dirty="0">
                <a:solidFill>
                  <a:srgbClr val="101010"/>
                </a:solidFill>
                <a:latin typeface="Verdana"/>
                <a:cs typeface="Verdana"/>
              </a:rPr>
              <a:t>una </a:t>
            </a:r>
            <a:r>
              <a:rPr sz="1200" spc="-45" dirty="0">
                <a:solidFill>
                  <a:srgbClr val="101010"/>
                </a:solidFill>
                <a:latin typeface="Verdana"/>
                <a:cs typeface="Verdana"/>
              </a:rPr>
              <a:t>tercera </a:t>
            </a:r>
            <a:r>
              <a:rPr sz="1200" spc="-40" dirty="0">
                <a:solidFill>
                  <a:srgbClr val="101010"/>
                </a:solidFill>
                <a:latin typeface="Verdana"/>
                <a:cs typeface="Verdana"/>
              </a:rPr>
              <a:t>parte </a:t>
            </a:r>
            <a:r>
              <a:rPr sz="1200" spc="-45" dirty="0">
                <a:solidFill>
                  <a:srgbClr val="101010"/>
                </a:solidFill>
                <a:latin typeface="Verdana"/>
                <a:cs typeface="Verdana"/>
              </a:rPr>
              <a:t>objetiva, también evaluará </a:t>
            </a:r>
            <a:r>
              <a:rPr sz="1200" spc="-25" dirty="0">
                <a:solidFill>
                  <a:srgbClr val="101010"/>
                </a:solidFill>
                <a:latin typeface="Verdana"/>
                <a:cs typeface="Verdana"/>
              </a:rPr>
              <a:t>el </a:t>
            </a:r>
            <a:r>
              <a:rPr sz="1200" spc="-40" dirty="0">
                <a:solidFill>
                  <a:srgbClr val="101010"/>
                </a:solidFill>
                <a:latin typeface="Verdana"/>
                <a:cs typeface="Verdana"/>
              </a:rPr>
              <a:t>valor </a:t>
            </a:r>
            <a:r>
              <a:rPr sz="1200" spc="-25" dirty="0">
                <a:solidFill>
                  <a:srgbClr val="101010"/>
                </a:solidFill>
                <a:latin typeface="Verdana"/>
                <a:cs typeface="Verdana"/>
              </a:rPr>
              <a:t>de su </a:t>
            </a:r>
            <a:r>
              <a:rPr sz="1200" spc="-55" dirty="0">
                <a:solidFill>
                  <a:srgbClr val="101010"/>
                </a:solidFill>
                <a:latin typeface="Verdana"/>
                <a:cs typeface="Verdana"/>
              </a:rPr>
              <a:t>casa,  </a:t>
            </a:r>
            <a:r>
              <a:rPr sz="1200" spc="-50" dirty="0">
                <a:solidFill>
                  <a:srgbClr val="101010"/>
                </a:solidFill>
                <a:latin typeface="Verdana"/>
                <a:cs typeface="Verdana"/>
              </a:rPr>
              <a:t>especialmente </a:t>
            </a:r>
            <a:r>
              <a:rPr sz="1200" spc="-25" dirty="0">
                <a:solidFill>
                  <a:srgbClr val="101010"/>
                </a:solidFill>
                <a:latin typeface="Verdana"/>
                <a:cs typeface="Verdana"/>
              </a:rPr>
              <a:t>si </a:t>
            </a:r>
            <a:r>
              <a:rPr sz="1200" spc="-35" dirty="0">
                <a:solidFill>
                  <a:srgbClr val="101010"/>
                </a:solidFill>
                <a:latin typeface="Verdana"/>
                <a:cs typeface="Verdana"/>
              </a:rPr>
              <a:t>los </a:t>
            </a:r>
            <a:r>
              <a:rPr sz="1200" spc="-50" dirty="0">
                <a:solidFill>
                  <a:srgbClr val="101010"/>
                </a:solidFill>
                <a:latin typeface="Verdana"/>
                <a:cs typeface="Verdana"/>
              </a:rPr>
              <a:t>compradores </a:t>
            </a:r>
            <a:r>
              <a:rPr sz="1200" spc="-40" dirty="0">
                <a:solidFill>
                  <a:srgbClr val="101010"/>
                </a:solidFill>
                <a:latin typeface="Verdana"/>
                <a:cs typeface="Verdana"/>
              </a:rPr>
              <a:t>están</a:t>
            </a:r>
            <a:r>
              <a:rPr sz="1200" spc="-315" dirty="0">
                <a:solidFill>
                  <a:srgbClr val="101010"/>
                </a:solidFill>
                <a:latin typeface="Verdana"/>
                <a:cs typeface="Verdana"/>
              </a:rPr>
              <a:t> </a:t>
            </a:r>
            <a:r>
              <a:rPr sz="1200" spc="-55" dirty="0">
                <a:solidFill>
                  <a:srgbClr val="101010"/>
                </a:solidFill>
                <a:latin typeface="Verdana"/>
                <a:cs typeface="Verdana"/>
              </a:rPr>
              <a:t>financiando.</a:t>
            </a:r>
            <a:endParaRPr sz="1200">
              <a:latin typeface="Verdana"/>
              <a:cs typeface="Verdana"/>
            </a:endParaRPr>
          </a:p>
        </p:txBody>
      </p:sp>
      <p:sp>
        <p:nvSpPr>
          <p:cNvPr id="7" name="object 7"/>
          <p:cNvSpPr txBox="1"/>
          <p:nvPr/>
        </p:nvSpPr>
        <p:spPr>
          <a:xfrm>
            <a:off x="726312" y="5649238"/>
            <a:ext cx="6296660" cy="866775"/>
          </a:xfrm>
          <a:prstGeom prst="rect">
            <a:avLst/>
          </a:prstGeom>
        </p:spPr>
        <p:txBody>
          <a:bodyPr vert="horz" wrap="square" lIns="0" tIns="12700" rIns="0" bIns="0" rtlCol="0">
            <a:spAutoFit/>
          </a:bodyPr>
          <a:lstStyle/>
          <a:p>
            <a:pPr marL="12700" marR="5080" indent="6985" algn="just">
              <a:lnSpc>
                <a:spcPct val="114999"/>
              </a:lnSpc>
              <a:spcBef>
                <a:spcPts val="100"/>
              </a:spcBef>
            </a:pPr>
            <a:r>
              <a:rPr sz="1200" spc="-45" dirty="0">
                <a:solidFill>
                  <a:srgbClr val="101010"/>
                </a:solidFill>
                <a:latin typeface="Verdana"/>
                <a:cs typeface="Verdana"/>
              </a:rPr>
              <a:t>Algunas</a:t>
            </a:r>
            <a:r>
              <a:rPr sz="1200" spc="-75" dirty="0">
                <a:solidFill>
                  <a:srgbClr val="101010"/>
                </a:solidFill>
                <a:latin typeface="Verdana"/>
                <a:cs typeface="Verdana"/>
              </a:rPr>
              <a:t> </a:t>
            </a:r>
            <a:r>
              <a:rPr sz="1200" spc="-45" dirty="0">
                <a:solidFill>
                  <a:srgbClr val="101010"/>
                </a:solidFill>
                <a:latin typeface="Verdana"/>
                <a:cs typeface="Verdana"/>
              </a:rPr>
              <a:t>tasaciones</a:t>
            </a:r>
            <a:r>
              <a:rPr sz="1200" spc="-75" dirty="0">
                <a:solidFill>
                  <a:srgbClr val="101010"/>
                </a:solidFill>
                <a:latin typeface="Verdana"/>
                <a:cs typeface="Verdana"/>
              </a:rPr>
              <a:t> </a:t>
            </a:r>
            <a:r>
              <a:rPr sz="1200" spc="-45" dirty="0">
                <a:solidFill>
                  <a:srgbClr val="101010"/>
                </a:solidFill>
                <a:latin typeface="Verdana"/>
                <a:cs typeface="Verdana"/>
              </a:rPr>
              <a:t>pueden</a:t>
            </a:r>
            <a:r>
              <a:rPr sz="1200" spc="-75" dirty="0">
                <a:solidFill>
                  <a:srgbClr val="101010"/>
                </a:solidFill>
                <a:latin typeface="Verdana"/>
                <a:cs typeface="Verdana"/>
              </a:rPr>
              <a:t> </a:t>
            </a:r>
            <a:r>
              <a:rPr sz="1200" spc="-45" dirty="0">
                <a:solidFill>
                  <a:srgbClr val="101010"/>
                </a:solidFill>
                <a:latin typeface="Verdana"/>
                <a:cs typeface="Verdana"/>
              </a:rPr>
              <a:t>consistir</a:t>
            </a:r>
            <a:r>
              <a:rPr sz="1200" spc="-75" dirty="0">
                <a:solidFill>
                  <a:srgbClr val="101010"/>
                </a:solidFill>
                <a:latin typeface="Verdana"/>
                <a:cs typeface="Verdana"/>
              </a:rPr>
              <a:t> </a:t>
            </a:r>
            <a:r>
              <a:rPr sz="1200" spc="-25" dirty="0">
                <a:solidFill>
                  <a:srgbClr val="101010"/>
                </a:solidFill>
                <a:latin typeface="Verdana"/>
                <a:cs typeface="Verdana"/>
              </a:rPr>
              <a:t>en</a:t>
            </a:r>
            <a:r>
              <a:rPr sz="1200" spc="-75" dirty="0">
                <a:solidFill>
                  <a:srgbClr val="101010"/>
                </a:solidFill>
                <a:latin typeface="Verdana"/>
                <a:cs typeface="Verdana"/>
              </a:rPr>
              <a:t> </a:t>
            </a:r>
            <a:r>
              <a:rPr sz="1200" spc="-35" dirty="0">
                <a:solidFill>
                  <a:srgbClr val="101010"/>
                </a:solidFill>
                <a:latin typeface="Verdana"/>
                <a:cs typeface="Verdana"/>
              </a:rPr>
              <a:t>una</a:t>
            </a:r>
            <a:r>
              <a:rPr sz="1200" spc="-75" dirty="0">
                <a:solidFill>
                  <a:srgbClr val="101010"/>
                </a:solidFill>
                <a:latin typeface="Verdana"/>
                <a:cs typeface="Verdana"/>
              </a:rPr>
              <a:t> </a:t>
            </a:r>
            <a:r>
              <a:rPr sz="1200" spc="-45" dirty="0">
                <a:solidFill>
                  <a:srgbClr val="101010"/>
                </a:solidFill>
                <a:latin typeface="Verdana"/>
                <a:cs typeface="Verdana"/>
              </a:rPr>
              <a:t>simple</a:t>
            </a:r>
            <a:r>
              <a:rPr sz="1200" spc="-70" dirty="0">
                <a:solidFill>
                  <a:srgbClr val="101010"/>
                </a:solidFill>
                <a:latin typeface="Verdana"/>
                <a:cs typeface="Verdana"/>
              </a:rPr>
              <a:t> </a:t>
            </a:r>
            <a:r>
              <a:rPr sz="1200" spc="-45" dirty="0">
                <a:solidFill>
                  <a:srgbClr val="101010"/>
                </a:solidFill>
                <a:latin typeface="Verdana"/>
                <a:cs typeface="Verdana"/>
              </a:rPr>
              <a:t>evaluación</a:t>
            </a:r>
            <a:r>
              <a:rPr sz="1200" spc="-75" dirty="0">
                <a:solidFill>
                  <a:srgbClr val="101010"/>
                </a:solidFill>
                <a:latin typeface="Verdana"/>
                <a:cs typeface="Verdana"/>
              </a:rPr>
              <a:t> </a:t>
            </a:r>
            <a:r>
              <a:rPr sz="1200" spc="-35" dirty="0">
                <a:solidFill>
                  <a:srgbClr val="101010"/>
                </a:solidFill>
                <a:latin typeface="Verdana"/>
                <a:cs typeface="Verdana"/>
              </a:rPr>
              <a:t>del</a:t>
            </a:r>
            <a:r>
              <a:rPr sz="1200" spc="-75" dirty="0">
                <a:solidFill>
                  <a:srgbClr val="101010"/>
                </a:solidFill>
                <a:latin typeface="Verdana"/>
                <a:cs typeface="Verdana"/>
              </a:rPr>
              <a:t> </a:t>
            </a:r>
            <a:r>
              <a:rPr sz="1200" spc="-45" dirty="0">
                <a:solidFill>
                  <a:srgbClr val="101010"/>
                </a:solidFill>
                <a:latin typeface="Verdana"/>
                <a:cs typeface="Verdana"/>
              </a:rPr>
              <a:t>exterior</a:t>
            </a:r>
            <a:r>
              <a:rPr sz="1200" spc="-75" dirty="0">
                <a:solidFill>
                  <a:srgbClr val="101010"/>
                </a:solidFill>
                <a:latin typeface="Verdana"/>
                <a:cs typeface="Verdana"/>
              </a:rPr>
              <a:t> </a:t>
            </a:r>
            <a:r>
              <a:rPr sz="1200" spc="-35" dirty="0">
                <a:solidFill>
                  <a:srgbClr val="101010"/>
                </a:solidFill>
                <a:latin typeface="Verdana"/>
                <a:cs typeface="Verdana"/>
              </a:rPr>
              <a:t>con</a:t>
            </a:r>
            <a:r>
              <a:rPr sz="1200" spc="-75" dirty="0">
                <a:solidFill>
                  <a:srgbClr val="101010"/>
                </a:solidFill>
                <a:latin typeface="Verdana"/>
                <a:cs typeface="Verdana"/>
              </a:rPr>
              <a:t> </a:t>
            </a:r>
            <a:r>
              <a:rPr sz="1200" spc="-25" dirty="0">
                <a:solidFill>
                  <a:srgbClr val="101010"/>
                </a:solidFill>
                <a:latin typeface="Verdana"/>
                <a:cs typeface="Verdana"/>
              </a:rPr>
              <a:t>el</a:t>
            </a:r>
            <a:r>
              <a:rPr sz="1200" spc="-75" dirty="0">
                <a:solidFill>
                  <a:srgbClr val="101010"/>
                </a:solidFill>
                <a:latin typeface="Verdana"/>
                <a:cs typeface="Verdana"/>
              </a:rPr>
              <a:t> </a:t>
            </a:r>
            <a:r>
              <a:rPr sz="1200" spc="-55" dirty="0">
                <a:solidFill>
                  <a:srgbClr val="101010"/>
                </a:solidFill>
                <a:latin typeface="Verdana"/>
                <a:cs typeface="Verdana"/>
              </a:rPr>
              <a:t>coche,  </a:t>
            </a:r>
            <a:r>
              <a:rPr sz="1200" dirty="0">
                <a:solidFill>
                  <a:srgbClr val="101010"/>
                </a:solidFill>
                <a:latin typeface="Verdana"/>
                <a:cs typeface="Verdana"/>
              </a:rPr>
              <a:t>y </a:t>
            </a:r>
            <a:r>
              <a:rPr sz="1200" spc="-25" dirty="0">
                <a:solidFill>
                  <a:srgbClr val="101010"/>
                </a:solidFill>
                <a:latin typeface="Verdana"/>
                <a:cs typeface="Verdana"/>
              </a:rPr>
              <a:t>en la </a:t>
            </a:r>
            <a:r>
              <a:rPr sz="1200" spc="-45" dirty="0">
                <a:solidFill>
                  <a:srgbClr val="101010"/>
                </a:solidFill>
                <a:latin typeface="Verdana"/>
                <a:cs typeface="Verdana"/>
              </a:rPr>
              <a:t>evaluación </a:t>
            </a:r>
            <a:r>
              <a:rPr sz="1200" spc="-35" dirty="0">
                <a:solidFill>
                  <a:srgbClr val="101010"/>
                </a:solidFill>
                <a:latin typeface="Verdana"/>
                <a:cs typeface="Verdana"/>
              </a:rPr>
              <a:t>del </a:t>
            </a:r>
            <a:r>
              <a:rPr sz="1200" spc="-45" dirty="0">
                <a:solidFill>
                  <a:srgbClr val="101010"/>
                </a:solidFill>
                <a:latin typeface="Verdana"/>
                <a:cs typeface="Verdana"/>
              </a:rPr>
              <a:t>interior </a:t>
            </a:r>
            <a:r>
              <a:rPr sz="1200" spc="-25" dirty="0">
                <a:solidFill>
                  <a:srgbClr val="101010"/>
                </a:solidFill>
                <a:latin typeface="Verdana"/>
                <a:cs typeface="Verdana"/>
              </a:rPr>
              <a:t>se </a:t>
            </a:r>
            <a:r>
              <a:rPr sz="1200" spc="-45" dirty="0">
                <a:solidFill>
                  <a:srgbClr val="101010"/>
                </a:solidFill>
                <a:latin typeface="Verdana"/>
                <a:cs typeface="Verdana"/>
              </a:rPr>
              <a:t>utilizan </a:t>
            </a:r>
            <a:r>
              <a:rPr sz="1200" spc="-50" dirty="0">
                <a:solidFill>
                  <a:srgbClr val="101010"/>
                </a:solidFill>
                <a:latin typeface="Verdana"/>
                <a:cs typeface="Verdana"/>
              </a:rPr>
              <a:t>fotografías </a:t>
            </a:r>
            <a:r>
              <a:rPr sz="1200" dirty="0">
                <a:solidFill>
                  <a:srgbClr val="101010"/>
                </a:solidFill>
                <a:latin typeface="Verdana"/>
                <a:cs typeface="Verdana"/>
              </a:rPr>
              <a:t>o </a:t>
            </a:r>
            <a:r>
              <a:rPr sz="1200" spc="-45" dirty="0">
                <a:solidFill>
                  <a:srgbClr val="101010"/>
                </a:solidFill>
                <a:latin typeface="Verdana"/>
                <a:cs typeface="Verdana"/>
              </a:rPr>
              <a:t>vídeos. </a:t>
            </a:r>
            <a:r>
              <a:rPr sz="1200" spc="-25" dirty="0">
                <a:solidFill>
                  <a:srgbClr val="101010"/>
                </a:solidFill>
                <a:latin typeface="Verdana"/>
                <a:cs typeface="Verdana"/>
              </a:rPr>
              <a:t>La </a:t>
            </a:r>
            <a:r>
              <a:rPr sz="1200" spc="-45" dirty="0">
                <a:solidFill>
                  <a:srgbClr val="101010"/>
                </a:solidFill>
                <a:latin typeface="Verdana"/>
                <a:cs typeface="Verdana"/>
              </a:rPr>
              <a:t>mayoría </a:t>
            </a:r>
            <a:r>
              <a:rPr sz="1200" spc="-25" dirty="0">
                <a:solidFill>
                  <a:srgbClr val="101010"/>
                </a:solidFill>
                <a:latin typeface="Verdana"/>
                <a:cs typeface="Verdana"/>
              </a:rPr>
              <a:t>de </a:t>
            </a:r>
            <a:r>
              <a:rPr sz="1200" spc="-50" dirty="0">
                <a:solidFill>
                  <a:srgbClr val="101010"/>
                </a:solidFill>
                <a:latin typeface="Verdana"/>
                <a:cs typeface="Verdana"/>
              </a:rPr>
              <a:t>los  </a:t>
            </a:r>
            <a:r>
              <a:rPr sz="1200" spc="-45" dirty="0">
                <a:solidFill>
                  <a:srgbClr val="101010"/>
                </a:solidFill>
                <a:latin typeface="Verdana"/>
                <a:cs typeface="Verdana"/>
              </a:rPr>
              <a:t>tasadores</a:t>
            </a:r>
            <a:r>
              <a:rPr sz="1200" spc="-85" dirty="0">
                <a:solidFill>
                  <a:srgbClr val="101010"/>
                </a:solidFill>
                <a:latin typeface="Verdana"/>
                <a:cs typeface="Verdana"/>
              </a:rPr>
              <a:t> </a:t>
            </a:r>
            <a:r>
              <a:rPr sz="1200" spc="-45" dirty="0">
                <a:solidFill>
                  <a:srgbClr val="101010"/>
                </a:solidFill>
                <a:latin typeface="Verdana"/>
                <a:cs typeface="Verdana"/>
              </a:rPr>
              <a:t>recorren</a:t>
            </a:r>
            <a:r>
              <a:rPr sz="1200" spc="-80" dirty="0">
                <a:solidFill>
                  <a:srgbClr val="101010"/>
                </a:solidFill>
                <a:latin typeface="Verdana"/>
                <a:cs typeface="Verdana"/>
              </a:rPr>
              <a:t> </a:t>
            </a:r>
            <a:r>
              <a:rPr sz="1200" spc="-25" dirty="0">
                <a:solidFill>
                  <a:srgbClr val="101010"/>
                </a:solidFill>
                <a:latin typeface="Verdana"/>
                <a:cs typeface="Verdana"/>
              </a:rPr>
              <a:t>la</a:t>
            </a:r>
            <a:r>
              <a:rPr sz="1200" spc="-85" dirty="0">
                <a:solidFill>
                  <a:srgbClr val="101010"/>
                </a:solidFill>
                <a:latin typeface="Verdana"/>
                <a:cs typeface="Verdana"/>
              </a:rPr>
              <a:t> </a:t>
            </a:r>
            <a:r>
              <a:rPr sz="1200" spc="-40" dirty="0">
                <a:solidFill>
                  <a:srgbClr val="101010"/>
                </a:solidFill>
                <a:latin typeface="Verdana"/>
                <a:cs typeface="Verdana"/>
              </a:rPr>
              <a:t>casa</a:t>
            </a:r>
            <a:r>
              <a:rPr sz="1200" spc="-80" dirty="0">
                <a:solidFill>
                  <a:srgbClr val="101010"/>
                </a:solidFill>
                <a:latin typeface="Verdana"/>
                <a:cs typeface="Verdana"/>
              </a:rPr>
              <a:t> </a:t>
            </a:r>
            <a:r>
              <a:rPr sz="1200" dirty="0">
                <a:solidFill>
                  <a:srgbClr val="101010"/>
                </a:solidFill>
                <a:latin typeface="Verdana"/>
                <a:cs typeface="Verdana"/>
              </a:rPr>
              <a:t>y</a:t>
            </a:r>
            <a:r>
              <a:rPr sz="1200" spc="-85" dirty="0">
                <a:solidFill>
                  <a:srgbClr val="101010"/>
                </a:solidFill>
                <a:latin typeface="Verdana"/>
                <a:cs typeface="Verdana"/>
              </a:rPr>
              <a:t> </a:t>
            </a:r>
            <a:r>
              <a:rPr sz="1200" spc="-25" dirty="0">
                <a:solidFill>
                  <a:srgbClr val="101010"/>
                </a:solidFill>
                <a:latin typeface="Verdana"/>
                <a:cs typeface="Verdana"/>
              </a:rPr>
              <a:t>el</a:t>
            </a:r>
            <a:r>
              <a:rPr sz="1200" spc="-80" dirty="0">
                <a:solidFill>
                  <a:srgbClr val="101010"/>
                </a:solidFill>
                <a:latin typeface="Verdana"/>
                <a:cs typeface="Verdana"/>
              </a:rPr>
              <a:t> </a:t>
            </a:r>
            <a:r>
              <a:rPr sz="1200" spc="-40" dirty="0">
                <a:solidFill>
                  <a:srgbClr val="101010"/>
                </a:solidFill>
                <a:latin typeface="Verdana"/>
                <a:cs typeface="Verdana"/>
              </a:rPr>
              <a:t>patio</a:t>
            </a:r>
            <a:r>
              <a:rPr sz="1200" spc="-85" dirty="0">
                <a:solidFill>
                  <a:srgbClr val="101010"/>
                </a:solidFill>
                <a:latin typeface="Verdana"/>
                <a:cs typeface="Verdana"/>
              </a:rPr>
              <a:t> </a:t>
            </a:r>
            <a:r>
              <a:rPr sz="1200" spc="-40" dirty="0">
                <a:solidFill>
                  <a:srgbClr val="101010"/>
                </a:solidFill>
                <a:latin typeface="Verdana"/>
                <a:cs typeface="Verdana"/>
              </a:rPr>
              <a:t>para</a:t>
            </a:r>
            <a:r>
              <a:rPr sz="1200" spc="-80" dirty="0">
                <a:solidFill>
                  <a:srgbClr val="101010"/>
                </a:solidFill>
                <a:latin typeface="Verdana"/>
                <a:cs typeface="Verdana"/>
              </a:rPr>
              <a:t> </a:t>
            </a:r>
            <a:r>
              <a:rPr sz="1200" spc="-45" dirty="0">
                <a:solidFill>
                  <a:srgbClr val="101010"/>
                </a:solidFill>
                <a:latin typeface="Verdana"/>
                <a:cs typeface="Verdana"/>
              </a:rPr>
              <a:t>concluir</a:t>
            </a:r>
            <a:r>
              <a:rPr sz="1200" spc="-85" dirty="0">
                <a:solidFill>
                  <a:srgbClr val="101010"/>
                </a:solidFill>
                <a:latin typeface="Verdana"/>
                <a:cs typeface="Verdana"/>
              </a:rPr>
              <a:t> </a:t>
            </a:r>
            <a:r>
              <a:rPr sz="1200" spc="-25" dirty="0">
                <a:solidFill>
                  <a:srgbClr val="101010"/>
                </a:solidFill>
                <a:latin typeface="Verdana"/>
                <a:cs typeface="Verdana"/>
              </a:rPr>
              <a:t>su</a:t>
            </a:r>
            <a:r>
              <a:rPr sz="1200" spc="-80" dirty="0">
                <a:solidFill>
                  <a:srgbClr val="101010"/>
                </a:solidFill>
                <a:latin typeface="Verdana"/>
                <a:cs typeface="Verdana"/>
              </a:rPr>
              <a:t> </a:t>
            </a:r>
            <a:r>
              <a:rPr sz="1200" spc="-45" dirty="0">
                <a:solidFill>
                  <a:srgbClr val="101010"/>
                </a:solidFill>
                <a:latin typeface="Verdana"/>
                <a:cs typeface="Verdana"/>
              </a:rPr>
              <a:t>tasación</a:t>
            </a:r>
            <a:r>
              <a:rPr sz="1200" spc="-85" dirty="0">
                <a:solidFill>
                  <a:srgbClr val="101010"/>
                </a:solidFill>
                <a:latin typeface="Verdana"/>
                <a:cs typeface="Verdana"/>
              </a:rPr>
              <a:t> </a:t>
            </a:r>
            <a:r>
              <a:rPr sz="1200" dirty="0">
                <a:solidFill>
                  <a:srgbClr val="101010"/>
                </a:solidFill>
                <a:latin typeface="Verdana"/>
                <a:cs typeface="Verdana"/>
              </a:rPr>
              <a:t>y</a:t>
            </a:r>
            <a:r>
              <a:rPr sz="1200" spc="-80" dirty="0">
                <a:solidFill>
                  <a:srgbClr val="101010"/>
                </a:solidFill>
                <a:latin typeface="Verdana"/>
                <a:cs typeface="Verdana"/>
              </a:rPr>
              <a:t> </a:t>
            </a:r>
            <a:r>
              <a:rPr sz="1200" spc="-45" dirty="0">
                <a:solidFill>
                  <a:srgbClr val="101010"/>
                </a:solidFill>
                <a:latin typeface="Verdana"/>
                <a:cs typeface="Verdana"/>
              </a:rPr>
              <a:t>presentar</a:t>
            </a:r>
            <a:r>
              <a:rPr sz="1200" spc="-85" dirty="0">
                <a:solidFill>
                  <a:srgbClr val="101010"/>
                </a:solidFill>
                <a:latin typeface="Verdana"/>
                <a:cs typeface="Verdana"/>
              </a:rPr>
              <a:t> </a:t>
            </a:r>
            <a:r>
              <a:rPr sz="1200" spc="-25" dirty="0">
                <a:solidFill>
                  <a:srgbClr val="101010"/>
                </a:solidFill>
                <a:latin typeface="Verdana"/>
                <a:cs typeface="Verdana"/>
              </a:rPr>
              <a:t>el</a:t>
            </a:r>
            <a:r>
              <a:rPr sz="1200" spc="-80" dirty="0">
                <a:solidFill>
                  <a:srgbClr val="101010"/>
                </a:solidFill>
                <a:latin typeface="Verdana"/>
                <a:cs typeface="Verdana"/>
              </a:rPr>
              <a:t> </a:t>
            </a:r>
            <a:r>
              <a:rPr sz="1200" spc="-40" dirty="0">
                <a:solidFill>
                  <a:srgbClr val="101010"/>
                </a:solidFill>
                <a:latin typeface="Verdana"/>
                <a:cs typeface="Verdana"/>
              </a:rPr>
              <a:t>valor</a:t>
            </a:r>
            <a:r>
              <a:rPr sz="1200" spc="-85" dirty="0">
                <a:solidFill>
                  <a:srgbClr val="101010"/>
                </a:solidFill>
                <a:latin typeface="Verdana"/>
                <a:cs typeface="Verdana"/>
              </a:rPr>
              <a:t> </a:t>
            </a:r>
            <a:r>
              <a:rPr sz="1200" spc="-25" dirty="0">
                <a:solidFill>
                  <a:srgbClr val="101010"/>
                </a:solidFill>
                <a:latin typeface="Verdana"/>
                <a:cs typeface="Verdana"/>
              </a:rPr>
              <a:t>de</a:t>
            </a:r>
            <a:r>
              <a:rPr sz="1200" spc="-80" dirty="0">
                <a:solidFill>
                  <a:srgbClr val="101010"/>
                </a:solidFill>
                <a:latin typeface="Verdana"/>
                <a:cs typeface="Verdana"/>
              </a:rPr>
              <a:t> </a:t>
            </a:r>
            <a:r>
              <a:rPr sz="1200" spc="-50" dirty="0">
                <a:solidFill>
                  <a:srgbClr val="101010"/>
                </a:solidFill>
                <a:latin typeface="Verdana"/>
                <a:cs typeface="Verdana"/>
              </a:rPr>
              <a:t>su  </a:t>
            </a:r>
            <a:r>
              <a:rPr sz="1200" spc="-40" dirty="0">
                <a:solidFill>
                  <a:srgbClr val="101010"/>
                </a:solidFill>
                <a:latin typeface="Verdana"/>
                <a:cs typeface="Verdana"/>
              </a:rPr>
              <a:t>casa </a:t>
            </a:r>
            <a:r>
              <a:rPr sz="1200" spc="-25" dirty="0">
                <a:solidFill>
                  <a:srgbClr val="101010"/>
                </a:solidFill>
                <a:latin typeface="Verdana"/>
                <a:cs typeface="Verdana"/>
              </a:rPr>
              <a:t>al</a:t>
            </a:r>
            <a:r>
              <a:rPr sz="1200" spc="-155" dirty="0">
                <a:solidFill>
                  <a:srgbClr val="101010"/>
                </a:solidFill>
                <a:latin typeface="Verdana"/>
                <a:cs typeface="Verdana"/>
              </a:rPr>
              <a:t> </a:t>
            </a:r>
            <a:r>
              <a:rPr sz="1200" spc="-50" dirty="0">
                <a:solidFill>
                  <a:srgbClr val="101010"/>
                </a:solidFill>
                <a:latin typeface="Verdana"/>
                <a:cs typeface="Verdana"/>
              </a:rPr>
              <a:t>comprador.</a:t>
            </a:r>
            <a:endParaRPr sz="1200">
              <a:latin typeface="Verdana"/>
              <a:cs typeface="Verdana"/>
            </a:endParaRPr>
          </a:p>
        </p:txBody>
      </p:sp>
      <p:sp>
        <p:nvSpPr>
          <p:cNvPr id="8" name="object 8"/>
          <p:cNvSpPr txBox="1"/>
          <p:nvPr/>
        </p:nvSpPr>
        <p:spPr>
          <a:xfrm>
            <a:off x="726312" y="6412598"/>
            <a:ext cx="6302375" cy="2726690"/>
          </a:xfrm>
          <a:prstGeom prst="rect">
            <a:avLst/>
          </a:prstGeom>
        </p:spPr>
        <p:txBody>
          <a:bodyPr vert="horz" wrap="square" lIns="0" tIns="12700" rIns="0" bIns="0" rtlCol="0">
            <a:spAutoFit/>
          </a:bodyPr>
          <a:lstStyle/>
          <a:p>
            <a:pPr marL="23495">
              <a:lnSpc>
                <a:spcPct val="100000"/>
              </a:lnSpc>
              <a:spcBef>
                <a:spcPts val="100"/>
              </a:spcBef>
            </a:pPr>
            <a:r>
              <a:rPr sz="3300" b="1" spc="-75" dirty="0">
                <a:solidFill>
                  <a:srgbClr val="1D1D1D"/>
                </a:solidFill>
                <a:latin typeface="Palatino Linotype"/>
                <a:cs typeface="Palatino Linotype"/>
              </a:rPr>
              <a:t>Gastos </a:t>
            </a:r>
            <a:r>
              <a:rPr sz="3300" b="1" spc="-160" dirty="0">
                <a:solidFill>
                  <a:srgbClr val="1D1D1D"/>
                </a:solidFill>
                <a:latin typeface="Palatino Linotype"/>
                <a:cs typeface="Palatino Linotype"/>
              </a:rPr>
              <a:t>de</a:t>
            </a:r>
            <a:r>
              <a:rPr sz="3300" b="1" spc="260" dirty="0">
                <a:solidFill>
                  <a:srgbClr val="1D1D1D"/>
                </a:solidFill>
                <a:latin typeface="Palatino Linotype"/>
                <a:cs typeface="Palatino Linotype"/>
              </a:rPr>
              <a:t> </a:t>
            </a:r>
            <a:r>
              <a:rPr sz="3300" b="1" spc="10" dirty="0">
                <a:solidFill>
                  <a:srgbClr val="1D1D1D"/>
                </a:solidFill>
                <a:latin typeface="Palatino Linotype"/>
                <a:cs typeface="Palatino Linotype"/>
              </a:rPr>
              <a:t>cierre</a:t>
            </a:r>
            <a:endParaRPr sz="3300">
              <a:latin typeface="Palatino Linotype"/>
              <a:cs typeface="Palatino Linotype"/>
            </a:endParaRPr>
          </a:p>
          <a:p>
            <a:pPr marL="15875" marR="5080" indent="-3810" algn="just">
              <a:lnSpc>
                <a:spcPct val="114799"/>
              </a:lnSpc>
              <a:spcBef>
                <a:spcPts val="2430"/>
              </a:spcBef>
            </a:pPr>
            <a:r>
              <a:rPr sz="1200" spc="-5" dirty="0">
                <a:solidFill>
                  <a:srgbClr val="101010"/>
                </a:solidFill>
                <a:latin typeface="Verdana"/>
                <a:cs typeface="Verdana"/>
              </a:rPr>
              <a:t>En su mayor parte, los gastos de cierre corren </a:t>
            </a:r>
            <a:r>
              <a:rPr sz="1200" dirty="0">
                <a:solidFill>
                  <a:srgbClr val="101010"/>
                </a:solidFill>
                <a:latin typeface="Verdana"/>
                <a:cs typeface="Verdana"/>
              </a:rPr>
              <a:t>a </a:t>
            </a:r>
            <a:r>
              <a:rPr sz="1200" spc="-5" dirty="0">
                <a:solidFill>
                  <a:srgbClr val="101010"/>
                </a:solidFill>
                <a:latin typeface="Verdana"/>
                <a:cs typeface="Verdana"/>
              </a:rPr>
              <a:t>cargo del comprador, </a:t>
            </a:r>
            <a:r>
              <a:rPr sz="1200" spc="-10" dirty="0">
                <a:solidFill>
                  <a:srgbClr val="101010"/>
                </a:solidFill>
                <a:latin typeface="Verdana"/>
                <a:cs typeface="Verdana"/>
              </a:rPr>
              <a:t>aunque </a:t>
            </a:r>
            <a:r>
              <a:rPr sz="1200" spc="-5" dirty="0">
                <a:solidFill>
                  <a:srgbClr val="101010"/>
                </a:solidFill>
                <a:latin typeface="Verdana"/>
                <a:cs typeface="Verdana"/>
              </a:rPr>
              <a:t>es  el vendedor quien se encarga de pagar la comisión de la venta al agente  inmobiliario.</a:t>
            </a:r>
            <a:endParaRPr sz="1200">
              <a:latin typeface="Verdana"/>
              <a:cs typeface="Verdana"/>
            </a:endParaRPr>
          </a:p>
          <a:p>
            <a:pPr>
              <a:lnSpc>
                <a:spcPct val="100000"/>
              </a:lnSpc>
              <a:spcBef>
                <a:spcPts val="40"/>
              </a:spcBef>
            </a:pPr>
            <a:endParaRPr sz="1400">
              <a:latin typeface="Times New Roman"/>
              <a:cs typeface="Times New Roman"/>
            </a:endParaRPr>
          </a:p>
          <a:p>
            <a:pPr marL="15875" marR="5080" indent="-3810" algn="just">
              <a:lnSpc>
                <a:spcPct val="114799"/>
              </a:lnSpc>
            </a:pPr>
            <a:r>
              <a:rPr sz="1200" spc="-5" dirty="0">
                <a:solidFill>
                  <a:srgbClr val="101010"/>
                </a:solidFill>
                <a:latin typeface="Verdana"/>
                <a:cs typeface="Verdana"/>
              </a:rPr>
              <a:t>Hay ocasiones en las que la comisión la paga el comprador, </a:t>
            </a:r>
            <a:r>
              <a:rPr sz="1200" dirty="0">
                <a:solidFill>
                  <a:srgbClr val="101010"/>
                </a:solidFill>
                <a:latin typeface="Verdana"/>
                <a:cs typeface="Verdana"/>
              </a:rPr>
              <a:t>o </a:t>
            </a:r>
            <a:r>
              <a:rPr sz="1200" spc="-5" dirty="0">
                <a:solidFill>
                  <a:srgbClr val="101010"/>
                </a:solidFill>
                <a:latin typeface="Verdana"/>
                <a:cs typeface="Verdana"/>
              </a:rPr>
              <a:t>se divide entre las  partes. Es importante tener claros los costes de cierre </a:t>
            </a:r>
            <a:r>
              <a:rPr sz="1200" dirty="0">
                <a:solidFill>
                  <a:srgbClr val="101010"/>
                </a:solidFill>
                <a:latin typeface="Verdana"/>
                <a:cs typeface="Verdana"/>
              </a:rPr>
              <a:t>y </a:t>
            </a:r>
            <a:r>
              <a:rPr sz="1200" spc="-5" dirty="0">
                <a:solidFill>
                  <a:srgbClr val="101010"/>
                </a:solidFill>
                <a:latin typeface="Verdana"/>
                <a:cs typeface="Verdana"/>
              </a:rPr>
              <a:t>las comisiones cuando se  inicia el proceso de venta de la vivienda. Un profesional inmobiliario con  experiencia le ayudará </a:t>
            </a:r>
            <a:r>
              <a:rPr sz="1200" dirty="0">
                <a:solidFill>
                  <a:srgbClr val="101010"/>
                </a:solidFill>
                <a:latin typeface="Verdana"/>
                <a:cs typeface="Verdana"/>
              </a:rPr>
              <a:t>a </a:t>
            </a:r>
            <a:r>
              <a:rPr sz="1200" spc="-5" dirty="0">
                <a:solidFill>
                  <a:srgbClr val="101010"/>
                </a:solidFill>
                <a:latin typeface="Verdana"/>
                <a:cs typeface="Verdana"/>
              </a:rPr>
              <a:t>garantizar que no haya sorpresas </a:t>
            </a:r>
            <a:r>
              <a:rPr sz="1200" dirty="0">
                <a:solidFill>
                  <a:srgbClr val="101010"/>
                </a:solidFill>
                <a:latin typeface="Verdana"/>
                <a:cs typeface="Verdana"/>
              </a:rPr>
              <a:t>y </a:t>
            </a:r>
            <a:r>
              <a:rPr sz="1200" spc="-5" dirty="0">
                <a:solidFill>
                  <a:srgbClr val="101010"/>
                </a:solidFill>
                <a:latin typeface="Verdana"/>
                <a:cs typeface="Verdana"/>
              </a:rPr>
              <a:t>que toda la  experiencia de venta se desarrolle sin</a:t>
            </a:r>
            <a:r>
              <a:rPr sz="1200" spc="-45" dirty="0">
                <a:solidFill>
                  <a:srgbClr val="101010"/>
                </a:solidFill>
                <a:latin typeface="Verdana"/>
                <a:cs typeface="Verdana"/>
              </a:rPr>
              <a:t> </a:t>
            </a:r>
            <a:r>
              <a:rPr sz="1200" spc="-5" dirty="0">
                <a:solidFill>
                  <a:srgbClr val="101010"/>
                </a:solidFill>
                <a:latin typeface="Verdana"/>
                <a:cs typeface="Verdana"/>
              </a:rPr>
              <a:t>problemas.</a:t>
            </a:r>
            <a:endParaRPr sz="1200">
              <a:latin typeface="Verdana"/>
              <a:cs typeface="Verdana"/>
            </a:endParaRPr>
          </a:p>
        </p:txBody>
      </p:sp>
      <p:sp>
        <p:nvSpPr>
          <p:cNvPr id="9" name="object 9"/>
          <p:cNvSpPr/>
          <p:nvPr/>
        </p:nvSpPr>
        <p:spPr>
          <a:xfrm>
            <a:off x="4679491" y="160570"/>
            <a:ext cx="2603538" cy="470244"/>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4575035" y="196253"/>
            <a:ext cx="164274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FFFFAA"/>
                </a:solidFill>
                <a:latin typeface="Arial"/>
                <a:cs typeface="Arial"/>
              </a:rPr>
              <a:t>Cerrando la</a:t>
            </a:r>
            <a:r>
              <a:rPr sz="1600" spc="-90" dirty="0">
                <a:solidFill>
                  <a:srgbClr val="FFFFAA"/>
                </a:solidFill>
                <a:latin typeface="Arial"/>
                <a:cs typeface="Arial"/>
              </a:rPr>
              <a:t> </a:t>
            </a:r>
            <a:r>
              <a:rPr sz="1600" dirty="0">
                <a:solidFill>
                  <a:srgbClr val="FFFFAA"/>
                </a:solidFill>
                <a:latin typeface="Arial"/>
                <a:cs typeface="Arial"/>
              </a:rPr>
              <a:t>venta</a:t>
            </a:r>
            <a:endParaRPr sz="16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27591"/>
            <a:ext cx="7751872" cy="58111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79347" y="6269075"/>
            <a:ext cx="4551680" cy="513080"/>
          </a:xfrm>
          <a:prstGeom prst="rect">
            <a:avLst/>
          </a:prstGeom>
        </p:spPr>
        <p:txBody>
          <a:bodyPr vert="horz" wrap="square" lIns="0" tIns="12700" rIns="0" bIns="0" rtlCol="0">
            <a:spAutoFit/>
          </a:bodyPr>
          <a:lstStyle/>
          <a:p>
            <a:pPr marL="12700">
              <a:lnSpc>
                <a:spcPct val="100000"/>
              </a:lnSpc>
              <a:spcBef>
                <a:spcPts val="100"/>
              </a:spcBef>
            </a:pPr>
            <a:r>
              <a:rPr sz="3200" b="1" spc="85" dirty="0">
                <a:solidFill>
                  <a:srgbClr val="1E1E1E"/>
                </a:solidFill>
                <a:latin typeface="Times New Roman"/>
                <a:cs typeface="Times New Roman"/>
              </a:rPr>
              <a:t>Las </a:t>
            </a:r>
            <a:r>
              <a:rPr sz="3200" b="1" spc="70" dirty="0">
                <a:solidFill>
                  <a:srgbClr val="1E1E1E"/>
                </a:solidFill>
                <a:latin typeface="Times New Roman"/>
                <a:cs typeface="Times New Roman"/>
              </a:rPr>
              <a:t>transacciones</a:t>
            </a:r>
            <a:r>
              <a:rPr sz="3200" b="1" spc="-110" dirty="0">
                <a:solidFill>
                  <a:srgbClr val="1E1E1E"/>
                </a:solidFill>
                <a:latin typeface="Times New Roman"/>
                <a:cs typeface="Times New Roman"/>
              </a:rPr>
              <a:t> </a:t>
            </a:r>
            <a:r>
              <a:rPr sz="3200" b="1" spc="60" dirty="0">
                <a:solidFill>
                  <a:srgbClr val="1E1E1E"/>
                </a:solidFill>
                <a:latin typeface="Times New Roman"/>
                <a:cs typeface="Times New Roman"/>
              </a:rPr>
              <a:t>finales</a:t>
            </a:r>
            <a:endParaRPr sz="3200">
              <a:latin typeface="Times New Roman"/>
              <a:cs typeface="Times New Roman"/>
            </a:endParaRPr>
          </a:p>
        </p:txBody>
      </p:sp>
      <p:sp>
        <p:nvSpPr>
          <p:cNvPr id="6" name="object 6"/>
          <p:cNvSpPr txBox="1"/>
          <p:nvPr/>
        </p:nvSpPr>
        <p:spPr>
          <a:xfrm>
            <a:off x="875664" y="7047966"/>
            <a:ext cx="6186805" cy="1955800"/>
          </a:xfrm>
          <a:prstGeom prst="rect">
            <a:avLst/>
          </a:prstGeom>
        </p:spPr>
        <p:txBody>
          <a:bodyPr vert="horz" wrap="square" lIns="0" tIns="32384" rIns="0" bIns="0" rtlCol="0">
            <a:spAutoFit/>
          </a:bodyPr>
          <a:lstStyle/>
          <a:p>
            <a:pPr marL="12700" marR="5080" algn="just">
              <a:lnSpc>
                <a:spcPts val="1680"/>
              </a:lnSpc>
              <a:spcBef>
                <a:spcPts val="254"/>
              </a:spcBef>
            </a:pPr>
            <a:r>
              <a:rPr sz="1500" dirty="0">
                <a:solidFill>
                  <a:srgbClr val="0F0F0F"/>
                </a:solidFill>
                <a:latin typeface="Arial"/>
                <a:cs typeface="Arial"/>
              </a:rPr>
              <a:t>En algunos estados, una transacción inmobiliaria no se cierra  oficialmente hasta que los documentos se registran en la oficina local de  registros. En otros estados, simplemente se considera cerrada la  operación cuando se firman los documentos y el dinero cambia de  manos. En cualquier caso, hay mucho "papeleo" para procesar</a:t>
            </a:r>
            <a:r>
              <a:rPr sz="1500" spc="185" dirty="0">
                <a:solidFill>
                  <a:srgbClr val="0F0F0F"/>
                </a:solidFill>
                <a:latin typeface="Arial"/>
                <a:cs typeface="Arial"/>
              </a:rPr>
              <a:t> </a:t>
            </a:r>
            <a:r>
              <a:rPr sz="1500" dirty="0">
                <a:solidFill>
                  <a:srgbClr val="0F0F0F"/>
                </a:solidFill>
                <a:latin typeface="Arial"/>
                <a:cs typeface="Arial"/>
              </a:rPr>
              <a:t>una  venta y asegurarse de que es legalmente</a:t>
            </a:r>
            <a:r>
              <a:rPr sz="1500" spc="-20" dirty="0">
                <a:solidFill>
                  <a:srgbClr val="0F0F0F"/>
                </a:solidFill>
                <a:latin typeface="Arial"/>
                <a:cs typeface="Arial"/>
              </a:rPr>
              <a:t> </a:t>
            </a:r>
            <a:r>
              <a:rPr sz="1500" dirty="0">
                <a:solidFill>
                  <a:srgbClr val="0F0F0F"/>
                </a:solidFill>
                <a:latin typeface="Arial"/>
                <a:cs typeface="Arial"/>
              </a:rPr>
              <a:t>vinculante.</a:t>
            </a:r>
            <a:endParaRPr sz="1500">
              <a:latin typeface="Arial"/>
              <a:cs typeface="Arial"/>
            </a:endParaRPr>
          </a:p>
          <a:p>
            <a:pPr>
              <a:lnSpc>
                <a:spcPct val="100000"/>
              </a:lnSpc>
              <a:spcBef>
                <a:spcPts val="35"/>
              </a:spcBef>
            </a:pPr>
            <a:endParaRPr sz="1400">
              <a:latin typeface="Times New Roman"/>
              <a:cs typeface="Times New Roman"/>
            </a:endParaRPr>
          </a:p>
          <a:p>
            <a:pPr marL="12700" marR="6350" algn="just">
              <a:lnSpc>
                <a:spcPts val="1680"/>
              </a:lnSpc>
            </a:pPr>
            <a:r>
              <a:rPr sz="1500" dirty="0">
                <a:solidFill>
                  <a:srgbClr val="0F0F0F"/>
                </a:solidFill>
                <a:latin typeface="Arial"/>
                <a:cs typeface="Arial"/>
              </a:rPr>
              <a:t>La gran noticia es que, cada vez más, gran parte de este proceso puede  realizarse de forma virtual mediante herramientas</a:t>
            </a:r>
            <a:r>
              <a:rPr sz="1500" spc="-25" dirty="0">
                <a:solidFill>
                  <a:srgbClr val="0F0F0F"/>
                </a:solidFill>
                <a:latin typeface="Arial"/>
                <a:cs typeface="Arial"/>
              </a:rPr>
              <a:t> </a:t>
            </a:r>
            <a:r>
              <a:rPr sz="1500" dirty="0">
                <a:solidFill>
                  <a:srgbClr val="0F0F0F"/>
                </a:solidFill>
                <a:latin typeface="Arial"/>
                <a:cs typeface="Arial"/>
              </a:rPr>
              <a:t>digitales.</a:t>
            </a:r>
            <a:endParaRPr sz="1500">
              <a:latin typeface="Arial"/>
              <a:cs typeface="Arial"/>
            </a:endParaRPr>
          </a:p>
        </p:txBody>
      </p:sp>
      <p:sp>
        <p:nvSpPr>
          <p:cNvPr id="7" name="object 7"/>
          <p:cNvSpPr/>
          <p:nvPr/>
        </p:nvSpPr>
        <p:spPr>
          <a:xfrm>
            <a:off x="2838664" y="355549"/>
            <a:ext cx="2603538" cy="470244"/>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2952127" y="414172"/>
            <a:ext cx="164274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FFFFAA"/>
                </a:solidFill>
                <a:latin typeface="Arial"/>
                <a:cs typeface="Arial"/>
              </a:rPr>
              <a:t>Cerrando la</a:t>
            </a:r>
            <a:r>
              <a:rPr sz="1600" spc="-90" dirty="0">
                <a:solidFill>
                  <a:srgbClr val="FFFFAA"/>
                </a:solidFill>
                <a:latin typeface="Arial"/>
                <a:cs typeface="Arial"/>
              </a:rPr>
              <a:t> </a:t>
            </a:r>
            <a:r>
              <a:rPr sz="1600" dirty="0">
                <a:solidFill>
                  <a:srgbClr val="FFFFAA"/>
                </a:solidFill>
                <a:latin typeface="Arial"/>
                <a:cs typeface="Arial"/>
              </a:rPr>
              <a:t>venta</a:t>
            </a:r>
            <a:endParaRPr sz="16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6041" y="1533868"/>
            <a:ext cx="1474237" cy="11943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39264" y="7371084"/>
            <a:ext cx="518782" cy="62328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95776" y="7386008"/>
            <a:ext cx="746450" cy="21199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72252" y="7919699"/>
            <a:ext cx="444138" cy="1597400"/>
          </a:xfrm>
          <a:prstGeom prst="rect">
            <a:avLst/>
          </a:prstGeom>
          <a:blipFill>
            <a:blip r:embed="rId6"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610789" y="1746478"/>
            <a:ext cx="2546350" cy="749300"/>
          </a:xfrm>
          <a:prstGeom prst="rect">
            <a:avLst/>
          </a:prstGeom>
        </p:spPr>
        <p:txBody>
          <a:bodyPr vert="horz" wrap="square" lIns="0" tIns="12700" rIns="0" bIns="0" rtlCol="0">
            <a:spAutoFit/>
          </a:bodyPr>
          <a:lstStyle/>
          <a:p>
            <a:pPr marL="12700">
              <a:lnSpc>
                <a:spcPct val="100000"/>
              </a:lnSpc>
              <a:spcBef>
                <a:spcPts val="100"/>
              </a:spcBef>
            </a:pPr>
            <a:r>
              <a:rPr sz="4750" spc="80" dirty="0">
                <a:solidFill>
                  <a:srgbClr val="212121"/>
                </a:solidFill>
              </a:rPr>
              <a:t>Mudanza</a:t>
            </a:r>
            <a:endParaRPr sz="475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8" name="object 8"/>
          <p:cNvSpPr txBox="1"/>
          <p:nvPr/>
        </p:nvSpPr>
        <p:spPr>
          <a:xfrm>
            <a:off x="1584629" y="2904058"/>
            <a:ext cx="4451350" cy="4146550"/>
          </a:xfrm>
          <a:prstGeom prst="rect">
            <a:avLst/>
          </a:prstGeom>
        </p:spPr>
        <p:txBody>
          <a:bodyPr vert="horz" wrap="square" lIns="0" tIns="12700" rIns="0" bIns="0" rtlCol="0">
            <a:spAutoFit/>
          </a:bodyPr>
          <a:lstStyle/>
          <a:p>
            <a:pPr marL="12065" marR="5080" indent="-20955" algn="ctr">
              <a:lnSpc>
                <a:spcPct val="150200"/>
              </a:lnSpc>
              <a:spcBef>
                <a:spcPts val="100"/>
              </a:spcBef>
            </a:pPr>
            <a:r>
              <a:rPr sz="1500" spc="80" dirty="0">
                <a:solidFill>
                  <a:srgbClr val="080808"/>
                </a:solidFill>
                <a:latin typeface="Cambria"/>
                <a:cs typeface="Cambria"/>
              </a:rPr>
              <a:t>¿Adónde </a:t>
            </a:r>
            <a:r>
              <a:rPr sz="1500" spc="55" dirty="0">
                <a:solidFill>
                  <a:srgbClr val="080808"/>
                </a:solidFill>
                <a:latin typeface="Cambria"/>
                <a:cs typeface="Cambria"/>
              </a:rPr>
              <a:t>ir? </a:t>
            </a:r>
            <a:r>
              <a:rPr sz="1500" spc="70" dirty="0">
                <a:solidFill>
                  <a:srgbClr val="080808"/>
                </a:solidFill>
                <a:latin typeface="Cambria"/>
                <a:cs typeface="Cambria"/>
              </a:rPr>
              <a:t>La </a:t>
            </a:r>
            <a:r>
              <a:rPr sz="1500" spc="80" dirty="0">
                <a:solidFill>
                  <a:srgbClr val="080808"/>
                </a:solidFill>
                <a:latin typeface="Cambria"/>
                <a:cs typeface="Cambria"/>
              </a:rPr>
              <a:t>compra </a:t>
            </a:r>
            <a:r>
              <a:rPr sz="1500" spc="75" dirty="0">
                <a:solidFill>
                  <a:srgbClr val="080808"/>
                </a:solidFill>
                <a:latin typeface="Cambria"/>
                <a:cs typeface="Cambria"/>
              </a:rPr>
              <a:t>de una nueva </a:t>
            </a:r>
            <a:r>
              <a:rPr sz="1500" spc="70" dirty="0">
                <a:solidFill>
                  <a:srgbClr val="080808"/>
                </a:solidFill>
                <a:latin typeface="Cambria"/>
                <a:cs typeface="Cambria"/>
              </a:rPr>
              <a:t>vivienda  </a:t>
            </a:r>
            <a:r>
              <a:rPr sz="1500" spc="65" dirty="0">
                <a:solidFill>
                  <a:srgbClr val="080808"/>
                </a:solidFill>
                <a:latin typeface="Cambria"/>
                <a:cs typeface="Cambria"/>
              </a:rPr>
              <a:t>tiene </a:t>
            </a:r>
            <a:r>
              <a:rPr sz="1500" spc="70" dirty="0">
                <a:solidFill>
                  <a:srgbClr val="080808"/>
                </a:solidFill>
                <a:latin typeface="Cambria"/>
                <a:cs typeface="Cambria"/>
              </a:rPr>
              <a:t>tantos </a:t>
            </a:r>
            <a:r>
              <a:rPr sz="1500" spc="75" dirty="0">
                <a:solidFill>
                  <a:srgbClr val="080808"/>
                </a:solidFill>
                <a:latin typeface="Cambria"/>
                <a:cs typeface="Cambria"/>
              </a:rPr>
              <a:t>elementos en movimiento </a:t>
            </a:r>
            <a:r>
              <a:rPr sz="1500" spc="85" dirty="0">
                <a:solidFill>
                  <a:srgbClr val="080808"/>
                </a:solidFill>
                <a:latin typeface="Cambria"/>
                <a:cs typeface="Cambria"/>
              </a:rPr>
              <a:t>como </a:t>
            </a:r>
            <a:r>
              <a:rPr sz="1500" spc="60" dirty="0">
                <a:solidFill>
                  <a:srgbClr val="080808"/>
                </a:solidFill>
                <a:latin typeface="Cambria"/>
                <a:cs typeface="Cambria"/>
              </a:rPr>
              <a:t>la  </a:t>
            </a:r>
            <a:r>
              <a:rPr sz="1500" spc="70" dirty="0">
                <a:solidFill>
                  <a:srgbClr val="080808"/>
                </a:solidFill>
                <a:latin typeface="Cambria"/>
                <a:cs typeface="Cambria"/>
              </a:rPr>
              <a:t>venta </a:t>
            </a:r>
            <a:r>
              <a:rPr sz="1500" spc="75" dirty="0">
                <a:solidFill>
                  <a:srgbClr val="080808"/>
                </a:solidFill>
                <a:latin typeface="Cambria"/>
                <a:cs typeface="Cambria"/>
              </a:rPr>
              <a:t>de </a:t>
            </a:r>
            <a:r>
              <a:rPr sz="1500" spc="55" dirty="0">
                <a:solidFill>
                  <a:srgbClr val="080808"/>
                </a:solidFill>
                <a:latin typeface="Cambria"/>
                <a:cs typeface="Cambria"/>
              </a:rPr>
              <a:t>la </a:t>
            </a:r>
            <a:r>
              <a:rPr sz="1500" spc="65" dirty="0">
                <a:solidFill>
                  <a:srgbClr val="080808"/>
                </a:solidFill>
                <a:latin typeface="Cambria"/>
                <a:cs typeface="Cambria"/>
              </a:rPr>
              <a:t>actual. </a:t>
            </a:r>
            <a:r>
              <a:rPr sz="1500" spc="70" dirty="0">
                <a:solidFill>
                  <a:srgbClr val="080808"/>
                </a:solidFill>
                <a:latin typeface="Cambria"/>
                <a:cs typeface="Cambria"/>
              </a:rPr>
              <a:t>Para </a:t>
            </a:r>
            <a:r>
              <a:rPr sz="1500" spc="55" dirty="0">
                <a:solidFill>
                  <a:srgbClr val="080808"/>
                </a:solidFill>
                <a:latin typeface="Cambria"/>
                <a:cs typeface="Cambria"/>
              </a:rPr>
              <a:t>la </a:t>
            </a:r>
            <a:r>
              <a:rPr sz="1500" spc="75" dirty="0">
                <a:solidFill>
                  <a:srgbClr val="080808"/>
                </a:solidFill>
                <a:latin typeface="Cambria"/>
                <a:cs typeface="Cambria"/>
              </a:rPr>
              <a:t>mayoría de </a:t>
            </a:r>
            <a:r>
              <a:rPr sz="1500" spc="55" dirty="0">
                <a:solidFill>
                  <a:srgbClr val="080808"/>
                </a:solidFill>
                <a:latin typeface="Cambria"/>
                <a:cs typeface="Cambria"/>
              </a:rPr>
              <a:t>la </a:t>
            </a:r>
            <a:r>
              <a:rPr sz="1500" spc="65" dirty="0">
                <a:solidFill>
                  <a:srgbClr val="080808"/>
                </a:solidFill>
                <a:latin typeface="Cambria"/>
                <a:cs typeface="Cambria"/>
              </a:rPr>
              <a:t>gente,  </a:t>
            </a:r>
            <a:r>
              <a:rPr sz="1500" spc="85" dirty="0">
                <a:solidFill>
                  <a:srgbClr val="080808"/>
                </a:solidFill>
                <a:latin typeface="Cambria"/>
                <a:cs typeface="Cambria"/>
              </a:rPr>
              <a:t>ambos </a:t>
            </a:r>
            <a:r>
              <a:rPr sz="1500" spc="70" dirty="0">
                <a:solidFill>
                  <a:srgbClr val="080808"/>
                </a:solidFill>
                <a:latin typeface="Cambria"/>
                <a:cs typeface="Cambria"/>
              </a:rPr>
              <a:t>procesos </a:t>
            </a:r>
            <a:r>
              <a:rPr sz="1500" spc="65" dirty="0">
                <a:solidFill>
                  <a:srgbClr val="080808"/>
                </a:solidFill>
                <a:latin typeface="Cambria"/>
                <a:cs typeface="Cambria"/>
              </a:rPr>
              <a:t>se cruzan. </a:t>
            </a:r>
            <a:r>
              <a:rPr sz="1500" spc="80" dirty="0">
                <a:solidFill>
                  <a:srgbClr val="080808"/>
                </a:solidFill>
                <a:latin typeface="Cambria"/>
                <a:cs typeface="Cambria"/>
              </a:rPr>
              <a:t>Hay </a:t>
            </a:r>
            <a:r>
              <a:rPr sz="1500" spc="75" dirty="0">
                <a:solidFill>
                  <a:srgbClr val="080808"/>
                </a:solidFill>
                <a:latin typeface="Cambria"/>
                <a:cs typeface="Cambria"/>
              </a:rPr>
              <a:t>que </a:t>
            </a:r>
            <a:r>
              <a:rPr sz="1500" spc="70" dirty="0">
                <a:solidFill>
                  <a:srgbClr val="080808"/>
                </a:solidFill>
                <a:latin typeface="Cambria"/>
                <a:cs typeface="Cambria"/>
              </a:rPr>
              <a:t>hacer  </a:t>
            </a:r>
            <a:r>
              <a:rPr sz="1500" spc="80" dirty="0">
                <a:solidFill>
                  <a:srgbClr val="080808"/>
                </a:solidFill>
                <a:latin typeface="Cambria"/>
                <a:cs typeface="Cambria"/>
              </a:rPr>
              <a:t>muchos </a:t>
            </a:r>
            <a:r>
              <a:rPr sz="1500" spc="75" dirty="0">
                <a:solidFill>
                  <a:srgbClr val="080808"/>
                </a:solidFill>
                <a:latin typeface="Cambria"/>
                <a:cs typeface="Cambria"/>
              </a:rPr>
              <a:t>malabarismos. </a:t>
            </a:r>
            <a:r>
              <a:rPr sz="1500" spc="70" dirty="0">
                <a:solidFill>
                  <a:srgbClr val="080808"/>
                </a:solidFill>
                <a:latin typeface="Cambria"/>
                <a:cs typeface="Cambria"/>
              </a:rPr>
              <a:t>Por eso </a:t>
            </a:r>
            <a:r>
              <a:rPr sz="1500" spc="75" dirty="0">
                <a:solidFill>
                  <a:srgbClr val="080808"/>
                </a:solidFill>
                <a:latin typeface="Cambria"/>
                <a:cs typeface="Cambria"/>
              </a:rPr>
              <a:t>he elaborado una  </a:t>
            </a:r>
            <a:r>
              <a:rPr sz="1500" spc="70" dirty="0">
                <a:solidFill>
                  <a:srgbClr val="080808"/>
                </a:solidFill>
                <a:latin typeface="Cambria"/>
                <a:cs typeface="Cambria"/>
              </a:rPr>
              <a:t>Guía para </a:t>
            </a:r>
            <a:r>
              <a:rPr sz="1500" spc="55" dirty="0">
                <a:solidFill>
                  <a:srgbClr val="080808"/>
                </a:solidFill>
                <a:latin typeface="Cambria"/>
                <a:cs typeface="Cambria"/>
              </a:rPr>
              <a:t>el </a:t>
            </a:r>
            <a:r>
              <a:rPr sz="1500" spc="80" dirty="0">
                <a:solidFill>
                  <a:srgbClr val="080808"/>
                </a:solidFill>
                <a:latin typeface="Cambria"/>
                <a:cs typeface="Cambria"/>
              </a:rPr>
              <a:t>comprador </a:t>
            </a:r>
            <a:r>
              <a:rPr sz="1500" spc="75" dirty="0">
                <a:solidFill>
                  <a:srgbClr val="080808"/>
                </a:solidFill>
                <a:latin typeface="Cambria"/>
                <a:cs typeface="Cambria"/>
              </a:rPr>
              <a:t>de </a:t>
            </a:r>
            <a:r>
              <a:rPr sz="1500" spc="70" dirty="0">
                <a:solidFill>
                  <a:srgbClr val="080808"/>
                </a:solidFill>
                <a:latin typeface="Cambria"/>
                <a:cs typeface="Cambria"/>
              </a:rPr>
              <a:t>vivienda </a:t>
            </a:r>
            <a:r>
              <a:rPr sz="1500" spc="75" dirty="0">
                <a:solidFill>
                  <a:srgbClr val="080808"/>
                </a:solidFill>
                <a:latin typeface="Cambria"/>
                <a:cs typeface="Cambria"/>
              </a:rPr>
              <a:t>que </a:t>
            </a:r>
            <a:r>
              <a:rPr sz="1500" spc="60" dirty="0">
                <a:solidFill>
                  <a:srgbClr val="080808"/>
                </a:solidFill>
                <a:latin typeface="Cambria"/>
                <a:cs typeface="Cambria"/>
              </a:rPr>
              <a:t>le  </a:t>
            </a:r>
            <a:r>
              <a:rPr sz="1500" spc="75" dirty="0">
                <a:solidFill>
                  <a:srgbClr val="080808"/>
                </a:solidFill>
                <a:latin typeface="Cambria"/>
                <a:cs typeface="Cambria"/>
              </a:rPr>
              <a:t>ayudará </a:t>
            </a:r>
            <a:r>
              <a:rPr sz="1500" spc="65" dirty="0">
                <a:solidFill>
                  <a:srgbClr val="080808"/>
                </a:solidFill>
                <a:latin typeface="Cambria"/>
                <a:cs typeface="Cambria"/>
              </a:rPr>
              <a:t>a seguir </a:t>
            </a:r>
            <a:r>
              <a:rPr sz="1500" spc="60" dirty="0">
                <a:solidFill>
                  <a:srgbClr val="080808"/>
                </a:solidFill>
                <a:latin typeface="Cambria"/>
                <a:cs typeface="Cambria"/>
              </a:rPr>
              <a:t>las </a:t>
            </a:r>
            <a:r>
              <a:rPr sz="1500" spc="75" dirty="0">
                <a:solidFill>
                  <a:srgbClr val="080808"/>
                </a:solidFill>
                <a:latin typeface="Cambria"/>
                <a:cs typeface="Cambria"/>
              </a:rPr>
              <a:t>mejores </a:t>
            </a:r>
            <a:r>
              <a:rPr sz="1500" spc="65" dirty="0">
                <a:solidFill>
                  <a:srgbClr val="080808"/>
                </a:solidFill>
                <a:latin typeface="Cambria"/>
                <a:cs typeface="Cambria"/>
              </a:rPr>
              <a:t>prácticas </a:t>
            </a:r>
            <a:r>
              <a:rPr sz="1500" spc="70" dirty="0">
                <a:solidFill>
                  <a:srgbClr val="080808"/>
                </a:solidFill>
                <a:latin typeface="Cambria"/>
                <a:cs typeface="Cambria"/>
              </a:rPr>
              <a:t>para  </a:t>
            </a:r>
            <a:r>
              <a:rPr sz="1500" spc="65" dirty="0">
                <a:solidFill>
                  <a:srgbClr val="080808"/>
                </a:solidFill>
                <a:latin typeface="Cambria"/>
                <a:cs typeface="Cambria"/>
              </a:rPr>
              <a:t>decidirse y </a:t>
            </a:r>
            <a:r>
              <a:rPr sz="1500" spc="70" dirty="0">
                <a:solidFill>
                  <a:srgbClr val="080808"/>
                </a:solidFill>
                <a:latin typeface="Cambria"/>
                <a:cs typeface="Cambria"/>
              </a:rPr>
              <a:t>asegurar su </a:t>
            </a:r>
            <a:r>
              <a:rPr sz="1500" spc="75" dirty="0">
                <a:solidFill>
                  <a:srgbClr val="080808"/>
                </a:solidFill>
                <a:latin typeface="Cambria"/>
                <a:cs typeface="Cambria"/>
              </a:rPr>
              <a:t>próxima </a:t>
            </a:r>
            <a:r>
              <a:rPr sz="1500" spc="65" dirty="0">
                <a:solidFill>
                  <a:srgbClr val="080808"/>
                </a:solidFill>
                <a:latin typeface="Cambria"/>
                <a:cs typeface="Cambria"/>
              </a:rPr>
              <a:t>casa. </a:t>
            </a:r>
            <a:r>
              <a:rPr sz="1500" spc="70" dirty="0">
                <a:solidFill>
                  <a:srgbClr val="080808"/>
                </a:solidFill>
                <a:latin typeface="Cambria"/>
                <a:cs typeface="Cambria"/>
              </a:rPr>
              <a:t>Estaré  </a:t>
            </a:r>
            <a:r>
              <a:rPr sz="1500" spc="75" dirty="0">
                <a:solidFill>
                  <a:srgbClr val="080808"/>
                </a:solidFill>
                <a:latin typeface="Cambria"/>
                <a:cs typeface="Cambria"/>
              </a:rPr>
              <a:t>encantada de </a:t>
            </a:r>
            <a:r>
              <a:rPr sz="1500" spc="65" dirty="0">
                <a:solidFill>
                  <a:srgbClr val="080808"/>
                </a:solidFill>
                <a:latin typeface="Cambria"/>
                <a:cs typeface="Cambria"/>
              </a:rPr>
              <a:t>enviársela. ¡Ya sea </a:t>
            </a:r>
            <a:r>
              <a:rPr sz="1500" spc="75" dirty="0">
                <a:solidFill>
                  <a:srgbClr val="080808"/>
                </a:solidFill>
                <a:latin typeface="Cambria"/>
                <a:cs typeface="Cambria"/>
              </a:rPr>
              <a:t>que </a:t>
            </a:r>
            <a:r>
              <a:rPr sz="1500" spc="70" dirty="0">
                <a:solidFill>
                  <a:srgbClr val="080808"/>
                </a:solidFill>
                <a:latin typeface="Cambria"/>
                <a:cs typeface="Cambria"/>
              </a:rPr>
              <a:t>usted </a:t>
            </a:r>
            <a:r>
              <a:rPr sz="1500" spc="65" dirty="0">
                <a:solidFill>
                  <a:srgbClr val="080808"/>
                </a:solidFill>
                <a:latin typeface="Cambria"/>
                <a:cs typeface="Cambria"/>
              </a:rPr>
              <a:t>está  </a:t>
            </a:r>
            <a:r>
              <a:rPr sz="1500" spc="75" dirty="0">
                <a:solidFill>
                  <a:srgbClr val="080808"/>
                </a:solidFill>
                <a:latin typeface="Cambria"/>
                <a:cs typeface="Cambria"/>
              </a:rPr>
              <a:t>buscando </a:t>
            </a:r>
            <a:r>
              <a:rPr sz="1500" spc="70" dirty="0">
                <a:solidFill>
                  <a:srgbClr val="080808"/>
                </a:solidFill>
                <a:latin typeface="Cambria"/>
                <a:cs typeface="Cambria"/>
              </a:rPr>
              <a:t>para </a:t>
            </a:r>
            <a:r>
              <a:rPr sz="1500" spc="80" dirty="0">
                <a:solidFill>
                  <a:srgbClr val="080808"/>
                </a:solidFill>
                <a:latin typeface="Cambria"/>
                <a:cs typeface="Cambria"/>
              </a:rPr>
              <a:t>comprar </a:t>
            </a:r>
            <a:r>
              <a:rPr sz="1500" spc="65" dirty="0">
                <a:solidFill>
                  <a:srgbClr val="080808"/>
                </a:solidFill>
                <a:latin typeface="Cambria"/>
                <a:cs typeface="Cambria"/>
              </a:rPr>
              <a:t>a </a:t>
            </a:r>
            <a:r>
              <a:rPr sz="1500" spc="60" dirty="0">
                <a:solidFill>
                  <a:srgbClr val="080808"/>
                </a:solidFill>
                <a:latin typeface="Cambria"/>
                <a:cs typeface="Cambria"/>
              </a:rPr>
              <a:t>nivel local </a:t>
            </a:r>
            <a:r>
              <a:rPr sz="1500" spc="70" dirty="0">
                <a:solidFill>
                  <a:srgbClr val="080808"/>
                </a:solidFill>
                <a:latin typeface="Cambria"/>
                <a:cs typeface="Cambria"/>
              </a:rPr>
              <a:t>o </a:t>
            </a:r>
            <a:r>
              <a:rPr sz="1500" spc="65" dirty="0">
                <a:solidFill>
                  <a:srgbClr val="080808"/>
                </a:solidFill>
                <a:latin typeface="Cambria"/>
                <a:cs typeface="Cambria"/>
              </a:rPr>
              <a:t>fuera </a:t>
            </a:r>
            <a:r>
              <a:rPr sz="1500" spc="75" dirty="0">
                <a:solidFill>
                  <a:srgbClr val="080808"/>
                </a:solidFill>
                <a:latin typeface="Cambria"/>
                <a:cs typeface="Cambria"/>
              </a:rPr>
              <a:t>de</a:t>
            </a:r>
            <a:r>
              <a:rPr sz="1500" spc="-40" dirty="0">
                <a:solidFill>
                  <a:srgbClr val="080808"/>
                </a:solidFill>
                <a:latin typeface="Cambria"/>
                <a:cs typeface="Cambria"/>
              </a:rPr>
              <a:t> </a:t>
            </a:r>
            <a:r>
              <a:rPr sz="1500" spc="60" dirty="0">
                <a:solidFill>
                  <a:srgbClr val="080808"/>
                </a:solidFill>
                <a:latin typeface="Cambria"/>
                <a:cs typeface="Cambria"/>
              </a:rPr>
              <a:t>la  </a:t>
            </a:r>
            <a:r>
              <a:rPr sz="1500" spc="65" dirty="0">
                <a:solidFill>
                  <a:srgbClr val="080808"/>
                </a:solidFill>
                <a:latin typeface="Cambria"/>
                <a:cs typeface="Cambria"/>
              </a:rPr>
              <a:t>zona, </a:t>
            </a:r>
            <a:r>
              <a:rPr sz="1500" spc="80" dirty="0">
                <a:solidFill>
                  <a:srgbClr val="080808"/>
                </a:solidFill>
                <a:latin typeface="Cambria"/>
                <a:cs typeface="Cambria"/>
              </a:rPr>
              <a:t>puedo </a:t>
            </a:r>
            <a:r>
              <a:rPr sz="1500" spc="75" dirty="0">
                <a:solidFill>
                  <a:srgbClr val="080808"/>
                </a:solidFill>
                <a:latin typeface="Cambria"/>
                <a:cs typeface="Cambria"/>
              </a:rPr>
              <a:t>ayudar </a:t>
            </a:r>
            <a:r>
              <a:rPr sz="1500" spc="65" dirty="0">
                <a:solidFill>
                  <a:srgbClr val="080808"/>
                </a:solidFill>
                <a:latin typeface="Cambria"/>
                <a:cs typeface="Cambria"/>
              </a:rPr>
              <a:t>a </a:t>
            </a:r>
            <a:r>
              <a:rPr sz="1500" spc="70" dirty="0">
                <a:solidFill>
                  <a:srgbClr val="080808"/>
                </a:solidFill>
                <a:latin typeface="Cambria"/>
                <a:cs typeface="Cambria"/>
              </a:rPr>
              <a:t>asegurar </a:t>
            </a:r>
            <a:r>
              <a:rPr sz="1500" spc="75" dirty="0">
                <a:solidFill>
                  <a:srgbClr val="080808"/>
                </a:solidFill>
                <a:latin typeface="Cambria"/>
                <a:cs typeface="Cambria"/>
              </a:rPr>
              <a:t>que </a:t>
            </a:r>
            <a:r>
              <a:rPr sz="1500" spc="70" dirty="0">
                <a:solidFill>
                  <a:srgbClr val="080808"/>
                </a:solidFill>
                <a:latin typeface="Cambria"/>
                <a:cs typeface="Cambria"/>
              </a:rPr>
              <a:t>su proceso  </a:t>
            </a:r>
            <a:r>
              <a:rPr sz="1500" spc="75" dirty="0">
                <a:solidFill>
                  <a:srgbClr val="080808"/>
                </a:solidFill>
                <a:latin typeface="Cambria"/>
                <a:cs typeface="Cambria"/>
              </a:rPr>
              <a:t>de </a:t>
            </a:r>
            <a:r>
              <a:rPr sz="1500" spc="80" dirty="0">
                <a:solidFill>
                  <a:srgbClr val="080808"/>
                </a:solidFill>
                <a:latin typeface="Cambria"/>
                <a:cs typeface="Cambria"/>
              </a:rPr>
              <a:t>compra </a:t>
            </a:r>
            <a:r>
              <a:rPr sz="1500" spc="65" dirty="0">
                <a:solidFill>
                  <a:srgbClr val="080808"/>
                </a:solidFill>
                <a:latin typeface="Cambria"/>
                <a:cs typeface="Cambria"/>
              </a:rPr>
              <a:t>es </a:t>
            </a:r>
            <a:r>
              <a:rPr sz="1500" spc="70" dirty="0">
                <a:solidFill>
                  <a:srgbClr val="080808"/>
                </a:solidFill>
                <a:latin typeface="Cambria"/>
                <a:cs typeface="Cambria"/>
              </a:rPr>
              <a:t>tan suave </a:t>
            </a:r>
            <a:r>
              <a:rPr sz="1500" spc="85" dirty="0">
                <a:solidFill>
                  <a:srgbClr val="080808"/>
                </a:solidFill>
                <a:latin typeface="Cambria"/>
                <a:cs typeface="Cambria"/>
              </a:rPr>
              <a:t>como </a:t>
            </a:r>
            <a:r>
              <a:rPr sz="1500" spc="55" dirty="0">
                <a:solidFill>
                  <a:srgbClr val="080808"/>
                </a:solidFill>
                <a:latin typeface="Cambria"/>
                <a:cs typeface="Cambria"/>
              </a:rPr>
              <a:t>la</a:t>
            </a:r>
            <a:r>
              <a:rPr sz="1500" spc="-70" dirty="0">
                <a:solidFill>
                  <a:srgbClr val="080808"/>
                </a:solidFill>
                <a:latin typeface="Cambria"/>
                <a:cs typeface="Cambria"/>
              </a:rPr>
              <a:t> </a:t>
            </a:r>
            <a:r>
              <a:rPr sz="1500" spc="65" dirty="0">
                <a:solidFill>
                  <a:srgbClr val="080808"/>
                </a:solidFill>
                <a:latin typeface="Cambria"/>
                <a:cs typeface="Cambria"/>
              </a:rPr>
              <a:t>venta!</a:t>
            </a:r>
            <a:endParaRPr sz="1500">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51872" cy="95171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79265" y="951331"/>
            <a:ext cx="221615" cy="800100"/>
          </a:xfrm>
          <a:prstGeom prst="rect">
            <a:avLst/>
          </a:prstGeom>
        </p:spPr>
        <p:txBody>
          <a:bodyPr vert="horz" wrap="square" lIns="0" tIns="12700" rIns="0" bIns="0" rtlCol="0">
            <a:spAutoFit/>
          </a:bodyPr>
          <a:lstStyle/>
          <a:p>
            <a:pPr marL="12700">
              <a:lnSpc>
                <a:spcPts val="3050"/>
              </a:lnSpc>
              <a:spcBef>
                <a:spcPts val="100"/>
              </a:spcBef>
            </a:pPr>
            <a:r>
              <a:rPr sz="2900" dirty="0">
                <a:solidFill>
                  <a:srgbClr val="201C1C"/>
                </a:solidFill>
                <a:latin typeface="Times New Roman"/>
                <a:cs typeface="Times New Roman"/>
              </a:rPr>
              <a:t>\</a:t>
            </a:r>
            <a:endParaRPr sz="2900">
              <a:latin typeface="Times New Roman"/>
              <a:cs typeface="Times New Roman"/>
            </a:endParaRPr>
          </a:p>
          <a:p>
            <a:pPr marL="106045">
              <a:lnSpc>
                <a:spcPts val="3050"/>
              </a:lnSpc>
            </a:pPr>
            <a:r>
              <a:rPr sz="2900" dirty="0">
                <a:solidFill>
                  <a:srgbClr val="201C1C"/>
                </a:solidFill>
                <a:latin typeface="Times New Roman"/>
                <a:cs typeface="Times New Roman"/>
              </a:rPr>
              <a:t>\</a:t>
            </a:r>
            <a:endParaRPr sz="2900">
              <a:latin typeface="Times New Roman"/>
              <a:cs typeface="Times New Roman"/>
            </a:endParaRPr>
          </a:p>
        </p:txBody>
      </p:sp>
      <p:sp>
        <p:nvSpPr>
          <p:cNvPr id="5" name="object 5"/>
          <p:cNvSpPr txBox="1"/>
          <p:nvPr/>
        </p:nvSpPr>
        <p:spPr>
          <a:xfrm>
            <a:off x="4357878" y="1998065"/>
            <a:ext cx="848994" cy="223520"/>
          </a:xfrm>
          <a:prstGeom prst="rect">
            <a:avLst/>
          </a:prstGeom>
        </p:spPr>
        <p:txBody>
          <a:bodyPr vert="horz" wrap="square" lIns="0" tIns="12700" rIns="0" bIns="0" rtlCol="0">
            <a:spAutoFit/>
          </a:bodyPr>
          <a:lstStyle/>
          <a:p>
            <a:pPr marL="12700">
              <a:lnSpc>
                <a:spcPct val="100000"/>
              </a:lnSpc>
              <a:spcBef>
                <a:spcPts val="100"/>
              </a:spcBef>
            </a:pPr>
            <a:r>
              <a:rPr sz="1300" spc="175" dirty="0">
                <a:solidFill>
                  <a:srgbClr val="1F1A1B"/>
                </a:solidFill>
                <a:latin typeface="Times New Roman"/>
                <a:cs typeface="Times New Roman"/>
              </a:rPr>
              <a:t>'--------■</a:t>
            </a:r>
            <a:r>
              <a:rPr sz="1300" spc="-130" dirty="0">
                <a:solidFill>
                  <a:srgbClr val="1F1A1B"/>
                </a:solidFill>
                <a:latin typeface="Times New Roman"/>
                <a:cs typeface="Times New Roman"/>
              </a:rPr>
              <a:t> </a:t>
            </a:r>
            <a:endParaRPr sz="1300">
              <a:latin typeface="Times New Roman"/>
              <a:cs typeface="Times New Roman"/>
            </a:endParaRPr>
          </a:p>
        </p:txBody>
      </p:sp>
      <p:sp>
        <p:nvSpPr>
          <p:cNvPr id="6" name="object 6"/>
          <p:cNvSpPr/>
          <p:nvPr/>
        </p:nvSpPr>
        <p:spPr>
          <a:xfrm>
            <a:off x="3313516" y="171013"/>
            <a:ext cx="1228343" cy="49523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492639" y="143788"/>
            <a:ext cx="825500" cy="269240"/>
          </a:xfrm>
          <a:prstGeom prst="rect">
            <a:avLst/>
          </a:prstGeom>
        </p:spPr>
        <p:txBody>
          <a:bodyPr vert="horz" wrap="square" lIns="0" tIns="12700" rIns="0" bIns="0" rtlCol="0">
            <a:spAutoFit/>
          </a:bodyPr>
          <a:lstStyle/>
          <a:p>
            <a:pPr marL="12700">
              <a:lnSpc>
                <a:spcPct val="100000"/>
              </a:lnSpc>
              <a:spcBef>
                <a:spcPts val="100"/>
              </a:spcBef>
            </a:pPr>
            <a:r>
              <a:rPr sz="1600" b="1" spc="-95" dirty="0">
                <a:solidFill>
                  <a:srgbClr val="FFFFAA"/>
                </a:solidFill>
                <a:latin typeface="Palatino Linotype"/>
                <a:cs typeface="Palatino Linotype"/>
              </a:rPr>
              <a:t>Mudanza</a:t>
            </a:r>
            <a:endParaRPr sz="1600">
              <a:latin typeface="Palatino Linotype"/>
              <a:cs typeface="Palatino Linotype"/>
            </a:endParaRPr>
          </a:p>
        </p:txBody>
      </p:sp>
      <p:sp>
        <p:nvSpPr>
          <p:cNvPr id="8" name="object 8"/>
          <p:cNvSpPr/>
          <p:nvPr/>
        </p:nvSpPr>
        <p:spPr>
          <a:xfrm>
            <a:off x="986363" y="3624312"/>
            <a:ext cx="5688796" cy="2534720"/>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053947" y="3604196"/>
            <a:ext cx="53486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Cómo organizar una nueva</a:t>
            </a:r>
            <a:r>
              <a:rPr sz="2400" b="1" spc="-95" dirty="0">
                <a:solidFill>
                  <a:srgbClr val="FFFFFF"/>
                </a:solidFill>
                <a:latin typeface="Arial"/>
                <a:cs typeface="Arial"/>
              </a:rPr>
              <a:t> </a:t>
            </a:r>
            <a:r>
              <a:rPr sz="2400" b="1" dirty="0">
                <a:solidFill>
                  <a:srgbClr val="FFFFFF"/>
                </a:solidFill>
                <a:latin typeface="Arial"/>
                <a:cs typeface="Arial"/>
              </a:rPr>
              <a:t>mudanza</a:t>
            </a:r>
            <a:endParaRPr sz="24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0" name="object 10"/>
          <p:cNvSpPr txBox="1"/>
          <p:nvPr/>
        </p:nvSpPr>
        <p:spPr>
          <a:xfrm>
            <a:off x="1088351" y="4349800"/>
            <a:ext cx="6058535" cy="1560195"/>
          </a:xfrm>
          <a:prstGeom prst="rect">
            <a:avLst/>
          </a:prstGeom>
        </p:spPr>
        <p:txBody>
          <a:bodyPr vert="horz" wrap="square" lIns="0" tIns="48260" rIns="0" bIns="0" rtlCol="0">
            <a:spAutoFit/>
          </a:bodyPr>
          <a:lstStyle/>
          <a:p>
            <a:pPr marL="12700" marR="5080" algn="just">
              <a:lnSpc>
                <a:spcPts val="1400"/>
              </a:lnSpc>
              <a:spcBef>
                <a:spcPts val="380"/>
              </a:spcBef>
            </a:pPr>
            <a:r>
              <a:rPr sz="1400" dirty="0">
                <a:solidFill>
                  <a:srgbClr val="FFFFFF"/>
                </a:solidFill>
                <a:latin typeface="Arial"/>
                <a:cs typeface="Arial"/>
              </a:rPr>
              <a:t>La mudanza puede ser un momento emocionante, pero a menudo  abrumador, para las familias. Hay mucho que hacer y muchos detalles que  gestionar. He elaborado una lista de comprobación de la mudanza para  ayudarle en el proceso y también algunos consejos para ayudar a los niños  a navegar por lo que puede parecer una cal de</a:t>
            </a:r>
            <a:r>
              <a:rPr sz="1400" spc="-25" dirty="0">
                <a:solidFill>
                  <a:srgbClr val="FFFFFF"/>
                </a:solidFill>
                <a:latin typeface="Arial"/>
                <a:cs typeface="Arial"/>
              </a:rPr>
              <a:t> </a:t>
            </a:r>
            <a:r>
              <a:rPr sz="1400" dirty="0">
                <a:solidFill>
                  <a:srgbClr val="FFFFFF"/>
                </a:solidFill>
                <a:latin typeface="Arial"/>
                <a:cs typeface="Arial"/>
              </a:rPr>
              <a:t>miedo.</a:t>
            </a:r>
            <a:endParaRPr sz="1400">
              <a:latin typeface="Arial"/>
              <a:cs typeface="Arial"/>
            </a:endParaRPr>
          </a:p>
          <a:p>
            <a:pPr>
              <a:lnSpc>
                <a:spcPct val="100000"/>
              </a:lnSpc>
              <a:spcBef>
                <a:spcPts val="45"/>
              </a:spcBef>
            </a:pPr>
            <a:endParaRPr sz="1700">
              <a:latin typeface="Times New Roman"/>
              <a:cs typeface="Times New Roman"/>
            </a:endParaRPr>
          </a:p>
          <a:p>
            <a:pPr marL="12700" marR="5715" algn="just">
              <a:lnSpc>
                <a:spcPts val="1400"/>
              </a:lnSpc>
            </a:pPr>
            <a:r>
              <a:rPr sz="1400" dirty="0">
                <a:solidFill>
                  <a:srgbClr val="FFFFFF"/>
                </a:solidFill>
                <a:latin typeface="Arial"/>
                <a:cs typeface="Arial"/>
              </a:rPr>
              <a:t>También estoy encantada de proporcionar recursos adicionales, como  recomendaciones de empresas de</a:t>
            </a:r>
            <a:r>
              <a:rPr sz="1400" spc="-10" dirty="0">
                <a:solidFill>
                  <a:srgbClr val="FFFFFF"/>
                </a:solidFill>
                <a:latin typeface="Arial"/>
                <a:cs typeface="Arial"/>
              </a:rPr>
              <a:t> </a:t>
            </a:r>
            <a:r>
              <a:rPr sz="1400" dirty="0">
                <a:solidFill>
                  <a:srgbClr val="FFFFFF"/>
                </a:solidFill>
                <a:latin typeface="Arial"/>
                <a:cs typeface="Arial"/>
              </a:rPr>
              <a:t>mudanzas.</a:t>
            </a:r>
            <a:endParaRPr sz="14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51872" cy="32991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909445" y="3637034"/>
            <a:ext cx="3902075" cy="743585"/>
          </a:xfrm>
          <a:prstGeom prst="rect">
            <a:avLst/>
          </a:prstGeom>
        </p:spPr>
        <p:txBody>
          <a:bodyPr vert="horz" wrap="square" lIns="0" tIns="112395" rIns="0" bIns="0" rtlCol="0">
            <a:spAutoFit/>
          </a:bodyPr>
          <a:lstStyle/>
          <a:p>
            <a:pPr algn="ctr">
              <a:lnSpc>
                <a:spcPct val="100000"/>
              </a:lnSpc>
              <a:spcBef>
                <a:spcPts val="885"/>
              </a:spcBef>
            </a:pPr>
            <a:r>
              <a:rPr sz="1800" b="1" spc="-140" dirty="0">
                <a:solidFill>
                  <a:srgbClr val="1C1C1C"/>
                </a:solidFill>
                <a:latin typeface="Palatino Linotype"/>
                <a:cs typeface="Palatino Linotype"/>
              </a:rPr>
              <a:t>LISTA </a:t>
            </a:r>
            <a:r>
              <a:rPr sz="1800" b="1" spc="-114" dirty="0">
                <a:solidFill>
                  <a:srgbClr val="1C1C1C"/>
                </a:solidFill>
                <a:latin typeface="Palatino Linotype"/>
                <a:cs typeface="Palatino Linotype"/>
              </a:rPr>
              <a:t>DE </a:t>
            </a:r>
            <a:r>
              <a:rPr sz="1800" b="1" spc="-150" dirty="0">
                <a:solidFill>
                  <a:srgbClr val="1C1C1C"/>
                </a:solidFill>
                <a:latin typeface="Palatino Linotype"/>
                <a:cs typeface="Palatino Linotype"/>
              </a:rPr>
              <a:t>CONTROL </a:t>
            </a:r>
            <a:r>
              <a:rPr sz="1800" b="1" spc="-114" dirty="0">
                <a:solidFill>
                  <a:srgbClr val="1C1C1C"/>
                </a:solidFill>
                <a:latin typeface="Palatino Linotype"/>
                <a:cs typeface="Palatino Linotype"/>
              </a:rPr>
              <a:t>DE </a:t>
            </a:r>
            <a:r>
              <a:rPr sz="1800" b="1" spc="-140" dirty="0">
                <a:solidFill>
                  <a:srgbClr val="1C1C1C"/>
                </a:solidFill>
                <a:latin typeface="Palatino Linotype"/>
                <a:cs typeface="Palatino Linotype"/>
              </a:rPr>
              <a:t>LA</a:t>
            </a:r>
            <a:r>
              <a:rPr sz="1800" b="1" spc="-290" dirty="0">
                <a:solidFill>
                  <a:srgbClr val="1C1C1C"/>
                </a:solidFill>
                <a:latin typeface="Palatino Linotype"/>
                <a:cs typeface="Palatino Linotype"/>
              </a:rPr>
              <a:t> </a:t>
            </a:r>
            <a:r>
              <a:rPr sz="1800" b="1" spc="-185" dirty="0">
                <a:solidFill>
                  <a:srgbClr val="1C1C1C"/>
                </a:solidFill>
                <a:latin typeface="Palatino Linotype"/>
                <a:cs typeface="Palatino Linotype"/>
              </a:rPr>
              <a:t>MUDANZA</a:t>
            </a:r>
            <a:endParaRPr sz="1800">
              <a:latin typeface="Palatino Linotype"/>
              <a:cs typeface="Palatino Linotype"/>
            </a:endParaRPr>
          </a:p>
          <a:p>
            <a:pPr marL="35560" algn="ctr">
              <a:lnSpc>
                <a:spcPct val="100000"/>
              </a:lnSpc>
              <a:spcBef>
                <a:spcPts val="725"/>
              </a:spcBef>
            </a:pPr>
            <a:r>
              <a:rPr sz="1650" i="1" spc="75" dirty="0">
                <a:solidFill>
                  <a:srgbClr val="505252"/>
                </a:solidFill>
                <a:latin typeface="Times New Roman"/>
                <a:cs typeface="Times New Roman"/>
              </a:rPr>
              <a:t>Un </a:t>
            </a:r>
            <a:r>
              <a:rPr sz="1650" i="1" spc="55" dirty="0">
                <a:solidFill>
                  <a:srgbClr val="505252"/>
                </a:solidFill>
                <a:latin typeface="Times New Roman"/>
                <a:cs typeface="Times New Roman"/>
              </a:rPr>
              <a:t>mes</a:t>
            </a:r>
            <a:r>
              <a:rPr sz="1650" i="1" spc="-180" dirty="0">
                <a:solidFill>
                  <a:srgbClr val="505252"/>
                </a:solidFill>
                <a:latin typeface="Times New Roman"/>
                <a:cs typeface="Times New Roman"/>
              </a:rPr>
              <a:t> </a:t>
            </a:r>
            <a:r>
              <a:rPr sz="1650" i="1" spc="30" dirty="0">
                <a:solidFill>
                  <a:srgbClr val="505252"/>
                </a:solidFill>
                <a:latin typeface="Times New Roman"/>
                <a:cs typeface="Times New Roman"/>
              </a:rPr>
              <a:t>antes</a:t>
            </a:r>
            <a:endParaRPr sz="1650">
              <a:latin typeface="Times New Roman"/>
              <a:cs typeface="Times New Roman"/>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p:nvPr/>
        </p:nvSpPr>
        <p:spPr>
          <a:xfrm>
            <a:off x="1032383" y="4650206"/>
            <a:ext cx="292735" cy="630555"/>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03030"/>
                </a:solidFill>
                <a:latin typeface="Palatino Linotype"/>
                <a:cs typeface="Palatino Linotype"/>
              </a:rPr>
              <a:t>(	)</a:t>
            </a:r>
            <a:endParaRPr sz="1400">
              <a:latin typeface="Palatino Linotype"/>
              <a:cs typeface="Palatino Linotype"/>
            </a:endParaRPr>
          </a:p>
          <a:p>
            <a:pPr marL="12700">
              <a:lnSpc>
                <a:spcPct val="100000"/>
              </a:lnSpc>
              <a:spcBef>
                <a:spcPts val="1405"/>
              </a:spcBef>
              <a:tabLst>
                <a:tab pos="217804" algn="l"/>
              </a:tabLst>
            </a:pPr>
            <a:r>
              <a:rPr sz="1400" spc="15" dirty="0">
                <a:solidFill>
                  <a:srgbClr val="333333"/>
                </a:solidFill>
                <a:latin typeface="Palatino Linotype"/>
                <a:cs typeface="Palatino Linotype"/>
              </a:rPr>
              <a:t>(	)</a:t>
            </a:r>
            <a:endParaRPr sz="1400">
              <a:latin typeface="Palatino Linotype"/>
              <a:cs typeface="Palatino Linotype"/>
            </a:endParaRPr>
          </a:p>
        </p:txBody>
      </p:sp>
      <p:sp>
        <p:nvSpPr>
          <p:cNvPr id="7" name="object 7"/>
          <p:cNvSpPr txBox="1"/>
          <p:nvPr/>
        </p:nvSpPr>
        <p:spPr>
          <a:xfrm>
            <a:off x="1032383" y="5631789"/>
            <a:ext cx="292735" cy="634365"/>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2100" spc="22" baseline="1984" dirty="0">
                <a:solidFill>
                  <a:srgbClr val="333333"/>
                </a:solidFill>
                <a:latin typeface="Palatino Linotype"/>
                <a:cs typeface="Palatino Linotype"/>
              </a:rPr>
              <a:t>(	</a:t>
            </a:r>
            <a:r>
              <a:rPr sz="1400" spc="15" dirty="0">
                <a:solidFill>
                  <a:srgbClr val="333333"/>
                </a:solidFill>
                <a:latin typeface="Palatino Linotype"/>
                <a:cs typeface="Palatino Linotype"/>
              </a:rPr>
              <a:t>)</a:t>
            </a:r>
            <a:endParaRPr sz="1400">
              <a:latin typeface="Palatino Linotype"/>
              <a:cs typeface="Palatino Linotype"/>
            </a:endParaRPr>
          </a:p>
          <a:p>
            <a:pPr marL="12700">
              <a:lnSpc>
                <a:spcPct val="100000"/>
              </a:lnSpc>
              <a:spcBef>
                <a:spcPts val="1435"/>
              </a:spcBef>
              <a:tabLst>
                <a:tab pos="217804" algn="l"/>
              </a:tabLst>
            </a:pPr>
            <a:r>
              <a:rPr sz="1400" spc="15" dirty="0">
                <a:solidFill>
                  <a:srgbClr val="303030"/>
                </a:solidFill>
                <a:latin typeface="Palatino Linotype"/>
                <a:cs typeface="Palatino Linotype"/>
              </a:rPr>
              <a:t>(	</a:t>
            </a:r>
            <a:r>
              <a:rPr sz="2100" spc="22" baseline="1984" dirty="0">
                <a:solidFill>
                  <a:srgbClr val="303030"/>
                </a:solidFill>
                <a:latin typeface="Palatino Linotype"/>
                <a:cs typeface="Palatino Linotype"/>
              </a:rPr>
              <a:t>)</a:t>
            </a:r>
            <a:endParaRPr sz="2100" baseline="1984">
              <a:latin typeface="Palatino Linotype"/>
              <a:cs typeface="Palatino Linotype"/>
            </a:endParaRPr>
          </a:p>
        </p:txBody>
      </p:sp>
      <p:sp>
        <p:nvSpPr>
          <p:cNvPr id="8" name="object 8"/>
          <p:cNvSpPr txBox="1"/>
          <p:nvPr/>
        </p:nvSpPr>
        <p:spPr>
          <a:xfrm>
            <a:off x="1032383" y="6620738"/>
            <a:ext cx="292735"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33433"/>
                </a:solidFill>
                <a:latin typeface="Palatino Linotype"/>
                <a:cs typeface="Palatino Linotype"/>
              </a:rPr>
              <a:t>(	)</a:t>
            </a:r>
            <a:endParaRPr sz="1400">
              <a:latin typeface="Palatino Linotype"/>
              <a:cs typeface="Palatino Linotype"/>
            </a:endParaRPr>
          </a:p>
        </p:txBody>
      </p:sp>
      <p:sp>
        <p:nvSpPr>
          <p:cNvPr id="9" name="object 9"/>
          <p:cNvSpPr txBox="1"/>
          <p:nvPr/>
        </p:nvSpPr>
        <p:spPr>
          <a:xfrm>
            <a:off x="1032383" y="7519275"/>
            <a:ext cx="292735"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33333"/>
                </a:solidFill>
                <a:latin typeface="Palatino Linotype"/>
                <a:cs typeface="Palatino Linotype"/>
              </a:rPr>
              <a:t>(	)</a:t>
            </a:r>
            <a:endParaRPr sz="1400">
              <a:latin typeface="Palatino Linotype"/>
              <a:cs typeface="Palatino Linotype"/>
            </a:endParaRPr>
          </a:p>
        </p:txBody>
      </p:sp>
      <p:sp>
        <p:nvSpPr>
          <p:cNvPr id="10" name="object 10"/>
          <p:cNvSpPr txBox="1"/>
          <p:nvPr/>
        </p:nvSpPr>
        <p:spPr>
          <a:xfrm>
            <a:off x="1020914" y="8348865"/>
            <a:ext cx="292735" cy="634365"/>
          </a:xfrm>
          <a:prstGeom prst="rect">
            <a:avLst/>
          </a:prstGeom>
        </p:spPr>
        <p:txBody>
          <a:bodyPr vert="horz" wrap="square" lIns="0" tIns="12700" rIns="0" bIns="0" rtlCol="0">
            <a:spAutoFit/>
          </a:bodyPr>
          <a:lstStyle/>
          <a:p>
            <a:pPr marL="15875">
              <a:lnSpc>
                <a:spcPct val="100000"/>
              </a:lnSpc>
              <a:spcBef>
                <a:spcPts val="100"/>
              </a:spcBef>
              <a:tabLst>
                <a:tab pos="217804" algn="l"/>
              </a:tabLst>
            </a:pPr>
            <a:r>
              <a:rPr sz="1400" spc="15" dirty="0">
                <a:solidFill>
                  <a:srgbClr val="313131"/>
                </a:solidFill>
                <a:latin typeface="Palatino Linotype"/>
                <a:cs typeface="Palatino Linotype"/>
              </a:rPr>
              <a:t>(	)</a:t>
            </a:r>
            <a:endParaRPr sz="1400">
              <a:latin typeface="Palatino Linotype"/>
              <a:cs typeface="Palatino Linotype"/>
            </a:endParaRPr>
          </a:p>
          <a:p>
            <a:pPr marL="12700">
              <a:lnSpc>
                <a:spcPct val="100000"/>
              </a:lnSpc>
              <a:spcBef>
                <a:spcPts val="1435"/>
              </a:spcBef>
              <a:tabLst>
                <a:tab pos="217804" algn="l"/>
              </a:tabLst>
            </a:pPr>
            <a:r>
              <a:rPr sz="1400" spc="15" dirty="0">
                <a:solidFill>
                  <a:srgbClr val="30302F"/>
                </a:solidFill>
                <a:latin typeface="Palatino Linotype"/>
                <a:cs typeface="Palatino Linotype"/>
              </a:rPr>
              <a:t>(	)</a:t>
            </a:r>
            <a:endParaRPr sz="1400">
              <a:latin typeface="Palatino Linotype"/>
              <a:cs typeface="Palatino Linotype"/>
            </a:endParaRPr>
          </a:p>
        </p:txBody>
      </p:sp>
      <p:sp>
        <p:nvSpPr>
          <p:cNvPr id="11" name="object 11"/>
          <p:cNvSpPr txBox="1"/>
          <p:nvPr/>
        </p:nvSpPr>
        <p:spPr>
          <a:xfrm>
            <a:off x="1673288" y="4618964"/>
            <a:ext cx="5172710" cy="4526280"/>
          </a:xfrm>
          <a:prstGeom prst="rect">
            <a:avLst/>
          </a:prstGeom>
        </p:spPr>
        <p:txBody>
          <a:bodyPr vert="horz" wrap="square" lIns="0" tIns="12700" rIns="0" bIns="0" rtlCol="0">
            <a:spAutoFit/>
          </a:bodyPr>
          <a:lstStyle/>
          <a:p>
            <a:pPr marL="27305">
              <a:lnSpc>
                <a:spcPct val="100000"/>
              </a:lnSpc>
              <a:spcBef>
                <a:spcPts val="100"/>
              </a:spcBef>
            </a:pPr>
            <a:r>
              <a:rPr sz="1400" spc="-75" dirty="0">
                <a:solidFill>
                  <a:srgbClr val="303030"/>
                </a:solidFill>
                <a:latin typeface="Palatino Linotype"/>
                <a:cs typeface="Palatino Linotype"/>
              </a:rPr>
              <a:t>Presentar formularios </a:t>
            </a:r>
            <a:r>
              <a:rPr sz="1400" spc="-105" dirty="0">
                <a:solidFill>
                  <a:srgbClr val="303030"/>
                </a:solidFill>
                <a:latin typeface="Palatino Linotype"/>
                <a:cs typeface="Palatino Linotype"/>
              </a:rPr>
              <a:t>de </a:t>
            </a:r>
            <a:r>
              <a:rPr sz="1400" spc="-80" dirty="0">
                <a:solidFill>
                  <a:srgbClr val="303030"/>
                </a:solidFill>
                <a:latin typeface="Palatino Linotype"/>
                <a:cs typeface="Palatino Linotype"/>
              </a:rPr>
              <a:t>"Cambio </a:t>
            </a:r>
            <a:r>
              <a:rPr sz="1400" spc="-105" dirty="0">
                <a:solidFill>
                  <a:srgbClr val="303030"/>
                </a:solidFill>
                <a:latin typeface="Palatino Linotype"/>
                <a:cs typeface="Palatino Linotype"/>
              </a:rPr>
              <a:t>de </a:t>
            </a:r>
            <a:r>
              <a:rPr sz="1400" spc="-70" dirty="0">
                <a:solidFill>
                  <a:srgbClr val="303030"/>
                </a:solidFill>
                <a:latin typeface="Palatino Linotype"/>
                <a:cs typeface="Palatino Linotype"/>
              </a:rPr>
              <a:t>dirección" en </a:t>
            </a:r>
            <a:r>
              <a:rPr sz="1400" spc="-75" dirty="0">
                <a:solidFill>
                  <a:srgbClr val="303030"/>
                </a:solidFill>
                <a:latin typeface="Palatino Linotype"/>
                <a:cs typeface="Palatino Linotype"/>
              </a:rPr>
              <a:t>el servicio</a:t>
            </a:r>
            <a:r>
              <a:rPr sz="1400" spc="140" dirty="0">
                <a:solidFill>
                  <a:srgbClr val="303030"/>
                </a:solidFill>
                <a:latin typeface="Palatino Linotype"/>
                <a:cs typeface="Palatino Linotype"/>
              </a:rPr>
              <a:t> </a:t>
            </a:r>
            <a:r>
              <a:rPr sz="1400" spc="-80" dirty="0">
                <a:solidFill>
                  <a:srgbClr val="303030"/>
                </a:solidFill>
                <a:latin typeface="Palatino Linotype"/>
                <a:cs typeface="Palatino Linotype"/>
              </a:rPr>
              <a:t>postal.</a:t>
            </a:r>
            <a:endParaRPr sz="1400">
              <a:latin typeface="Palatino Linotype"/>
              <a:cs typeface="Palatino Linotype"/>
            </a:endParaRPr>
          </a:p>
          <a:p>
            <a:pPr marL="12700" marR="15240" indent="3175">
              <a:lnSpc>
                <a:spcPts val="1540"/>
              </a:lnSpc>
              <a:spcBef>
                <a:spcPts val="1595"/>
              </a:spcBef>
            </a:pPr>
            <a:r>
              <a:rPr sz="1400" spc="-160" dirty="0">
                <a:solidFill>
                  <a:srgbClr val="333333"/>
                </a:solidFill>
                <a:latin typeface="Palatino Linotype"/>
                <a:cs typeface="Palatino Linotype"/>
              </a:rPr>
              <a:t>Organice </a:t>
            </a:r>
            <a:r>
              <a:rPr sz="1400" spc="-120" dirty="0">
                <a:solidFill>
                  <a:srgbClr val="333333"/>
                </a:solidFill>
                <a:latin typeface="Palatino Linotype"/>
                <a:cs typeface="Palatino Linotype"/>
              </a:rPr>
              <a:t>el </a:t>
            </a:r>
            <a:r>
              <a:rPr sz="1400" spc="-165" dirty="0">
                <a:solidFill>
                  <a:srgbClr val="333333"/>
                </a:solidFill>
                <a:latin typeface="Palatino Linotype"/>
                <a:cs typeface="Palatino Linotype"/>
              </a:rPr>
              <a:t>traslado </a:t>
            </a:r>
            <a:r>
              <a:rPr sz="1400" spc="-155" dirty="0">
                <a:solidFill>
                  <a:srgbClr val="333333"/>
                </a:solidFill>
                <a:latin typeface="Palatino Linotype"/>
                <a:cs typeface="Palatino Linotype"/>
              </a:rPr>
              <a:t>de </a:t>
            </a:r>
            <a:r>
              <a:rPr sz="1400" spc="-160" dirty="0">
                <a:solidFill>
                  <a:srgbClr val="333333"/>
                </a:solidFill>
                <a:latin typeface="Palatino Linotype"/>
                <a:cs typeface="Palatino Linotype"/>
              </a:rPr>
              <a:t>sus </a:t>
            </a:r>
            <a:r>
              <a:rPr sz="1400" spc="-165" dirty="0">
                <a:solidFill>
                  <a:srgbClr val="333333"/>
                </a:solidFill>
                <a:latin typeface="Palatino Linotype"/>
                <a:cs typeface="Palatino Linotype"/>
              </a:rPr>
              <a:t>pertenencias </a:t>
            </a:r>
            <a:r>
              <a:rPr sz="1400" spc="-140" dirty="0">
                <a:solidFill>
                  <a:srgbClr val="333333"/>
                </a:solidFill>
                <a:latin typeface="Palatino Linotype"/>
                <a:cs typeface="Palatino Linotype"/>
              </a:rPr>
              <a:t>y </a:t>
            </a:r>
            <a:r>
              <a:rPr sz="1400" spc="-170" dirty="0">
                <a:solidFill>
                  <a:srgbClr val="333333"/>
                </a:solidFill>
                <a:latin typeface="Palatino Linotype"/>
                <a:cs typeface="Palatino Linotype"/>
              </a:rPr>
              <a:t>muebles, ya </a:t>
            </a:r>
            <a:r>
              <a:rPr sz="1400" spc="-155" dirty="0">
                <a:solidFill>
                  <a:srgbClr val="333333"/>
                </a:solidFill>
                <a:latin typeface="Palatino Linotype"/>
                <a:cs typeface="Palatino Linotype"/>
              </a:rPr>
              <a:t>sea </a:t>
            </a:r>
            <a:r>
              <a:rPr sz="1400" spc="-170" dirty="0">
                <a:solidFill>
                  <a:srgbClr val="333333"/>
                </a:solidFill>
                <a:latin typeface="Palatino Linotype"/>
                <a:cs typeface="Palatino Linotype"/>
              </a:rPr>
              <a:t>llamando </a:t>
            </a:r>
            <a:r>
              <a:rPr sz="1400" spc="-90" dirty="0">
                <a:solidFill>
                  <a:srgbClr val="333333"/>
                </a:solidFill>
                <a:latin typeface="Palatino Linotype"/>
                <a:cs typeface="Palatino Linotype"/>
              </a:rPr>
              <a:t>a </a:t>
            </a:r>
            <a:r>
              <a:rPr sz="1400" spc="-155" dirty="0">
                <a:solidFill>
                  <a:srgbClr val="333333"/>
                </a:solidFill>
                <a:latin typeface="Palatino Linotype"/>
                <a:cs typeface="Palatino Linotype"/>
              </a:rPr>
              <a:t>una </a:t>
            </a:r>
            <a:r>
              <a:rPr sz="1400" spc="-175" dirty="0">
                <a:solidFill>
                  <a:srgbClr val="333333"/>
                </a:solidFill>
                <a:latin typeface="Palatino Linotype"/>
                <a:cs typeface="Palatino Linotype"/>
              </a:rPr>
              <a:t>empresa </a:t>
            </a:r>
            <a:r>
              <a:rPr sz="1400" spc="-210" dirty="0">
                <a:solidFill>
                  <a:srgbClr val="333333"/>
                </a:solidFill>
                <a:latin typeface="Palatino Linotype"/>
                <a:cs typeface="Palatino Linotype"/>
              </a:rPr>
              <a:t>de  </a:t>
            </a:r>
            <a:r>
              <a:rPr sz="1400" spc="-150" dirty="0">
                <a:solidFill>
                  <a:srgbClr val="333333"/>
                </a:solidFill>
                <a:latin typeface="Palatino Linotype"/>
                <a:cs typeface="Palatino Linotype"/>
              </a:rPr>
              <a:t>mudanzasoalquilandouncamión.</a:t>
            </a:r>
            <a:endParaRPr sz="1400">
              <a:latin typeface="Palatino Linotype"/>
              <a:cs typeface="Palatino Linotype"/>
            </a:endParaRPr>
          </a:p>
          <a:p>
            <a:pPr marL="15875">
              <a:lnSpc>
                <a:spcPct val="100000"/>
              </a:lnSpc>
              <a:spcBef>
                <a:spcPts val="1430"/>
              </a:spcBef>
            </a:pPr>
            <a:r>
              <a:rPr sz="1400" spc="-120" dirty="0">
                <a:solidFill>
                  <a:srgbClr val="333333"/>
                </a:solidFill>
                <a:latin typeface="Palatino Linotype"/>
                <a:cs typeface="Palatino Linotype"/>
              </a:rPr>
              <a:t>Reúna </a:t>
            </a:r>
            <a:r>
              <a:rPr sz="1400" spc="-110" dirty="0">
                <a:solidFill>
                  <a:srgbClr val="333333"/>
                </a:solidFill>
                <a:latin typeface="Palatino Linotype"/>
                <a:cs typeface="Palatino Linotype"/>
              </a:rPr>
              <a:t>las </a:t>
            </a:r>
            <a:r>
              <a:rPr sz="1400" spc="-95" dirty="0">
                <a:solidFill>
                  <a:srgbClr val="333333"/>
                </a:solidFill>
                <a:latin typeface="Palatino Linotype"/>
                <a:cs typeface="Palatino Linotype"/>
              </a:rPr>
              <a:t>cajas </a:t>
            </a:r>
            <a:r>
              <a:rPr sz="1400" spc="-140" dirty="0">
                <a:solidFill>
                  <a:srgbClr val="333333"/>
                </a:solidFill>
                <a:latin typeface="Palatino Linotype"/>
                <a:cs typeface="Palatino Linotype"/>
              </a:rPr>
              <a:t>y </a:t>
            </a:r>
            <a:r>
              <a:rPr sz="1400" spc="-95" dirty="0">
                <a:solidFill>
                  <a:srgbClr val="333333"/>
                </a:solidFill>
                <a:latin typeface="Palatino Linotype"/>
                <a:cs typeface="Palatino Linotype"/>
              </a:rPr>
              <a:t>otros </a:t>
            </a:r>
            <a:r>
              <a:rPr sz="1400" spc="-110" dirty="0">
                <a:solidFill>
                  <a:srgbClr val="333333"/>
                </a:solidFill>
                <a:latin typeface="Palatino Linotype"/>
                <a:cs typeface="Palatino Linotype"/>
              </a:rPr>
              <a:t>suministros </a:t>
            </a:r>
            <a:r>
              <a:rPr sz="1400" spc="-125" dirty="0">
                <a:solidFill>
                  <a:srgbClr val="333333"/>
                </a:solidFill>
                <a:latin typeface="Palatino Linotype"/>
                <a:cs typeface="Palatino Linotype"/>
              </a:rPr>
              <a:t>de </a:t>
            </a:r>
            <a:r>
              <a:rPr sz="1400" spc="-140" dirty="0">
                <a:solidFill>
                  <a:srgbClr val="333333"/>
                </a:solidFill>
                <a:latin typeface="Palatino Linotype"/>
                <a:cs typeface="Palatino Linotype"/>
              </a:rPr>
              <a:t>mudanza </a:t>
            </a:r>
            <a:r>
              <a:rPr sz="1400" spc="-120" dirty="0">
                <a:solidFill>
                  <a:srgbClr val="333333"/>
                </a:solidFill>
                <a:latin typeface="Palatino Linotype"/>
                <a:cs typeface="Palatino Linotype"/>
              </a:rPr>
              <a:t>que</a:t>
            </a:r>
            <a:r>
              <a:rPr sz="1400" spc="-270" dirty="0">
                <a:solidFill>
                  <a:srgbClr val="333333"/>
                </a:solidFill>
                <a:latin typeface="Palatino Linotype"/>
                <a:cs typeface="Palatino Linotype"/>
              </a:rPr>
              <a:t> </a:t>
            </a:r>
            <a:r>
              <a:rPr sz="1400" spc="-145" dirty="0">
                <a:solidFill>
                  <a:srgbClr val="333333"/>
                </a:solidFill>
                <a:latin typeface="Palatino Linotype"/>
                <a:cs typeface="Palatino Linotype"/>
              </a:rPr>
              <a:t>pueda </a:t>
            </a:r>
            <a:r>
              <a:rPr sz="1400" spc="-110" dirty="0">
                <a:solidFill>
                  <a:srgbClr val="333333"/>
                </a:solidFill>
                <a:latin typeface="Palatino Linotype"/>
                <a:cs typeface="Palatino Linotype"/>
              </a:rPr>
              <a:t>necesitar.</a:t>
            </a:r>
            <a:endParaRPr sz="1400">
              <a:latin typeface="Palatino Linotype"/>
              <a:cs typeface="Palatino Linotype"/>
            </a:endParaRPr>
          </a:p>
          <a:p>
            <a:pPr marL="15875" marR="437515">
              <a:lnSpc>
                <a:spcPts val="1540"/>
              </a:lnSpc>
              <a:spcBef>
                <a:spcPts val="1595"/>
              </a:spcBef>
            </a:pPr>
            <a:r>
              <a:rPr sz="1400" spc="-70" dirty="0">
                <a:solidFill>
                  <a:srgbClr val="303030"/>
                </a:solidFill>
                <a:latin typeface="Palatino Linotype"/>
                <a:cs typeface="Palatino Linotype"/>
              </a:rPr>
              <a:t>Planifique </a:t>
            </a:r>
            <a:r>
              <a:rPr sz="1400" spc="-75" dirty="0">
                <a:solidFill>
                  <a:srgbClr val="303030"/>
                </a:solidFill>
                <a:latin typeface="Palatino Linotype"/>
                <a:cs typeface="Palatino Linotype"/>
              </a:rPr>
              <a:t>la </a:t>
            </a:r>
            <a:r>
              <a:rPr sz="1400" spc="-70" dirty="0">
                <a:solidFill>
                  <a:srgbClr val="303030"/>
                </a:solidFill>
                <a:latin typeface="Palatino Linotype"/>
                <a:cs typeface="Palatino Linotype"/>
              </a:rPr>
              <a:t>ruta </a:t>
            </a:r>
            <a:r>
              <a:rPr sz="1400" spc="-90" dirty="0">
                <a:solidFill>
                  <a:srgbClr val="303030"/>
                </a:solidFill>
                <a:latin typeface="Palatino Linotype"/>
                <a:cs typeface="Palatino Linotype"/>
              </a:rPr>
              <a:t>para </a:t>
            </a:r>
            <a:r>
              <a:rPr sz="1400" spc="-80" dirty="0">
                <a:solidFill>
                  <a:srgbClr val="303030"/>
                </a:solidFill>
                <a:latin typeface="Palatino Linotype"/>
                <a:cs typeface="Palatino Linotype"/>
              </a:rPr>
              <a:t>llegar </a:t>
            </a:r>
            <a:r>
              <a:rPr sz="1400" spc="-90" dirty="0">
                <a:solidFill>
                  <a:srgbClr val="303030"/>
                </a:solidFill>
                <a:latin typeface="Palatino Linotype"/>
                <a:cs typeface="Palatino Linotype"/>
              </a:rPr>
              <a:t>a </a:t>
            </a:r>
            <a:r>
              <a:rPr sz="1400" spc="-100" dirty="0">
                <a:solidFill>
                  <a:srgbClr val="303030"/>
                </a:solidFill>
                <a:latin typeface="Palatino Linotype"/>
                <a:cs typeface="Palatino Linotype"/>
              </a:rPr>
              <a:t>su nueva </a:t>
            </a:r>
            <a:r>
              <a:rPr sz="1400" spc="-75" dirty="0">
                <a:solidFill>
                  <a:srgbClr val="303030"/>
                </a:solidFill>
                <a:latin typeface="Palatino Linotype"/>
                <a:cs typeface="Palatino Linotype"/>
              </a:rPr>
              <a:t>casa. Tenga </a:t>
            </a:r>
            <a:r>
              <a:rPr sz="1400" spc="-70" dirty="0">
                <a:solidFill>
                  <a:srgbClr val="303030"/>
                </a:solidFill>
                <a:latin typeface="Palatino Linotype"/>
                <a:cs typeface="Palatino Linotype"/>
              </a:rPr>
              <a:t>en cuenta </a:t>
            </a:r>
            <a:r>
              <a:rPr sz="1400" spc="-75" dirty="0">
                <a:solidFill>
                  <a:srgbClr val="303030"/>
                </a:solidFill>
                <a:latin typeface="Palatino Linotype"/>
                <a:cs typeface="Palatino Linotype"/>
              </a:rPr>
              <a:t>los  </a:t>
            </a:r>
            <a:r>
              <a:rPr sz="1400" spc="-85" dirty="0">
                <a:solidFill>
                  <a:srgbClr val="303030"/>
                </a:solidFill>
                <a:latin typeface="Palatino Linotype"/>
                <a:cs typeface="Palatino Linotype"/>
              </a:rPr>
              <a:t>puentes</a:t>
            </a:r>
            <a:r>
              <a:rPr sz="1400" spc="-45" dirty="0">
                <a:solidFill>
                  <a:srgbClr val="303030"/>
                </a:solidFill>
                <a:latin typeface="Palatino Linotype"/>
                <a:cs typeface="Palatino Linotype"/>
              </a:rPr>
              <a:t> </a:t>
            </a:r>
            <a:r>
              <a:rPr sz="1400" spc="-55" dirty="0">
                <a:solidFill>
                  <a:srgbClr val="303030"/>
                </a:solidFill>
                <a:latin typeface="Palatino Linotype"/>
                <a:cs typeface="Palatino Linotype"/>
              </a:rPr>
              <a:t>o</a:t>
            </a:r>
            <a:r>
              <a:rPr sz="1400" spc="-45" dirty="0">
                <a:solidFill>
                  <a:srgbClr val="303030"/>
                </a:solidFill>
                <a:latin typeface="Palatino Linotype"/>
                <a:cs typeface="Palatino Linotype"/>
              </a:rPr>
              <a:t> </a:t>
            </a:r>
            <a:r>
              <a:rPr sz="1400" spc="-90" dirty="0">
                <a:solidFill>
                  <a:srgbClr val="303030"/>
                </a:solidFill>
                <a:latin typeface="Palatino Linotype"/>
                <a:cs typeface="Palatino Linotype"/>
              </a:rPr>
              <a:t>pasos</a:t>
            </a:r>
            <a:r>
              <a:rPr sz="1400" spc="-45" dirty="0">
                <a:solidFill>
                  <a:srgbClr val="303030"/>
                </a:solidFill>
                <a:latin typeface="Palatino Linotype"/>
                <a:cs typeface="Palatino Linotype"/>
              </a:rPr>
              <a:t> </a:t>
            </a:r>
            <a:r>
              <a:rPr sz="1400" spc="-95" dirty="0">
                <a:solidFill>
                  <a:srgbClr val="303030"/>
                </a:solidFill>
                <a:latin typeface="Palatino Linotype"/>
                <a:cs typeface="Palatino Linotype"/>
              </a:rPr>
              <a:t>elevados</a:t>
            </a:r>
            <a:r>
              <a:rPr sz="1400" spc="-45" dirty="0">
                <a:solidFill>
                  <a:srgbClr val="303030"/>
                </a:solidFill>
                <a:latin typeface="Palatino Linotype"/>
                <a:cs typeface="Palatino Linotype"/>
              </a:rPr>
              <a:t> </a:t>
            </a:r>
            <a:r>
              <a:rPr sz="1400" spc="-90" dirty="0">
                <a:solidFill>
                  <a:srgbClr val="303030"/>
                </a:solidFill>
                <a:latin typeface="Palatino Linotype"/>
                <a:cs typeface="Palatino Linotype"/>
              </a:rPr>
              <a:t>que</a:t>
            </a:r>
            <a:r>
              <a:rPr sz="1400" spc="-45" dirty="0">
                <a:solidFill>
                  <a:srgbClr val="303030"/>
                </a:solidFill>
                <a:latin typeface="Palatino Linotype"/>
                <a:cs typeface="Palatino Linotype"/>
              </a:rPr>
              <a:t> </a:t>
            </a:r>
            <a:r>
              <a:rPr sz="1400" spc="-100" dirty="0">
                <a:solidFill>
                  <a:srgbClr val="303030"/>
                </a:solidFill>
                <a:latin typeface="Palatino Linotype"/>
                <a:cs typeface="Palatino Linotype"/>
              </a:rPr>
              <a:t>puedan</a:t>
            </a:r>
            <a:r>
              <a:rPr sz="1400" spc="-45" dirty="0">
                <a:solidFill>
                  <a:srgbClr val="303030"/>
                </a:solidFill>
                <a:latin typeface="Palatino Linotype"/>
                <a:cs typeface="Palatino Linotype"/>
              </a:rPr>
              <a:t> </a:t>
            </a:r>
            <a:r>
              <a:rPr sz="1400" spc="-65" dirty="0">
                <a:solidFill>
                  <a:srgbClr val="303030"/>
                </a:solidFill>
                <a:latin typeface="Palatino Linotype"/>
                <a:cs typeface="Palatino Linotype"/>
              </a:rPr>
              <a:t>tener</a:t>
            </a:r>
            <a:r>
              <a:rPr sz="1400" spc="-45" dirty="0">
                <a:solidFill>
                  <a:srgbClr val="303030"/>
                </a:solidFill>
                <a:latin typeface="Palatino Linotype"/>
                <a:cs typeface="Palatino Linotype"/>
              </a:rPr>
              <a:t> </a:t>
            </a:r>
            <a:r>
              <a:rPr sz="1400" spc="-90" dirty="0">
                <a:solidFill>
                  <a:srgbClr val="303030"/>
                </a:solidFill>
                <a:latin typeface="Palatino Linotype"/>
                <a:cs typeface="Palatino Linotype"/>
              </a:rPr>
              <a:t>una</a:t>
            </a:r>
            <a:r>
              <a:rPr sz="1400" spc="-45" dirty="0">
                <a:solidFill>
                  <a:srgbClr val="303030"/>
                </a:solidFill>
                <a:latin typeface="Palatino Linotype"/>
                <a:cs typeface="Palatino Linotype"/>
              </a:rPr>
              <a:t> </a:t>
            </a:r>
            <a:r>
              <a:rPr sz="1400" spc="-55" dirty="0">
                <a:solidFill>
                  <a:srgbClr val="303030"/>
                </a:solidFill>
                <a:latin typeface="Palatino Linotype"/>
                <a:cs typeface="Palatino Linotype"/>
              </a:rPr>
              <a:t>restricción</a:t>
            </a:r>
            <a:r>
              <a:rPr sz="1400" spc="-45" dirty="0">
                <a:solidFill>
                  <a:srgbClr val="303030"/>
                </a:solidFill>
                <a:latin typeface="Palatino Linotype"/>
                <a:cs typeface="Palatino Linotype"/>
              </a:rPr>
              <a:t> </a:t>
            </a:r>
            <a:r>
              <a:rPr sz="1400" spc="-105" dirty="0">
                <a:solidFill>
                  <a:srgbClr val="303030"/>
                </a:solidFill>
                <a:latin typeface="Palatino Linotype"/>
                <a:cs typeface="Palatino Linotype"/>
              </a:rPr>
              <a:t>de</a:t>
            </a:r>
            <a:r>
              <a:rPr sz="1400" spc="-45" dirty="0">
                <a:solidFill>
                  <a:srgbClr val="303030"/>
                </a:solidFill>
                <a:latin typeface="Palatino Linotype"/>
                <a:cs typeface="Palatino Linotype"/>
              </a:rPr>
              <a:t> </a:t>
            </a:r>
            <a:r>
              <a:rPr sz="1400" spc="-85" dirty="0">
                <a:solidFill>
                  <a:srgbClr val="303030"/>
                </a:solidFill>
                <a:latin typeface="Palatino Linotype"/>
                <a:cs typeface="Palatino Linotype"/>
              </a:rPr>
              <a:t>paso.</a:t>
            </a:r>
            <a:endParaRPr sz="1400">
              <a:latin typeface="Palatino Linotype"/>
              <a:cs typeface="Palatino Linotype"/>
            </a:endParaRPr>
          </a:p>
          <a:p>
            <a:pPr marL="12700" marR="159385" indent="3175">
              <a:lnSpc>
                <a:spcPct val="93600"/>
              </a:lnSpc>
              <a:spcBef>
                <a:spcPts val="1525"/>
              </a:spcBef>
            </a:pPr>
            <a:r>
              <a:rPr sz="1300" spc="-70" dirty="0">
                <a:solidFill>
                  <a:srgbClr val="333433"/>
                </a:solidFill>
                <a:latin typeface="Palatino Linotype"/>
                <a:cs typeface="Palatino Linotype"/>
              </a:rPr>
              <a:t>Cree </a:t>
            </a:r>
            <a:r>
              <a:rPr sz="1300" spc="-85" dirty="0">
                <a:solidFill>
                  <a:srgbClr val="333433"/>
                </a:solidFill>
                <a:latin typeface="Palatino Linotype"/>
                <a:cs typeface="Palatino Linotype"/>
              </a:rPr>
              <a:t>una </a:t>
            </a:r>
            <a:r>
              <a:rPr sz="1300" spc="-75" dirty="0">
                <a:solidFill>
                  <a:srgbClr val="333433"/>
                </a:solidFill>
                <a:latin typeface="Palatino Linotype"/>
                <a:cs typeface="Palatino Linotype"/>
              </a:rPr>
              <a:t>carpeta </a:t>
            </a:r>
            <a:r>
              <a:rPr sz="1300" spc="-85" dirty="0">
                <a:solidFill>
                  <a:srgbClr val="333433"/>
                </a:solidFill>
                <a:latin typeface="Palatino Linotype"/>
                <a:cs typeface="Palatino Linotype"/>
              </a:rPr>
              <a:t>para </a:t>
            </a:r>
            <a:r>
              <a:rPr sz="1300" spc="-90" dirty="0">
                <a:solidFill>
                  <a:srgbClr val="333433"/>
                </a:solidFill>
                <a:latin typeface="Palatino Linotype"/>
                <a:cs typeface="Palatino Linotype"/>
              </a:rPr>
              <a:t>guardar </a:t>
            </a:r>
            <a:r>
              <a:rPr sz="1300" spc="-95" dirty="0">
                <a:solidFill>
                  <a:srgbClr val="333433"/>
                </a:solidFill>
                <a:latin typeface="Palatino Linotype"/>
                <a:cs typeface="Palatino Linotype"/>
              </a:rPr>
              <a:t>sus </a:t>
            </a:r>
            <a:r>
              <a:rPr sz="1300" spc="-65" dirty="0">
                <a:solidFill>
                  <a:srgbClr val="333433"/>
                </a:solidFill>
                <a:latin typeface="Palatino Linotype"/>
                <a:cs typeface="Palatino Linotype"/>
              </a:rPr>
              <a:t>recibos </a:t>
            </a:r>
            <a:r>
              <a:rPr sz="1300" spc="-100" dirty="0">
                <a:solidFill>
                  <a:srgbClr val="333433"/>
                </a:solidFill>
                <a:latin typeface="Palatino Linotype"/>
                <a:cs typeface="Palatino Linotype"/>
              </a:rPr>
              <a:t>de </a:t>
            </a:r>
            <a:r>
              <a:rPr sz="1300" spc="-85" dirty="0">
                <a:solidFill>
                  <a:srgbClr val="333433"/>
                </a:solidFill>
                <a:latin typeface="Palatino Linotype"/>
                <a:cs typeface="Palatino Linotype"/>
              </a:rPr>
              <a:t>gastos </a:t>
            </a:r>
            <a:r>
              <a:rPr sz="1300" spc="-100" dirty="0">
                <a:solidFill>
                  <a:srgbClr val="333433"/>
                </a:solidFill>
                <a:latin typeface="Palatino Linotype"/>
                <a:cs typeface="Palatino Linotype"/>
              </a:rPr>
              <a:t>de </a:t>
            </a:r>
            <a:r>
              <a:rPr sz="1300" spc="-95" dirty="0">
                <a:solidFill>
                  <a:srgbClr val="333433"/>
                </a:solidFill>
                <a:latin typeface="Palatino Linotype"/>
                <a:cs typeface="Palatino Linotype"/>
              </a:rPr>
              <a:t>mudanza, </a:t>
            </a:r>
            <a:r>
              <a:rPr sz="1300" spc="-114" dirty="0">
                <a:solidFill>
                  <a:srgbClr val="333433"/>
                </a:solidFill>
                <a:latin typeface="Palatino Linotype"/>
                <a:cs typeface="Palatino Linotype"/>
              </a:rPr>
              <a:t>ya </a:t>
            </a:r>
            <a:r>
              <a:rPr sz="1300" spc="-95" dirty="0">
                <a:solidFill>
                  <a:srgbClr val="333433"/>
                </a:solidFill>
                <a:latin typeface="Palatino Linotype"/>
                <a:cs typeface="Palatino Linotype"/>
              </a:rPr>
              <a:t>que  </a:t>
            </a:r>
            <a:r>
              <a:rPr sz="1300" spc="-85" dirty="0">
                <a:solidFill>
                  <a:srgbClr val="333433"/>
                </a:solidFill>
                <a:latin typeface="Palatino Linotype"/>
                <a:cs typeface="Palatino Linotype"/>
              </a:rPr>
              <a:t>algunos </a:t>
            </a:r>
            <a:r>
              <a:rPr sz="1300" spc="-100" dirty="0">
                <a:solidFill>
                  <a:srgbClr val="333433"/>
                </a:solidFill>
                <a:latin typeface="Palatino Linotype"/>
                <a:cs typeface="Palatino Linotype"/>
              </a:rPr>
              <a:t>de </a:t>
            </a:r>
            <a:r>
              <a:rPr sz="1300" spc="-70" dirty="0">
                <a:solidFill>
                  <a:srgbClr val="333433"/>
                </a:solidFill>
                <a:latin typeface="Palatino Linotype"/>
                <a:cs typeface="Palatino Linotype"/>
              </a:rPr>
              <a:t>ellos son </a:t>
            </a:r>
            <a:r>
              <a:rPr sz="1300" spc="-85" dirty="0">
                <a:solidFill>
                  <a:srgbClr val="333433"/>
                </a:solidFill>
                <a:latin typeface="Palatino Linotype"/>
                <a:cs typeface="Palatino Linotype"/>
              </a:rPr>
              <a:t>deducibles </a:t>
            </a:r>
            <a:r>
              <a:rPr sz="1300" spc="-100" dirty="0">
                <a:solidFill>
                  <a:srgbClr val="333433"/>
                </a:solidFill>
                <a:latin typeface="Palatino Linotype"/>
                <a:cs typeface="Palatino Linotype"/>
              </a:rPr>
              <a:t>de </a:t>
            </a:r>
            <a:r>
              <a:rPr sz="1300" spc="-80" dirty="0">
                <a:solidFill>
                  <a:srgbClr val="333433"/>
                </a:solidFill>
                <a:latin typeface="Palatino Linotype"/>
                <a:cs typeface="Palatino Linotype"/>
              </a:rPr>
              <a:t>impuestos. </a:t>
            </a:r>
            <a:r>
              <a:rPr sz="1300" spc="-65" dirty="0">
                <a:solidFill>
                  <a:srgbClr val="333433"/>
                </a:solidFill>
                <a:latin typeface="Palatino Linotype"/>
                <a:cs typeface="Palatino Linotype"/>
              </a:rPr>
              <a:t>El alojamiento, </a:t>
            </a:r>
            <a:r>
              <a:rPr sz="1300" spc="-80" dirty="0">
                <a:solidFill>
                  <a:srgbClr val="333433"/>
                </a:solidFill>
                <a:latin typeface="Palatino Linotype"/>
                <a:cs typeface="Palatino Linotype"/>
              </a:rPr>
              <a:t>las comidas </a:t>
            </a:r>
            <a:r>
              <a:rPr sz="1300" spc="-130" dirty="0">
                <a:solidFill>
                  <a:srgbClr val="333433"/>
                </a:solidFill>
                <a:latin typeface="Palatino Linotype"/>
                <a:cs typeface="Palatino Linotype"/>
              </a:rPr>
              <a:t>y </a:t>
            </a:r>
            <a:r>
              <a:rPr sz="1300" spc="-75" dirty="0">
                <a:solidFill>
                  <a:srgbClr val="333433"/>
                </a:solidFill>
                <a:latin typeface="Palatino Linotype"/>
                <a:cs typeface="Palatino Linotype"/>
              </a:rPr>
              <a:t>el  </a:t>
            </a:r>
            <a:r>
              <a:rPr sz="1300" spc="-70" dirty="0">
                <a:solidFill>
                  <a:srgbClr val="333433"/>
                </a:solidFill>
                <a:latin typeface="Palatino Linotype"/>
                <a:cs typeface="Palatino Linotype"/>
              </a:rPr>
              <a:t>combustible son </a:t>
            </a:r>
            <a:r>
              <a:rPr sz="1300" spc="-85" dirty="0">
                <a:solidFill>
                  <a:srgbClr val="333433"/>
                </a:solidFill>
                <a:latin typeface="Palatino Linotype"/>
                <a:cs typeface="Palatino Linotype"/>
              </a:rPr>
              <a:t>algunos </a:t>
            </a:r>
            <a:r>
              <a:rPr sz="1300" spc="-100" dirty="0">
                <a:solidFill>
                  <a:srgbClr val="333433"/>
                </a:solidFill>
                <a:latin typeface="Palatino Linotype"/>
                <a:cs typeface="Palatino Linotype"/>
              </a:rPr>
              <a:t>de </a:t>
            </a:r>
            <a:r>
              <a:rPr sz="1300" spc="-70" dirty="0">
                <a:solidFill>
                  <a:srgbClr val="333433"/>
                </a:solidFill>
                <a:latin typeface="Palatino Linotype"/>
                <a:cs typeface="Palatino Linotype"/>
              </a:rPr>
              <a:t>los </a:t>
            </a:r>
            <a:r>
              <a:rPr sz="1300" spc="-75" dirty="0">
                <a:solidFill>
                  <a:srgbClr val="333433"/>
                </a:solidFill>
                <a:latin typeface="Palatino Linotype"/>
                <a:cs typeface="Palatino Linotype"/>
              </a:rPr>
              <a:t>elementos </a:t>
            </a:r>
            <a:r>
              <a:rPr sz="1300" spc="-90" dirty="0">
                <a:solidFill>
                  <a:srgbClr val="333433"/>
                </a:solidFill>
                <a:latin typeface="Palatino Linotype"/>
                <a:cs typeface="Palatino Linotype"/>
              </a:rPr>
              <a:t>que </a:t>
            </a:r>
            <a:r>
              <a:rPr sz="1300" spc="-105" dirty="0">
                <a:solidFill>
                  <a:srgbClr val="333433"/>
                </a:solidFill>
                <a:latin typeface="Palatino Linotype"/>
                <a:cs typeface="Palatino Linotype"/>
              </a:rPr>
              <a:t>puede </a:t>
            </a:r>
            <a:r>
              <a:rPr sz="1300" spc="-70" dirty="0">
                <a:solidFill>
                  <a:srgbClr val="333433"/>
                </a:solidFill>
                <a:latin typeface="Palatino Linotype"/>
                <a:cs typeface="Palatino Linotype"/>
              </a:rPr>
              <a:t>reclamar en </a:t>
            </a:r>
            <a:r>
              <a:rPr sz="1300" spc="-100" dirty="0">
                <a:solidFill>
                  <a:srgbClr val="333433"/>
                </a:solidFill>
                <a:latin typeface="Palatino Linotype"/>
                <a:cs typeface="Palatino Linotype"/>
              </a:rPr>
              <a:t>sus  </a:t>
            </a:r>
            <a:r>
              <a:rPr sz="1300" spc="-80" dirty="0">
                <a:solidFill>
                  <a:srgbClr val="333433"/>
                </a:solidFill>
                <a:latin typeface="Palatino Linotype"/>
                <a:cs typeface="Palatino Linotype"/>
              </a:rPr>
              <a:t>impuestos.</a:t>
            </a:r>
            <a:endParaRPr sz="1300">
              <a:latin typeface="Palatino Linotype"/>
              <a:cs typeface="Palatino Linotype"/>
            </a:endParaRPr>
          </a:p>
          <a:p>
            <a:pPr marL="12700" marR="5080" indent="10795" algn="just">
              <a:lnSpc>
                <a:spcPct val="92700"/>
              </a:lnSpc>
              <a:spcBef>
                <a:spcPts val="1510"/>
              </a:spcBef>
            </a:pPr>
            <a:r>
              <a:rPr sz="1400" spc="-85" dirty="0">
                <a:solidFill>
                  <a:srgbClr val="333333"/>
                </a:solidFill>
                <a:latin typeface="Palatino Linotype"/>
                <a:cs typeface="Palatino Linotype"/>
              </a:rPr>
              <a:t>Desarrolle </a:t>
            </a:r>
            <a:r>
              <a:rPr sz="1400" spc="-90" dirty="0">
                <a:solidFill>
                  <a:srgbClr val="333333"/>
                </a:solidFill>
                <a:latin typeface="Palatino Linotype"/>
                <a:cs typeface="Palatino Linotype"/>
              </a:rPr>
              <a:t>un </a:t>
            </a:r>
            <a:r>
              <a:rPr sz="1400" spc="-95" dirty="0">
                <a:solidFill>
                  <a:srgbClr val="333333"/>
                </a:solidFill>
                <a:latin typeface="Palatino Linotype"/>
                <a:cs typeface="Palatino Linotype"/>
              </a:rPr>
              <a:t>plan </a:t>
            </a:r>
            <a:r>
              <a:rPr sz="1400" spc="-100" dirty="0">
                <a:solidFill>
                  <a:srgbClr val="333333"/>
                </a:solidFill>
                <a:latin typeface="Palatino Linotype"/>
                <a:cs typeface="Palatino Linotype"/>
              </a:rPr>
              <a:t>para </a:t>
            </a:r>
            <a:r>
              <a:rPr sz="1400" spc="-90" dirty="0">
                <a:solidFill>
                  <a:srgbClr val="333333"/>
                </a:solidFill>
                <a:latin typeface="Palatino Linotype"/>
                <a:cs typeface="Palatino Linotype"/>
              </a:rPr>
              <a:t>empacar: </a:t>
            </a:r>
            <a:r>
              <a:rPr sz="1400" spc="-110" dirty="0">
                <a:solidFill>
                  <a:srgbClr val="333333"/>
                </a:solidFill>
                <a:latin typeface="Palatino Linotype"/>
                <a:cs typeface="Palatino Linotype"/>
              </a:rPr>
              <a:t>empaque </a:t>
            </a:r>
            <a:r>
              <a:rPr sz="1400" spc="-90" dirty="0">
                <a:solidFill>
                  <a:srgbClr val="333333"/>
                </a:solidFill>
                <a:latin typeface="Palatino Linotype"/>
                <a:cs typeface="Palatino Linotype"/>
              </a:rPr>
              <a:t>las </a:t>
            </a:r>
            <a:r>
              <a:rPr sz="1400" spc="-85" dirty="0">
                <a:solidFill>
                  <a:srgbClr val="333333"/>
                </a:solidFill>
                <a:latin typeface="Palatino Linotype"/>
                <a:cs typeface="Palatino Linotype"/>
              </a:rPr>
              <a:t>cosas </a:t>
            </a:r>
            <a:r>
              <a:rPr sz="1400" spc="-100" dirty="0">
                <a:solidFill>
                  <a:srgbClr val="333333"/>
                </a:solidFill>
                <a:latin typeface="Palatino Linotype"/>
                <a:cs typeface="Palatino Linotype"/>
              </a:rPr>
              <a:t>que usará </a:t>
            </a:r>
            <a:r>
              <a:rPr sz="1400" spc="-105" dirty="0">
                <a:solidFill>
                  <a:srgbClr val="333333"/>
                </a:solidFill>
                <a:latin typeface="Palatino Linotype"/>
                <a:cs typeface="Palatino Linotype"/>
              </a:rPr>
              <a:t>más </a:t>
            </a:r>
            <a:r>
              <a:rPr sz="1400" spc="-85" dirty="0">
                <a:solidFill>
                  <a:srgbClr val="333333"/>
                </a:solidFill>
                <a:latin typeface="Palatino Linotype"/>
                <a:cs typeface="Palatino Linotype"/>
              </a:rPr>
              <a:t>al </a:t>
            </a:r>
            <a:r>
              <a:rPr sz="1400" spc="-80" dirty="0">
                <a:solidFill>
                  <a:srgbClr val="333333"/>
                </a:solidFill>
                <a:latin typeface="Palatino Linotype"/>
                <a:cs typeface="Palatino Linotype"/>
              </a:rPr>
              <a:t>final,  </a:t>
            </a:r>
            <a:r>
              <a:rPr sz="1400" spc="-140" dirty="0">
                <a:solidFill>
                  <a:srgbClr val="333333"/>
                </a:solidFill>
                <a:latin typeface="Palatino Linotype"/>
                <a:cs typeface="Palatino Linotype"/>
              </a:rPr>
              <a:t>y </a:t>
            </a:r>
            <a:r>
              <a:rPr sz="1400" spc="-105" dirty="0">
                <a:solidFill>
                  <a:srgbClr val="333333"/>
                </a:solidFill>
                <a:latin typeface="Palatino Linotype"/>
                <a:cs typeface="Palatino Linotype"/>
              </a:rPr>
              <a:t>luego asegúrese </a:t>
            </a:r>
            <a:r>
              <a:rPr sz="1400" spc="-110" dirty="0">
                <a:solidFill>
                  <a:srgbClr val="333333"/>
                </a:solidFill>
                <a:latin typeface="Palatino Linotype"/>
                <a:cs typeface="Palatino Linotype"/>
              </a:rPr>
              <a:t>de </a:t>
            </a:r>
            <a:r>
              <a:rPr sz="1400" spc="-100" dirty="0">
                <a:solidFill>
                  <a:srgbClr val="333333"/>
                </a:solidFill>
                <a:latin typeface="Palatino Linotype"/>
                <a:cs typeface="Palatino Linotype"/>
              </a:rPr>
              <a:t>que </a:t>
            </a:r>
            <a:r>
              <a:rPr sz="1400" spc="-90" dirty="0">
                <a:solidFill>
                  <a:srgbClr val="333333"/>
                </a:solidFill>
                <a:latin typeface="Palatino Linotype"/>
                <a:cs typeface="Palatino Linotype"/>
              </a:rPr>
              <a:t>las </a:t>
            </a:r>
            <a:r>
              <a:rPr sz="1400" spc="-85" dirty="0">
                <a:solidFill>
                  <a:srgbClr val="333333"/>
                </a:solidFill>
                <a:latin typeface="Palatino Linotype"/>
                <a:cs typeface="Palatino Linotype"/>
              </a:rPr>
              <a:t>cosas </a:t>
            </a:r>
            <a:r>
              <a:rPr sz="1400" spc="-100" dirty="0">
                <a:solidFill>
                  <a:srgbClr val="333333"/>
                </a:solidFill>
                <a:latin typeface="Palatino Linotype"/>
                <a:cs typeface="Palatino Linotype"/>
              </a:rPr>
              <a:t>que </a:t>
            </a:r>
            <a:r>
              <a:rPr sz="1400" spc="-80" dirty="0">
                <a:solidFill>
                  <a:srgbClr val="333333"/>
                </a:solidFill>
                <a:latin typeface="Palatino Linotype"/>
                <a:cs typeface="Palatino Linotype"/>
              </a:rPr>
              <a:t>necesitará </a:t>
            </a:r>
            <a:r>
              <a:rPr sz="1400" spc="-85" dirty="0">
                <a:solidFill>
                  <a:srgbClr val="333333"/>
                </a:solidFill>
                <a:latin typeface="Palatino Linotype"/>
                <a:cs typeface="Palatino Linotype"/>
              </a:rPr>
              <a:t>primero </a:t>
            </a:r>
            <a:r>
              <a:rPr sz="1400" spc="-100" dirty="0">
                <a:solidFill>
                  <a:srgbClr val="333333"/>
                </a:solidFill>
                <a:latin typeface="Palatino Linotype"/>
                <a:cs typeface="Palatino Linotype"/>
              </a:rPr>
              <a:t>una </a:t>
            </a:r>
            <a:r>
              <a:rPr sz="1400" spc="-130" dirty="0">
                <a:solidFill>
                  <a:srgbClr val="333333"/>
                </a:solidFill>
                <a:latin typeface="Palatino Linotype"/>
                <a:cs typeface="Palatino Linotype"/>
              </a:rPr>
              <a:t>vez </a:t>
            </a:r>
            <a:r>
              <a:rPr sz="1400" spc="-110" dirty="0">
                <a:solidFill>
                  <a:srgbClr val="333333"/>
                </a:solidFill>
                <a:latin typeface="Palatino Linotype"/>
                <a:cs typeface="Palatino Linotype"/>
              </a:rPr>
              <a:t>que  </a:t>
            </a:r>
            <a:r>
              <a:rPr sz="1400" spc="-105" dirty="0">
                <a:solidFill>
                  <a:srgbClr val="333333"/>
                </a:solidFill>
                <a:latin typeface="Palatino Linotype"/>
                <a:cs typeface="Palatino Linotype"/>
              </a:rPr>
              <a:t>llegue </a:t>
            </a:r>
            <a:r>
              <a:rPr sz="1400" spc="-90" dirty="0">
                <a:solidFill>
                  <a:srgbClr val="333333"/>
                </a:solidFill>
                <a:latin typeface="Palatino Linotype"/>
                <a:cs typeface="Palatino Linotype"/>
              </a:rPr>
              <a:t>a </a:t>
            </a:r>
            <a:r>
              <a:rPr sz="1400" spc="-105" dirty="0">
                <a:solidFill>
                  <a:srgbClr val="333333"/>
                </a:solidFill>
                <a:latin typeface="Palatino Linotype"/>
                <a:cs typeface="Palatino Linotype"/>
              </a:rPr>
              <a:t>su nuevo </a:t>
            </a:r>
            <a:r>
              <a:rPr sz="1400" spc="-95" dirty="0">
                <a:solidFill>
                  <a:srgbClr val="333333"/>
                </a:solidFill>
                <a:latin typeface="Palatino Linotype"/>
                <a:cs typeface="Palatino Linotype"/>
              </a:rPr>
              <a:t>hogar </a:t>
            </a:r>
            <a:r>
              <a:rPr sz="1400" spc="-85" dirty="0">
                <a:solidFill>
                  <a:srgbClr val="333333"/>
                </a:solidFill>
                <a:latin typeface="Palatino Linotype"/>
                <a:cs typeface="Palatino Linotype"/>
              </a:rPr>
              <a:t>estarán</a:t>
            </a:r>
            <a:r>
              <a:rPr sz="1400" spc="15" dirty="0">
                <a:solidFill>
                  <a:srgbClr val="333333"/>
                </a:solidFill>
                <a:latin typeface="Palatino Linotype"/>
                <a:cs typeface="Palatino Linotype"/>
              </a:rPr>
              <a:t> </a:t>
            </a:r>
            <a:r>
              <a:rPr sz="1400" spc="-90" dirty="0">
                <a:solidFill>
                  <a:srgbClr val="333333"/>
                </a:solidFill>
                <a:latin typeface="Palatino Linotype"/>
                <a:cs typeface="Palatino Linotype"/>
              </a:rPr>
              <a:t>disponibles.</a:t>
            </a:r>
            <a:endParaRPr sz="1400">
              <a:latin typeface="Palatino Linotype"/>
              <a:cs typeface="Palatino Linotype"/>
            </a:endParaRPr>
          </a:p>
          <a:p>
            <a:pPr marL="38100">
              <a:lnSpc>
                <a:spcPct val="100000"/>
              </a:lnSpc>
              <a:spcBef>
                <a:spcPts val="1435"/>
              </a:spcBef>
            </a:pPr>
            <a:r>
              <a:rPr sz="1400" spc="-120" dirty="0">
                <a:solidFill>
                  <a:srgbClr val="313131"/>
                </a:solidFill>
                <a:latin typeface="Palatino Linotype"/>
                <a:cs typeface="Palatino Linotype"/>
              </a:rPr>
              <a:t>Notifique </a:t>
            </a:r>
            <a:r>
              <a:rPr sz="1400" spc="-125" dirty="0">
                <a:solidFill>
                  <a:srgbClr val="313131"/>
                </a:solidFill>
                <a:latin typeface="Palatino Linotype"/>
                <a:cs typeface="Palatino Linotype"/>
              </a:rPr>
              <a:t>su </a:t>
            </a:r>
            <a:r>
              <a:rPr sz="1400" spc="-145" dirty="0">
                <a:solidFill>
                  <a:srgbClr val="313131"/>
                </a:solidFill>
                <a:latin typeface="Palatino Linotype"/>
                <a:cs typeface="Palatino Linotype"/>
              </a:rPr>
              <a:t>mudanza </a:t>
            </a:r>
            <a:r>
              <a:rPr sz="1400" spc="-90" dirty="0">
                <a:solidFill>
                  <a:srgbClr val="313131"/>
                </a:solidFill>
                <a:latin typeface="Palatino Linotype"/>
                <a:cs typeface="Palatino Linotype"/>
              </a:rPr>
              <a:t>a</a:t>
            </a:r>
            <a:r>
              <a:rPr sz="1400" spc="-270" dirty="0">
                <a:solidFill>
                  <a:srgbClr val="313131"/>
                </a:solidFill>
                <a:latin typeface="Palatino Linotype"/>
                <a:cs typeface="Palatino Linotype"/>
              </a:rPr>
              <a:t> </a:t>
            </a:r>
            <a:r>
              <a:rPr sz="1400" spc="-125" dirty="0">
                <a:solidFill>
                  <a:srgbClr val="313131"/>
                </a:solidFill>
                <a:latin typeface="Palatino Linotype"/>
                <a:cs typeface="Palatino Linotype"/>
              </a:rPr>
              <a:t>amigos, </a:t>
            </a:r>
            <a:r>
              <a:rPr sz="1400" spc="-120" dirty="0">
                <a:solidFill>
                  <a:srgbClr val="313131"/>
                </a:solidFill>
                <a:latin typeface="Palatino Linotype"/>
                <a:cs typeface="Palatino Linotype"/>
              </a:rPr>
              <a:t>familiares </a:t>
            </a:r>
            <a:r>
              <a:rPr sz="1400" spc="-140" dirty="0">
                <a:solidFill>
                  <a:srgbClr val="313131"/>
                </a:solidFill>
                <a:latin typeface="Palatino Linotype"/>
                <a:cs typeface="Palatino Linotype"/>
              </a:rPr>
              <a:t>y </a:t>
            </a:r>
            <a:r>
              <a:rPr sz="1400" spc="-135" dirty="0">
                <a:solidFill>
                  <a:srgbClr val="313131"/>
                </a:solidFill>
                <a:latin typeface="Palatino Linotype"/>
                <a:cs typeface="Palatino Linotype"/>
              </a:rPr>
              <a:t>empresas.</a:t>
            </a:r>
            <a:endParaRPr sz="1400">
              <a:latin typeface="Palatino Linotype"/>
              <a:cs typeface="Palatino Linotype"/>
            </a:endParaRPr>
          </a:p>
          <a:p>
            <a:pPr marL="12700" marR="288290" indent="10795">
              <a:lnSpc>
                <a:spcPts val="1590"/>
              </a:lnSpc>
              <a:spcBef>
                <a:spcPts val="1495"/>
              </a:spcBef>
            </a:pPr>
            <a:r>
              <a:rPr sz="1400" spc="-35" dirty="0">
                <a:solidFill>
                  <a:srgbClr val="30302F"/>
                </a:solidFill>
                <a:latin typeface="Palatino Linotype"/>
                <a:cs typeface="Palatino Linotype"/>
              </a:rPr>
              <a:t>Notificar </a:t>
            </a:r>
            <a:r>
              <a:rPr sz="1400" spc="-90" dirty="0">
                <a:solidFill>
                  <a:srgbClr val="30302F"/>
                </a:solidFill>
                <a:latin typeface="Palatino Linotype"/>
                <a:cs typeface="Palatino Linotype"/>
              </a:rPr>
              <a:t>a </a:t>
            </a:r>
            <a:r>
              <a:rPr sz="1400" spc="-60" dirty="0">
                <a:solidFill>
                  <a:srgbClr val="30302F"/>
                </a:solidFill>
                <a:latin typeface="Palatino Linotype"/>
                <a:cs typeface="Palatino Linotype"/>
              </a:rPr>
              <a:t>las </a:t>
            </a:r>
            <a:r>
              <a:rPr sz="1400" spc="-55" dirty="0">
                <a:solidFill>
                  <a:srgbClr val="30302F"/>
                </a:solidFill>
                <a:latin typeface="Palatino Linotype"/>
                <a:cs typeface="Palatino Linotype"/>
              </a:rPr>
              <a:t>autoridades </a:t>
            </a:r>
            <a:r>
              <a:rPr sz="1400" spc="-45" dirty="0">
                <a:solidFill>
                  <a:srgbClr val="30302F"/>
                </a:solidFill>
                <a:latin typeface="Palatino Linotype"/>
                <a:cs typeface="Palatino Linotype"/>
              </a:rPr>
              <a:t>fiscales </a:t>
            </a:r>
            <a:r>
              <a:rPr sz="1400" spc="-55" dirty="0">
                <a:solidFill>
                  <a:srgbClr val="30302F"/>
                </a:solidFill>
                <a:latin typeface="Palatino Linotype"/>
                <a:cs typeface="Palatino Linotype"/>
              </a:rPr>
              <a:t>federales </a:t>
            </a:r>
            <a:r>
              <a:rPr sz="1400" spc="-140" dirty="0">
                <a:solidFill>
                  <a:srgbClr val="30302F"/>
                </a:solidFill>
                <a:latin typeface="Palatino Linotype"/>
                <a:cs typeface="Palatino Linotype"/>
              </a:rPr>
              <a:t>y </a:t>
            </a:r>
            <a:r>
              <a:rPr sz="1400" spc="-45" dirty="0">
                <a:solidFill>
                  <a:srgbClr val="30302F"/>
                </a:solidFill>
                <a:latin typeface="Palatino Linotype"/>
                <a:cs typeface="Palatino Linotype"/>
              </a:rPr>
              <a:t>estatales, </a:t>
            </a:r>
            <a:r>
              <a:rPr sz="1400" spc="-55" dirty="0">
                <a:solidFill>
                  <a:srgbClr val="30302F"/>
                </a:solidFill>
                <a:latin typeface="Palatino Linotype"/>
                <a:cs typeface="Palatino Linotype"/>
              </a:rPr>
              <a:t>así </a:t>
            </a:r>
            <a:r>
              <a:rPr sz="1400" spc="-40" dirty="0">
                <a:solidFill>
                  <a:srgbClr val="30302F"/>
                </a:solidFill>
                <a:latin typeface="Palatino Linotype"/>
                <a:cs typeface="Palatino Linotype"/>
              </a:rPr>
              <a:t>como </a:t>
            </a:r>
            <a:r>
              <a:rPr sz="1400" spc="-90" dirty="0">
                <a:solidFill>
                  <a:srgbClr val="30302F"/>
                </a:solidFill>
                <a:latin typeface="Palatino Linotype"/>
                <a:cs typeface="Palatino Linotype"/>
              </a:rPr>
              <a:t>a  </a:t>
            </a:r>
            <a:r>
              <a:rPr sz="1400" spc="-50" dirty="0">
                <a:solidFill>
                  <a:srgbClr val="30302F"/>
                </a:solidFill>
                <a:latin typeface="Palatino Linotype"/>
                <a:cs typeface="Palatino Linotype"/>
              </a:rPr>
              <a:t>cualquier </a:t>
            </a:r>
            <a:r>
              <a:rPr sz="1400" spc="-30" dirty="0">
                <a:solidFill>
                  <a:srgbClr val="30302F"/>
                </a:solidFill>
                <a:latin typeface="Palatino Linotype"/>
                <a:cs typeface="Palatino Linotype"/>
              </a:rPr>
              <a:t>otro </a:t>
            </a:r>
            <a:r>
              <a:rPr sz="1400" spc="-50" dirty="0">
                <a:solidFill>
                  <a:srgbClr val="30302F"/>
                </a:solidFill>
                <a:latin typeface="Palatino Linotype"/>
                <a:cs typeface="Palatino Linotype"/>
              </a:rPr>
              <a:t>organismo</a:t>
            </a:r>
            <a:r>
              <a:rPr sz="1400" spc="90" dirty="0">
                <a:solidFill>
                  <a:srgbClr val="30302F"/>
                </a:solidFill>
                <a:latin typeface="Palatino Linotype"/>
                <a:cs typeface="Palatino Linotype"/>
              </a:rPr>
              <a:t> </a:t>
            </a:r>
            <a:r>
              <a:rPr sz="1400" spc="-50" dirty="0">
                <a:solidFill>
                  <a:srgbClr val="30302F"/>
                </a:solidFill>
                <a:latin typeface="Palatino Linotype"/>
                <a:cs typeface="Palatino Linotype"/>
              </a:rPr>
              <a:t>gubernamental.</a:t>
            </a:r>
            <a:endParaRPr sz="1400">
              <a:latin typeface="Palatino Linotype"/>
              <a:cs typeface="Palatino Linotyp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824805"/>
            <a:ext cx="253792" cy="40681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649605"/>
            <a:ext cx="1041297" cy="19034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638554" y="0"/>
            <a:ext cx="6113418" cy="419872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9490986"/>
            <a:ext cx="7751872" cy="5449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032383" y="4414526"/>
            <a:ext cx="5454650" cy="4850130"/>
          </a:xfrm>
          <a:prstGeom prst="rect">
            <a:avLst/>
          </a:prstGeom>
        </p:spPr>
        <p:txBody>
          <a:bodyPr vert="horz" wrap="square" lIns="0" tIns="109855" rIns="0" bIns="0" rtlCol="0">
            <a:spAutoFit/>
          </a:bodyPr>
          <a:lstStyle/>
          <a:p>
            <a:pPr marL="772160">
              <a:lnSpc>
                <a:spcPct val="100000"/>
              </a:lnSpc>
              <a:spcBef>
                <a:spcPts val="865"/>
              </a:spcBef>
            </a:pPr>
            <a:r>
              <a:rPr sz="2000" b="1" spc="-100" dirty="0">
                <a:solidFill>
                  <a:srgbClr val="1B1B1B"/>
                </a:solidFill>
                <a:latin typeface="Times New Roman"/>
                <a:cs typeface="Times New Roman"/>
              </a:rPr>
              <a:t>LISTA</a:t>
            </a:r>
            <a:r>
              <a:rPr sz="2000" b="1" spc="-245" dirty="0">
                <a:solidFill>
                  <a:srgbClr val="1B1B1B"/>
                </a:solidFill>
                <a:latin typeface="Times New Roman"/>
                <a:cs typeface="Times New Roman"/>
              </a:rPr>
              <a:t> </a:t>
            </a:r>
            <a:r>
              <a:rPr sz="2000" b="1" spc="-60" dirty="0">
                <a:solidFill>
                  <a:srgbClr val="1B1B1B"/>
                </a:solidFill>
                <a:latin typeface="Times New Roman"/>
                <a:cs typeface="Times New Roman"/>
              </a:rPr>
              <a:t>DE</a:t>
            </a:r>
            <a:r>
              <a:rPr sz="2000" b="1" spc="-245" dirty="0">
                <a:solidFill>
                  <a:srgbClr val="1B1B1B"/>
                </a:solidFill>
                <a:latin typeface="Times New Roman"/>
                <a:cs typeface="Times New Roman"/>
              </a:rPr>
              <a:t> </a:t>
            </a:r>
            <a:r>
              <a:rPr sz="2000" b="1" spc="-105" dirty="0">
                <a:solidFill>
                  <a:srgbClr val="1B1B1B"/>
                </a:solidFill>
                <a:latin typeface="Times New Roman"/>
                <a:cs typeface="Times New Roman"/>
              </a:rPr>
              <a:t>CONTROL</a:t>
            </a:r>
            <a:r>
              <a:rPr sz="2000" b="1" spc="-245" dirty="0">
                <a:solidFill>
                  <a:srgbClr val="1B1B1B"/>
                </a:solidFill>
                <a:latin typeface="Times New Roman"/>
                <a:cs typeface="Times New Roman"/>
              </a:rPr>
              <a:t> </a:t>
            </a:r>
            <a:r>
              <a:rPr sz="2000" b="1" spc="-60" dirty="0">
                <a:solidFill>
                  <a:srgbClr val="1B1B1B"/>
                </a:solidFill>
                <a:latin typeface="Times New Roman"/>
                <a:cs typeface="Times New Roman"/>
              </a:rPr>
              <a:t>DE</a:t>
            </a:r>
            <a:r>
              <a:rPr sz="2000" b="1" spc="-245" dirty="0">
                <a:solidFill>
                  <a:srgbClr val="1B1B1B"/>
                </a:solidFill>
                <a:latin typeface="Times New Roman"/>
                <a:cs typeface="Times New Roman"/>
              </a:rPr>
              <a:t> </a:t>
            </a:r>
            <a:r>
              <a:rPr sz="2000" b="1" spc="-60" dirty="0">
                <a:solidFill>
                  <a:srgbClr val="1B1B1B"/>
                </a:solidFill>
                <a:latin typeface="Times New Roman"/>
                <a:cs typeface="Times New Roman"/>
              </a:rPr>
              <a:t>LA</a:t>
            </a:r>
            <a:r>
              <a:rPr sz="2000" b="1" spc="-240" dirty="0">
                <a:solidFill>
                  <a:srgbClr val="1B1B1B"/>
                </a:solidFill>
                <a:latin typeface="Times New Roman"/>
                <a:cs typeface="Times New Roman"/>
              </a:rPr>
              <a:t> </a:t>
            </a:r>
            <a:r>
              <a:rPr sz="2000" b="1" spc="-120" dirty="0">
                <a:solidFill>
                  <a:srgbClr val="1B1B1B"/>
                </a:solidFill>
                <a:latin typeface="Times New Roman"/>
                <a:cs typeface="Times New Roman"/>
              </a:rPr>
              <a:t>MUDANZA</a:t>
            </a:r>
            <a:endParaRPr sz="2000">
              <a:latin typeface="Times New Roman"/>
              <a:cs typeface="Times New Roman"/>
            </a:endParaRPr>
          </a:p>
          <a:p>
            <a:pPr marL="2092960">
              <a:lnSpc>
                <a:spcPct val="100000"/>
              </a:lnSpc>
              <a:spcBef>
                <a:spcPts val="615"/>
              </a:spcBef>
            </a:pPr>
            <a:r>
              <a:rPr sz="1600" i="1" spc="50" dirty="0">
                <a:solidFill>
                  <a:srgbClr val="525353"/>
                </a:solidFill>
                <a:latin typeface="Cambria"/>
                <a:cs typeface="Cambria"/>
              </a:rPr>
              <a:t>Dos </a:t>
            </a:r>
            <a:r>
              <a:rPr sz="1600" i="1" spc="45" dirty="0">
                <a:solidFill>
                  <a:srgbClr val="525353"/>
                </a:solidFill>
                <a:latin typeface="Cambria"/>
                <a:cs typeface="Cambria"/>
              </a:rPr>
              <a:t>semanas</a:t>
            </a:r>
            <a:r>
              <a:rPr sz="1600" i="1" spc="-114" dirty="0">
                <a:solidFill>
                  <a:srgbClr val="525353"/>
                </a:solidFill>
                <a:latin typeface="Cambria"/>
                <a:cs typeface="Cambria"/>
              </a:rPr>
              <a:t> </a:t>
            </a:r>
            <a:r>
              <a:rPr sz="1600" i="1" spc="40" dirty="0">
                <a:solidFill>
                  <a:srgbClr val="525353"/>
                </a:solidFill>
                <a:latin typeface="Cambria"/>
                <a:cs typeface="Cambria"/>
              </a:rPr>
              <a:t>antes</a:t>
            </a:r>
            <a:endParaRPr sz="1600">
              <a:latin typeface="Cambria"/>
              <a:cs typeface="Cambria"/>
            </a:endParaRPr>
          </a:p>
          <a:p>
            <a:pPr>
              <a:lnSpc>
                <a:spcPct val="100000"/>
              </a:lnSpc>
              <a:spcBef>
                <a:spcPts val="25"/>
              </a:spcBef>
            </a:pPr>
            <a:endParaRPr sz="2550">
              <a:latin typeface="Times New Roman"/>
              <a:cs typeface="Times New Roman"/>
            </a:endParaRPr>
          </a:p>
          <a:p>
            <a:pPr marL="654685" marR="5080" indent="-641985">
              <a:lnSpc>
                <a:spcPts val="1470"/>
              </a:lnSpc>
              <a:spcBef>
                <a:spcPts val="5"/>
              </a:spcBef>
              <a:tabLst>
                <a:tab pos="217804" algn="l"/>
                <a:tab pos="661670" algn="l"/>
              </a:tabLst>
            </a:pPr>
            <a:r>
              <a:rPr sz="1400" spc="15" dirty="0">
                <a:solidFill>
                  <a:srgbClr val="2E2F2E"/>
                </a:solidFill>
                <a:latin typeface="Palatino Linotype"/>
                <a:cs typeface="Palatino Linotype"/>
              </a:rPr>
              <a:t>(	</a:t>
            </a:r>
            <a:r>
              <a:rPr sz="2100" spc="22" baseline="1984" dirty="0">
                <a:solidFill>
                  <a:srgbClr val="2E2F2E"/>
                </a:solidFill>
                <a:latin typeface="Palatino Linotype"/>
                <a:cs typeface="Palatino Linotype"/>
              </a:rPr>
              <a:t>)		</a:t>
            </a:r>
            <a:r>
              <a:rPr sz="2250" spc="7" baseline="1851" dirty="0">
                <a:solidFill>
                  <a:srgbClr val="303030"/>
                </a:solidFill>
                <a:latin typeface="Times New Roman"/>
                <a:cs typeface="Times New Roman"/>
              </a:rPr>
              <a:t>Notificar</a:t>
            </a:r>
            <a:r>
              <a:rPr sz="2250" spc="-60"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los</a:t>
            </a:r>
            <a:r>
              <a:rPr sz="2250" spc="-52" baseline="1851" dirty="0">
                <a:solidFill>
                  <a:srgbClr val="303030"/>
                </a:solidFill>
                <a:latin typeface="Times New Roman"/>
                <a:cs typeface="Times New Roman"/>
              </a:rPr>
              <a:t> </a:t>
            </a:r>
            <a:r>
              <a:rPr sz="2250" spc="7" baseline="1851" dirty="0">
                <a:solidFill>
                  <a:srgbClr val="303030"/>
                </a:solidFill>
                <a:latin typeface="Times New Roman"/>
                <a:cs typeface="Times New Roman"/>
              </a:rPr>
              <a:t>servicios</a:t>
            </a:r>
            <a:r>
              <a:rPr sz="2250" spc="-52" baseline="1851" dirty="0">
                <a:solidFill>
                  <a:srgbClr val="303030"/>
                </a:solidFill>
                <a:latin typeface="Times New Roman"/>
                <a:cs typeface="Times New Roman"/>
              </a:rPr>
              <a:t> </a:t>
            </a:r>
            <a:r>
              <a:rPr sz="2250" spc="15" baseline="1851" dirty="0">
                <a:solidFill>
                  <a:srgbClr val="303030"/>
                </a:solidFill>
                <a:latin typeface="Times New Roman"/>
                <a:cs typeface="Times New Roman"/>
              </a:rPr>
              <a:t>públicos</a:t>
            </a:r>
            <a:r>
              <a:rPr sz="2250" spc="-52" baseline="1851" dirty="0">
                <a:solidFill>
                  <a:srgbClr val="303030"/>
                </a:solidFill>
                <a:latin typeface="Times New Roman"/>
                <a:cs typeface="Times New Roman"/>
              </a:rPr>
              <a:t> </a:t>
            </a:r>
            <a:r>
              <a:rPr sz="2250" spc="37" baseline="1851" dirty="0">
                <a:solidFill>
                  <a:srgbClr val="303030"/>
                </a:solidFill>
                <a:latin typeface="Times New Roman"/>
                <a:cs typeface="Times New Roman"/>
              </a:rPr>
              <a:t>como</a:t>
            </a:r>
            <a:r>
              <a:rPr sz="2250" spc="-52"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el</a:t>
            </a:r>
            <a:r>
              <a:rPr sz="2250" spc="-52" baseline="1851" dirty="0">
                <a:solidFill>
                  <a:srgbClr val="303030"/>
                </a:solidFill>
                <a:latin typeface="Times New Roman"/>
                <a:cs typeface="Times New Roman"/>
              </a:rPr>
              <a:t> </a:t>
            </a:r>
            <a:r>
              <a:rPr sz="2250" spc="15" baseline="1851" dirty="0">
                <a:solidFill>
                  <a:srgbClr val="303030"/>
                </a:solidFill>
                <a:latin typeface="Times New Roman"/>
                <a:cs typeface="Times New Roman"/>
              </a:rPr>
              <a:t>gas,</a:t>
            </a:r>
            <a:r>
              <a:rPr sz="2250" spc="-52"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la</a:t>
            </a:r>
            <a:r>
              <a:rPr sz="2250" spc="-52" baseline="1851" dirty="0">
                <a:solidFill>
                  <a:srgbClr val="303030"/>
                </a:solidFill>
                <a:latin typeface="Times New Roman"/>
                <a:cs typeface="Times New Roman"/>
              </a:rPr>
              <a:t> </a:t>
            </a:r>
            <a:r>
              <a:rPr sz="2250" spc="7" baseline="1851" dirty="0">
                <a:solidFill>
                  <a:srgbClr val="303030"/>
                </a:solidFill>
                <a:latin typeface="Times New Roman"/>
                <a:cs typeface="Times New Roman"/>
              </a:rPr>
              <a:t>electricidad,</a:t>
            </a:r>
            <a:r>
              <a:rPr sz="2250" spc="-52"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el  </a:t>
            </a:r>
            <a:r>
              <a:rPr sz="1500" spc="10" dirty="0">
                <a:solidFill>
                  <a:srgbClr val="303030"/>
                </a:solidFill>
                <a:latin typeface="Times New Roman"/>
                <a:cs typeface="Times New Roman"/>
              </a:rPr>
              <a:t>agua,</a:t>
            </a:r>
            <a:r>
              <a:rPr sz="1500" spc="-40" dirty="0">
                <a:solidFill>
                  <a:srgbClr val="303030"/>
                </a:solidFill>
                <a:latin typeface="Times New Roman"/>
                <a:cs typeface="Times New Roman"/>
              </a:rPr>
              <a:t> </a:t>
            </a:r>
            <a:r>
              <a:rPr sz="1500" spc="15" dirty="0">
                <a:solidFill>
                  <a:srgbClr val="303030"/>
                </a:solidFill>
                <a:latin typeface="Times New Roman"/>
                <a:cs typeface="Times New Roman"/>
              </a:rPr>
              <a:t>la</a:t>
            </a:r>
            <a:r>
              <a:rPr sz="1500" spc="-40" dirty="0">
                <a:solidFill>
                  <a:srgbClr val="303030"/>
                </a:solidFill>
                <a:latin typeface="Times New Roman"/>
                <a:cs typeface="Times New Roman"/>
              </a:rPr>
              <a:t> </a:t>
            </a:r>
            <a:r>
              <a:rPr sz="1500" spc="5" dirty="0">
                <a:solidFill>
                  <a:srgbClr val="303030"/>
                </a:solidFill>
                <a:latin typeface="Times New Roman"/>
                <a:cs typeface="Times New Roman"/>
              </a:rPr>
              <a:t>televisión</a:t>
            </a:r>
            <a:r>
              <a:rPr sz="1500" spc="-40" dirty="0">
                <a:solidFill>
                  <a:srgbClr val="303030"/>
                </a:solidFill>
                <a:latin typeface="Times New Roman"/>
                <a:cs typeface="Times New Roman"/>
              </a:rPr>
              <a:t> </a:t>
            </a:r>
            <a:r>
              <a:rPr sz="1500" spc="20" dirty="0">
                <a:solidFill>
                  <a:srgbClr val="303030"/>
                </a:solidFill>
                <a:latin typeface="Times New Roman"/>
                <a:cs typeface="Times New Roman"/>
              </a:rPr>
              <a:t>por</a:t>
            </a:r>
            <a:r>
              <a:rPr sz="1500" spc="-40" dirty="0">
                <a:solidFill>
                  <a:srgbClr val="303030"/>
                </a:solidFill>
                <a:latin typeface="Times New Roman"/>
                <a:cs typeface="Times New Roman"/>
              </a:rPr>
              <a:t> </a:t>
            </a:r>
            <a:r>
              <a:rPr sz="1500" spc="10" dirty="0">
                <a:solidFill>
                  <a:srgbClr val="303030"/>
                </a:solidFill>
                <a:latin typeface="Times New Roman"/>
                <a:cs typeface="Times New Roman"/>
              </a:rPr>
              <a:t>cable,</a:t>
            </a:r>
            <a:r>
              <a:rPr sz="1500" spc="-40" dirty="0">
                <a:solidFill>
                  <a:srgbClr val="303030"/>
                </a:solidFill>
                <a:latin typeface="Times New Roman"/>
                <a:cs typeface="Times New Roman"/>
              </a:rPr>
              <a:t> </a:t>
            </a:r>
            <a:r>
              <a:rPr sz="1500" spc="15" dirty="0">
                <a:solidFill>
                  <a:srgbClr val="303030"/>
                </a:solidFill>
                <a:latin typeface="Times New Roman"/>
                <a:cs typeface="Times New Roman"/>
              </a:rPr>
              <a:t>el</a:t>
            </a:r>
            <a:r>
              <a:rPr sz="1500" spc="-40" dirty="0">
                <a:solidFill>
                  <a:srgbClr val="303030"/>
                </a:solidFill>
                <a:latin typeface="Times New Roman"/>
                <a:cs typeface="Times New Roman"/>
              </a:rPr>
              <a:t> </a:t>
            </a:r>
            <a:r>
              <a:rPr sz="1500" spc="10" dirty="0">
                <a:solidFill>
                  <a:srgbClr val="303030"/>
                </a:solidFill>
                <a:latin typeface="Times New Roman"/>
                <a:cs typeface="Times New Roman"/>
              </a:rPr>
              <a:t>teléfono</a:t>
            </a:r>
            <a:r>
              <a:rPr sz="1500" spc="-40" dirty="0">
                <a:solidFill>
                  <a:srgbClr val="303030"/>
                </a:solidFill>
                <a:latin typeface="Times New Roman"/>
                <a:cs typeface="Times New Roman"/>
              </a:rPr>
              <a:t> </a:t>
            </a:r>
            <a:r>
              <a:rPr sz="1500" spc="35" dirty="0">
                <a:solidFill>
                  <a:srgbClr val="303030"/>
                </a:solidFill>
                <a:latin typeface="Times New Roman"/>
                <a:cs typeface="Times New Roman"/>
              </a:rPr>
              <a:t>e</a:t>
            </a:r>
            <a:r>
              <a:rPr sz="1500" spc="-40" dirty="0">
                <a:solidFill>
                  <a:srgbClr val="303030"/>
                </a:solidFill>
                <a:latin typeface="Times New Roman"/>
                <a:cs typeface="Times New Roman"/>
              </a:rPr>
              <a:t> </a:t>
            </a:r>
            <a:r>
              <a:rPr sz="1500" spc="5" dirty="0">
                <a:solidFill>
                  <a:srgbClr val="303030"/>
                </a:solidFill>
                <a:latin typeface="Times New Roman"/>
                <a:cs typeface="Times New Roman"/>
              </a:rPr>
              <a:t>Internet</a:t>
            </a:r>
            <a:endParaRPr sz="1500">
              <a:latin typeface="Times New Roman"/>
              <a:cs typeface="Times New Roman"/>
            </a:endParaRPr>
          </a:p>
          <a:p>
            <a:pPr>
              <a:lnSpc>
                <a:spcPct val="100000"/>
              </a:lnSpc>
              <a:spcBef>
                <a:spcPts val="40"/>
              </a:spcBef>
            </a:pPr>
            <a:endParaRPr sz="1250">
              <a:latin typeface="Times New Roman"/>
              <a:cs typeface="Times New Roman"/>
            </a:endParaRPr>
          </a:p>
          <a:p>
            <a:pPr marL="12700">
              <a:lnSpc>
                <a:spcPct val="100000"/>
              </a:lnSpc>
              <a:tabLst>
                <a:tab pos="217804" algn="l"/>
                <a:tab pos="654050" algn="l"/>
              </a:tabLst>
            </a:pPr>
            <a:r>
              <a:rPr sz="1400" spc="15" dirty="0">
                <a:solidFill>
                  <a:srgbClr val="313331"/>
                </a:solidFill>
                <a:latin typeface="Palatino Linotype"/>
                <a:cs typeface="Palatino Linotype"/>
              </a:rPr>
              <a:t>(	)	</a:t>
            </a:r>
            <a:r>
              <a:rPr sz="2100" spc="-97" baseline="3968" dirty="0">
                <a:solidFill>
                  <a:srgbClr val="313331"/>
                </a:solidFill>
                <a:latin typeface="Palatino Linotype"/>
                <a:cs typeface="Palatino Linotype"/>
              </a:rPr>
              <a:t>Organice los </a:t>
            </a:r>
            <a:r>
              <a:rPr sz="2100" spc="-104" baseline="3968" dirty="0">
                <a:solidFill>
                  <a:srgbClr val="313331"/>
                </a:solidFill>
                <a:latin typeface="Palatino Linotype"/>
                <a:cs typeface="Palatino Linotype"/>
              </a:rPr>
              <a:t>servicios </a:t>
            </a:r>
            <a:r>
              <a:rPr sz="2100" spc="-97" baseline="3968" dirty="0">
                <a:solidFill>
                  <a:srgbClr val="313331"/>
                </a:solidFill>
                <a:latin typeface="Palatino Linotype"/>
                <a:cs typeface="Palatino Linotype"/>
              </a:rPr>
              <a:t>en </a:t>
            </a:r>
            <a:r>
              <a:rPr sz="2100" spc="-142" baseline="3968" dirty="0">
                <a:solidFill>
                  <a:srgbClr val="313331"/>
                </a:solidFill>
                <a:latin typeface="Palatino Linotype"/>
                <a:cs typeface="Palatino Linotype"/>
              </a:rPr>
              <a:t>su nueva</a:t>
            </a:r>
            <a:r>
              <a:rPr sz="2100" spc="127" baseline="3968" dirty="0">
                <a:solidFill>
                  <a:srgbClr val="313331"/>
                </a:solidFill>
                <a:latin typeface="Palatino Linotype"/>
                <a:cs typeface="Palatino Linotype"/>
              </a:rPr>
              <a:t> </a:t>
            </a:r>
            <a:r>
              <a:rPr sz="2100" spc="-82" baseline="3968" dirty="0">
                <a:solidFill>
                  <a:srgbClr val="313331"/>
                </a:solidFill>
                <a:latin typeface="Palatino Linotype"/>
                <a:cs typeface="Palatino Linotype"/>
              </a:rPr>
              <a:t>dirección.</a:t>
            </a:r>
            <a:endParaRPr sz="2100" baseline="3968">
              <a:latin typeface="Palatino Linotype"/>
              <a:cs typeface="Palatino Linotype"/>
            </a:endParaRPr>
          </a:p>
          <a:p>
            <a:pPr marL="12700">
              <a:lnSpc>
                <a:spcPct val="100000"/>
              </a:lnSpc>
              <a:spcBef>
                <a:spcPts val="1405"/>
              </a:spcBef>
              <a:tabLst>
                <a:tab pos="217804" algn="l"/>
                <a:tab pos="657860" algn="l"/>
              </a:tabLst>
            </a:pPr>
            <a:r>
              <a:rPr sz="1400" spc="15" dirty="0">
                <a:solidFill>
                  <a:srgbClr val="313131"/>
                </a:solidFill>
                <a:latin typeface="Palatino Linotype"/>
                <a:cs typeface="Palatino Linotype"/>
              </a:rPr>
              <a:t>(	</a:t>
            </a:r>
            <a:r>
              <a:rPr sz="2100" spc="22" baseline="1984" dirty="0">
                <a:solidFill>
                  <a:srgbClr val="313131"/>
                </a:solidFill>
                <a:latin typeface="Palatino Linotype"/>
                <a:cs typeface="Palatino Linotype"/>
              </a:rPr>
              <a:t>)	</a:t>
            </a:r>
            <a:r>
              <a:rPr sz="2100" spc="-202" baseline="1984" dirty="0">
                <a:solidFill>
                  <a:srgbClr val="313131"/>
                </a:solidFill>
                <a:latin typeface="Palatino Linotype"/>
                <a:cs typeface="Palatino Linotype"/>
              </a:rPr>
              <a:t>Lleve</a:t>
            </a:r>
            <a:r>
              <a:rPr sz="2100" spc="-209" baseline="1984" dirty="0">
                <a:solidFill>
                  <a:srgbClr val="313131"/>
                </a:solidFill>
                <a:latin typeface="Palatino Linotype"/>
                <a:cs typeface="Palatino Linotype"/>
              </a:rPr>
              <a:t> </a:t>
            </a:r>
            <a:r>
              <a:rPr sz="2100" spc="-179" baseline="1984" dirty="0">
                <a:solidFill>
                  <a:srgbClr val="313131"/>
                </a:solidFill>
                <a:latin typeface="Palatino Linotype"/>
                <a:cs typeface="Palatino Linotype"/>
              </a:rPr>
              <a:t>su</a:t>
            </a:r>
            <a:r>
              <a:rPr sz="2100" spc="-202" baseline="1984" dirty="0">
                <a:solidFill>
                  <a:srgbClr val="313131"/>
                </a:solidFill>
                <a:latin typeface="Palatino Linotype"/>
                <a:cs typeface="Palatino Linotype"/>
              </a:rPr>
              <a:t> </a:t>
            </a:r>
            <a:r>
              <a:rPr sz="2100" spc="-142" baseline="1984" dirty="0">
                <a:solidFill>
                  <a:srgbClr val="313131"/>
                </a:solidFill>
                <a:latin typeface="Palatino Linotype"/>
                <a:cs typeface="Palatino Linotype"/>
              </a:rPr>
              <a:t>coche</a:t>
            </a:r>
            <a:r>
              <a:rPr sz="2100" spc="-202" baseline="1984" dirty="0">
                <a:solidFill>
                  <a:srgbClr val="313131"/>
                </a:solidFill>
                <a:latin typeface="Palatino Linotype"/>
                <a:cs typeface="Palatino Linotype"/>
              </a:rPr>
              <a:t> </a:t>
            </a:r>
            <a:r>
              <a:rPr sz="2100" spc="-135" baseline="1984" dirty="0">
                <a:solidFill>
                  <a:srgbClr val="313131"/>
                </a:solidFill>
                <a:latin typeface="Palatino Linotype"/>
                <a:cs typeface="Palatino Linotype"/>
              </a:rPr>
              <a:t>a</a:t>
            </a:r>
            <a:r>
              <a:rPr sz="2100" spc="-202" baseline="1984" dirty="0">
                <a:solidFill>
                  <a:srgbClr val="313131"/>
                </a:solidFill>
                <a:latin typeface="Palatino Linotype"/>
                <a:cs typeface="Palatino Linotype"/>
              </a:rPr>
              <a:t> </a:t>
            </a:r>
            <a:r>
              <a:rPr sz="2100" spc="-165" baseline="1984" dirty="0">
                <a:solidFill>
                  <a:srgbClr val="313131"/>
                </a:solidFill>
                <a:latin typeface="Palatino Linotype"/>
                <a:cs typeface="Palatino Linotype"/>
              </a:rPr>
              <a:t>revisión</a:t>
            </a:r>
            <a:r>
              <a:rPr sz="2100" spc="-202" baseline="1984" dirty="0">
                <a:solidFill>
                  <a:srgbClr val="313131"/>
                </a:solidFill>
                <a:latin typeface="Palatino Linotype"/>
                <a:cs typeface="Palatino Linotype"/>
              </a:rPr>
              <a:t> </a:t>
            </a:r>
            <a:r>
              <a:rPr sz="2100" spc="-127" baseline="1984" dirty="0">
                <a:solidFill>
                  <a:srgbClr val="313131"/>
                </a:solidFill>
                <a:latin typeface="Palatino Linotype"/>
                <a:cs typeface="Palatino Linotype"/>
              </a:rPr>
              <a:t>si</a:t>
            </a:r>
            <a:r>
              <a:rPr sz="2100" spc="-202" baseline="1984" dirty="0">
                <a:solidFill>
                  <a:srgbClr val="313131"/>
                </a:solidFill>
                <a:latin typeface="Palatino Linotype"/>
                <a:cs typeface="Palatino Linotype"/>
              </a:rPr>
              <a:t> </a:t>
            </a:r>
            <a:r>
              <a:rPr sz="2100" spc="-179" baseline="1984" dirty="0">
                <a:solidFill>
                  <a:srgbClr val="313131"/>
                </a:solidFill>
                <a:latin typeface="Palatino Linotype"/>
                <a:cs typeface="Palatino Linotype"/>
              </a:rPr>
              <a:t>su</a:t>
            </a:r>
            <a:r>
              <a:rPr sz="2100" spc="-202" baseline="1984" dirty="0">
                <a:solidFill>
                  <a:srgbClr val="313131"/>
                </a:solidFill>
                <a:latin typeface="Palatino Linotype"/>
                <a:cs typeface="Palatino Linotype"/>
              </a:rPr>
              <a:t> nueva </a:t>
            </a:r>
            <a:r>
              <a:rPr sz="2100" spc="-172" baseline="1984" dirty="0">
                <a:solidFill>
                  <a:srgbClr val="313131"/>
                </a:solidFill>
                <a:latin typeface="Palatino Linotype"/>
                <a:cs typeface="Palatino Linotype"/>
              </a:rPr>
              <a:t>casa</a:t>
            </a:r>
            <a:r>
              <a:rPr sz="2100" spc="-202" baseline="1984" dirty="0">
                <a:solidFill>
                  <a:srgbClr val="313131"/>
                </a:solidFill>
                <a:latin typeface="Palatino Linotype"/>
                <a:cs typeface="Palatino Linotype"/>
              </a:rPr>
              <a:t> </a:t>
            </a:r>
            <a:r>
              <a:rPr sz="2100" spc="-165" baseline="1984" dirty="0">
                <a:solidFill>
                  <a:srgbClr val="313131"/>
                </a:solidFill>
                <a:latin typeface="Palatino Linotype"/>
                <a:cs typeface="Palatino Linotype"/>
              </a:rPr>
              <a:t>está</a:t>
            </a:r>
            <a:r>
              <a:rPr sz="2100" spc="-202" baseline="1984" dirty="0">
                <a:solidFill>
                  <a:srgbClr val="313131"/>
                </a:solidFill>
                <a:latin typeface="Palatino Linotype"/>
                <a:cs typeface="Palatino Linotype"/>
              </a:rPr>
              <a:t> </a:t>
            </a:r>
            <a:r>
              <a:rPr sz="2100" spc="-135" baseline="1984" dirty="0">
                <a:solidFill>
                  <a:srgbClr val="313131"/>
                </a:solidFill>
                <a:latin typeface="Palatino Linotype"/>
                <a:cs typeface="Palatino Linotype"/>
              </a:rPr>
              <a:t>a</a:t>
            </a:r>
            <a:r>
              <a:rPr sz="2100" spc="-202" baseline="1984" dirty="0">
                <a:solidFill>
                  <a:srgbClr val="313131"/>
                </a:solidFill>
                <a:latin typeface="Palatino Linotype"/>
                <a:cs typeface="Palatino Linotype"/>
              </a:rPr>
              <a:t> </a:t>
            </a:r>
            <a:r>
              <a:rPr sz="2100" spc="-142" baseline="1984" dirty="0">
                <a:solidFill>
                  <a:srgbClr val="313131"/>
                </a:solidFill>
                <a:latin typeface="Palatino Linotype"/>
                <a:cs typeface="Palatino Linotype"/>
              </a:rPr>
              <a:t>cierta</a:t>
            </a:r>
            <a:r>
              <a:rPr sz="2100" spc="-202" baseline="1984" dirty="0">
                <a:solidFill>
                  <a:srgbClr val="313131"/>
                </a:solidFill>
                <a:latin typeface="Palatino Linotype"/>
                <a:cs typeface="Palatino Linotype"/>
              </a:rPr>
              <a:t> </a:t>
            </a:r>
            <a:r>
              <a:rPr sz="2100" spc="-172" baseline="1984" dirty="0">
                <a:solidFill>
                  <a:srgbClr val="313131"/>
                </a:solidFill>
                <a:latin typeface="Palatino Linotype"/>
                <a:cs typeface="Palatino Linotype"/>
              </a:rPr>
              <a:t>distancia.</a:t>
            </a:r>
            <a:endParaRPr sz="2100" baseline="1984">
              <a:latin typeface="Palatino Linotype"/>
              <a:cs typeface="Palatino Linotype"/>
            </a:endParaRPr>
          </a:p>
          <a:p>
            <a:pPr marL="12700">
              <a:lnSpc>
                <a:spcPct val="100000"/>
              </a:lnSpc>
              <a:spcBef>
                <a:spcPts val="1405"/>
              </a:spcBef>
              <a:tabLst>
                <a:tab pos="217804" algn="l"/>
                <a:tab pos="665480" algn="l"/>
              </a:tabLst>
            </a:pPr>
            <a:r>
              <a:rPr sz="1400" spc="15" dirty="0">
                <a:solidFill>
                  <a:srgbClr val="333131"/>
                </a:solidFill>
                <a:latin typeface="Palatino Linotype"/>
                <a:cs typeface="Palatino Linotype"/>
              </a:rPr>
              <a:t>(	)	</a:t>
            </a:r>
            <a:r>
              <a:rPr sz="2100" spc="-172" baseline="1984" dirty="0">
                <a:solidFill>
                  <a:srgbClr val="333131"/>
                </a:solidFill>
                <a:latin typeface="Palatino Linotype"/>
                <a:cs typeface="Palatino Linotype"/>
              </a:rPr>
              <a:t>Contrate</a:t>
            </a:r>
            <a:r>
              <a:rPr sz="2100" spc="-262" baseline="1984" dirty="0">
                <a:solidFill>
                  <a:srgbClr val="333131"/>
                </a:solidFill>
                <a:latin typeface="Palatino Linotype"/>
                <a:cs typeface="Palatino Linotype"/>
              </a:rPr>
              <a:t> </a:t>
            </a:r>
            <a:r>
              <a:rPr sz="2100" spc="-135" baseline="1984" dirty="0">
                <a:solidFill>
                  <a:srgbClr val="333131"/>
                </a:solidFill>
                <a:latin typeface="Palatino Linotype"/>
                <a:cs typeface="Palatino Linotype"/>
              </a:rPr>
              <a:t>a</a:t>
            </a:r>
            <a:r>
              <a:rPr sz="2100" spc="-254" baseline="1984" dirty="0">
                <a:solidFill>
                  <a:srgbClr val="333131"/>
                </a:solidFill>
                <a:latin typeface="Palatino Linotype"/>
                <a:cs typeface="Palatino Linotype"/>
              </a:rPr>
              <a:t> </a:t>
            </a:r>
            <a:r>
              <a:rPr sz="2100" spc="-202" baseline="1984" dirty="0">
                <a:solidFill>
                  <a:srgbClr val="333131"/>
                </a:solidFill>
                <a:latin typeface="Palatino Linotype"/>
                <a:cs typeface="Palatino Linotype"/>
              </a:rPr>
              <a:t>personas</a:t>
            </a:r>
            <a:r>
              <a:rPr sz="2100" spc="-254" baseline="1984" dirty="0">
                <a:solidFill>
                  <a:srgbClr val="333131"/>
                </a:solidFill>
                <a:latin typeface="Palatino Linotype"/>
                <a:cs typeface="Palatino Linotype"/>
              </a:rPr>
              <a:t> </a:t>
            </a:r>
            <a:r>
              <a:rPr sz="2100" spc="-195" baseline="1984" dirty="0">
                <a:solidFill>
                  <a:srgbClr val="333131"/>
                </a:solidFill>
                <a:latin typeface="Palatino Linotype"/>
                <a:cs typeface="Palatino Linotype"/>
              </a:rPr>
              <a:t>que</a:t>
            </a:r>
            <a:r>
              <a:rPr sz="2100" spc="-254" baseline="1984" dirty="0">
                <a:solidFill>
                  <a:srgbClr val="333131"/>
                </a:solidFill>
                <a:latin typeface="Palatino Linotype"/>
                <a:cs typeface="Palatino Linotype"/>
              </a:rPr>
              <a:t> </a:t>
            </a:r>
            <a:r>
              <a:rPr sz="2100" spc="-150" baseline="1984" dirty="0">
                <a:solidFill>
                  <a:srgbClr val="333131"/>
                </a:solidFill>
                <a:latin typeface="Palatino Linotype"/>
                <a:cs typeface="Palatino Linotype"/>
              </a:rPr>
              <a:t>le</a:t>
            </a:r>
            <a:r>
              <a:rPr sz="2100" spc="-254" baseline="1984" dirty="0">
                <a:solidFill>
                  <a:srgbClr val="333131"/>
                </a:solidFill>
                <a:latin typeface="Palatino Linotype"/>
                <a:cs typeface="Palatino Linotype"/>
              </a:rPr>
              <a:t> </a:t>
            </a:r>
            <a:r>
              <a:rPr sz="2100" spc="-232" baseline="1984" dirty="0">
                <a:solidFill>
                  <a:srgbClr val="333131"/>
                </a:solidFill>
                <a:latin typeface="Palatino Linotype"/>
                <a:cs typeface="Palatino Linotype"/>
              </a:rPr>
              <a:t>ayuden</a:t>
            </a:r>
            <a:r>
              <a:rPr sz="2100" spc="-254" baseline="1984" dirty="0">
                <a:solidFill>
                  <a:srgbClr val="333131"/>
                </a:solidFill>
                <a:latin typeface="Palatino Linotype"/>
                <a:cs typeface="Palatino Linotype"/>
              </a:rPr>
              <a:t> </a:t>
            </a:r>
            <a:r>
              <a:rPr sz="2100" spc="-150" baseline="1984" dirty="0">
                <a:solidFill>
                  <a:srgbClr val="333131"/>
                </a:solidFill>
                <a:latin typeface="Palatino Linotype"/>
                <a:cs typeface="Palatino Linotype"/>
              </a:rPr>
              <a:t>el</a:t>
            </a:r>
            <a:r>
              <a:rPr sz="2100" spc="-254" baseline="1984" dirty="0">
                <a:solidFill>
                  <a:srgbClr val="333131"/>
                </a:solidFill>
                <a:latin typeface="Palatino Linotype"/>
                <a:cs typeface="Palatino Linotype"/>
              </a:rPr>
              <a:t> </a:t>
            </a:r>
            <a:r>
              <a:rPr sz="2100" spc="-187" baseline="1984" dirty="0">
                <a:solidFill>
                  <a:srgbClr val="333131"/>
                </a:solidFill>
                <a:latin typeface="Palatino Linotype"/>
                <a:cs typeface="Palatino Linotype"/>
              </a:rPr>
              <a:t>día</a:t>
            </a:r>
            <a:r>
              <a:rPr sz="2100" spc="-254" baseline="1984" dirty="0">
                <a:solidFill>
                  <a:srgbClr val="333131"/>
                </a:solidFill>
                <a:latin typeface="Palatino Linotype"/>
                <a:cs typeface="Palatino Linotype"/>
              </a:rPr>
              <a:t> </a:t>
            </a:r>
            <a:r>
              <a:rPr sz="2100" spc="-202" baseline="1984" dirty="0">
                <a:solidFill>
                  <a:srgbClr val="333131"/>
                </a:solidFill>
                <a:latin typeface="Palatino Linotype"/>
                <a:cs typeface="Palatino Linotype"/>
              </a:rPr>
              <a:t>de</a:t>
            </a:r>
            <a:r>
              <a:rPr sz="2100" spc="-254" baseline="1984" dirty="0">
                <a:solidFill>
                  <a:srgbClr val="333131"/>
                </a:solidFill>
                <a:latin typeface="Palatino Linotype"/>
                <a:cs typeface="Palatino Linotype"/>
              </a:rPr>
              <a:t> </a:t>
            </a:r>
            <a:r>
              <a:rPr sz="2100" spc="-157" baseline="1984" dirty="0">
                <a:solidFill>
                  <a:srgbClr val="333131"/>
                </a:solidFill>
                <a:latin typeface="Palatino Linotype"/>
                <a:cs typeface="Palatino Linotype"/>
              </a:rPr>
              <a:t>la</a:t>
            </a:r>
            <a:r>
              <a:rPr sz="2100" spc="-254" baseline="1984" dirty="0">
                <a:solidFill>
                  <a:srgbClr val="333131"/>
                </a:solidFill>
                <a:latin typeface="Palatino Linotype"/>
                <a:cs typeface="Palatino Linotype"/>
              </a:rPr>
              <a:t> </a:t>
            </a:r>
            <a:r>
              <a:rPr sz="2100" spc="-232" baseline="1984" dirty="0">
                <a:solidFill>
                  <a:srgbClr val="333131"/>
                </a:solidFill>
                <a:latin typeface="Palatino Linotype"/>
                <a:cs typeface="Palatino Linotype"/>
              </a:rPr>
              <a:t>mudanza.</a:t>
            </a:r>
            <a:endParaRPr sz="2100" baseline="1984">
              <a:latin typeface="Palatino Linotype"/>
              <a:cs typeface="Palatino Linotype"/>
            </a:endParaRPr>
          </a:p>
          <a:p>
            <a:pPr marL="654685" marR="76200" indent="-641985">
              <a:lnSpc>
                <a:spcPct val="90700"/>
              </a:lnSpc>
              <a:spcBef>
                <a:spcPts val="1595"/>
              </a:spcBef>
              <a:tabLst>
                <a:tab pos="217804" algn="l"/>
                <a:tab pos="657860" algn="l"/>
              </a:tabLst>
            </a:pPr>
            <a:r>
              <a:rPr sz="2100" spc="22" baseline="1984" dirty="0">
                <a:solidFill>
                  <a:srgbClr val="303030"/>
                </a:solidFill>
                <a:latin typeface="Palatino Linotype"/>
                <a:cs typeface="Palatino Linotype"/>
              </a:rPr>
              <a:t>(	</a:t>
            </a:r>
            <a:r>
              <a:rPr sz="1400" spc="15" dirty="0">
                <a:solidFill>
                  <a:srgbClr val="303030"/>
                </a:solidFill>
                <a:latin typeface="Palatino Linotype"/>
                <a:cs typeface="Palatino Linotype"/>
              </a:rPr>
              <a:t>)		</a:t>
            </a:r>
            <a:r>
              <a:rPr sz="2025" spc="-172" baseline="2057" dirty="0">
                <a:solidFill>
                  <a:srgbClr val="303030"/>
                </a:solidFill>
                <a:latin typeface="Cambria"/>
                <a:cs typeface="Cambria"/>
              </a:rPr>
              <a:t>Tenga </a:t>
            </a:r>
            <a:r>
              <a:rPr sz="2025" spc="-157" baseline="2057" dirty="0">
                <a:solidFill>
                  <a:srgbClr val="303030"/>
                </a:solidFill>
                <a:latin typeface="Cambria"/>
                <a:cs typeface="Cambria"/>
              </a:rPr>
              <a:t>un plan </a:t>
            </a:r>
            <a:r>
              <a:rPr sz="2025" spc="-165" baseline="2057" dirty="0">
                <a:solidFill>
                  <a:srgbClr val="303030"/>
                </a:solidFill>
                <a:latin typeface="Cambria"/>
                <a:cs typeface="Cambria"/>
              </a:rPr>
              <a:t>detallado para </a:t>
            </a:r>
            <a:r>
              <a:rPr sz="2025" spc="-179" baseline="2057" dirty="0">
                <a:solidFill>
                  <a:srgbClr val="303030"/>
                </a:solidFill>
                <a:latin typeface="Cambria"/>
                <a:cs typeface="Cambria"/>
              </a:rPr>
              <a:t>mantener </a:t>
            </a:r>
            <a:r>
              <a:rPr sz="2025" spc="-104" baseline="2057" dirty="0">
                <a:solidFill>
                  <a:srgbClr val="303030"/>
                </a:solidFill>
                <a:latin typeface="Cambria"/>
                <a:cs typeface="Cambria"/>
              </a:rPr>
              <a:t>a </a:t>
            </a:r>
            <a:r>
              <a:rPr sz="2025" spc="-157" baseline="2057" dirty="0">
                <a:solidFill>
                  <a:srgbClr val="303030"/>
                </a:solidFill>
                <a:latin typeface="Cambria"/>
                <a:cs typeface="Cambria"/>
              </a:rPr>
              <a:t>sus </a:t>
            </a:r>
            <a:r>
              <a:rPr sz="2025" spc="-179" baseline="2057" dirty="0">
                <a:solidFill>
                  <a:srgbClr val="303030"/>
                </a:solidFill>
                <a:latin typeface="Cambria"/>
                <a:cs typeface="Cambria"/>
              </a:rPr>
              <a:t>mascotas </a:t>
            </a:r>
            <a:r>
              <a:rPr sz="2025" spc="-172" baseline="2057" dirty="0">
                <a:solidFill>
                  <a:srgbClr val="303030"/>
                </a:solidFill>
                <a:latin typeface="Cambria"/>
                <a:cs typeface="Cambria"/>
              </a:rPr>
              <a:t>seguras </a:t>
            </a:r>
            <a:r>
              <a:rPr sz="2025" spc="-150" baseline="2057" dirty="0">
                <a:solidFill>
                  <a:srgbClr val="303030"/>
                </a:solidFill>
                <a:latin typeface="Cambria"/>
                <a:cs typeface="Cambria"/>
              </a:rPr>
              <a:t>en </a:t>
            </a:r>
            <a:r>
              <a:rPr sz="2025" spc="-165" baseline="2057" dirty="0">
                <a:solidFill>
                  <a:srgbClr val="303030"/>
                </a:solidFill>
                <a:latin typeface="Cambria"/>
                <a:cs typeface="Cambria"/>
              </a:rPr>
              <a:t>todo  </a:t>
            </a:r>
            <a:r>
              <a:rPr sz="1350" spc="-130" dirty="0">
                <a:solidFill>
                  <a:srgbClr val="303030"/>
                </a:solidFill>
                <a:latin typeface="Cambria"/>
                <a:cs typeface="Cambria"/>
              </a:rPr>
              <a:t>momento </a:t>
            </a:r>
            <a:r>
              <a:rPr sz="1350" spc="-110" dirty="0">
                <a:solidFill>
                  <a:srgbClr val="303030"/>
                </a:solidFill>
                <a:latin typeface="Cambria"/>
                <a:cs typeface="Cambria"/>
              </a:rPr>
              <a:t>una</a:t>
            </a:r>
            <a:r>
              <a:rPr sz="1350" spc="-130" dirty="0">
                <a:solidFill>
                  <a:srgbClr val="303030"/>
                </a:solidFill>
                <a:latin typeface="Cambria"/>
                <a:cs typeface="Cambria"/>
              </a:rPr>
              <a:t> </a:t>
            </a:r>
            <a:r>
              <a:rPr sz="1350" spc="-105" dirty="0">
                <a:solidFill>
                  <a:srgbClr val="303030"/>
                </a:solidFill>
                <a:latin typeface="Cambria"/>
                <a:cs typeface="Cambria"/>
              </a:rPr>
              <a:t>vez</a:t>
            </a:r>
            <a:r>
              <a:rPr sz="1350" spc="-130" dirty="0">
                <a:solidFill>
                  <a:srgbClr val="303030"/>
                </a:solidFill>
                <a:latin typeface="Cambria"/>
                <a:cs typeface="Cambria"/>
              </a:rPr>
              <a:t> </a:t>
            </a:r>
            <a:r>
              <a:rPr sz="1350" spc="-110" dirty="0">
                <a:solidFill>
                  <a:srgbClr val="303030"/>
                </a:solidFill>
                <a:latin typeface="Cambria"/>
                <a:cs typeface="Cambria"/>
              </a:rPr>
              <a:t>que</a:t>
            </a:r>
            <a:r>
              <a:rPr sz="1350" spc="-130" dirty="0">
                <a:solidFill>
                  <a:srgbClr val="303030"/>
                </a:solidFill>
                <a:latin typeface="Cambria"/>
                <a:cs typeface="Cambria"/>
              </a:rPr>
              <a:t> </a:t>
            </a:r>
            <a:r>
              <a:rPr sz="1350" spc="-110" dirty="0">
                <a:solidFill>
                  <a:srgbClr val="303030"/>
                </a:solidFill>
                <a:latin typeface="Cambria"/>
                <a:cs typeface="Cambria"/>
              </a:rPr>
              <a:t>lleguen</a:t>
            </a:r>
            <a:r>
              <a:rPr sz="1350" spc="-125" dirty="0">
                <a:solidFill>
                  <a:srgbClr val="303030"/>
                </a:solidFill>
                <a:latin typeface="Cambria"/>
                <a:cs typeface="Cambria"/>
              </a:rPr>
              <a:t> </a:t>
            </a:r>
            <a:r>
              <a:rPr sz="1350" spc="-95" dirty="0">
                <a:solidFill>
                  <a:srgbClr val="303030"/>
                </a:solidFill>
                <a:latin typeface="Cambria"/>
                <a:cs typeface="Cambria"/>
              </a:rPr>
              <a:t>los</a:t>
            </a:r>
            <a:r>
              <a:rPr sz="1350" spc="-130" dirty="0">
                <a:solidFill>
                  <a:srgbClr val="303030"/>
                </a:solidFill>
                <a:latin typeface="Cambria"/>
                <a:cs typeface="Cambria"/>
              </a:rPr>
              <a:t> </a:t>
            </a:r>
            <a:r>
              <a:rPr sz="1350" spc="-120" dirty="0">
                <a:solidFill>
                  <a:srgbClr val="303030"/>
                </a:solidFill>
                <a:latin typeface="Cambria"/>
                <a:cs typeface="Cambria"/>
              </a:rPr>
              <a:t>encargados</a:t>
            </a:r>
            <a:r>
              <a:rPr sz="1350" spc="-130" dirty="0">
                <a:solidFill>
                  <a:srgbClr val="303030"/>
                </a:solidFill>
                <a:latin typeface="Cambria"/>
                <a:cs typeface="Cambria"/>
              </a:rPr>
              <a:t> </a:t>
            </a:r>
            <a:r>
              <a:rPr sz="1350" spc="-100" dirty="0">
                <a:solidFill>
                  <a:srgbClr val="303030"/>
                </a:solidFill>
                <a:latin typeface="Cambria"/>
                <a:cs typeface="Cambria"/>
              </a:rPr>
              <a:t>de</a:t>
            </a:r>
            <a:r>
              <a:rPr sz="1350" spc="-130" dirty="0">
                <a:solidFill>
                  <a:srgbClr val="303030"/>
                </a:solidFill>
                <a:latin typeface="Cambria"/>
                <a:cs typeface="Cambria"/>
              </a:rPr>
              <a:t> </a:t>
            </a:r>
            <a:r>
              <a:rPr sz="1350" spc="-80" dirty="0">
                <a:solidFill>
                  <a:srgbClr val="303030"/>
                </a:solidFill>
                <a:latin typeface="Cambria"/>
                <a:cs typeface="Cambria"/>
              </a:rPr>
              <a:t>la</a:t>
            </a:r>
            <a:r>
              <a:rPr sz="1350" spc="-125" dirty="0">
                <a:solidFill>
                  <a:srgbClr val="303030"/>
                </a:solidFill>
                <a:latin typeface="Cambria"/>
                <a:cs typeface="Cambria"/>
              </a:rPr>
              <a:t> </a:t>
            </a:r>
            <a:r>
              <a:rPr sz="1350" spc="-120" dirty="0">
                <a:solidFill>
                  <a:srgbClr val="303030"/>
                </a:solidFill>
                <a:latin typeface="Cambria"/>
                <a:cs typeface="Cambria"/>
              </a:rPr>
              <a:t>mudanza.</a:t>
            </a:r>
            <a:r>
              <a:rPr sz="1350" spc="-130" dirty="0">
                <a:solidFill>
                  <a:srgbClr val="303030"/>
                </a:solidFill>
                <a:latin typeface="Cambria"/>
                <a:cs typeface="Cambria"/>
              </a:rPr>
              <a:t> </a:t>
            </a:r>
            <a:r>
              <a:rPr sz="1350" spc="-105" dirty="0">
                <a:solidFill>
                  <a:srgbClr val="303030"/>
                </a:solidFill>
                <a:latin typeface="Cambria"/>
                <a:cs typeface="Cambria"/>
              </a:rPr>
              <a:t>Este</a:t>
            </a:r>
            <a:r>
              <a:rPr sz="1350" spc="-130" dirty="0">
                <a:solidFill>
                  <a:srgbClr val="303030"/>
                </a:solidFill>
                <a:latin typeface="Cambria"/>
                <a:cs typeface="Cambria"/>
              </a:rPr>
              <a:t> </a:t>
            </a:r>
            <a:r>
              <a:rPr sz="1350" spc="-120" dirty="0">
                <a:solidFill>
                  <a:srgbClr val="303030"/>
                </a:solidFill>
                <a:latin typeface="Cambria"/>
                <a:cs typeface="Cambria"/>
              </a:rPr>
              <a:t>puede</a:t>
            </a:r>
            <a:r>
              <a:rPr sz="1350" spc="-130" dirty="0">
                <a:solidFill>
                  <a:srgbClr val="303030"/>
                </a:solidFill>
                <a:latin typeface="Cambria"/>
                <a:cs typeface="Cambria"/>
              </a:rPr>
              <a:t> </a:t>
            </a:r>
            <a:r>
              <a:rPr sz="1350" spc="-100" dirty="0">
                <a:solidFill>
                  <a:srgbClr val="303030"/>
                </a:solidFill>
                <a:latin typeface="Cambria"/>
                <a:cs typeface="Cambria"/>
              </a:rPr>
              <a:t>ser</a:t>
            </a:r>
            <a:r>
              <a:rPr sz="1350" spc="-130" dirty="0">
                <a:solidFill>
                  <a:srgbClr val="303030"/>
                </a:solidFill>
                <a:latin typeface="Cambria"/>
                <a:cs typeface="Cambria"/>
              </a:rPr>
              <a:t> </a:t>
            </a:r>
            <a:r>
              <a:rPr sz="1350" spc="-105" dirty="0">
                <a:solidFill>
                  <a:srgbClr val="303030"/>
                </a:solidFill>
                <a:latin typeface="Cambria"/>
                <a:cs typeface="Cambria"/>
              </a:rPr>
              <a:t>un  </a:t>
            </a:r>
            <a:r>
              <a:rPr sz="1350" spc="-130" dirty="0">
                <a:solidFill>
                  <a:srgbClr val="303030"/>
                </a:solidFill>
                <a:latin typeface="Cambria"/>
                <a:cs typeface="Cambria"/>
              </a:rPr>
              <a:t>momento </a:t>
            </a:r>
            <a:r>
              <a:rPr sz="1350" spc="-125" dirty="0">
                <a:solidFill>
                  <a:srgbClr val="303030"/>
                </a:solidFill>
                <a:latin typeface="Cambria"/>
                <a:cs typeface="Cambria"/>
              </a:rPr>
              <a:t>muy </a:t>
            </a:r>
            <a:r>
              <a:rPr sz="1350" spc="-110" dirty="0">
                <a:solidFill>
                  <a:srgbClr val="303030"/>
                </a:solidFill>
                <a:latin typeface="Cambria"/>
                <a:cs typeface="Cambria"/>
              </a:rPr>
              <a:t>estresante para </a:t>
            </a:r>
            <a:r>
              <a:rPr sz="1350" spc="-100" dirty="0">
                <a:solidFill>
                  <a:srgbClr val="303030"/>
                </a:solidFill>
                <a:latin typeface="Cambria"/>
                <a:cs typeface="Cambria"/>
              </a:rPr>
              <a:t>ellos </a:t>
            </a:r>
            <a:r>
              <a:rPr sz="1350" spc="-114" dirty="0">
                <a:solidFill>
                  <a:srgbClr val="303030"/>
                </a:solidFill>
                <a:latin typeface="Cambria"/>
                <a:cs typeface="Cambria"/>
              </a:rPr>
              <a:t>también, </a:t>
            </a:r>
            <a:r>
              <a:rPr sz="1350" spc="-110" dirty="0">
                <a:solidFill>
                  <a:srgbClr val="303030"/>
                </a:solidFill>
                <a:latin typeface="Cambria"/>
                <a:cs typeface="Cambria"/>
              </a:rPr>
              <a:t>con </a:t>
            </a:r>
            <a:r>
              <a:rPr sz="1350" spc="-114" dirty="0">
                <a:solidFill>
                  <a:srgbClr val="303030"/>
                </a:solidFill>
                <a:latin typeface="Cambria"/>
                <a:cs typeface="Cambria"/>
              </a:rPr>
              <a:t>extraños </a:t>
            </a:r>
            <a:r>
              <a:rPr sz="1350" spc="-100" dirty="0">
                <a:solidFill>
                  <a:srgbClr val="303030"/>
                </a:solidFill>
                <a:latin typeface="Cambria"/>
                <a:cs typeface="Cambria"/>
              </a:rPr>
              <a:t>en </a:t>
            </a:r>
            <a:r>
              <a:rPr sz="1350" spc="-80" dirty="0">
                <a:solidFill>
                  <a:srgbClr val="303030"/>
                </a:solidFill>
                <a:latin typeface="Cambria"/>
                <a:cs typeface="Cambria"/>
              </a:rPr>
              <a:t>la </a:t>
            </a:r>
            <a:r>
              <a:rPr sz="1350" spc="-100" dirty="0">
                <a:solidFill>
                  <a:srgbClr val="303030"/>
                </a:solidFill>
                <a:latin typeface="Cambria"/>
                <a:cs typeface="Cambria"/>
              </a:rPr>
              <a:t>casa, </a:t>
            </a:r>
            <a:r>
              <a:rPr sz="1350" spc="-110" dirty="0">
                <a:solidFill>
                  <a:srgbClr val="303030"/>
                </a:solidFill>
                <a:latin typeface="Cambria"/>
                <a:cs typeface="Cambria"/>
              </a:rPr>
              <a:t>ruidos  fuertes</a:t>
            </a:r>
            <a:r>
              <a:rPr sz="1350" spc="-135" dirty="0">
                <a:solidFill>
                  <a:srgbClr val="303030"/>
                </a:solidFill>
                <a:latin typeface="Cambria"/>
                <a:cs typeface="Cambria"/>
              </a:rPr>
              <a:t> </a:t>
            </a:r>
            <a:r>
              <a:rPr sz="1350" spc="-70" dirty="0">
                <a:solidFill>
                  <a:srgbClr val="303030"/>
                </a:solidFill>
                <a:latin typeface="Cambria"/>
                <a:cs typeface="Cambria"/>
              </a:rPr>
              <a:t>y</a:t>
            </a:r>
            <a:r>
              <a:rPr sz="1350" spc="-135" dirty="0">
                <a:solidFill>
                  <a:srgbClr val="303030"/>
                </a:solidFill>
                <a:latin typeface="Cambria"/>
                <a:cs typeface="Cambria"/>
              </a:rPr>
              <a:t> </a:t>
            </a:r>
            <a:r>
              <a:rPr sz="1350" spc="-114" dirty="0">
                <a:solidFill>
                  <a:srgbClr val="303030"/>
                </a:solidFill>
                <a:latin typeface="Cambria"/>
                <a:cs typeface="Cambria"/>
              </a:rPr>
              <a:t>puertas</a:t>
            </a:r>
            <a:r>
              <a:rPr sz="1350" spc="-135" dirty="0">
                <a:solidFill>
                  <a:srgbClr val="303030"/>
                </a:solidFill>
                <a:latin typeface="Cambria"/>
                <a:cs typeface="Cambria"/>
              </a:rPr>
              <a:t> </a:t>
            </a:r>
            <a:r>
              <a:rPr sz="1350" spc="-110" dirty="0">
                <a:solidFill>
                  <a:srgbClr val="303030"/>
                </a:solidFill>
                <a:latin typeface="Cambria"/>
                <a:cs typeface="Cambria"/>
              </a:rPr>
              <a:t>abiertas</a:t>
            </a:r>
            <a:r>
              <a:rPr sz="1350" spc="-135" dirty="0">
                <a:solidFill>
                  <a:srgbClr val="303030"/>
                </a:solidFill>
                <a:latin typeface="Cambria"/>
                <a:cs typeface="Cambria"/>
              </a:rPr>
              <a:t> </a:t>
            </a:r>
            <a:r>
              <a:rPr sz="1350" spc="-114" dirty="0">
                <a:solidFill>
                  <a:srgbClr val="303030"/>
                </a:solidFill>
                <a:latin typeface="Cambria"/>
                <a:cs typeface="Cambria"/>
              </a:rPr>
              <a:t>durante</a:t>
            </a:r>
            <a:r>
              <a:rPr sz="1350" spc="-135" dirty="0">
                <a:solidFill>
                  <a:srgbClr val="303030"/>
                </a:solidFill>
                <a:latin typeface="Cambria"/>
                <a:cs typeface="Cambria"/>
              </a:rPr>
              <a:t> </a:t>
            </a:r>
            <a:r>
              <a:rPr sz="1350" spc="-105" dirty="0">
                <a:solidFill>
                  <a:srgbClr val="303030"/>
                </a:solidFill>
                <a:latin typeface="Cambria"/>
                <a:cs typeface="Cambria"/>
              </a:rPr>
              <a:t>largos</a:t>
            </a:r>
            <a:r>
              <a:rPr sz="1350" spc="-135" dirty="0">
                <a:solidFill>
                  <a:srgbClr val="303030"/>
                </a:solidFill>
                <a:latin typeface="Cambria"/>
                <a:cs typeface="Cambria"/>
              </a:rPr>
              <a:t> </a:t>
            </a:r>
            <a:r>
              <a:rPr sz="1350" spc="-114" dirty="0">
                <a:solidFill>
                  <a:srgbClr val="303030"/>
                </a:solidFill>
                <a:latin typeface="Cambria"/>
                <a:cs typeface="Cambria"/>
              </a:rPr>
              <a:t>períodos</a:t>
            </a:r>
            <a:r>
              <a:rPr sz="1350" spc="-130" dirty="0">
                <a:solidFill>
                  <a:srgbClr val="303030"/>
                </a:solidFill>
                <a:latin typeface="Cambria"/>
                <a:cs typeface="Cambria"/>
              </a:rPr>
              <a:t> </a:t>
            </a:r>
            <a:r>
              <a:rPr sz="1350" spc="-100" dirty="0">
                <a:solidFill>
                  <a:srgbClr val="303030"/>
                </a:solidFill>
                <a:latin typeface="Cambria"/>
                <a:cs typeface="Cambria"/>
              </a:rPr>
              <a:t>de</a:t>
            </a:r>
            <a:r>
              <a:rPr sz="1350" spc="-135" dirty="0">
                <a:solidFill>
                  <a:srgbClr val="303030"/>
                </a:solidFill>
                <a:latin typeface="Cambria"/>
                <a:cs typeface="Cambria"/>
              </a:rPr>
              <a:t> </a:t>
            </a:r>
            <a:r>
              <a:rPr sz="1350" spc="-110" dirty="0">
                <a:solidFill>
                  <a:srgbClr val="303030"/>
                </a:solidFill>
                <a:latin typeface="Cambria"/>
                <a:cs typeface="Cambria"/>
              </a:rPr>
              <a:t>tiempo.</a:t>
            </a:r>
            <a:endParaRPr sz="1350">
              <a:latin typeface="Cambria"/>
              <a:cs typeface="Cambria"/>
            </a:endParaRPr>
          </a:p>
          <a:p>
            <a:pPr marL="12700">
              <a:lnSpc>
                <a:spcPct val="100000"/>
              </a:lnSpc>
              <a:spcBef>
                <a:spcPts val="1385"/>
              </a:spcBef>
              <a:tabLst>
                <a:tab pos="217804" algn="l"/>
                <a:tab pos="654050" algn="l"/>
              </a:tabLst>
            </a:pPr>
            <a:r>
              <a:rPr sz="2100" spc="22" baseline="-9920" dirty="0">
                <a:solidFill>
                  <a:srgbClr val="313131"/>
                </a:solidFill>
                <a:latin typeface="Palatino Linotype"/>
                <a:cs typeface="Palatino Linotype"/>
              </a:rPr>
              <a:t>(	)	</a:t>
            </a:r>
            <a:r>
              <a:rPr sz="1400" spc="-90" dirty="0">
                <a:solidFill>
                  <a:srgbClr val="313131"/>
                </a:solidFill>
                <a:latin typeface="Palatino Linotype"/>
                <a:cs typeface="Palatino Linotype"/>
              </a:rPr>
              <a:t>Organiza a las </a:t>
            </a:r>
            <a:r>
              <a:rPr sz="1400" spc="-75" dirty="0">
                <a:solidFill>
                  <a:srgbClr val="313131"/>
                </a:solidFill>
                <a:latin typeface="Palatino Linotype"/>
                <a:cs typeface="Palatino Linotype"/>
              </a:rPr>
              <a:t>niñeras </a:t>
            </a:r>
            <a:r>
              <a:rPr sz="1400" spc="-95" dirty="0">
                <a:solidFill>
                  <a:srgbClr val="313131"/>
                </a:solidFill>
                <a:latin typeface="Palatino Linotype"/>
                <a:cs typeface="Palatino Linotype"/>
              </a:rPr>
              <a:t>para </a:t>
            </a:r>
            <a:r>
              <a:rPr sz="1400" spc="-75" dirty="0">
                <a:solidFill>
                  <a:srgbClr val="313131"/>
                </a:solidFill>
                <a:latin typeface="Palatino Linotype"/>
                <a:cs typeface="Palatino Linotype"/>
              </a:rPr>
              <a:t>los </a:t>
            </a:r>
            <a:r>
              <a:rPr sz="1400" spc="-70" dirty="0">
                <a:solidFill>
                  <a:srgbClr val="313131"/>
                </a:solidFill>
                <a:latin typeface="Palatino Linotype"/>
                <a:cs typeface="Palatino Linotype"/>
              </a:rPr>
              <a:t>niños</a:t>
            </a:r>
            <a:r>
              <a:rPr sz="1400" spc="20" dirty="0">
                <a:solidFill>
                  <a:srgbClr val="313131"/>
                </a:solidFill>
                <a:latin typeface="Palatino Linotype"/>
                <a:cs typeface="Palatino Linotype"/>
              </a:rPr>
              <a:t> </a:t>
            </a:r>
            <a:r>
              <a:rPr sz="1400" spc="-95" dirty="0">
                <a:solidFill>
                  <a:srgbClr val="313131"/>
                </a:solidFill>
                <a:latin typeface="Palatino Linotype"/>
                <a:cs typeface="Palatino Linotype"/>
              </a:rPr>
              <a:t>pequeños.</a:t>
            </a:r>
            <a:endParaRPr sz="1400">
              <a:latin typeface="Palatino Linotype"/>
              <a:cs typeface="Palatino Linotype"/>
            </a:endParaRPr>
          </a:p>
          <a:p>
            <a:pPr marL="654685" marR="20955" indent="-641985">
              <a:lnSpc>
                <a:spcPct val="100000"/>
              </a:lnSpc>
              <a:spcBef>
                <a:spcPts val="1425"/>
              </a:spcBef>
              <a:tabLst>
                <a:tab pos="217804" algn="l"/>
                <a:tab pos="657860" algn="l"/>
              </a:tabLst>
            </a:pPr>
            <a:r>
              <a:rPr sz="2100" spc="22" baseline="-9920" dirty="0">
                <a:solidFill>
                  <a:srgbClr val="343434"/>
                </a:solidFill>
                <a:latin typeface="Palatino Linotype"/>
                <a:cs typeface="Palatino Linotype"/>
              </a:rPr>
              <a:t>(	)		</a:t>
            </a:r>
            <a:r>
              <a:rPr sz="1400" spc="-70" dirty="0">
                <a:solidFill>
                  <a:srgbClr val="343434"/>
                </a:solidFill>
                <a:latin typeface="Palatino Linotype"/>
                <a:cs typeface="Palatino Linotype"/>
              </a:rPr>
              <a:t>Confirme </a:t>
            </a:r>
            <a:r>
              <a:rPr sz="1400" spc="-75" dirty="0">
                <a:solidFill>
                  <a:srgbClr val="343434"/>
                </a:solidFill>
                <a:latin typeface="Palatino Linotype"/>
                <a:cs typeface="Palatino Linotype"/>
              </a:rPr>
              <a:t>los </a:t>
            </a:r>
            <a:r>
              <a:rPr sz="1400" spc="-85" dirty="0">
                <a:solidFill>
                  <a:srgbClr val="343434"/>
                </a:solidFill>
                <a:latin typeface="Palatino Linotype"/>
                <a:cs typeface="Palatino Linotype"/>
              </a:rPr>
              <a:t>acuerdos </a:t>
            </a:r>
            <a:r>
              <a:rPr sz="1400" spc="-55" dirty="0">
                <a:solidFill>
                  <a:srgbClr val="343434"/>
                </a:solidFill>
                <a:latin typeface="Palatino Linotype"/>
                <a:cs typeface="Palatino Linotype"/>
              </a:rPr>
              <a:t>con </a:t>
            </a:r>
            <a:r>
              <a:rPr sz="1400" spc="-100" dirty="0">
                <a:solidFill>
                  <a:srgbClr val="343434"/>
                </a:solidFill>
                <a:latin typeface="Palatino Linotype"/>
                <a:cs typeface="Palatino Linotype"/>
              </a:rPr>
              <a:t>su </a:t>
            </a:r>
            <a:r>
              <a:rPr sz="1400" spc="-95" dirty="0">
                <a:solidFill>
                  <a:srgbClr val="343434"/>
                </a:solidFill>
                <a:latin typeface="Palatino Linotype"/>
                <a:cs typeface="Palatino Linotype"/>
              </a:rPr>
              <a:t>empresa </a:t>
            </a:r>
            <a:r>
              <a:rPr sz="1400" spc="-105" dirty="0">
                <a:solidFill>
                  <a:srgbClr val="343434"/>
                </a:solidFill>
                <a:latin typeface="Palatino Linotype"/>
                <a:cs typeface="Palatino Linotype"/>
              </a:rPr>
              <a:t>de mudanzas </a:t>
            </a:r>
            <a:r>
              <a:rPr sz="1400" spc="-55" dirty="0">
                <a:solidFill>
                  <a:srgbClr val="343434"/>
                </a:solidFill>
                <a:latin typeface="Palatino Linotype"/>
                <a:cs typeface="Palatino Linotype"/>
              </a:rPr>
              <a:t>o </a:t>
            </a:r>
            <a:r>
              <a:rPr sz="1400" spc="-105" dirty="0">
                <a:solidFill>
                  <a:srgbClr val="343434"/>
                </a:solidFill>
                <a:latin typeface="Palatino Linotype"/>
                <a:cs typeface="Palatino Linotype"/>
              </a:rPr>
              <a:t>de </a:t>
            </a:r>
            <a:r>
              <a:rPr sz="1400" spc="-80" dirty="0">
                <a:solidFill>
                  <a:srgbClr val="343434"/>
                </a:solidFill>
                <a:latin typeface="Palatino Linotype"/>
                <a:cs typeface="Palatino Linotype"/>
              </a:rPr>
              <a:t>alquiler </a:t>
            </a:r>
            <a:r>
              <a:rPr sz="1400" spc="-114" dirty="0">
                <a:solidFill>
                  <a:srgbClr val="343434"/>
                </a:solidFill>
                <a:latin typeface="Palatino Linotype"/>
                <a:cs typeface="Palatino Linotype"/>
              </a:rPr>
              <a:t>de  </a:t>
            </a:r>
            <a:r>
              <a:rPr sz="1400" spc="-75" dirty="0">
                <a:solidFill>
                  <a:srgbClr val="343434"/>
                </a:solidFill>
                <a:latin typeface="Palatino Linotype"/>
                <a:cs typeface="Palatino Linotype"/>
              </a:rPr>
              <a:t>camiones.</a:t>
            </a:r>
            <a:endParaRPr sz="1400">
              <a:latin typeface="Palatino Linotype"/>
              <a:cs typeface="Palatino Linotype"/>
            </a:endParaRPr>
          </a:p>
          <a:p>
            <a:pPr marL="12700">
              <a:lnSpc>
                <a:spcPct val="100000"/>
              </a:lnSpc>
              <a:tabLst>
                <a:tab pos="217804" algn="l"/>
                <a:tab pos="654050" algn="l"/>
              </a:tabLst>
            </a:pPr>
            <a:r>
              <a:rPr sz="1400" spc="15" dirty="0">
                <a:solidFill>
                  <a:srgbClr val="343434"/>
                </a:solidFill>
                <a:latin typeface="Palatino Linotype"/>
                <a:cs typeface="Palatino Linotype"/>
              </a:rPr>
              <a:t>(	)	</a:t>
            </a:r>
            <a:r>
              <a:rPr sz="1400" spc="-100" dirty="0">
                <a:solidFill>
                  <a:srgbClr val="343434"/>
                </a:solidFill>
                <a:latin typeface="Palatino Linotype"/>
                <a:cs typeface="Palatino Linotype"/>
              </a:rPr>
              <a:t>Notifique </a:t>
            </a:r>
            <a:r>
              <a:rPr sz="1400" spc="-90" dirty="0">
                <a:solidFill>
                  <a:srgbClr val="343434"/>
                </a:solidFill>
                <a:latin typeface="Palatino Linotype"/>
                <a:cs typeface="Palatino Linotype"/>
              </a:rPr>
              <a:t>a </a:t>
            </a:r>
            <a:r>
              <a:rPr sz="1400" spc="-114" dirty="0">
                <a:solidFill>
                  <a:srgbClr val="343434"/>
                </a:solidFill>
                <a:latin typeface="Palatino Linotype"/>
                <a:cs typeface="Palatino Linotype"/>
              </a:rPr>
              <a:t>su </a:t>
            </a:r>
            <a:r>
              <a:rPr sz="1400" spc="-90" dirty="0">
                <a:solidFill>
                  <a:srgbClr val="343434"/>
                </a:solidFill>
                <a:latin typeface="Palatino Linotype"/>
                <a:cs typeface="Palatino Linotype"/>
              </a:rPr>
              <a:t>banco </a:t>
            </a:r>
            <a:r>
              <a:rPr sz="1400" spc="-80" dirty="0">
                <a:solidFill>
                  <a:srgbClr val="343434"/>
                </a:solidFill>
                <a:latin typeface="Palatino Linotype"/>
                <a:cs typeface="Palatino Linotype"/>
              </a:rPr>
              <a:t>si </a:t>
            </a:r>
            <a:r>
              <a:rPr sz="1400" spc="-135" dirty="0">
                <a:solidFill>
                  <a:srgbClr val="343434"/>
                </a:solidFill>
                <a:latin typeface="Palatino Linotype"/>
                <a:cs typeface="Palatino Linotype"/>
              </a:rPr>
              <a:t>va </a:t>
            </a:r>
            <a:r>
              <a:rPr sz="1400" spc="-90" dirty="0">
                <a:solidFill>
                  <a:srgbClr val="343434"/>
                </a:solidFill>
                <a:latin typeface="Palatino Linotype"/>
                <a:cs typeface="Palatino Linotype"/>
              </a:rPr>
              <a:t>a salir </a:t>
            </a:r>
            <a:r>
              <a:rPr sz="1400" spc="-120" dirty="0">
                <a:solidFill>
                  <a:srgbClr val="343434"/>
                </a:solidFill>
                <a:latin typeface="Palatino Linotype"/>
                <a:cs typeface="Palatino Linotype"/>
              </a:rPr>
              <a:t>de </a:t>
            </a:r>
            <a:r>
              <a:rPr sz="1400" spc="-90" dirty="0">
                <a:solidFill>
                  <a:srgbClr val="343434"/>
                </a:solidFill>
                <a:latin typeface="Palatino Linotype"/>
                <a:cs typeface="Palatino Linotype"/>
              </a:rPr>
              <a:t>la</a:t>
            </a:r>
            <a:r>
              <a:rPr sz="1400" spc="-195" dirty="0">
                <a:solidFill>
                  <a:srgbClr val="343434"/>
                </a:solidFill>
                <a:latin typeface="Palatino Linotype"/>
                <a:cs typeface="Palatino Linotype"/>
              </a:rPr>
              <a:t> </a:t>
            </a:r>
            <a:r>
              <a:rPr sz="1400" spc="-114" dirty="0">
                <a:solidFill>
                  <a:srgbClr val="343434"/>
                </a:solidFill>
                <a:latin typeface="Palatino Linotype"/>
                <a:cs typeface="Palatino Linotype"/>
              </a:rPr>
              <a:t>ciudad.</a:t>
            </a:r>
            <a:endParaRPr sz="1400">
              <a:latin typeface="Palatino Linotype"/>
              <a:cs typeface="Palatino Linotype"/>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35330" y="1421980"/>
            <a:ext cx="7016546" cy="345225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2857" y="1638367"/>
            <a:ext cx="227667" cy="772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9490986"/>
            <a:ext cx="7751872" cy="544908"/>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657048" y="2108301"/>
            <a:ext cx="775335" cy="467359"/>
          </a:xfrm>
          <a:prstGeom prst="rect">
            <a:avLst/>
          </a:prstGeom>
        </p:spPr>
        <p:txBody>
          <a:bodyPr vert="horz" wrap="square" lIns="0" tIns="12700" rIns="0" bIns="0" rtlCol="0">
            <a:spAutoFit/>
          </a:bodyPr>
          <a:lstStyle/>
          <a:p>
            <a:pPr marL="12700">
              <a:lnSpc>
                <a:spcPct val="100000"/>
              </a:lnSpc>
              <a:spcBef>
                <a:spcPts val="100"/>
              </a:spcBef>
            </a:pPr>
            <a:r>
              <a:rPr sz="2200" b="0" i="1" spc="-114" dirty="0">
                <a:solidFill>
                  <a:srgbClr val="6D6D5E"/>
                </a:solidFill>
                <a:latin typeface="Times New Roman"/>
                <a:cs typeface="Times New Roman"/>
              </a:rPr>
              <a:t>r</a:t>
            </a:r>
            <a:r>
              <a:rPr sz="4350" b="0" spc="-172" baseline="-27777" dirty="0">
                <a:solidFill>
                  <a:srgbClr val="717561"/>
                </a:solidFill>
                <a:latin typeface="Times New Roman"/>
                <a:cs typeface="Times New Roman"/>
              </a:rPr>
              <a:t>...</a:t>
            </a:r>
            <a:r>
              <a:rPr sz="2200" b="0" i="1" spc="-114" dirty="0">
                <a:solidFill>
                  <a:srgbClr val="6D6D5E"/>
                </a:solidFill>
                <a:latin typeface="Times New Roman"/>
                <a:cs typeface="Times New Roman"/>
              </a:rPr>
              <a:t>-4-</a:t>
            </a:r>
            <a:endParaRPr sz="2200">
              <a:latin typeface="Times New Roman"/>
              <a:cs typeface="Times New Roman"/>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7" name="object 7"/>
          <p:cNvSpPr txBox="1"/>
          <p:nvPr/>
        </p:nvSpPr>
        <p:spPr>
          <a:xfrm>
            <a:off x="2282698" y="2796006"/>
            <a:ext cx="259079" cy="247650"/>
          </a:xfrm>
          <a:prstGeom prst="rect">
            <a:avLst/>
          </a:prstGeom>
        </p:spPr>
        <p:txBody>
          <a:bodyPr vert="horz" wrap="square" lIns="0" tIns="12700" rIns="0" bIns="0" rtlCol="0">
            <a:spAutoFit/>
          </a:bodyPr>
          <a:lstStyle/>
          <a:p>
            <a:pPr marL="120014">
              <a:lnSpc>
                <a:spcPts val="1175"/>
              </a:lnSpc>
              <a:spcBef>
                <a:spcPts val="100"/>
              </a:spcBef>
            </a:pPr>
            <a:r>
              <a:rPr sz="1100" spc="620" dirty="0">
                <a:solidFill>
                  <a:srgbClr val="6E7356"/>
                </a:solidFill>
                <a:latin typeface="Times New Roman"/>
                <a:cs typeface="Times New Roman"/>
              </a:rPr>
              <a:t>-</a:t>
            </a:r>
            <a:endParaRPr sz="1100">
              <a:latin typeface="Times New Roman"/>
              <a:cs typeface="Times New Roman"/>
            </a:endParaRPr>
          </a:p>
          <a:p>
            <a:pPr marL="12700">
              <a:lnSpc>
                <a:spcPts val="575"/>
              </a:lnSpc>
            </a:pPr>
            <a:r>
              <a:rPr sz="600" dirty="0">
                <a:solidFill>
                  <a:srgbClr val="76756B"/>
                </a:solidFill>
                <a:latin typeface="Times New Roman"/>
                <a:cs typeface="Times New Roman"/>
              </a:rPr>
              <a:t>/</a:t>
            </a:r>
            <a:endParaRPr sz="600">
              <a:latin typeface="Times New Roman"/>
              <a:cs typeface="Times New Roman"/>
            </a:endParaRPr>
          </a:p>
        </p:txBody>
      </p:sp>
      <p:sp>
        <p:nvSpPr>
          <p:cNvPr id="8" name="object 8"/>
          <p:cNvSpPr txBox="1"/>
          <p:nvPr/>
        </p:nvSpPr>
        <p:spPr>
          <a:xfrm>
            <a:off x="2842514" y="2703296"/>
            <a:ext cx="242570" cy="375920"/>
          </a:xfrm>
          <a:prstGeom prst="rect">
            <a:avLst/>
          </a:prstGeom>
        </p:spPr>
        <p:txBody>
          <a:bodyPr vert="horz" wrap="square" lIns="0" tIns="12700" rIns="0" bIns="0" rtlCol="0">
            <a:spAutoFit/>
          </a:bodyPr>
          <a:lstStyle/>
          <a:p>
            <a:pPr marL="12700">
              <a:lnSpc>
                <a:spcPct val="100000"/>
              </a:lnSpc>
              <a:spcBef>
                <a:spcPts val="100"/>
              </a:spcBef>
            </a:pPr>
            <a:r>
              <a:rPr sz="2300" spc="-630" dirty="0">
                <a:solidFill>
                  <a:srgbClr val="76756B"/>
                </a:solidFill>
                <a:latin typeface="Times New Roman"/>
                <a:cs typeface="Times New Roman"/>
              </a:rPr>
              <a:t>-</a:t>
            </a:r>
            <a:r>
              <a:rPr sz="1650" spc="-615" baseline="20202" dirty="0">
                <a:solidFill>
                  <a:srgbClr val="6E7356"/>
                </a:solidFill>
                <a:latin typeface="Times New Roman"/>
                <a:cs typeface="Times New Roman"/>
              </a:rPr>
              <a:t>j</a:t>
            </a:r>
            <a:r>
              <a:rPr sz="2300" dirty="0">
                <a:solidFill>
                  <a:srgbClr val="76756B"/>
                </a:solidFill>
                <a:latin typeface="Times New Roman"/>
                <a:cs typeface="Times New Roman"/>
              </a:rPr>
              <a:t>-</a:t>
            </a:r>
            <a:endParaRPr sz="2300">
              <a:latin typeface="Times New Roman"/>
              <a:cs typeface="Times New Roman"/>
            </a:endParaRPr>
          </a:p>
        </p:txBody>
      </p:sp>
      <p:sp>
        <p:nvSpPr>
          <p:cNvPr id="9" name="object 9"/>
          <p:cNvSpPr txBox="1"/>
          <p:nvPr/>
        </p:nvSpPr>
        <p:spPr>
          <a:xfrm>
            <a:off x="2174494" y="2945993"/>
            <a:ext cx="82550" cy="314325"/>
          </a:xfrm>
          <a:prstGeom prst="rect">
            <a:avLst/>
          </a:prstGeom>
        </p:spPr>
        <p:txBody>
          <a:bodyPr vert="horz" wrap="square" lIns="0" tIns="12700" rIns="0" bIns="0" rtlCol="0">
            <a:spAutoFit/>
          </a:bodyPr>
          <a:lstStyle/>
          <a:p>
            <a:pPr marL="23495">
              <a:lnSpc>
                <a:spcPts val="1555"/>
              </a:lnSpc>
              <a:spcBef>
                <a:spcPts val="100"/>
              </a:spcBef>
            </a:pPr>
            <a:r>
              <a:rPr sz="1300" dirty="0">
                <a:solidFill>
                  <a:srgbClr val="918E89"/>
                </a:solidFill>
                <a:latin typeface="Times New Roman"/>
                <a:cs typeface="Times New Roman"/>
              </a:rPr>
              <a:t>/</a:t>
            </a:r>
            <a:endParaRPr sz="1300">
              <a:latin typeface="Times New Roman"/>
              <a:cs typeface="Times New Roman"/>
            </a:endParaRPr>
          </a:p>
          <a:p>
            <a:pPr marL="12700">
              <a:lnSpc>
                <a:spcPts val="715"/>
              </a:lnSpc>
            </a:pPr>
            <a:r>
              <a:rPr sz="600" spc="-125" dirty="0">
                <a:solidFill>
                  <a:srgbClr val="79766B"/>
                </a:solidFill>
                <a:latin typeface="Times New Roman"/>
                <a:cs typeface="Times New Roman"/>
              </a:rPr>
              <a:t>.•\</a:t>
            </a:r>
            <a:endParaRPr sz="600">
              <a:latin typeface="Times New Roman"/>
              <a:cs typeface="Times New Roman"/>
            </a:endParaRPr>
          </a:p>
        </p:txBody>
      </p:sp>
      <p:sp>
        <p:nvSpPr>
          <p:cNvPr id="10" name="object 10"/>
          <p:cNvSpPr txBox="1"/>
          <p:nvPr/>
        </p:nvSpPr>
        <p:spPr>
          <a:xfrm>
            <a:off x="1546529" y="5302420"/>
            <a:ext cx="4605655" cy="740410"/>
          </a:xfrm>
          <a:prstGeom prst="rect">
            <a:avLst/>
          </a:prstGeom>
        </p:spPr>
        <p:txBody>
          <a:bodyPr vert="horz" wrap="square" lIns="0" tIns="99695" rIns="0" bIns="0" rtlCol="0">
            <a:spAutoFit/>
          </a:bodyPr>
          <a:lstStyle/>
          <a:p>
            <a:pPr algn="ctr">
              <a:lnSpc>
                <a:spcPct val="100000"/>
              </a:lnSpc>
              <a:spcBef>
                <a:spcPts val="785"/>
              </a:spcBef>
            </a:pPr>
            <a:r>
              <a:rPr sz="2000" b="1" spc="-100" dirty="0">
                <a:solidFill>
                  <a:srgbClr val="1C1C1D"/>
                </a:solidFill>
                <a:latin typeface="Palatino Linotype"/>
                <a:cs typeface="Palatino Linotype"/>
              </a:rPr>
              <a:t>LISTA </a:t>
            </a:r>
            <a:r>
              <a:rPr sz="2000" b="1" spc="-90" dirty="0">
                <a:solidFill>
                  <a:srgbClr val="1C1C1D"/>
                </a:solidFill>
                <a:latin typeface="Palatino Linotype"/>
                <a:cs typeface="Palatino Linotype"/>
              </a:rPr>
              <a:t>DE </a:t>
            </a:r>
            <a:r>
              <a:rPr sz="2000" b="1" spc="-105" dirty="0">
                <a:solidFill>
                  <a:srgbClr val="1C1C1D"/>
                </a:solidFill>
                <a:latin typeface="Palatino Linotype"/>
                <a:cs typeface="Palatino Linotype"/>
              </a:rPr>
              <a:t>CONTROL </a:t>
            </a:r>
            <a:r>
              <a:rPr sz="2000" b="1" spc="-90" dirty="0">
                <a:solidFill>
                  <a:srgbClr val="1C1C1D"/>
                </a:solidFill>
                <a:latin typeface="Palatino Linotype"/>
                <a:cs typeface="Palatino Linotype"/>
              </a:rPr>
              <a:t>DE </a:t>
            </a:r>
            <a:r>
              <a:rPr sz="2000" b="1" spc="-120" dirty="0">
                <a:solidFill>
                  <a:srgbClr val="1C1C1D"/>
                </a:solidFill>
                <a:latin typeface="Palatino Linotype"/>
                <a:cs typeface="Palatino Linotype"/>
              </a:rPr>
              <a:t>LA</a:t>
            </a:r>
            <a:r>
              <a:rPr sz="2000" b="1" spc="195" dirty="0">
                <a:solidFill>
                  <a:srgbClr val="1C1C1D"/>
                </a:solidFill>
                <a:latin typeface="Palatino Linotype"/>
                <a:cs typeface="Palatino Linotype"/>
              </a:rPr>
              <a:t> </a:t>
            </a:r>
            <a:r>
              <a:rPr sz="2000" b="1" spc="-135" dirty="0">
                <a:solidFill>
                  <a:srgbClr val="1C1C1D"/>
                </a:solidFill>
                <a:latin typeface="Palatino Linotype"/>
                <a:cs typeface="Palatino Linotype"/>
              </a:rPr>
              <a:t>MUDANZA</a:t>
            </a:r>
            <a:endParaRPr sz="2000">
              <a:latin typeface="Palatino Linotype"/>
              <a:cs typeface="Palatino Linotype"/>
            </a:endParaRPr>
          </a:p>
          <a:p>
            <a:pPr algn="ctr">
              <a:lnSpc>
                <a:spcPct val="100000"/>
              </a:lnSpc>
              <a:spcBef>
                <a:spcPts val="565"/>
              </a:spcBef>
            </a:pPr>
            <a:r>
              <a:rPr sz="1650" i="1" spc="70" dirty="0">
                <a:solidFill>
                  <a:srgbClr val="515252"/>
                </a:solidFill>
                <a:latin typeface="Times New Roman"/>
                <a:cs typeface="Times New Roman"/>
              </a:rPr>
              <a:t>Un </a:t>
            </a:r>
            <a:r>
              <a:rPr sz="1650" i="1" spc="35" dirty="0">
                <a:solidFill>
                  <a:srgbClr val="515252"/>
                </a:solidFill>
                <a:latin typeface="Times New Roman"/>
                <a:cs typeface="Times New Roman"/>
              </a:rPr>
              <a:t>día</a:t>
            </a:r>
            <a:r>
              <a:rPr sz="1650" i="1" spc="-155" dirty="0">
                <a:solidFill>
                  <a:srgbClr val="515252"/>
                </a:solidFill>
                <a:latin typeface="Times New Roman"/>
                <a:cs typeface="Times New Roman"/>
              </a:rPr>
              <a:t> </a:t>
            </a:r>
            <a:r>
              <a:rPr sz="1650" i="1" spc="30" dirty="0">
                <a:solidFill>
                  <a:srgbClr val="515252"/>
                </a:solidFill>
                <a:latin typeface="Times New Roman"/>
                <a:cs typeface="Times New Roman"/>
              </a:rPr>
              <a:t>antes</a:t>
            </a:r>
            <a:endParaRPr sz="1650">
              <a:latin typeface="Times New Roman"/>
              <a:cs typeface="Times New Roman"/>
            </a:endParaRPr>
          </a:p>
        </p:txBody>
      </p:sp>
      <p:sp>
        <p:nvSpPr>
          <p:cNvPr id="11" name="object 11"/>
          <p:cNvSpPr txBox="1"/>
          <p:nvPr/>
        </p:nvSpPr>
        <p:spPr>
          <a:xfrm>
            <a:off x="1032383" y="6359499"/>
            <a:ext cx="294640"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2100" spc="-52" baseline="1984" dirty="0">
                <a:solidFill>
                  <a:srgbClr val="303030"/>
                </a:solidFill>
                <a:latin typeface="Cambria"/>
                <a:cs typeface="Cambria"/>
              </a:rPr>
              <a:t>(	</a:t>
            </a:r>
            <a:r>
              <a:rPr sz="1400" spc="-35" dirty="0">
                <a:solidFill>
                  <a:srgbClr val="303030"/>
                </a:solidFill>
                <a:latin typeface="Cambria"/>
                <a:cs typeface="Cambria"/>
              </a:rPr>
              <a:t>)</a:t>
            </a:r>
            <a:endParaRPr sz="1400">
              <a:latin typeface="Cambria"/>
              <a:cs typeface="Cambria"/>
            </a:endParaRPr>
          </a:p>
        </p:txBody>
      </p:sp>
      <p:sp>
        <p:nvSpPr>
          <p:cNvPr id="12" name="object 12"/>
          <p:cNvSpPr txBox="1"/>
          <p:nvPr/>
        </p:nvSpPr>
        <p:spPr>
          <a:xfrm>
            <a:off x="1032383" y="6945477"/>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33333"/>
                </a:solidFill>
                <a:latin typeface="Cambria"/>
                <a:cs typeface="Cambria"/>
              </a:rPr>
              <a:t>(</a:t>
            </a:r>
            <a:endParaRPr sz="1400">
              <a:latin typeface="Cambria"/>
              <a:cs typeface="Cambria"/>
            </a:endParaRPr>
          </a:p>
        </p:txBody>
      </p:sp>
      <p:sp>
        <p:nvSpPr>
          <p:cNvPr id="13" name="object 13"/>
          <p:cNvSpPr txBox="1"/>
          <p:nvPr/>
        </p:nvSpPr>
        <p:spPr>
          <a:xfrm>
            <a:off x="1237614" y="6952970"/>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33333"/>
                </a:solidFill>
                <a:latin typeface="Cambria"/>
                <a:cs typeface="Cambria"/>
              </a:rPr>
              <a:t>)</a:t>
            </a:r>
            <a:endParaRPr sz="1400">
              <a:latin typeface="Cambria"/>
              <a:cs typeface="Cambria"/>
            </a:endParaRPr>
          </a:p>
        </p:txBody>
      </p:sp>
      <p:sp>
        <p:nvSpPr>
          <p:cNvPr id="14" name="object 14"/>
          <p:cNvSpPr txBox="1"/>
          <p:nvPr/>
        </p:nvSpPr>
        <p:spPr>
          <a:xfrm>
            <a:off x="1032383" y="7341082"/>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2E2E2E"/>
                </a:solidFill>
                <a:latin typeface="Cambria"/>
                <a:cs typeface="Cambria"/>
              </a:rPr>
              <a:t>(</a:t>
            </a:r>
            <a:endParaRPr sz="1400">
              <a:latin typeface="Cambria"/>
              <a:cs typeface="Cambria"/>
            </a:endParaRPr>
          </a:p>
        </p:txBody>
      </p:sp>
      <p:sp>
        <p:nvSpPr>
          <p:cNvPr id="15" name="object 15"/>
          <p:cNvSpPr txBox="1"/>
          <p:nvPr/>
        </p:nvSpPr>
        <p:spPr>
          <a:xfrm>
            <a:off x="1032383" y="7344892"/>
            <a:ext cx="294640" cy="623570"/>
          </a:xfrm>
          <a:prstGeom prst="rect">
            <a:avLst/>
          </a:prstGeom>
        </p:spPr>
        <p:txBody>
          <a:bodyPr vert="horz" wrap="square" lIns="0" tIns="12700" rIns="0" bIns="0" rtlCol="0">
            <a:spAutoFit/>
          </a:bodyPr>
          <a:lstStyle/>
          <a:p>
            <a:pPr marR="5080" algn="r">
              <a:lnSpc>
                <a:spcPct val="100000"/>
              </a:lnSpc>
              <a:spcBef>
                <a:spcPts val="100"/>
              </a:spcBef>
            </a:pPr>
            <a:r>
              <a:rPr sz="1400" spc="-35" dirty="0">
                <a:solidFill>
                  <a:srgbClr val="2E2E2E"/>
                </a:solidFill>
                <a:latin typeface="Cambria"/>
                <a:cs typeface="Cambria"/>
              </a:rPr>
              <a:t>)</a:t>
            </a:r>
            <a:endParaRPr sz="1400">
              <a:latin typeface="Cambria"/>
              <a:cs typeface="Cambria"/>
            </a:endParaRPr>
          </a:p>
          <a:p>
            <a:pPr marR="5080" algn="r">
              <a:lnSpc>
                <a:spcPct val="100000"/>
              </a:lnSpc>
              <a:spcBef>
                <a:spcPts val="1345"/>
              </a:spcBef>
              <a:tabLst>
                <a:tab pos="205104" algn="l"/>
              </a:tabLst>
            </a:pPr>
            <a:r>
              <a:rPr sz="1400" spc="-35" dirty="0">
                <a:solidFill>
                  <a:srgbClr val="2F2F2F"/>
                </a:solidFill>
                <a:latin typeface="Cambria"/>
                <a:cs typeface="Cambria"/>
              </a:rPr>
              <a:t>(	)</a:t>
            </a:r>
            <a:endParaRPr sz="1400">
              <a:latin typeface="Cambria"/>
              <a:cs typeface="Cambria"/>
            </a:endParaRPr>
          </a:p>
        </p:txBody>
      </p:sp>
      <p:sp>
        <p:nvSpPr>
          <p:cNvPr id="16" name="object 16"/>
          <p:cNvSpPr txBox="1"/>
          <p:nvPr/>
        </p:nvSpPr>
        <p:spPr>
          <a:xfrm>
            <a:off x="1032383" y="8124926"/>
            <a:ext cx="294640"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35" dirty="0">
                <a:solidFill>
                  <a:srgbClr val="303030"/>
                </a:solidFill>
                <a:latin typeface="Cambria"/>
                <a:cs typeface="Cambria"/>
              </a:rPr>
              <a:t>(	)</a:t>
            </a:r>
            <a:endParaRPr sz="1400">
              <a:latin typeface="Cambria"/>
              <a:cs typeface="Cambria"/>
            </a:endParaRPr>
          </a:p>
        </p:txBody>
      </p:sp>
      <p:sp>
        <p:nvSpPr>
          <p:cNvPr id="17" name="object 17"/>
          <p:cNvSpPr txBox="1"/>
          <p:nvPr/>
        </p:nvSpPr>
        <p:spPr>
          <a:xfrm>
            <a:off x="1674367" y="6337147"/>
            <a:ext cx="4396105" cy="436880"/>
          </a:xfrm>
          <a:prstGeom prst="rect">
            <a:avLst/>
          </a:prstGeom>
        </p:spPr>
        <p:txBody>
          <a:bodyPr vert="horz" wrap="square" lIns="0" tIns="31750" rIns="0" bIns="0" rtlCol="0">
            <a:spAutoFit/>
          </a:bodyPr>
          <a:lstStyle/>
          <a:p>
            <a:pPr marL="12700" marR="5080" indent="3175">
              <a:lnSpc>
                <a:spcPts val="1560"/>
              </a:lnSpc>
              <a:spcBef>
                <a:spcPts val="250"/>
              </a:spcBef>
            </a:pPr>
            <a:r>
              <a:rPr sz="1400" spc="-80" dirty="0">
                <a:solidFill>
                  <a:srgbClr val="2D2D2D"/>
                </a:solidFill>
                <a:latin typeface="Cambria"/>
                <a:cs typeface="Cambria"/>
              </a:rPr>
              <a:t>Mantenga</a:t>
            </a:r>
            <a:r>
              <a:rPr sz="1400" spc="-95" dirty="0">
                <a:solidFill>
                  <a:srgbClr val="2D2D2D"/>
                </a:solidFill>
                <a:latin typeface="Cambria"/>
                <a:cs typeface="Cambria"/>
              </a:rPr>
              <a:t> </a:t>
            </a:r>
            <a:r>
              <a:rPr sz="1400" spc="-65" dirty="0">
                <a:solidFill>
                  <a:srgbClr val="2D2D2D"/>
                </a:solidFill>
                <a:latin typeface="Cambria"/>
                <a:cs typeface="Cambria"/>
              </a:rPr>
              <a:t>los</a:t>
            </a:r>
            <a:r>
              <a:rPr sz="1400" spc="-90" dirty="0">
                <a:solidFill>
                  <a:srgbClr val="2D2D2D"/>
                </a:solidFill>
                <a:latin typeface="Cambria"/>
                <a:cs typeface="Cambria"/>
              </a:rPr>
              <a:t> </a:t>
            </a:r>
            <a:r>
              <a:rPr sz="1400" spc="-75" dirty="0">
                <a:solidFill>
                  <a:srgbClr val="2D2D2D"/>
                </a:solidFill>
                <a:latin typeface="Cambria"/>
                <a:cs typeface="Cambria"/>
              </a:rPr>
              <a:t>materiales</a:t>
            </a:r>
            <a:r>
              <a:rPr sz="1400" spc="-95" dirty="0">
                <a:solidFill>
                  <a:srgbClr val="2D2D2D"/>
                </a:solidFill>
                <a:latin typeface="Cambria"/>
                <a:cs typeface="Cambria"/>
              </a:rPr>
              <a:t> </a:t>
            </a:r>
            <a:r>
              <a:rPr sz="1400" spc="-65" dirty="0">
                <a:solidFill>
                  <a:srgbClr val="2D2D2D"/>
                </a:solidFill>
                <a:latin typeface="Cambria"/>
                <a:cs typeface="Cambria"/>
              </a:rPr>
              <a:t>de</a:t>
            </a:r>
            <a:r>
              <a:rPr sz="1400" spc="-90" dirty="0">
                <a:solidFill>
                  <a:srgbClr val="2D2D2D"/>
                </a:solidFill>
                <a:latin typeface="Cambria"/>
                <a:cs typeface="Cambria"/>
              </a:rPr>
              <a:t> </a:t>
            </a:r>
            <a:r>
              <a:rPr sz="1400" spc="-55" dirty="0">
                <a:solidFill>
                  <a:srgbClr val="2D2D2D"/>
                </a:solidFill>
                <a:latin typeface="Cambria"/>
                <a:cs typeface="Cambria"/>
              </a:rPr>
              <a:t>la</a:t>
            </a:r>
            <a:r>
              <a:rPr sz="1400" spc="-90" dirty="0">
                <a:solidFill>
                  <a:srgbClr val="2D2D2D"/>
                </a:solidFill>
                <a:latin typeface="Cambria"/>
                <a:cs typeface="Cambria"/>
              </a:rPr>
              <a:t> </a:t>
            </a:r>
            <a:r>
              <a:rPr sz="1400" spc="-85" dirty="0">
                <a:solidFill>
                  <a:srgbClr val="2D2D2D"/>
                </a:solidFill>
                <a:latin typeface="Cambria"/>
                <a:cs typeface="Cambria"/>
              </a:rPr>
              <a:t>mudanza</a:t>
            </a:r>
            <a:r>
              <a:rPr sz="1400" spc="-95" dirty="0">
                <a:solidFill>
                  <a:srgbClr val="2D2D2D"/>
                </a:solidFill>
                <a:latin typeface="Cambria"/>
                <a:cs typeface="Cambria"/>
              </a:rPr>
              <a:t> </a:t>
            </a:r>
            <a:r>
              <a:rPr sz="1400" spc="-80" dirty="0">
                <a:solidFill>
                  <a:srgbClr val="2D2D2D"/>
                </a:solidFill>
                <a:latin typeface="Cambria"/>
                <a:cs typeface="Cambria"/>
              </a:rPr>
              <a:t>separados</a:t>
            </a:r>
            <a:r>
              <a:rPr sz="1400" spc="-90" dirty="0">
                <a:solidFill>
                  <a:srgbClr val="2D2D2D"/>
                </a:solidFill>
                <a:latin typeface="Cambria"/>
                <a:cs typeface="Cambria"/>
              </a:rPr>
              <a:t> </a:t>
            </a:r>
            <a:r>
              <a:rPr sz="1400" spc="-75" dirty="0">
                <a:solidFill>
                  <a:srgbClr val="2D2D2D"/>
                </a:solidFill>
                <a:latin typeface="Cambria"/>
                <a:cs typeface="Cambria"/>
              </a:rPr>
              <a:t>para</a:t>
            </a:r>
            <a:r>
              <a:rPr sz="1400" spc="-95" dirty="0">
                <a:solidFill>
                  <a:srgbClr val="2D2D2D"/>
                </a:solidFill>
                <a:latin typeface="Cambria"/>
                <a:cs typeface="Cambria"/>
              </a:rPr>
              <a:t> </a:t>
            </a:r>
            <a:r>
              <a:rPr sz="1400" spc="-75" dirty="0">
                <a:solidFill>
                  <a:srgbClr val="2D2D2D"/>
                </a:solidFill>
                <a:latin typeface="Cambria"/>
                <a:cs typeface="Cambria"/>
              </a:rPr>
              <a:t>que</a:t>
            </a:r>
            <a:r>
              <a:rPr sz="1400" spc="-90" dirty="0">
                <a:solidFill>
                  <a:srgbClr val="2D2D2D"/>
                </a:solidFill>
                <a:latin typeface="Cambria"/>
                <a:cs typeface="Cambria"/>
              </a:rPr>
              <a:t> </a:t>
            </a:r>
            <a:r>
              <a:rPr sz="1400" spc="-70" dirty="0">
                <a:solidFill>
                  <a:srgbClr val="2D2D2D"/>
                </a:solidFill>
                <a:latin typeface="Cambria"/>
                <a:cs typeface="Cambria"/>
              </a:rPr>
              <a:t>no</a:t>
            </a:r>
            <a:r>
              <a:rPr sz="1400" spc="-95" dirty="0">
                <a:solidFill>
                  <a:srgbClr val="2D2D2D"/>
                </a:solidFill>
                <a:latin typeface="Cambria"/>
                <a:cs typeface="Cambria"/>
              </a:rPr>
              <a:t> </a:t>
            </a:r>
            <a:r>
              <a:rPr sz="1400" spc="-60" dirty="0">
                <a:solidFill>
                  <a:srgbClr val="2D2D2D"/>
                </a:solidFill>
                <a:latin typeface="Cambria"/>
                <a:cs typeface="Cambria"/>
              </a:rPr>
              <a:t>se  </a:t>
            </a:r>
            <a:r>
              <a:rPr sz="1400" spc="-80" dirty="0">
                <a:solidFill>
                  <a:srgbClr val="2D2D2D"/>
                </a:solidFill>
                <a:latin typeface="Cambria"/>
                <a:cs typeface="Cambria"/>
              </a:rPr>
              <a:t>embalen accidentalmente </a:t>
            </a:r>
            <a:r>
              <a:rPr sz="1400" spc="-75" dirty="0">
                <a:solidFill>
                  <a:srgbClr val="2D2D2D"/>
                </a:solidFill>
                <a:latin typeface="Cambria"/>
                <a:cs typeface="Cambria"/>
              </a:rPr>
              <a:t>hasta que haya</a:t>
            </a:r>
            <a:r>
              <a:rPr sz="1400" spc="-160" dirty="0">
                <a:solidFill>
                  <a:srgbClr val="2D2D2D"/>
                </a:solidFill>
                <a:latin typeface="Cambria"/>
                <a:cs typeface="Cambria"/>
              </a:rPr>
              <a:t> </a:t>
            </a:r>
            <a:r>
              <a:rPr sz="1400" spc="-80" dirty="0">
                <a:solidFill>
                  <a:srgbClr val="2D2D2D"/>
                </a:solidFill>
                <a:latin typeface="Cambria"/>
                <a:cs typeface="Cambria"/>
              </a:rPr>
              <a:t>terminado.</a:t>
            </a:r>
            <a:endParaRPr sz="1400">
              <a:latin typeface="Cambria"/>
              <a:cs typeface="Cambria"/>
            </a:endParaRPr>
          </a:p>
        </p:txBody>
      </p:sp>
      <p:sp>
        <p:nvSpPr>
          <p:cNvPr id="18" name="object 18"/>
          <p:cNvSpPr txBox="1"/>
          <p:nvPr/>
        </p:nvSpPr>
        <p:spPr>
          <a:xfrm>
            <a:off x="1674367" y="6926808"/>
            <a:ext cx="4717415" cy="1424940"/>
          </a:xfrm>
          <a:prstGeom prst="rect">
            <a:avLst/>
          </a:prstGeom>
        </p:spPr>
        <p:txBody>
          <a:bodyPr vert="horz" wrap="square" lIns="0" tIns="12700" rIns="0" bIns="0" rtlCol="0">
            <a:spAutoFit/>
          </a:bodyPr>
          <a:lstStyle/>
          <a:p>
            <a:pPr marL="12700" marR="440055" indent="3175">
              <a:lnSpc>
                <a:spcPct val="100000"/>
              </a:lnSpc>
              <a:spcBef>
                <a:spcPts val="100"/>
              </a:spcBef>
            </a:pPr>
            <a:r>
              <a:rPr sz="1400" spc="-65" dirty="0">
                <a:solidFill>
                  <a:srgbClr val="333333"/>
                </a:solidFill>
                <a:latin typeface="Cambria"/>
                <a:cs typeface="Cambria"/>
              </a:rPr>
              <a:t>Coloca </a:t>
            </a:r>
            <a:r>
              <a:rPr sz="1400" spc="-55" dirty="0">
                <a:solidFill>
                  <a:srgbClr val="333333"/>
                </a:solidFill>
                <a:latin typeface="Cambria"/>
                <a:cs typeface="Cambria"/>
              </a:rPr>
              <a:t>los </a:t>
            </a:r>
            <a:r>
              <a:rPr sz="1400" spc="-65" dirty="0">
                <a:solidFill>
                  <a:srgbClr val="333333"/>
                </a:solidFill>
                <a:latin typeface="Cambria"/>
                <a:cs typeface="Cambria"/>
              </a:rPr>
              <a:t>cargadores </a:t>
            </a:r>
            <a:r>
              <a:rPr sz="1400" spc="-60" dirty="0">
                <a:solidFill>
                  <a:srgbClr val="333333"/>
                </a:solidFill>
                <a:latin typeface="Cambria"/>
                <a:cs typeface="Cambria"/>
              </a:rPr>
              <a:t>de </a:t>
            </a:r>
            <a:r>
              <a:rPr sz="1400" spc="-55" dirty="0">
                <a:solidFill>
                  <a:srgbClr val="333333"/>
                </a:solidFill>
                <a:latin typeface="Cambria"/>
                <a:cs typeface="Cambria"/>
              </a:rPr>
              <a:t>tus </a:t>
            </a:r>
            <a:r>
              <a:rPr sz="1400" spc="-60" dirty="0">
                <a:solidFill>
                  <a:srgbClr val="333333"/>
                </a:solidFill>
                <a:latin typeface="Cambria"/>
                <a:cs typeface="Cambria"/>
              </a:rPr>
              <a:t>teléfonos en un lugar </a:t>
            </a:r>
            <a:r>
              <a:rPr sz="1400" spc="-65" dirty="0">
                <a:solidFill>
                  <a:srgbClr val="333333"/>
                </a:solidFill>
                <a:latin typeface="Cambria"/>
                <a:cs typeface="Cambria"/>
              </a:rPr>
              <a:t>seguro </a:t>
            </a:r>
            <a:r>
              <a:rPr sz="1400" spc="-60" dirty="0">
                <a:solidFill>
                  <a:srgbClr val="333333"/>
                </a:solidFill>
                <a:latin typeface="Cambria"/>
                <a:cs typeface="Cambria"/>
              </a:rPr>
              <a:t>para  tenerlos </a:t>
            </a:r>
            <a:r>
              <a:rPr sz="1400" spc="-45" dirty="0">
                <a:solidFill>
                  <a:srgbClr val="333333"/>
                </a:solidFill>
                <a:latin typeface="Cambria"/>
                <a:cs typeface="Cambria"/>
              </a:rPr>
              <a:t>a</a:t>
            </a:r>
            <a:r>
              <a:rPr sz="1400" spc="-85" dirty="0">
                <a:solidFill>
                  <a:srgbClr val="333333"/>
                </a:solidFill>
                <a:latin typeface="Cambria"/>
                <a:cs typeface="Cambria"/>
              </a:rPr>
              <a:t> </a:t>
            </a:r>
            <a:r>
              <a:rPr sz="1400" spc="-65" dirty="0">
                <a:solidFill>
                  <a:srgbClr val="333333"/>
                </a:solidFill>
                <a:latin typeface="Cambria"/>
                <a:cs typeface="Cambria"/>
              </a:rPr>
              <a:t>mano.</a:t>
            </a:r>
            <a:endParaRPr sz="1400">
              <a:latin typeface="Cambria"/>
              <a:cs typeface="Cambria"/>
            </a:endParaRPr>
          </a:p>
          <a:p>
            <a:pPr marL="23495">
              <a:lnSpc>
                <a:spcPct val="100000"/>
              </a:lnSpc>
            </a:pPr>
            <a:r>
              <a:rPr sz="1400" spc="-55" dirty="0">
                <a:solidFill>
                  <a:srgbClr val="2E2E2E"/>
                </a:solidFill>
                <a:latin typeface="Cambria"/>
                <a:cs typeface="Cambria"/>
              </a:rPr>
              <a:t>Alquile </a:t>
            </a:r>
            <a:r>
              <a:rPr sz="1400" spc="-60" dirty="0">
                <a:solidFill>
                  <a:srgbClr val="2E2E2E"/>
                </a:solidFill>
                <a:latin typeface="Cambria"/>
                <a:cs typeface="Cambria"/>
              </a:rPr>
              <a:t>un </a:t>
            </a:r>
            <a:r>
              <a:rPr sz="1400" spc="-65" dirty="0">
                <a:solidFill>
                  <a:srgbClr val="2E2E2E"/>
                </a:solidFill>
                <a:latin typeface="Cambria"/>
                <a:cs typeface="Cambria"/>
              </a:rPr>
              <a:t>camión </a:t>
            </a:r>
            <a:r>
              <a:rPr sz="1400" spc="-40" dirty="0">
                <a:solidFill>
                  <a:srgbClr val="2E2E2E"/>
                </a:solidFill>
                <a:latin typeface="Cambria"/>
                <a:cs typeface="Cambria"/>
              </a:rPr>
              <a:t>si </a:t>
            </a:r>
            <a:r>
              <a:rPr sz="1400" spc="-55" dirty="0">
                <a:solidFill>
                  <a:srgbClr val="2E2E2E"/>
                </a:solidFill>
                <a:latin typeface="Cambria"/>
                <a:cs typeface="Cambria"/>
              </a:rPr>
              <a:t>va </a:t>
            </a:r>
            <a:r>
              <a:rPr sz="1400" spc="-45" dirty="0">
                <a:solidFill>
                  <a:srgbClr val="2E2E2E"/>
                </a:solidFill>
                <a:latin typeface="Cambria"/>
                <a:cs typeface="Cambria"/>
              </a:rPr>
              <a:t>a </a:t>
            </a:r>
            <a:r>
              <a:rPr sz="1400" spc="-55" dirty="0">
                <a:solidFill>
                  <a:srgbClr val="2E2E2E"/>
                </a:solidFill>
                <a:latin typeface="Cambria"/>
                <a:cs typeface="Cambria"/>
              </a:rPr>
              <a:t>realizar </a:t>
            </a:r>
            <a:r>
              <a:rPr sz="1400" spc="-45" dirty="0">
                <a:solidFill>
                  <a:srgbClr val="2E2E2E"/>
                </a:solidFill>
                <a:latin typeface="Cambria"/>
                <a:cs typeface="Cambria"/>
              </a:rPr>
              <a:t>la </a:t>
            </a:r>
            <a:r>
              <a:rPr sz="1400" spc="-65" dirty="0">
                <a:solidFill>
                  <a:srgbClr val="2E2E2E"/>
                </a:solidFill>
                <a:latin typeface="Cambria"/>
                <a:cs typeface="Cambria"/>
              </a:rPr>
              <a:t>mudanza </a:t>
            </a:r>
            <a:r>
              <a:rPr sz="1400" spc="-60" dirty="0">
                <a:solidFill>
                  <a:srgbClr val="2E2E2E"/>
                </a:solidFill>
                <a:latin typeface="Cambria"/>
                <a:cs typeface="Cambria"/>
              </a:rPr>
              <a:t>usted</a:t>
            </a:r>
            <a:r>
              <a:rPr sz="1400" spc="-105" dirty="0">
                <a:solidFill>
                  <a:srgbClr val="2E2E2E"/>
                </a:solidFill>
                <a:latin typeface="Cambria"/>
                <a:cs typeface="Cambria"/>
              </a:rPr>
              <a:t> </a:t>
            </a:r>
            <a:r>
              <a:rPr sz="1400" spc="-65" dirty="0">
                <a:solidFill>
                  <a:srgbClr val="2E2E2E"/>
                </a:solidFill>
                <a:latin typeface="Cambria"/>
                <a:cs typeface="Cambria"/>
              </a:rPr>
              <a:t>mismo.</a:t>
            </a:r>
            <a:endParaRPr sz="1400">
              <a:latin typeface="Cambria"/>
              <a:cs typeface="Cambria"/>
            </a:endParaRPr>
          </a:p>
          <a:p>
            <a:pPr marL="19685" marR="5080" indent="-3810">
              <a:lnSpc>
                <a:spcPts val="1400"/>
              </a:lnSpc>
              <a:spcBef>
                <a:spcPts val="280"/>
              </a:spcBef>
            </a:pPr>
            <a:r>
              <a:rPr sz="1400" spc="-60" dirty="0">
                <a:solidFill>
                  <a:srgbClr val="2F2F2F"/>
                </a:solidFill>
                <a:latin typeface="Cambria"/>
                <a:cs typeface="Cambria"/>
              </a:rPr>
              <a:t>Llene </a:t>
            </a:r>
            <a:r>
              <a:rPr sz="1400" spc="-45" dirty="0">
                <a:solidFill>
                  <a:srgbClr val="2F2F2F"/>
                </a:solidFill>
                <a:latin typeface="Cambria"/>
                <a:cs typeface="Cambria"/>
              </a:rPr>
              <a:t>el </a:t>
            </a:r>
            <a:r>
              <a:rPr sz="1400" spc="-60" dirty="0">
                <a:solidFill>
                  <a:srgbClr val="2F2F2F"/>
                </a:solidFill>
                <a:latin typeface="Cambria"/>
                <a:cs typeface="Cambria"/>
              </a:rPr>
              <a:t>depósito </a:t>
            </a:r>
            <a:r>
              <a:rPr sz="1400" spc="-55" dirty="0">
                <a:solidFill>
                  <a:srgbClr val="2F2F2F"/>
                </a:solidFill>
                <a:latin typeface="Cambria"/>
                <a:cs typeface="Cambria"/>
              </a:rPr>
              <a:t>de su </a:t>
            </a:r>
            <a:r>
              <a:rPr sz="1400" spc="-60" dirty="0">
                <a:solidFill>
                  <a:srgbClr val="2F2F2F"/>
                </a:solidFill>
                <a:latin typeface="Cambria"/>
                <a:cs typeface="Cambria"/>
              </a:rPr>
              <a:t>coche con </a:t>
            </a:r>
            <a:r>
              <a:rPr sz="1400" spc="-55" dirty="0">
                <a:solidFill>
                  <a:srgbClr val="2F2F2F"/>
                </a:solidFill>
                <a:latin typeface="Cambria"/>
                <a:cs typeface="Cambria"/>
              </a:rPr>
              <a:t>gasolina </a:t>
            </a:r>
            <a:r>
              <a:rPr sz="1400" spc="-45" dirty="0">
                <a:solidFill>
                  <a:srgbClr val="2F2F2F"/>
                </a:solidFill>
                <a:latin typeface="Cambria"/>
                <a:cs typeface="Cambria"/>
              </a:rPr>
              <a:t>y </a:t>
            </a:r>
            <a:r>
              <a:rPr sz="1400" spc="-65" dirty="0">
                <a:solidFill>
                  <a:srgbClr val="2F2F2F"/>
                </a:solidFill>
                <a:latin typeface="Cambria"/>
                <a:cs typeface="Cambria"/>
              </a:rPr>
              <a:t>compruebe </a:t>
            </a:r>
            <a:r>
              <a:rPr sz="1400" spc="-60" dirty="0">
                <a:solidFill>
                  <a:srgbClr val="2F2F2F"/>
                </a:solidFill>
                <a:latin typeface="Cambria"/>
                <a:cs typeface="Cambria"/>
              </a:rPr>
              <a:t>dos veces </a:t>
            </a:r>
            <a:r>
              <a:rPr sz="1400" spc="-45" dirty="0">
                <a:solidFill>
                  <a:srgbClr val="2F2F2F"/>
                </a:solidFill>
                <a:latin typeface="Cambria"/>
                <a:cs typeface="Cambria"/>
              </a:rPr>
              <a:t>el  </a:t>
            </a:r>
            <a:r>
              <a:rPr sz="1400" spc="-55" dirty="0">
                <a:solidFill>
                  <a:srgbClr val="2F2F2F"/>
                </a:solidFill>
                <a:latin typeface="Cambria"/>
                <a:cs typeface="Cambria"/>
              </a:rPr>
              <a:t>aceite </a:t>
            </a:r>
            <a:r>
              <a:rPr sz="1400" spc="-45" dirty="0">
                <a:solidFill>
                  <a:srgbClr val="2F2F2F"/>
                </a:solidFill>
                <a:latin typeface="Cambria"/>
                <a:cs typeface="Cambria"/>
              </a:rPr>
              <a:t>y la </a:t>
            </a:r>
            <a:r>
              <a:rPr sz="1400" spc="-60" dirty="0">
                <a:solidFill>
                  <a:srgbClr val="2F2F2F"/>
                </a:solidFill>
                <a:latin typeface="Cambria"/>
                <a:cs typeface="Cambria"/>
              </a:rPr>
              <a:t>presión </a:t>
            </a:r>
            <a:r>
              <a:rPr sz="1400" spc="-55" dirty="0">
                <a:solidFill>
                  <a:srgbClr val="2F2F2F"/>
                </a:solidFill>
                <a:latin typeface="Cambria"/>
                <a:cs typeface="Cambria"/>
              </a:rPr>
              <a:t>de </a:t>
            </a:r>
            <a:r>
              <a:rPr sz="1400" spc="-50" dirty="0">
                <a:solidFill>
                  <a:srgbClr val="2F2F2F"/>
                </a:solidFill>
                <a:latin typeface="Cambria"/>
                <a:cs typeface="Cambria"/>
              </a:rPr>
              <a:t>los</a:t>
            </a:r>
            <a:r>
              <a:rPr sz="1400" spc="-105" dirty="0">
                <a:solidFill>
                  <a:srgbClr val="2F2F2F"/>
                </a:solidFill>
                <a:latin typeface="Cambria"/>
                <a:cs typeface="Cambria"/>
              </a:rPr>
              <a:t> </a:t>
            </a:r>
            <a:r>
              <a:rPr sz="1400" spc="-60" dirty="0">
                <a:solidFill>
                  <a:srgbClr val="2F2F2F"/>
                </a:solidFill>
                <a:latin typeface="Cambria"/>
                <a:cs typeface="Cambria"/>
              </a:rPr>
              <a:t>neumáticos.</a:t>
            </a:r>
            <a:endParaRPr sz="1400">
              <a:latin typeface="Cambria"/>
              <a:cs typeface="Cambria"/>
            </a:endParaRPr>
          </a:p>
          <a:p>
            <a:pPr marL="46355">
              <a:lnSpc>
                <a:spcPct val="100000"/>
              </a:lnSpc>
              <a:spcBef>
                <a:spcPts val="1220"/>
              </a:spcBef>
            </a:pPr>
            <a:r>
              <a:rPr sz="1400" spc="-95" dirty="0">
                <a:solidFill>
                  <a:srgbClr val="303030"/>
                </a:solidFill>
                <a:latin typeface="Cambria"/>
                <a:cs typeface="Cambria"/>
              </a:rPr>
              <a:t>¡Duerme</a:t>
            </a:r>
            <a:r>
              <a:rPr sz="1400" spc="-130" dirty="0">
                <a:solidFill>
                  <a:srgbClr val="303030"/>
                </a:solidFill>
                <a:latin typeface="Cambria"/>
                <a:cs typeface="Cambria"/>
              </a:rPr>
              <a:t> </a:t>
            </a:r>
            <a:r>
              <a:rPr sz="1400" spc="-85" dirty="0">
                <a:solidFill>
                  <a:srgbClr val="303030"/>
                </a:solidFill>
                <a:latin typeface="Cambria"/>
                <a:cs typeface="Cambria"/>
              </a:rPr>
              <a:t>bien!</a:t>
            </a:r>
            <a:endParaRPr sz="1400">
              <a:latin typeface="Cambria"/>
              <a:cs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86401" y="37213"/>
            <a:ext cx="697931" cy="1903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497954" y="89464"/>
            <a:ext cx="507585" cy="1380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26413" y="597052"/>
            <a:ext cx="406815" cy="6344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549144" y="660531"/>
            <a:ext cx="395618" cy="7464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971163" y="660531"/>
            <a:ext cx="395618" cy="7464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835893"/>
            <a:ext cx="2082592" cy="214604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62246" y="888188"/>
            <a:ext cx="496389" cy="12689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071748" y="2485581"/>
            <a:ext cx="1216712" cy="888274"/>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493640" y="2653537"/>
            <a:ext cx="2941008" cy="671804"/>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9490986"/>
            <a:ext cx="7751872" cy="544908"/>
          </a:xfrm>
          <a:prstGeom prst="rect">
            <a:avLst/>
          </a:prstGeom>
          <a:blipFill>
            <a:blip r:embed="rId12" cstate="print"/>
            <a:stretch>
              <a:fillRect/>
            </a:stretch>
          </a:blipFill>
        </p:spPr>
        <p:txBody>
          <a:bodyPr wrap="square" lIns="0" tIns="0" rIns="0" bIns="0" rtlCol="0"/>
          <a:lstStyle/>
          <a:p>
            <a:endParaRPr/>
          </a:p>
        </p:txBody>
      </p:sp>
      <p:sp>
        <p:nvSpPr>
          <p:cNvPr id="13" name="object 13"/>
          <p:cNvSpPr txBox="1"/>
          <p:nvPr/>
        </p:nvSpPr>
        <p:spPr>
          <a:xfrm>
            <a:off x="233679" y="2745079"/>
            <a:ext cx="419100" cy="482600"/>
          </a:xfrm>
          <a:prstGeom prst="rect">
            <a:avLst/>
          </a:prstGeom>
        </p:spPr>
        <p:txBody>
          <a:bodyPr vert="horz" wrap="square" lIns="0" tIns="12700" rIns="0" bIns="0" rtlCol="0">
            <a:spAutoFit/>
          </a:bodyPr>
          <a:lstStyle/>
          <a:p>
            <a:pPr marL="12700">
              <a:lnSpc>
                <a:spcPct val="100000"/>
              </a:lnSpc>
              <a:spcBef>
                <a:spcPts val="100"/>
              </a:spcBef>
            </a:pPr>
            <a:r>
              <a:rPr sz="3000" spc="-200" dirty="0">
                <a:solidFill>
                  <a:srgbClr val="A89084"/>
                </a:solidFill>
                <a:latin typeface="Times New Roman"/>
                <a:cs typeface="Times New Roman"/>
              </a:rPr>
              <a:t>....-</a:t>
            </a:r>
            <a:endParaRPr sz="3000">
              <a:latin typeface="Times New Roman"/>
              <a:cs typeface="Times New Roman"/>
            </a:endParaRPr>
          </a:p>
        </p:txBody>
      </p:sp>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4" name="object 14"/>
          <p:cNvSpPr txBox="1"/>
          <p:nvPr/>
        </p:nvSpPr>
        <p:spPr>
          <a:xfrm>
            <a:off x="1528825" y="0"/>
            <a:ext cx="128905" cy="231140"/>
          </a:xfrm>
          <a:prstGeom prst="rect">
            <a:avLst/>
          </a:prstGeom>
        </p:spPr>
        <p:txBody>
          <a:bodyPr vert="horz" wrap="square" lIns="0" tIns="12700" rIns="0" bIns="0" rtlCol="0">
            <a:spAutoFit/>
          </a:bodyPr>
          <a:lstStyle/>
          <a:p>
            <a:pPr marL="12700">
              <a:lnSpc>
                <a:spcPct val="100000"/>
              </a:lnSpc>
              <a:spcBef>
                <a:spcPts val="100"/>
              </a:spcBef>
            </a:pPr>
            <a:r>
              <a:rPr sz="1350" i="1" spc="-135" dirty="0">
                <a:solidFill>
                  <a:srgbClr val="848484"/>
                </a:solidFill>
                <a:latin typeface="Times New Roman"/>
                <a:cs typeface="Times New Roman"/>
              </a:rPr>
              <a:t>-r</a:t>
            </a:r>
            <a:endParaRPr sz="1350">
              <a:latin typeface="Times New Roman"/>
              <a:cs typeface="Times New Roman"/>
            </a:endParaRPr>
          </a:p>
        </p:txBody>
      </p:sp>
      <p:sp>
        <p:nvSpPr>
          <p:cNvPr id="15" name="object 15"/>
          <p:cNvSpPr txBox="1"/>
          <p:nvPr/>
        </p:nvSpPr>
        <p:spPr>
          <a:xfrm>
            <a:off x="1517522" y="564235"/>
            <a:ext cx="508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A9A9A9"/>
                </a:solidFill>
                <a:latin typeface="Times New Roman"/>
                <a:cs typeface="Times New Roman"/>
              </a:rPr>
              <a:t>-</a:t>
            </a:r>
            <a:endParaRPr sz="600">
              <a:latin typeface="Times New Roman"/>
              <a:cs typeface="Times New Roman"/>
            </a:endParaRPr>
          </a:p>
        </p:txBody>
      </p:sp>
      <p:sp>
        <p:nvSpPr>
          <p:cNvPr id="16" name="object 16"/>
          <p:cNvSpPr txBox="1"/>
          <p:nvPr/>
        </p:nvSpPr>
        <p:spPr>
          <a:xfrm>
            <a:off x="1674367" y="546963"/>
            <a:ext cx="82550" cy="177800"/>
          </a:xfrm>
          <a:prstGeom prst="rect">
            <a:avLst/>
          </a:prstGeom>
        </p:spPr>
        <p:txBody>
          <a:bodyPr vert="horz" wrap="square" lIns="0" tIns="12700" rIns="0" bIns="0" rtlCol="0">
            <a:spAutoFit/>
          </a:bodyPr>
          <a:lstStyle/>
          <a:p>
            <a:pPr marL="12700">
              <a:lnSpc>
                <a:spcPct val="100000"/>
              </a:lnSpc>
              <a:spcBef>
                <a:spcPts val="100"/>
              </a:spcBef>
            </a:pPr>
            <a:r>
              <a:rPr sz="1000" spc="-200" dirty="0">
                <a:solidFill>
                  <a:srgbClr val="A9A9A9"/>
                </a:solidFill>
                <a:latin typeface="Times New Roman"/>
                <a:cs typeface="Times New Roman"/>
              </a:rPr>
              <a:t>_,</a:t>
            </a:r>
            <a:endParaRPr sz="1000">
              <a:latin typeface="Times New Roman"/>
              <a:cs typeface="Times New Roman"/>
            </a:endParaRPr>
          </a:p>
        </p:txBody>
      </p:sp>
      <p:sp>
        <p:nvSpPr>
          <p:cNvPr id="17" name="object 17"/>
          <p:cNvSpPr txBox="1"/>
          <p:nvPr/>
        </p:nvSpPr>
        <p:spPr>
          <a:xfrm>
            <a:off x="3021710" y="845540"/>
            <a:ext cx="271780" cy="177800"/>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858885"/>
                </a:solidFill>
                <a:latin typeface="Times New Roman"/>
                <a:cs typeface="Times New Roman"/>
              </a:rPr>
              <a:t>: </a:t>
            </a:r>
            <a:r>
              <a:rPr sz="1000" dirty="0">
                <a:solidFill>
                  <a:srgbClr val="858885"/>
                </a:solidFill>
                <a:latin typeface="Times New Roman"/>
                <a:cs typeface="Times New Roman"/>
              </a:rPr>
              <a:t>'</a:t>
            </a:r>
            <a:r>
              <a:rPr sz="1000" spc="-90" dirty="0">
                <a:solidFill>
                  <a:srgbClr val="858885"/>
                </a:solidFill>
                <a:latin typeface="Times New Roman"/>
                <a:cs typeface="Times New Roman"/>
              </a:rPr>
              <a:t> </a:t>
            </a:r>
            <a:r>
              <a:rPr sz="1000" spc="-15" dirty="0">
                <a:solidFill>
                  <a:srgbClr val="858885"/>
                </a:solidFill>
                <a:latin typeface="Times New Roman"/>
                <a:cs typeface="Times New Roman"/>
              </a:rPr>
              <a:t>;..</a:t>
            </a:r>
            <a:endParaRPr sz="1000">
              <a:latin typeface="Times New Roman"/>
              <a:cs typeface="Times New Roman"/>
            </a:endParaRPr>
          </a:p>
        </p:txBody>
      </p:sp>
      <p:sp>
        <p:nvSpPr>
          <p:cNvPr id="18" name="object 18"/>
          <p:cNvSpPr txBox="1"/>
          <p:nvPr/>
        </p:nvSpPr>
        <p:spPr>
          <a:xfrm>
            <a:off x="3294126" y="1082903"/>
            <a:ext cx="182880" cy="116839"/>
          </a:xfrm>
          <a:prstGeom prst="rect">
            <a:avLst/>
          </a:prstGeom>
        </p:spPr>
        <p:txBody>
          <a:bodyPr vert="horz" wrap="square" lIns="0" tIns="12700" rIns="0" bIns="0" rtlCol="0">
            <a:spAutoFit/>
          </a:bodyPr>
          <a:lstStyle/>
          <a:p>
            <a:pPr marL="12700">
              <a:lnSpc>
                <a:spcPct val="100000"/>
              </a:lnSpc>
              <a:spcBef>
                <a:spcPts val="100"/>
              </a:spcBef>
            </a:pPr>
            <a:r>
              <a:rPr sz="900" spc="-89" baseline="4629" dirty="0">
                <a:solidFill>
                  <a:srgbClr val="9E9E9E"/>
                </a:solidFill>
                <a:latin typeface="Times New Roman"/>
                <a:cs typeface="Times New Roman"/>
              </a:rPr>
              <a:t>)... </a:t>
            </a:r>
            <a:r>
              <a:rPr sz="600" dirty="0">
                <a:solidFill>
                  <a:srgbClr val="9E9E9E"/>
                </a:solidFill>
                <a:latin typeface="Times New Roman"/>
                <a:cs typeface="Times New Roman"/>
              </a:rPr>
              <a:t>.</a:t>
            </a:r>
            <a:r>
              <a:rPr sz="600" spc="15" dirty="0">
                <a:solidFill>
                  <a:srgbClr val="9E9E9E"/>
                </a:solidFill>
                <a:latin typeface="Times New Roman"/>
                <a:cs typeface="Times New Roman"/>
              </a:rPr>
              <a:t> </a:t>
            </a:r>
            <a:r>
              <a:rPr sz="600" dirty="0">
                <a:solidFill>
                  <a:srgbClr val="9E9E9E"/>
                </a:solidFill>
                <a:latin typeface="Times New Roman"/>
                <a:cs typeface="Times New Roman"/>
              </a:rPr>
              <a:t>,</a:t>
            </a:r>
            <a:endParaRPr sz="600">
              <a:latin typeface="Times New Roman"/>
              <a:cs typeface="Times New Roman"/>
            </a:endParaRPr>
          </a:p>
        </p:txBody>
      </p:sp>
      <p:sp>
        <p:nvSpPr>
          <p:cNvPr id="19" name="object 19"/>
          <p:cNvSpPr txBox="1"/>
          <p:nvPr/>
        </p:nvSpPr>
        <p:spPr>
          <a:xfrm>
            <a:off x="3723385" y="696315"/>
            <a:ext cx="205740" cy="263525"/>
          </a:xfrm>
          <a:prstGeom prst="rect">
            <a:avLst/>
          </a:prstGeom>
        </p:spPr>
        <p:txBody>
          <a:bodyPr vert="horz" wrap="square" lIns="0" tIns="12700" rIns="0" bIns="0" rtlCol="0">
            <a:spAutoFit/>
          </a:bodyPr>
          <a:lstStyle/>
          <a:p>
            <a:pPr marL="23495">
              <a:lnSpc>
                <a:spcPts val="1025"/>
              </a:lnSpc>
              <a:spcBef>
                <a:spcPts val="100"/>
              </a:spcBef>
            </a:pPr>
            <a:r>
              <a:rPr sz="900" baseline="9259" dirty="0">
                <a:solidFill>
                  <a:srgbClr val="858585"/>
                </a:solidFill>
                <a:latin typeface="Times New Roman"/>
                <a:cs typeface="Times New Roman"/>
              </a:rPr>
              <a:t>.</a:t>
            </a:r>
            <a:r>
              <a:rPr sz="900" spc="217" baseline="9259" dirty="0">
                <a:solidFill>
                  <a:srgbClr val="858585"/>
                </a:solidFill>
                <a:latin typeface="Times New Roman"/>
                <a:cs typeface="Times New Roman"/>
              </a:rPr>
              <a:t> </a:t>
            </a:r>
            <a:r>
              <a:rPr sz="1000" spc="95" dirty="0">
                <a:solidFill>
                  <a:srgbClr val="858585"/>
                </a:solidFill>
                <a:latin typeface="Times New Roman"/>
                <a:cs typeface="Times New Roman"/>
              </a:rPr>
              <a:t>'.</a:t>
            </a:r>
            <a:r>
              <a:rPr sz="1000" spc="-55" dirty="0">
                <a:solidFill>
                  <a:srgbClr val="858585"/>
                </a:solidFill>
                <a:latin typeface="Times New Roman"/>
                <a:cs typeface="Times New Roman"/>
              </a:rPr>
              <a:t> </a:t>
            </a:r>
            <a:endParaRPr sz="1000">
              <a:latin typeface="Times New Roman"/>
              <a:cs typeface="Times New Roman"/>
            </a:endParaRPr>
          </a:p>
          <a:p>
            <a:pPr marL="12700">
              <a:lnSpc>
                <a:spcPts val="844"/>
              </a:lnSpc>
            </a:pPr>
            <a:r>
              <a:rPr sz="850" i="1" spc="-225" dirty="0">
                <a:solidFill>
                  <a:srgbClr val="A09E97"/>
                </a:solidFill>
                <a:latin typeface="Courier New"/>
                <a:cs typeface="Courier New"/>
              </a:rPr>
              <a:t>;J</a:t>
            </a:r>
            <a:endParaRPr sz="850">
              <a:latin typeface="Courier New"/>
              <a:cs typeface="Courier New"/>
            </a:endParaRPr>
          </a:p>
        </p:txBody>
      </p:sp>
      <p:sp>
        <p:nvSpPr>
          <p:cNvPr id="20" name="object 20"/>
          <p:cNvSpPr txBox="1"/>
          <p:nvPr/>
        </p:nvSpPr>
        <p:spPr>
          <a:xfrm>
            <a:off x="4787010" y="1274291"/>
            <a:ext cx="127635" cy="276860"/>
          </a:xfrm>
          <a:prstGeom prst="rect">
            <a:avLst/>
          </a:prstGeom>
        </p:spPr>
        <p:txBody>
          <a:bodyPr vert="horz" wrap="square" lIns="0" tIns="12700" rIns="0" bIns="0" rtlCol="0">
            <a:spAutoFit/>
          </a:bodyPr>
          <a:lstStyle/>
          <a:p>
            <a:pPr marL="12700">
              <a:lnSpc>
                <a:spcPct val="100000"/>
              </a:lnSpc>
              <a:spcBef>
                <a:spcPts val="100"/>
              </a:spcBef>
            </a:pPr>
            <a:r>
              <a:rPr sz="1650" spc="-229" dirty="0">
                <a:solidFill>
                  <a:srgbClr val="949391"/>
                </a:solidFill>
                <a:latin typeface="Times New Roman"/>
                <a:cs typeface="Times New Roman"/>
              </a:rPr>
              <a:t>.</a:t>
            </a:r>
            <a:r>
              <a:rPr sz="1650" spc="-65" dirty="0">
                <a:solidFill>
                  <a:srgbClr val="949391"/>
                </a:solidFill>
                <a:latin typeface="Times New Roman"/>
                <a:cs typeface="Times New Roman"/>
              </a:rPr>
              <a:t> </a:t>
            </a:r>
            <a:r>
              <a:rPr sz="2475" spc="-345" baseline="-3367" dirty="0">
                <a:solidFill>
                  <a:srgbClr val="949391"/>
                </a:solidFill>
                <a:latin typeface="Times New Roman"/>
                <a:cs typeface="Times New Roman"/>
              </a:rPr>
              <a:t>,</a:t>
            </a:r>
            <a:endParaRPr sz="2475" baseline="-3367">
              <a:latin typeface="Times New Roman"/>
              <a:cs typeface="Times New Roman"/>
            </a:endParaRPr>
          </a:p>
        </p:txBody>
      </p:sp>
      <p:sp>
        <p:nvSpPr>
          <p:cNvPr id="21" name="object 21"/>
          <p:cNvSpPr txBox="1"/>
          <p:nvPr/>
        </p:nvSpPr>
        <p:spPr>
          <a:xfrm>
            <a:off x="5130419" y="1330299"/>
            <a:ext cx="83185" cy="276860"/>
          </a:xfrm>
          <a:prstGeom prst="rect">
            <a:avLst/>
          </a:prstGeom>
        </p:spPr>
        <p:txBody>
          <a:bodyPr vert="horz" wrap="square" lIns="0" tIns="12700" rIns="0" bIns="0" rtlCol="0">
            <a:spAutoFit/>
          </a:bodyPr>
          <a:lstStyle/>
          <a:p>
            <a:pPr marL="12700">
              <a:lnSpc>
                <a:spcPct val="100000"/>
              </a:lnSpc>
              <a:spcBef>
                <a:spcPts val="100"/>
              </a:spcBef>
            </a:pPr>
            <a:r>
              <a:rPr sz="1650" spc="-555" dirty="0">
                <a:solidFill>
                  <a:srgbClr val="949391"/>
                </a:solidFill>
                <a:latin typeface="Times New Roman"/>
                <a:cs typeface="Times New Roman"/>
              </a:rPr>
              <a:t>L</a:t>
            </a:r>
            <a:endParaRPr sz="1650">
              <a:latin typeface="Times New Roman"/>
              <a:cs typeface="Times New Roman"/>
            </a:endParaRPr>
          </a:p>
        </p:txBody>
      </p:sp>
      <p:sp>
        <p:nvSpPr>
          <p:cNvPr id="22" name="object 22"/>
          <p:cNvSpPr txBox="1"/>
          <p:nvPr/>
        </p:nvSpPr>
        <p:spPr>
          <a:xfrm>
            <a:off x="1762125" y="4047624"/>
            <a:ext cx="4192904" cy="751840"/>
          </a:xfrm>
          <a:prstGeom prst="rect">
            <a:avLst/>
          </a:prstGeom>
        </p:spPr>
        <p:txBody>
          <a:bodyPr vert="horz" wrap="square" lIns="0" tIns="116839" rIns="0" bIns="0" rtlCol="0">
            <a:spAutoFit/>
          </a:bodyPr>
          <a:lstStyle/>
          <a:p>
            <a:pPr algn="ctr">
              <a:lnSpc>
                <a:spcPct val="100000"/>
              </a:lnSpc>
              <a:spcBef>
                <a:spcPts val="919"/>
              </a:spcBef>
            </a:pPr>
            <a:r>
              <a:rPr sz="2000" b="1" spc="-125" dirty="0">
                <a:solidFill>
                  <a:srgbClr val="1C1C1D"/>
                </a:solidFill>
                <a:latin typeface="Times New Roman"/>
                <a:cs typeface="Times New Roman"/>
              </a:rPr>
              <a:t>LISTA</a:t>
            </a:r>
            <a:r>
              <a:rPr sz="2000" b="1" spc="-325" dirty="0">
                <a:solidFill>
                  <a:srgbClr val="1C1C1D"/>
                </a:solidFill>
                <a:latin typeface="Times New Roman"/>
                <a:cs typeface="Times New Roman"/>
              </a:rPr>
              <a:t> </a:t>
            </a:r>
            <a:r>
              <a:rPr sz="2000" b="1" spc="-80" dirty="0">
                <a:solidFill>
                  <a:srgbClr val="1C1C1D"/>
                </a:solidFill>
                <a:latin typeface="Times New Roman"/>
                <a:cs typeface="Times New Roman"/>
              </a:rPr>
              <a:t>DE</a:t>
            </a:r>
            <a:r>
              <a:rPr sz="2000" b="1" spc="-320" dirty="0">
                <a:solidFill>
                  <a:srgbClr val="1C1C1D"/>
                </a:solidFill>
                <a:latin typeface="Times New Roman"/>
                <a:cs typeface="Times New Roman"/>
              </a:rPr>
              <a:t> </a:t>
            </a:r>
            <a:r>
              <a:rPr sz="2000" b="1" spc="-135" dirty="0">
                <a:solidFill>
                  <a:srgbClr val="1C1C1D"/>
                </a:solidFill>
                <a:latin typeface="Times New Roman"/>
                <a:cs typeface="Times New Roman"/>
              </a:rPr>
              <a:t>CONTROL</a:t>
            </a:r>
            <a:r>
              <a:rPr sz="2000" b="1" spc="-320" dirty="0">
                <a:solidFill>
                  <a:srgbClr val="1C1C1D"/>
                </a:solidFill>
                <a:latin typeface="Times New Roman"/>
                <a:cs typeface="Times New Roman"/>
              </a:rPr>
              <a:t> </a:t>
            </a:r>
            <a:r>
              <a:rPr sz="2000" b="1" spc="-80" dirty="0">
                <a:solidFill>
                  <a:srgbClr val="1C1C1D"/>
                </a:solidFill>
                <a:latin typeface="Times New Roman"/>
                <a:cs typeface="Times New Roman"/>
              </a:rPr>
              <a:t>DE</a:t>
            </a:r>
            <a:r>
              <a:rPr sz="2000" b="1" spc="-325" dirty="0">
                <a:solidFill>
                  <a:srgbClr val="1C1C1D"/>
                </a:solidFill>
                <a:latin typeface="Times New Roman"/>
                <a:cs typeface="Times New Roman"/>
              </a:rPr>
              <a:t> </a:t>
            </a:r>
            <a:r>
              <a:rPr sz="2000" b="1" spc="-80" dirty="0">
                <a:solidFill>
                  <a:srgbClr val="1C1C1D"/>
                </a:solidFill>
                <a:latin typeface="Times New Roman"/>
                <a:cs typeface="Times New Roman"/>
              </a:rPr>
              <a:t>LA</a:t>
            </a:r>
            <a:r>
              <a:rPr sz="2000" b="1" spc="-320" dirty="0">
                <a:solidFill>
                  <a:srgbClr val="1C1C1D"/>
                </a:solidFill>
                <a:latin typeface="Times New Roman"/>
                <a:cs typeface="Times New Roman"/>
              </a:rPr>
              <a:t> </a:t>
            </a:r>
            <a:r>
              <a:rPr sz="2000" b="1" spc="-155" dirty="0">
                <a:solidFill>
                  <a:srgbClr val="1C1C1D"/>
                </a:solidFill>
                <a:latin typeface="Times New Roman"/>
                <a:cs typeface="Times New Roman"/>
              </a:rPr>
              <a:t>MUDANZA</a:t>
            </a:r>
            <a:endParaRPr sz="2000">
              <a:latin typeface="Times New Roman"/>
              <a:cs typeface="Times New Roman"/>
            </a:endParaRPr>
          </a:p>
          <a:p>
            <a:pPr marL="12700" algn="ctr">
              <a:lnSpc>
                <a:spcPct val="100000"/>
              </a:lnSpc>
              <a:spcBef>
                <a:spcPts val="635"/>
              </a:spcBef>
            </a:pPr>
            <a:r>
              <a:rPr sz="1550" spc="20" dirty="0">
                <a:solidFill>
                  <a:srgbClr val="535353"/>
                </a:solidFill>
                <a:latin typeface="Times New Roman"/>
                <a:cs typeface="Times New Roman"/>
              </a:rPr>
              <a:t>Después </a:t>
            </a:r>
            <a:r>
              <a:rPr sz="1550" spc="40" dirty="0">
                <a:solidFill>
                  <a:srgbClr val="535353"/>
                </a:solidFill>
                <a:latin typeface="Times New Roman"/>
                <a:cs typeface="Times New Roman"/>
              </a:rPr>
              <a:t>de </a:t>
            </a:r>
            <a:r>
              <a:rPr sz="1550" spc="25" dirty="0">
                <a:solidFill>
                  <a:srgbClr val="535353"/>
                </a:solidFill>
                <a:latin typeface="Times New Roman"/>
                <a:cs typeface="Times New Roman"/>
              </a:rPr>
              <a:t>la</a:t>
            </a:r>
            <a:r>
              <a:rPr sz="1550" spc="-260" dirty="0">
                <a:solidFill>
                  <a:srgbClr val="535353"/>
                </a:solidFill>
                <a:latin typeface="Times New Roman"/>
                <a:cs typeface="Times New Roman"/>
              </a:rPr>
              <a:t> </a:t>
            </a:r>
            <a:r>
              <a:rPr sz="1550" spc="25" dirty="0">
                <a:solidFill>
                  <a:srgbClr val="535353"/>
                </a:solidFill>
                <a:latin typeface="Times New Roman"/>
                <a:cs typeface="Times New Roman"/>
              </a:rPr>
              <a:t>mudanza</a:t>
            </a:r>
            <a:endParaRPr sz="1550">
              <a:latin typeface="Times New Roman"/>
              <a:cs typeface="Times New Roman"/>
            </a:endParaRPr>
          </a:p>
        </p:txBody>
      </p:sp>
      <p:sp>
        <p:nvSpPr>
          <p:cNvPr id="23" name="object 23"/>
          <p:cNvSpPr txBox="1"/>
          <p:nvPr/>
        </p:nvSpPr>
        <p:spPr>
          <a:xfrm>
            <a:off x="1032383" y="5122646"/>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2E2E2D"/>
                </a:solidFill>
                <a:latin typeface="Palatino Linotype"/>
                <a:cs typeface="Palatino Linotype"/>
              </a:rPr>
              <a:t>(	</a:t>
            </a:r>
            <a:r>
              <a:rPr sz="2250" spc="22" baseline="1851" dirty="0">
                <a:solidFill>
                  <a:srgbClr val="2E2E2D"/>
                </a:solidFill>
                <a:latin typeface="Palatino Linotype"/>
                <a:cs typeface="Palatino Linotype"/>
              </a:rPr>
              <a:t>)</a:t>
            </a:r>
            <a:endParaRPr sz="2250" baseline="1851">
              <a:latin typeface="Palatino Linotype"/>
              <a:cs typeface="Palatino Linotype"/>
            </a:endParaRPr>
          </a:p>
        </p:txBody>
      </p:sp>
      <p:sp>
        <p:nvSpPr>
          <p:cNvPr id="24" name="object 24"/>
          <p:cNvSpPr txBox="1"/>
          <p:nvPr/>
        </p:nvSpPr>
        <p:spPr>
          <a:xfrm>
            <a:off x="1032383" y="5687669"/>
            <a:ext cx="292735" cy="63119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13131"/>
                </a:solidFill>
                <a:latin typeface="Palatino Linotype"/>
                <a:cs typeface="Palatino Linotype"/>
              </a:rPr>
              <a:t>(	)</a:t>
            </a:r>
            <a:endParaRPr sz="1400">
              <a:latin typeface="Palatino Linotype"/>
              <a:cs typeface="Palatino Linotype"/>
            </a:endParaRPr>
          </a:p>
          <a:p>
            <a:pPr marL="12700">
              <a:lnSpc>
                <a:spcPct val="100000"/>
              </a:lnSpc>
              <a:spcBef>
                <a:spcPts val="1405"/>
              </a:spcBef>
              <a:tabLst>
                <a:tab pos="217804" algn="l"/>
              </a:tabLst>
            </a:pPr>
            <a:r>
              <a:rPr sz="1400" spc="15" dirty="0">
                <a:solidFill>
                  <a:srgbClr val="303030"/>
                </a:solidFill>
                <a:latin typeface="Palatino Linotype"/>
                <a:cs typeface="Palatino Linotype"/>
              </a:rPr>
              <a:t>(	)</a:t>
            </a:r>
            <a:endParaRPr sz="1400">
              <a:latin typeface="Palatino Linotype"/>
              <a:cs typeface="Palatino Linotype"/>
            </a:endParaRPr>
          </a:p>
        </p:txBody>
      </p:sp>
      <p:sp>
        <p:nvSpPr>
          <p:cNvPr id="25" name="object 25"/>
          <p:cNvSpPr txBox="1"/>
          <p:nvPr/>
        </p:nvSpPr>
        <p:spPr>
          <a:xfrm>
            <a:off x="1032383" y="6891756"/>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333333"/>
                </a:solidFill>
                <a:latin typeface="Palatino Linotype"/>
                <a:cs typeface="Palatino Linotype"/>
              </a:rPr>
              <a:t>(	)</a:t>
            </a:r>
            <a:endParaRPr sz="1500">
              <a:latin typeface="Palatino Linotype"/>
              <a:cs typeface="Palatino Linotype"/>
            </a:endParaRPr>
          </a:p>
        </p:txBody>
      </p:sp>
      <p:sp>
        <p:nvSpPr>
          <p:cNvPr id="26" name="object 26"/>
          <p:cNvSpPr txBox="1"/>
          <p:nvPr/>
        </p:nvSpPr>
        <p:spPr>
          <a:xfrm>
            <a:off x="1032383" y="7481417"/>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303030"/>
                </a:solidFill>
                <a:latin typeface="Palatino Linotype"/>
                <a:cs typeface="Palatino Linotype"/>
              </a:rPr>
              <a:t>(	</a:t>
            </a:r>
            <a:r>
              <a:rPr sz="2250" spc="22" baseline="1851" dirty="0">
                <a:solidFill>
                  <a:srgbClr val="303030"/>
                </a:solidFill>
                <a:latin typeface="Palatino Linotype"/>
                <a:cs typeface="Palatino Linotype"/>
              </a:rPr>
              <a:t>)</a:t>
            </a:r>
            <a:endParaRPr sz="2250" baseline="1851">
              <a:latin typeface="Palatino Linotype"/>
              <a:cs typeface="Palatino Linotype"/>
            </a:endParaRPr>
          </a:p>
        </p:txBody>
      </p:sp>
      <p:sp>
        <p:nvSpPr>
          <p:cNvPr id="27" name="object 27"/>
          <p:cNvSpPr txBox="1"/>
          <p:nvPr/>
        </p:nvSpPr>
        <p:spPr>
          <a:xfrm>
            <a:off x="1032383" y="8068538"/>
            <a:ext cx="294005" cy="26162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50" spc="-20" dirty="0">
                <a:solidFill>
                  <a:srgbClr val="353534"/>
                </a:solidFill>
                <a:latin typeface="Palatino Linotype"/>
                <a:cs typeface="Palatino Linotype"/>
              </a:rPr>
              <a:t>(	)</a:t>
            </a:r>
            <a:endParaRPr sz="1550">
              <a:latin typeface="Palatino Linotype"/>
              <a:cs typeface="Palatino Linotype"/>
            </a:endParaRPr>
          </a:p>
        </p:txBody>
      </p:sp>
      <p:sp>
        <p:nvSpPr>
          <p:cNvPr id="28" name="object 28"/>
          <p:cNvSpPr txBox="1"/>
          <p:nvPr/>
        </p:nvSpPr>
        <p:spPr>
          <a:xfrm>
            <a:off x="1032383" y="8664549"/>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353534"/>
                </a:solidFill>
                <a:latin typeface="Palatino Linotype"/>
                <a:cs typeface="Palatino Linotype"/>
              </a:rPr>
              <a:t>(	</a:t>
            </a:r>
            <a:r>
              <a:rPr sz="2250" spc="22" baseline="1851" dirty="0">
                <a:solidFill>
                  <a:srgbClr val="353534"/>
                </a:solidFill>
                <a:latin typeface="Palatino Linotype"/>
                <a:cs typeface="Palatino Linotype"/>
              </a:rPr>
              <a:t>)</a:t>
            </a:r>
            <a:endParaRPr sz="2250" baseline="1851">
              <a:latin typeface="Palatino Linotype"/>
              <a:cs typeface="Palatino Linotype"/>
            </a:endParaRPr>
          </a:p>
        </p:txBody>
      </p:sp>
      <p:sp>
        <p:nvSpPr>
          <p:cNvPr id="29" name="object 29"/>
          <p:cNvSpPr txBox="1"/>
          <p:nvPr/>
        </p:nvSpPr>
        <p:spPr>
          <a:xfrm>
            <a:off x="1661820" y="5080774"/>
            <a:ext cx="5228590" cy="3916679"/>
          </a:xfrm>
          <a:prstGeom prst="rect">
            <a:avLst/>
          </a:prstGeom>
        </p:spPr>
        <p:txBody>
          <a:bodyPr vert="horz" wrap="square" lIns="0" tIns="12700" rIns="0" bIns="0" rtlCol="0">
            <a:spAutoFit/>
          </a:bodyPr>
          <a:lstStyle/>
          <a:p>
            <a:pPr marL="27305" marR="5080" indent="-3810">
              <a:lnSpc>
                <a:spcPct val="112500"/>
              </a:lnSpc>
              <a:spcBef>
                <a:spcPts val="100"/>
              </a:spcBef>
            </a:pPr>
            <a:r>
              <a:rPr sz="1100" spc="-55" dirty="0">
                <a:solidFill>
                  <a:srgbClr val="2E2E2D"/>
                </a:solidFill>
                <a:latin typeface="Palatino Linotype"/>
                <a:cs typeface="Palatino Linotype"/>
              </a:rPr>
              <a:t>Cualquier </a:t>
            </a:r>
            <a:r>
              <a:rPr sz="1100" spc="-40" dirty="0">
                <a:solidFill>
                  <a:srgbClr val="2E2E2D"/>
                </a:solidFill>
                <a:latin typeface="Palatino Linotype"/>
                <a:cs typeface="Palatino Linotype"/>
              </a:rPr>
              <a:t>correo </a:t>
            </a:r>
            <a:r>
              <a:rPr sz="1100" spc="-65" dirty="0">
                <a:solidFill>
                  <a:srgbClr val="2E2E2D"/>
                </a:solidFill>
                <a:latin typeface="Palatino Linotype"/>
                <a:cs typeface="Palatino Linotype"/>
              </a:rPr>
              <a:t>que </a:t>
            </a:r>
            <a:r>
              <a:rPr sz="1100" spc="-75" dirty="0">
                <a:solidFill>
                  <a:srgbClr val="2E2E2D"/>
                </a:solidFill>
                <a:latin typeface="Palatino Linotype"/>
                <a:cs typeface="Palatino Linotype"/>
              </a:rPr>
              <a:t>venga </a:t>
            </a:r>
            <a:r>
              <a:rPr sz="1100" spc="-35" dirty="0">
                <a:solidFill>
                  <a:srgbClr val="2E2E2D"/>
                </a:solidFill>
                <a:latin typeface="Palatino Linotype"/>
                <a:cs typeface="Palatino Linotype"/>
              </a:rPr>
              <a:t>con </a:t>
            </a:r>
            <a:r>
              <a:rPr sz="1100" spc="-65" dirty="0">
                <a:solidFill>
                  <a:srgbClr val="2E2E2D"/>
                </a:solidFill>
                <a:latin typeface="Palatino Linotype"/>
                <a:cs typeface="Palatino Linotype"/>
              </a:rPr>
              <a:t>una </a:t>
            </a:r>
            <a:r>
              <a:rPr sz="1100" spc="-60" dirty="0">
                <a:solidFill>
                  <a:srgbClr val="2E2E2D"/>
                </a:solidFill>
                <a:latin typeface="Palatino Linotype"/>
                <a:cs typeface="Palatino Linotype"/>
              </a:rPr>
              <a:t>pegatina </a:t>
            </a:r>
            <a:r>
              <a:rPr sz="1100" spc="-55" dirty="0">
                <a:solidFill>
                  <a:srgbClr val="2E2E2D"/>
                </a:solidFill>
                <a:latin typeface="Palatino Linotype"/>
                <a:cs typeface="Palatino Linotype"/>
              </a:rPr>
              <a:t>amarilla </a:t>
            </a:r>
            <a:r>
              <a:rPr sz="1100" spc="-45" dirty="0">
                <a:solidFill>
                  <a:srgbClr val="2E2E2D"/>
                </a:solidFill>
                <a:latin typeface="Palatino Linotype"/>
                <a:cs typeface="Palatino Linotype"/>
              </a:rPr>
              <a:t>significa </a:t>
            </a:r>
            <a:r>
              <a:rPr sz="1100" spc="-65" dirty="0">
                <a:solidFill>
                  <a:srgbClr val="2E2E2D"/>
                </a:solidFill>
                <a:latin typeface="Palatino Linotype"/>
                <a:cs typeface="Palatino Linotype"/>
              </a:rPr>
              <a:t>que </a:t>
            </a:r>
            <a:r>
              <a:rPr sz="1100" spc="-60" dirty="0">
                <a:solidFill>
                  <a:srgbClr val="2E2E2D"/>
                </a:solidFill>
                <a:latin typeface="Palatino Linotype"/>
                <a:cs typeface="Palatino Linotype"/>
              </a:rPr>
              <a:t>ha </a:t>
            </a:r>
            <a:r>
              <a:rPr sz="1100" spc="-55" dirty="0">
                <a:solidFill>
                  <a:srgbClr val="2E2E2D"/>
                </a:solidFill>
                <a:latin typeface="Palatino Linotype"/>
                <a:cs typeface="Palatino Linotype"/>
              </a:rPr>
              <a:t>sido reenviado, así  </a:t>
            </a:r>
            <a:r>
              <a:rPr sz="1100" spc="-65" dirty="0">
                <a:solidFill>
                  <a:srgbClr val="2E2E2D"/>
                </a:solidFill>
                <a:latin typeface="Palatino Linotype"/>
                <a:cs typeface="Palatino Linotype"/>
              </a:rPr>
              <a:t>que </a:t>
            </a:r>
            <a:r>
              <a:rPr sz="1100" spc="-50" dirty="0">
                <a:solidFill>
                  <a:srgbClr val="2E2E2D"/>
                </a:solidFill>
                <a:latin typeface="Palatino Linotype"/>
                <a:cs typeface="Palatino Linotype"/>
              </a:rPr>
              <a:t>ponte en </a:t>
            </a:r>
            <a:r>
              <a:rPr sz="1100" spc="-35" dirty="0">
                <a:solidFill>
                  <a:srgbClr val="2E2E2D"/>
                </a:solidFill>
                <a:latin typeface="Palatino Linotype"/>
                <a:cs typeface="Palatino Linotype"/>
              </a:rPr>
              <a:t>contacto con </a:t>
            </a:r>
            <a:r>
              <a:rPr sz="1100" spc="-55" dirty="0">
                <a:solidFill>
                  <a:srgbClr val="2E2E2D"/>
                </a:solidFill>
                <a:latin typeface="Palatino Linotype"/>
                <a:cs typeface="Palatino Linotype"/>
              </a:rPr>
              <a:t>el </a:t>
            </a:r>
            <a:r>
              <a:rPr sz="1100" spc="-45" dirty="0">
                <a:solidFill>
                  <a:srgbClr val="2E2E2D"/>
                </a:solidFill>
                <a:latin typeface="Palatino Linotype"/>
                <a:cs typeface="Palatino Linotype"/>
              </a:rPr>
              <a:t>remitente </a:t>
            </a:r>
            <a:r>
              <a:rPr sz="1100" spc="-65" dirty="0">
                <a:solidFill>
                  <a:srgbClr val="2E2E2D"/>
                </a:solidFill>
                <a:latin typeface="Palatino Linotype"/>
                <a:cs typeface="Palatino Linotype"/>
              </a:rPr>
              <a:t>para </a:t>
            </a:r>
            <a:r>
              <a:rPr sz="1100" spc="-60" dirty="0">
                <a:solidFill>
                  <a:srgbClr val="2E2E2D"/>
                </a:solidFill>
                <a:latin typeface="Palatino Linotype"/>
                <a:cs typeface="Palatino Linotype"/>
              </a:rPr>
              <a:t>asegurarte </a:t>
            </a:r>
            <a:r>
              <a:rPr sz="1100" spc="-80" dirty="0">
                <a:solidFill>
                  <a:srgbClr val="2E2E2D"/>
                </a:solidFill>
                <a:latin typeface="Palatino Linotype"/>
                <a:cs typeface="Palatino Linotype"/>
              </a:rPr>
              <a:t>de </a:t>
            </a:r>
            <a:r>
              <a:rPr sz="1100" spc="-65" dirty="0">
                <a:solidFill>
                  <a:srgbClr val="2E2E2D"/>
                </a:solidFill>
                <a:latin typeface="Palatino Linotype"/>
                <a:cs typeface="Palatino Linotype"/>
              </a:rPr>
              <a:t>que </a:t>
            </a:r>
            <a:r>
              <a:rPr sz="1100" spc="-45" dirty="0">
                <a:solidFill>
                  <a:srgbClr val="2E2E2D"/>
                </a:solidFill>
                <a:latin typeface="Palatino Linotype"/>
                <a:cs typeface="Palatino Linotype"/>
              </a:rPr>
              <a:t>tiene </a:t>
            </a:r>
            <a:r>
              <a:rPr sz="1100" spc="-55" dirty="0">
                <a:solidFill>
                  <a:srgbClr val="2E2E2D"/>
                </a:solidFill>
                <a:latin typeface="Palatino Linotype"/>
                <a:cs typeface="Palatino Linotype"/>
              </a:rPr>
              <a:t>tu</a:t>
            </a:r>
            <a:r>
              <a:rPr sz="1100" spc="15" dirty="0">
                <a:solidFill>
                  <a:srgbClr val="2E2E2D"/>
                </a:solidFill>
                <a:latin typeface="Palatino Linotype"/>
                <a:cs typeface="Palatino Linotype"/>
              </a:rPr>
              <a:t> </a:t>
            </a:r>
            <a:r>
              <a:rPr sz="1100" spc="-40" dirty="0">
                <a:solidFill>
                  <a:srgbClr val="2E2E2D"/>
                </a:solidFill>
                <a:latin typeface="Palatino Linotype"/>
                <a:cs typeface="Palatino Linotype"/>
              </a:rPr>
              <a:t>dirección </a:t>
            </a:r>
            <a:r>
              <a:rPr sz="1100" spc="-60" dirty="0">
                <a:solidFill>
                  <a:srgbClr val="2E2E2D"/>
                </a:solidFill>
                <a:latin typeface="Palatino Linotype"/>
                <a:cs typeface="Palatino Linotype"/>
              </a:rPr>
              <a:t>actualizada.</a:t>
            </a:r>
            <a:endParaRPr sz="1100">
              <a:latin typeface="Palatino Linotype"/>
              <a:cs typeface="Palatino Linotype"/>
            </a:endParaRPr>
          </a:p>
          <a:p>
            <a:pPr>
              <a:lnSpc>
                <a:spcPct val="100000"/>
              </a:lnSpc>
              <a:spcBef>
                <a:spcPts val="55"/>
              </a:spcBef>
            </a:pPr>
            <a:endParaRPr sz="1200">
              <a:latin typeface="Times New Roman"/>
              <a:cs typeface="Times New Roman"/>
            </a:endParaRPr>
          </a:p>
          <a:p>
            <a:pPr marL="31115">
              <a:lnSpc>
                <a:spcPct val="100000"/>
              </a:lnSpc>
            </a:pPr>
            <a:r>
              <a:rPr sz="1400" spc="-95" dirty="0">
                <a:solidFill>
                  <a:srgbClr val="313131"/>
                </a:solidFill>
                <a:latin typeface="Palatino Linotype"/>
                <a:cs typeface="Palatino Linotype"/>
              </a:rPr>
              <a:t>Regístrese </a:t>
            </a:r>
            <a:r>
              <a:rPr sz="1400" spc="-105" dirty="0">
                <a:solidFill>
                  <a:srgbClr val="313131"/>
                </a:solidFill>
                <a:latin typeface="Palatino Linotype"/>
                <a:cs typeface="Palatino Linotype"/>
              </a:rPr>
              <a:t>para</a:t>
            </a:r>
            <a:r>
              <a:rPr sz="1400" spc="-100" dirty="0">
                <a:solidFill>
                  <a:srgbClr val="313131"/>
                </a:solidFill>
                <a:latin typeface="Palatino Linotype"/>
                <a:cs typeface="Palatino Linotype"/>
              </a:rPr>
              <a:t> </a:t>
            </a:r>
            <a:r>
              <a:rPr sz="1400" spc="-95" dirty="0">
                <a:solidFill>
                  <a:srgbClr val="313131"/>
                </a:solidFill>
                <a:latin typeface="Palatino Linotype"/>
                <a:cs typeface="Palatino Linotype"/>
              </a:rPr>
              <a:t>votar.</a:t>
            </a:r>
            <a:endParaRPr sz="1400">
              <a:latin typeface="Palatino Linotype"/>
              <a:cs typeface="Palatino Linotype"/>
            </a:endParaRPr>
          </a:p>
          <a:p>
            <a:pPr marL="12700" marR="398780" indent="10795">
              <a:lnSpc>
                <a:spcPct val="90700"/>
              </a:lnSpc>
              <a:spcBef>
                <a:spcPts val="1540"/>
              </a:spcBef>
            </a:pPr>
            <a:r>
              <a:rPr sz="1400" spc="-120" dirty="0">
                <a:solidFill>
                  <a:srgbClr val="303030"/>
                </a:solidFill>
                <a:latin typeface="Palatino Linotype"/>
                <a:cs typeface="Palatino Linotype"/>
              </a:rPr>
              <a:t>Cambia</a:t>
            </a:r>
            <a:r>
              <a:rPr sz="1400" spc="-135" dirty="0">
                <a:solidFill>
                  <a:srgbClr val="303030"/>
                </a:solidFill>
                <a:latin typeface="Palatino Linotype"/>
                <a:cs typeface="Palatino Linotype"/>
              </a:rPr>
              <a:t> </a:t>
            </a:r>
            <a:r>
              <a:rPr sz="1400" spc="-100" dirty="0">
                <a:solidFill>
                  <a:srgbClr val="303030"/>
                </a:solidFill>
                <a:latin typeface="Palatino Linotype"/>
                <a:cs typeface="Palatino Linotype"/>
              </a:rPr>
              <a:t>la</a:t>
            </a:r>
            <a:r>
              <a:rPr sz="1400" spc="-130" dirty="0">
                <a:solidFill>
                  <a:srgbClr val="303030"/>
                </a:solidFill>
                <a:latin typeface="Palatino Linotype"/>
                <a:cs typeface="Palatino Linotype"/>
              </a:rPr>
              <a:t> </a:t>
            </a:r>
            <a:r>
              <a:rPr sz="1400" spc="-100" dirty="0">
                <a:solidFill>
                  <a:srgbClr val="303030"/>
                </a:solidFill>
                <a:latin typeface="Palatino Linotype"/>
                <a:cs typeface="Palatino Linotype"/>
              </a:rPr>
              <a:t>dirección</a:t>
            </a:r>
            <a:r>
              <a:rPr sz="1400" spc="-130" dirty="0">
                <a:solidFill>
                  <a:srgbClr val="303030"/>
                </a:solidFill>
                <a:latin typeface="Palatino Linotype"/>
                <a:cs typeface="Palatino Linotype"/>
              </a:rPr>
              <a:t> </a:t>
            </a:r>
            <a:r>
              <a:rPr sz="1400" spc="-125" dirty="0">
                <a:solidFill>
                  <a:srgbClr val="303030"/>
                </a:solidFill>
                <a:latin typeface="Palatino Linotype"/>
                <a:cs typeface="Palatino Linotype"/>
              </a:rPr>
              <a:t>de</a:t>
            </a:r>
            <a:r>
              <a:rPr sz="1400" spc="-130" dirty="0">
                <a:solidFill>
                  <a:srgbClr val="303030"/>
                </a:solidFill>
                <a:latin typeface="Palatino Linotype"/>
                <a:cs typeface="Palatino Linotype"/>
              </a:rPr>
              <a:t> </a:t>
            </a:r>
            <a:r>
              <a:rPr sz="1400" spc="-95" dirty="0">
                <a:solidFill>
                  <a:srgbClr val="303030"/>
                </a:solidFill>
                <a:latin typeface="Palatino Linotype"/>
                <a:cs typeface="Palatino Linotype"/>
              </a:rPr>
              <a:t>tu</a:t>
            </a:r>
            <a:r>
              <a:rPr sz="1400" spc="-130" dirty="0">
                <a:solidFill>
                  <a:srgbClr val="303030"/>
                </a:solidFill>
                <a:latin typeface="Palatino Linotype"/>
                <a:cs typeface="Palatino Linotype"/>
              </a:rPr>
              <a:t> </a:t>
            </a:r>
            <a:r>
              <a:rPr sz="1400" spc="-100" dirty="0">
                <a:solidFill>
                  <a:srgbClr val="303030"/>
                </a:solidFill>
                <a:latin typeface="Palatino Linotype"/>
                <a:cs typeface="Palatino Linotype"/>
              </a:rPr>
              <a:t>carnet</a:t>
            </a:r>
            <a:r>
              <a:rPr sz="1400" spc="-135" dirty="0">
                <a:solidFill>
                  <a:srgbClr val="303030"/>
                </a:solidFill>
                <a:latin typeface="Palatino Linotype"/>
                <a:cs typeface="Palatino Linotype"/>
              </a:rPr>
              <a:t> </a:t>
            </a:r>
            <a:r>
              <a:rPr sz="1400" spc="-125" dirty="0">
                <a:solidFill>
                  <a:srgbClr val="303030"/>
                </a:solidFill>
                <a:latin typeface="Palatino Linotype"/>
                <a:cs typeface="Palatino Linotype"/>
              </a:rPr>
              <a:t>de</a:t>
            </a:r>
            <a:r>
              <a:rPr sz="1400" spc="-130" dirty="0">
                <a:solidFill>
                  <a:srgbClr val="303030"/>
                </a:solidFill>
                <a:latin typeface="Palatino Linotype"/>
                <a:cs typeface="Palatino Linotype"/>
              </a:rPr>
              <a:t> </a:t>
            </a:r>
            <a:r>
              <a:rPr sz="1400" spc="-105" dirty="0">
                <a:solidFill>
                  <a:srgbClr val="303030"/>
                </a:solidFill>
                <a:latin typeface="Palatino Linotype"/>
                <a:cs typeface="Palatino Linotype"/>
              </a:rPr>
              <a:t>conducir</a:t>
            </a:r>
            <a:r>
              <a:rPr sz="1400" spc="-130" dirty="0">
                <a:solidFill>
                  <a:srgbClr val="303030"/>
                </a:solidFill>
                <a:latin typeface="Palatino Linotype"/>
                <a:cs typeface="Palatino Linotype"/>
              </a:rPr>
              <a:t> </a:t>
            </a:r>
            <a:r>
              <a:rPr sz="1400" spc="-55" dirty="0">
                <a:solidFill>
                  <a:srgbClr val="303030"/>
                </a:solidFill>
                <a:latin typeface="Palatino Linotype"/>
                <a:cs typeface="Palatino Linotype"/>
              </a:rPr>
              <a:t>o</a:t>
            </a:r>
            <a:r>
              <a:rPr sz="1400" spc="-130" dirty="0">
                <a:solidFill>
                  <a:srgbClr val="303030"/>
                </a:solidFill>
                <a:latin typeface="Palatino Linotype"/>
                <a:cs typeface="Palatino Linotype"/>
              </a:rPr>
              <a:t> </a:t>
            </a:r>
            <a:r>
              <a:rPr sz="1400" spc="-100" dirty="0">
                <a:solidFill>
                  <a:srgbClr val="303030"/>
                </a:solidFill>
                <a:latin typeface="Palatino Linotype"/>
                <a:cs typeface="Palatino Linotype"/>
              </a:rPr>
              <a:t>solicita</a:t>
            </a:r>
            <a:r>
              <a:rPr sz="1400" spc="-130" dirty="0">
                <a:solidFill>
                  <a:srgbClr val="303030"/>
                </a:solidFill>
                <a:latin typeface="Palatino Linotype"/>
                <a:cs typeface="Palatino Linotype"/>
              </a:rPr>
              <a:t> </a:t>
            </a:r>
            <a:r>
              <a:rPr sz="1400" spc="-105" dirty="0">
                <a:solidFill>
                  <a:srgbClr val="303030"/>
                </a:solidFill>
                <a:latin typeface="Palatino Linotype"/>
                <a:cs typeface="Palatino Linotype"/>
              </a:rPr>
              <a:t>uno</a:t>
            </a:r>
            <a:r>
              <a:rPr sz="1400" spc="-135" dirty="0">
                <a:solidFill>
                  <a:srgbClr val="303030"/>
                </a:solidFill>
                <a:latin typeface="Palatino Linotype"/>
                <a:cs typeface="Palatino Linotype"/>
              </a:rPr>
              <a:t> </a:t>
            </a:r>
            <a:r>
              <a:rPr sz="1400" spc="-130" dirty="0">
                <a:solidFill>
                  <a:srgbClr val="303030"/>
                </a:solidFill>
                <a:latin typeface="Palatino Linotype"/>
                <a:cs typeface="Palatino Linotype"/>
              </a:rPr>
              <a:t>nuevo </a:t>
            </a:r>
            <a:r>
              <a:rPr sz="1400" spc="-85" dirty="0">
                <a:solidFill>
                  <a:srgbClr val="303030"/>
                </a:solidFill>
                <a:latin typeface="Palatino Linotype"/>
                <a:cs typeface="Palatino Linotype"/>
              </a:rPr>
              <a:t>si</a:t>
            </a:r>
            <a:r>
              <a:rPr sz="1400" spc="-130" dirty="0">
                <a:solidFill>
                  <a:srgbClr val="303030"/>
                </a:solidFill>
                <a:latin typeface="Palatino Linotype"/>
                <a:cs typeface="Palatino Linotype"/>
              </a:rPr>
              <a:t> </a:t>
            </a:r>
            <a:r>
              <a:rPr sz="1400" spc="-85" dirty="0">
                <a:solidFill>
                  <a:srgbClr val="303030"/>
                </a:solidFill>
                <a:latin typeface="Palatino Linotype"/>
                <a:cs typeface="Palatino Linotype"/>
              </a:rPr>
              <a:t>te</a:t>
            </a:r>
            <a:r>
              <a:rPr sz="1400" spc="-130" dirty="0">
                <a:solidFill>
                  <a:srgbClr val="303030"/>
                </a:solidFill>
                <a:latin typeface="Palatino Linotype"/>
                <a:cs typeface="Palatino Linotype"/>
              </a:rPr>
              <a:t> </a:t>
            </a:r>
            <a:r>
              <a:rPr sz="1400" spc="-135" dirty="0">
                <a:solidFill>
                  <a:srgbClr val="303030"/>
                </a:solidFill>
                <a:latin typeface="Palatino Linotype"/>
                <a:cs typeface="Palatino Linotype"/>
              </a:rPr>
              <a:t>has  </a:t>
            </a:r>
            <a:r>
              <a:rPr sz="1400" spc="-140" dirty="0">
                <a:solidFill>
                  <a:srgbClr val="303030"/>
                </a:solidFill>
                <a:latin typeface="Palatino Linotype"/>
                <a:cs typeface="Palatino Linotype"/>
              </a:rPr>
              <a:t>mudado </a:t>
            </a:r>
            <a:r>
              <a:rPr sz="1400" spc="-90" dirty="0">
                <a:solidFill>
                  <a:srgbClr val="303030"/>
                </a:solidFill>
                <a:latin typeface="Palatino Linotype"/>
                <a:cs typeface="Palatino Linotype"/>
              </a:rPr>
              <a:t>a </a:t>
            </a:r>
            <a:r>
              <a:rPr sz="1400" spc="-85" dirty="0">
                <a:solidFill>
                  <a:srgbClr val="303030"/>
                </a:solidFill>
                <a:latin typeface="Palatino Linotype"/>
                <a:cs typeface="Palatino Linotype"/>
              </a:rPr>
              <a:t>otro </a:t>
            </a:r>
            <a:r>
              <a:rPr sz="1400" spc="-114" dirty="0">
                <a:solidFill>
                  <a:srgbClr val="303030"/>
                </a:solidFill>
                <a:latin typeface="Palatino Linotype"/>
                <a:cs typeface="Palatino Linotype"/>
              </a:rPr>
              <a:t>estado. </a:t>
            </a:r>
            <a:r>
              <a:rPr sz="1400" spc="-135" dirty="0">
                <a:solidFill>
                  <a:srgbClr val="303030"/>
                </a:solidFill>
                <a:latin typeface="Palatino Linotype"/>
                <a:cs typeface="Palatino Linotype"/>
              </a:rPr>
              <a:t>Además, </a:t>
            </a:r>
            <a:r>
              <a:rPr sz="1400" spc="-110" dirty="0">
                <a:solidFill>
                  <a:srgbClr val="303030"/>
                </a:solidFill>
                <a:latin typeface="Palatino Linotype"/>
                <a:cs typeface="Palatino Linotype"/>
              </a:rPr>
              <a:t>ponte </a:t>
            </a:r>
            <a:r>
              <a:rPr sz="1400" spc="-90" dirty="0">
                <a:solidFill>
                  <a:srgbClr val="303030"/>
                </a:solidFill>
                <a:latin typeface="Palatino Linotype"/>
                <a:cs typeface="Palatino Linotype"/>
              </a:rPr>
              <a:t>en </a:t>
            </a:r>
            <a:r>
              <a:rPr sz="1400" spc="-95" dirty="0">
                <a:solidFill>
                  <a:srgbClr val="303030"/>
                </a:solidFill>
                <a:latin typeface="Palatino Linotype"/>
                <a:cs typeface="Palatino Linotype"/>
              </a:rPr>
              <a:t>contacto </a:t>
            </a:r>
            <a:r>
              <a:rPr sz="1400" spc="-80" dirty="0">
                <a:solidFill>
                  <a:srgbClr val="303030"/>
                </a:solidFill>
                <a:latin typeface="Palatino Linotype"/>
                <a:cs typeface="Palatino Linotype"/>
              </a:rPr>
              <a:t>con </a:t>
            </a:r>
            <a:r>
              <a:rPr sz="1400" spc="-120" dirty="0">
                <a:solidFill>
                  <a:srgbClr val="303030"/>
                </a:solidFill>
                <a:latin typeface="Palatino Linotype"/>
                <a:cs typeface="Palatino Linotype"/>
              </a:rPr>
              <a:t>una </a:t>
            </a:r>
            <a:r>
              <a:rPr sz="1400" spc="-114" dirty="0">
                <a:solidFill>
                  <a:srgbClr val="303030"/>
                </a:solidFill>
                <a:latin typeface="Palatino Linotype"/>
                <a:cs typeface="Palatino Linotype"/>
              </a:rPr>
              <a:t>compañía </a:t>
            </a:r>
            <a:r>
              <a:rPr sz="1400" spc="-155" dirty="0">
                <a:solidFill>
                  <a:srgbClr val="303030"/>
                </a:solidFill>
                <a:latin typeface="Palatino Linotype"/>
                <a:cs typeface="Palatino Linotype"/>
              </a:rPr>
              <a:t>de  </a:t>
            </a:r>
            <a:r>
              <a:rPr sz="1400" spc="-125" dirty="0">
                <a:solidFill>
                  <a:srgbClr val="303030"/>
                </a:solidFill>
                <a:latin typeface="Palatino Linotype"/>
                <a:cs typeface="Palatino Linotype"/>
              </a:rPr>
              <a:t>seguros </a:t>
            </a:r>
            <a:r>
              <a:rPr sz="1400" spc="-120" dirty="0">
                <a:solidFill>
                  <a:srgbClr val="303030"/>
                </a:solidFill>
                <a:latin typeface="Palatino Linotype"/>
                <a:cs typeface="Palatino Linotype"/>
              </a:rPr>
              <a:t>para que </a:t>
            </a:r>
            <a:r>
              <a:rPr sz="1400" spc="-85" dirty="0">
                <a:solidFill>
                  <a:srgbClr val="303030"/>
                </a:solidFill>
                <a:latin typeface="Palatino Linotype"/>
                <a:cs typeface="Palatino Linotype"/>
              </a:rPr>
              <a:t>te </a:t>
            </a:r>
            <a:r>
              <a:rPr sz="1400" spc="-110" dirty="0">
                <a:solidFill>
                  <a:srgbClr val="303030"/>
                </a:solidFill>
                <a:latin typeface="Palatino Linotype"/>
                <a:cs typeface="Palatino Linotype"/>
              </a:rPr>
              <a:t>cambien </a:t>
            </a:r>
            <a:r>
              <a:rPr sz="1400" spc="-100" dirty="0">
                <a:solidFill>
                  <a:srgbClr val="303030"/>
                </a:solidFill>
                <a:latin typeface="Palatino Linotype"/>
                <a:cs typeface="Palatino Linotype"/>
              </a:rPr>
              <a:t>la</a:t>
            </a:r>
            <a:r>
              <a:rPr sz="1400" spc="-254" dirty="0">
                <a:solidFill>
                  <a:srgbClr val="303030"/>
                </a:solidFill>
                <a:latin typeface="Palatino Linotype"/>
                <a:cs typeface="Palatino Linotype"/>
              </a:rPr>
              <a:t> </a:t>
            </a:r>
            <a:r>
              <a:rPr sz="1400" spc="-125" dirty="0">
                <a:solidFill>
                  <a:srgbClr val="303030"/>
                </a:solidFill>
                <a:latin typeface="Palatino Linotype"/>
                <a:cs typeface="Palatino Linotype"/>
              </a:rPr>
              <a:t>póliza.</a:t>
            </a:r>
            <a:endParaRPr sz="1400">
              <a:latin typeface="Palatino Linotype"/>
              <a:cs typeface="Palatino Linotype"/>
            </a:endParaRPr>
          </a:p>
          <a:p>
            <a:pPr marL="19685" marR="649605" indent="3175">
              <a:lnSpc>
                <a:spcPts val="1540"/>
              </a:lnSpc>
              <a:spcBef>
                <a:spcPts val="1595"/>
              </a:spcBef>
            </a:pPr>
            <a:r>
              <a:rPr sz="1500" spc="-160" dirty="0">
                <a:solidFill>
                  <a:srgbClr val="333333"/>
                </a:solidFill>
                <a:latin typeface="Palatino Linotype"/>
                <a:cs typeface="Palatino Linotype"/>
              </a:rPr>
              <a:t>Averigüe</a:t>
            </a:r>
            <a:r>
              <a:rPr sz="1500" spc="-170" dirty="0">
                <a:solidFill>
                  <a:srgbClr val="333333"/>
                </a:solidFill>
                <a:latin typeface="Palatino Linotype"/>
                <a:cs typeface="Palatino Linotype"/>
              </a:rPr>
              <a:t> </a:t>
            </a:r>
            <a:r>
              <a:rPr sz="1500" spc="-140" dirty="0">
                <a:solidFill>
                  <a:srgbClr val="333333"/>
                </a:solidFill>
                <a:latin typeface="Palatino Linotype"/>
                <a:cs typeface="Palatino Linotype"/>
              </a:rPr>
              <a:t>cuándo</a:t>
            </a:r>
            <a:r>
              <a:rPr sz="1500" spc="-165" dirty="0">
                <a:solidFill>
                  <a:srgbClr val="333333"/>
                </a:solidFill>
                <a:latin typeface="Palatino Linotype"/>
                <a:cs typeface="Palatino Linotype"/>
              </a:rPr>
              <a:t> </a:t>
            </a:r>
            <a:r>
              <a:rPr sz="1500" spc="-120" dirty="0">
                <a:solidFill>
                  <a:srgbClr val="333333"/>
                </a:solidFill>
                <a:latin typeface="Palatino Linotype"/>
                <a:cs typeface="Palatino Linotype"/>
              </a:rPr>
              <a:t>se</a:t>
            </a:r>
            <a:r>
              <a:rPr sz="1500" spc="-165" dirty="0">
                <a:solidFill>
                  <a:srgbClr val="333333"/>
                </a:solidFill>
                <a:latin typeface="Palatino Linotype"/>
                <a:cs typeface="Palatino Linotype"/>
              </a:rPr>
              <a:t> </a:t>
            </a:r>
            <a:r>
              <a:rPr sz="1500" spc="-130" dirty="0">
                <a:solidFill>
                  <a:srgbClr val="333333"/>
                </a:solidFill>
                <a:latin typeface="Palatino Linotype"/>
                <a:cs typeface="Palatino Linotype"/>
              </a:rPr>
              <a:t>recoge</a:t>
            </a:r>
            <a:r>
              <a:rPr sz="1500" spc="-165" dirty="0">
                <a:solidFill>
                  <a:srgbClr val="333333"/>
                </a:solidFill>
                <a:latin typeface="Palatino Linotype"/>
                <a:cs typeface="Palatino Linotype"/>
              </a:rPr>
              <a:t> </a:t>
            </a:r>
            <a:r>
              <a:rPr sz="1500" spc="-110" dirty="0">
                <a:solidFill>
                  <a:srgbClr val="333333"/>
                </a:solidFill>
                <a:latin typeface="Palatino Linotype"/>
                <a:cs typeface="Palatino Linotype"/>
              </a:rPr>
              <a:t>la</a:t>
            </a:r>
            <a:r>
              <a:rPr sz="1500" spc="-165" dirty="0">
                <a:solidFill>
                  <a:srgbClr val="333333"/>
                </a:solidFill>
                <a:latin typeface="Palatino Linotype"/>
                <a:cs typeface="Palatino Linotype"/>
              </a:rPr>
              <a:t> </a:t>
            </a:r>
            <a:r>
              <a:rPr sz="1500" spc="-140" dirty="0">
                <a:solidFill>
                  <a:srgbClr val="333333"/>
                </a:solidFill>
                <a:latin typeface="Palatino Linotype"/>
                <a:cs typeface="Palatino Linotype"/>
              </a:rPr>
              <a:t>basura</a:t>
            </a:r>
            <a:r>
              <a:rPr sz="1500" spc="-165" dirty="0">
                <a:solidFill>
                  <a:srgbClr val="333333"/>
                </a:solidFill>
                <a:latin typeface="Palatino Linotype"/>
                <a:cs typeface="Palatino Linotype"/>
              </a:rPr>
              <a:t> </a:t>
            </a:r>
            <a:r>
              <a:rPr sz="1500" spc="-105" dirty="0">
                <a:solidFill>
                  <a:srgbClr val="333333"/>
                </a:solidFill>
                <a:latin typeface="Palatino Linotype"/>
                <a:cs typeface="Palatino Linotype"/>
              </a:rPr>
              <a:t>en</a:t>
            </a:r>
            <a:r>
              <a:rPr sz="1500" spc="-165" dirty="0">
                <a:solidFill>
                  <a:srgbClr val="333333"/>
                </a:solidFill>
                <a:latin typeface="Palatino Linotype"/>
                <a:cs typeface="Palatino Linotype"/>
              </a:rPr>
              <a:t> </a:t>
            </a:r>
            <a:r>
              <a:rPr sz="1500" spc="-135" dirty="0">
                <a:solidFill>
                  <a:srgbClr val="333333"/>
                </a:solidFill>
                <a:latin typeface="Palatino Linotype"/>
                <a:cs typeface="Palatino Linotype"/>
              </a:rPr>
              <a:t>su</a:t>
            </a:r>
            <a:r>
              <a:rPr sz="1500" spc="-165" dirty="0">
                <a:solidFill>
                  <a:srgbClr val="333333"/>
                </a:solidFill>
                <a:latin typeface="Palatino Linotype"/>
                <a:cs typeface="Palatino Linotype"/>
              </a:rPr>
              <a:t> </a:t>
            </a:r>
            <a:r>
              <a:rPr sz="1500" spc="-155" dirty="0">
                <a:solidFill>
                  <a:srgbClr val="333333"/>
                </a:solidFill>
                <a:latin typeface="Palatino Linotype"/>
                <a:cs typeface="Palatino Linotype"/>
              </a:rPr>
              <a:t>nueva</a:t>
            </a:r>
            <a:r>
              <a:rPr sz="1500" spc="-165" dirty="0">
                <a:solidFill>
                  <a:srgbClr val="333333"/>
                </a:solidFill>
                <a:latin typeface="Palatino Linotype"/>
                <a:cs typeface="Palatino Linotype"/>
              </a:rPr>
              <a:t> </a:t>
            </a:r>
            <a:r>
              <a:rPr sz="1500" spc="-125" dirty="0">
                <a:solidFill>
                  <a:srgbClr val="333333"/>
                </a:solidFill>
                <a:latin typeface="Palatino Linotype"/>
                <a:cs typeface="Palatino Linotype"/>
              </a:rPr>
              <a:t>casa,</a:t>
            </a:r>
            <a:r>
              <a:rPr sz="1500" spc="-165" dirty="0">
                <a:solidFill>
                  <a:srgbClr val="333333"/>
                </a:solidFill>
                <a:latin typeface="Palatino Linotype"/>
                <a:cs typeface="Palatino Linotype"/>
              </a:rPr>
              <a:t> </a:t>
            </a:r>
            <a:r>
              <a:rPr sz="1500" spc="-120" dirty="0">
                <a:solidFill>
                  <a:srgbClr val="333333"/>
                </a:solidFill>
                <a:latin typeface="Palatino Linotype"/>
                <a:cs typeface="Palatino Linotype"/>
              </a:rPr>
              <a:t>así</a:t>
            </a:r>
            <a:r>
              <a:rPr sz="1500" spc="-165" dirty="0">
                <a:solidFill>
                  <a:srgbClr val="333333"/>
                </a:solidFill>
                <a:latin typeface="Palatino Linotype"/>
                <a:cs typeface="Palatino Linotype"/>
              </a:rPr>
              <a:t> </a:t>
            </a:r>
            <a:r>
              <a:rPr sz="1500" spc="-114" dirty="0">
                <a:solidFill>
                  <a:srgbClr val="333333"/>
                </a:solidFill>
                <a:latin typeface="Palatino Linotype"/>
                <a:cs typeface="Palatino Linotype"/>
              </a:rPr>
              <a:t>como</a:t>
            </a:r>
            <a:r>
              <a:rPr sz="1500" spc="-165" dirty="0">
                <a:solidFill>
                  <a:srgbClr val="333333"/>
                </a:solidFill>
                <a:latin typeface="Palatino Linotype"/>
                <a:cs typeface="Palatino Linotype"/>
              </a:rPr>
              <a:t> </a:t>
            </a:r>
            <a:r>
              <a:rPr sz="1500" spc="-140" dirty="0">
                <a:solidFill>
                  <a:srgbClr val="333333"/>
                </a:solidFill>
                <a:latin typeface="Palatino Linotype"/>
                <a:cs typeface="Palatino Linotype"/>
              </a:rPr>
              <a:t>los  </a:t>
            </a:r>
            <a:r>
              <a:rPr sz="1500" spc="-145" dirty="0">
                <a:solidFill>
                  <a:srgbClr val="333333"/>
                </a:solidFill>
                <a:latin typeface="Palatino Linotype"/>
                <a:cs typeface="Palatino Linotype"/>
              </a:rPr>
              <a:t>programas </a:t>
            </a:r>
            <a:r>
              <a:rPr sz="1500" spc="-140" dirty="0">
                <a:solidFill>
                  <a:srgbClr val="333333"/>
                </a:solidFill>
                <a:latin typeface="Palatino Linotype"/>
                <a:cs typeface="Palatino Linotype"/>
              </a:rPr>
              <a:t>de </a:t>
            </a:r>
            <a:r>
              <a:rPr sz="1500" spc="-110" dirty="0">
                <a:solidFill>
                  <a:srgbClr val="333333"/>
                </a:solidFill>
                <a:latin typeface="Palatino Linotype"/>
                <a:cs typeface="Palatino Linotype"/>
              </a:rPr>
              <a:t>reciclaje</a:t>
            </a:r>
            <a:r>
              <a:rPr sz="1500" spc="-229" dirty="0">
                <a:solidFill>
                  <a:srgbClr val="333333"/>
                </a:solidFill>
                <a:latin typeface="Palatino Linotype"/>
                <a:cs typeface="Palatino Linotype"/>
              </a:rPr>
              <a:t> </a:t>
            </a:r>
            <a:r>
              <a:rPr sz="1500" spc="-140" dirty="0">
                <a:solidFill>
                  <a:srgbClr val="333333"/>
                </a:solidFill>
                <a:latin typeface="Palatino Linotype"/>
                <a:cs typeface="Palatino Linotype"/>
              </a:rPr>
              <a:t>disponibles.</a:t>
            </a:r>
            <a:endParaRPr sz="1500">
              <a:latin typeface="Palatino Linotype"/>
              <a:cs typeface="Palatino Linotype"/>
            </a:endParaRPr>
          </a:p>
          <a:p>
            <a:pPr marL="34925" marR="440055" indent="-3810">
              <a:lnSpc>
                <a:spcPts val="1570"/>
              </a:lnSpc>
              <a:spcBef>
                <a:spcPts val="1480"/>
              </a:spcBef>
            </a:pPr>
            <a:r>
              <a:rPr sz="1500" spc="-60" dirty="0">
                <a:solidFill>
                  <a:srgbClr val="303030"/>
                </a:solidFill>
                <a:latin typeface="Palatino Linotype"/>
                <a:cs typeface="Palatino Linotype"/>
              </a:rPr>
              <a:t>Seleccione </a:t>
            </a:r>
            <a:r>
              <a:rPr sz="1500" spc="-85" dirty="0">
                <a:solidFill>
                  <a:srgbClr val="303030"/>
                </a:solidFill>
                <a:latin typeface="Palatino Linotype"/>
                <a:cs typeface="Palatino Linotype"/>
              </a:rPr>
              <a:t>un </a:t>
            </a:r>
            <a:r>
              <a:rPr sz="1500" spc="-90" dirty="0">
                <a:solidFill>
                  <a:srgbClr val="303030"/>
                </a:solidFill>
                <a:latin typeface="Palatino Linotype"/>
                <a:cs typeface="Palatino Linotype"/>
              </a:rPr>
              <a:t>nuevo </a:t>
            </a:r>
            <a:r>
              <a:rPr sz="1500" spc="-75" dirty="0">
                <a:solidFill>
                  <a:srgbClr val="303030"/>
                </a:solidFill>
                <a:latin typeface="Palatino Linotype"/>
                <a:cs typeface="Palatino Linotype"/>
              </a:rPr>
              <a:t>médico </a:t>
            </a:r>
            <a:r>
              <a:rPr sz="1500" spc="-150" dirty="0">
                <a:solidFill>
                  <a:srgbClr val="303030"/>
                </a:solidFill>
                <a:latin typeface="Palatino Linotype"/>
                <a:cs typeface="Palatino Linotype"/>
              </a:rPr>
              <a:t>y </a:t>
            </a:r>
            <a:r>
              <a:rPr sz="1500" spc="-70" dirty="0">
                <a:solidFill>
                  <a:srgbClr val="303030"/>
                </a:solidFill>
                <a:latin typeface="Palatino Linotype"/>
                <a:cs typeface="Palatino Linotype"/>
              </a:rPr>
              <a:t>dentista </a:t>
            </a:r>
            <a:r>
              <a:rPr sz="1500" spc="-150" dirty="0">
                <a:solidFill>
                  <a:srgbClr val="303030"/>
                </a:solidFill>
                <a:latin typeface="Palatino Linotype"/>
                <a:cs typeface="Palatino Linotype"/>
              </a:rPr>
              <a:t>y </a:t>
            </a:r>
            <a:r>
              <a:rPr sz="1500" spc="-60" dirty="0">
                <a:solidFill>
                  <a:srgbClr val="303030"/>
                </a:solidFill>
                <a:latin typeface="Palatino Linotype"/>
                <a:cs typeface="Palatino Linotype"/>
              </a:rPr>
              <a:t>transfiera </a:t>
            </a:r>
            <a:r>
              <a:rPr sz="1500" spc="-100" dirty="0">
                <a:solidFill>
                  <a:srgbClr val="303030"/>
                </a:solidFill>
                <a:latin typeface="Palatino Linotype"/>
                <a:cs typeface="Palatino Linotype"/>
              </a:rPr>
              <a:t>su </a:t>
            </a:r>
            <a:r>
              <a:rPr sz="1500" spc="-60" dirty="0">
                <a:solidFill>
                  <a:srgbClr val="303030"/>
                </a:solidFill>
                <a:latin typeface="Palatino Linotype"/>
                <a:cs typeface="Palatino Linotype"/>
              </a:rPr>
              <a:t>historial  </a:t>
            </a:r>
            <a:r>
              <a:rPr sz="1500" spc="-65" dirty="0">
                <a:solidFill>
                  <a:srgbClr val="303030"/>
                </a:solidFill>
                <a:latin typeface="Palatino Linotype"/>
                <a:cs typeface="Palatino Linotype"/>
              </a:rPr>
              <a:t>médico.</a:t>
            </a:r>
            <a:endParaRPr sz="1500">
              <a:latin typeface="Palatino Linotype"/>
              <a:cs typeface="Palatino Linotype"/>
            </a:endParaRPr>
          </a:p>
          <a:p>
            <a:pPr marL="27305" marR="674370" indent="-3810">
              <a:lnSpc>
                <a:spcPts val="1500"/>
              </a:lnSpc>
              <a:spcBef>
                <a:spcPts val="1480"/>
              </a:spcBef>
            </a:pPr>
            <a:r>
              <a:rPr sz="1400" spc="-95" dirty="0">
                <a:solidFill>
                  <a:srgbClr val="353534"/>
                </a:solidFill>
                <a:latin typeface="Palatino Linotype"/>
                <a:cs typeface="Palatino Linotype"/>
              </a:rPr>
              <a:t>Localizar </a:t>
            </a:r>
            <a:r>
              <a:rPr sz="1400" spc="-110" dirty="0">
                <a:solidFill>
                  <a:srgbClr val="353534"/>
                </a:solidFill>
                <a:latin typeface="Palatino Linotype"/>
                <a:cs typeface="Palatino Linotype"/>
              </a:rPr>
              <a:t>nuevos </a:t>
            </a:r>
            <a:r>
              <a:rPr sz="1400" spc="-105" dirty="0">
                <a:solidFill>
                  <a:srgbClr val="353534"/>
                </a:solidFill>
                <a:latin typeface="Palatino Linotype"/>
                <a:cs typeface="Palatino Linotype"/>
              </a:rPr>
              <a:t>proveedores </a:t>
            </a:r>
            <a:r>
              <a:rPr sz="1400" spc="-114" dirty="0">
                <a:solidFill>
                  <a:srgbClr val="353534"/>
                </a:solidFill>
                <a:latin typeface="Palatino Linotype"/>
                <a:cs typeface="Palatino Linotype"/>
              </a:rPr>
              <a:t>de </a:t>
            </a:r>
            <a:r>
              <a:rPr sz="1400" spc="-90" dirty="0">
                <a:solidFill>
                  <a:srgbClr val="353534"/>
                </a:solidFill>
                <a:latin typeface="Palatino Linotype"/>
                <a:cs typeface="Palatino Linotype"/>
              </a:rPr>
              <a:t>servicios </a:t>
            </a:r>
            <a:r>
              <a:rPr sz="1400" spc="-80" dirty="0">
                <a:solidFill>
                  <a:srgbClr val="353534"/>
                </a:solidFill>
                <a:latin typeface="Palatino Linotype"/>
                <a:cs typeface="Palatino Linotype"/>
              </a:rPr>
              <a:t>como </a:t>
            </a:r>
            <a:r>
              <a:rPr sz="1400" spc="-85" dirty="0">
                <a:solidFill>
                  <a:srgbClr val="353534"/>
                </a:solidFill>
                <a:latin typeface="Palatino Linotype"/>
                <a:cs typeface="Palatino Linotype"/>
              </a:rPr>
              <a:t>bancos, </a:t>
            </a:r>
            <a:r>
              <a:rPr sz="1400" spc="-95" dirty="0">
                <a:solidFill>
                  <a:srgbClr val="353534"/>
                </a:solidFill>
                <a:latin typeface="Palatino Linotype"/>
                <a:cs typeface="Palatino Linotype"/>
              </a:rPr>
              <a:t>farmacias,  </a:t>
            </a:r>
            <a:r>
              <a:rPr sz="1400" spc="-85" dirty="0">
                <a:solidFill>
                  <a:srgbClr val="353534"/>
                </a:solidFill>
                <a:latin typeface="Palatino Linotype"/>
                <a:cs typeface="Palatino Linotype"/>
              </a:rPr>
              <a:t>fontaneros, </a:t>
            </a:r>
            <a:r>
              <a:rPr sz="1400" spc="-80" dirty="0">
                <a:solidFill>
                  <a:srgbClr val="353534"/>
                </a:solidFill>
                <a:latin typeface="Palatino Linotype"/>
                <a:cs typeface="Palatino Linotype"/>
              </a:rPr>
              <a:t>contratistas </a:t>
            </a:r>
            <a:r>
              <a:rPr sz="1400" spc="-114" dirty="0">
                <a:solidFill>
                  <a:srgbClr val="353534"/>
                </a:solidFill>
                <a:latin typeface="Palatino Linotype"/>
                <a:cs typeface="Palatino Linotype"/>
              </a:rPr>
              <a:t>de </a:t>
            </a:r>
            <a:r>
              <a:rPr sz="1400" spc="-80" dirty="0">
                <a:solidFill>
                  <a:srgbClr val="353534"/>
                </a:solidFill>
                <a:latin typeface="Palatino Linotype"/>
                <a:cs typeface="Palatino Linotype"/>
              </a:rPr>
              <a:t>aire </a:t>
            </a:r>
            <a:r>
              <a:rPr sz="1400" spc="-140" dirty="0">
                <a:solidFill>
                  <a:srgbClr val="353534"/>
                </a:solidFill>
                <a:latin typeface="Palatino Linotype"/>
                <a:cs typeface="Palatino Linotype"/>
              </a:rPr>
              <a:t>y </a:t>
            </a:r>
            <a:r>
              <a:rPr sz="1400" spc="-80" dirty="0">
                <a:solidFill>
                  <a:srgbClr val="353534"/>
                </a:solidFill>
                <a:latin typeface="Palatino Linotype"/>
                <a:cs typeface="Palatino Linotype"/>
              </a:rPr>
              <a:t>calefacción,</a:t>
            </a:r>
            <a:r>
              <a:rPr sz="1400" spc="-70" dirty="0">
                <a:solidFill>
                  <a:srgbClr val="353534"/>
                </a:solidFill>
                <a:latin typeface="Palatino Linotype"/>
                <a:cs typeface="Palatino Linotype"/>
              </a:rPr>
              <a:t> </a:t>
            </a:r>
            <a:r>
              <a:rPr sz="1400" spc="-75" dirty="0">
                <a:solidFill>
                  <a:srgbClr val="353534"/>
                </a:solidFill>
                <a:latin typeface="Palatino Linotype"/>
                <a:cs typeface="Palatino Linotype"/>
              </a:rPr>
              <a:t>etc.</a:t>
            </a:r>
            <a:endParaRPr sz="1400">
              <a:latin typeface="Palatino Linotype"/>
              <a:cs typeface="Palatino Linotype"/>
            </a:endParaRPr>
          </a:p>
          <a:p>
            <a:pPr marL="12700" marR="11430">
              <a:lnSpc>
                <a:spcPts val="1590"/>
              </a:lnSpc>
              <a:spcBef>
                <a:spcPts val="1500"/>
              </a:spcBef>
            </a:pPr>
            <a:r>
              <a:rPr sz="1500" spc="-145" dirty="0">
                <a:solidFill>
                  <a:srgbClr val="353534"/>
                </a:solidFill>
                <a:latin typeface="Palatino Linotype"/>
                <a:cs typeface="Palatino Linotype"/>
              </a:rPr>
              <a:t>Hazunalistadetodoslosnúmerosdeemergenciaparatenerlosamanoentunuevo  </a:t>
            </a:r>
            <a:r>
              <a:rPr sz="1500" spc="-190" dirty="0">
                <a:solidFill>
                  <a:srgbClr val="353534"/>
                </a:solidFill>
                <a:latin typeface="Palatino Linotype"/>
                <a:cs typeface="Palatino Linotype"/>
              </a:rPr>
              <a:t>hogar.</a:t>
            </a:r>
            <a:endParaRPr sz="1500">
              <a:latin typeface="Palatino Linotype"/>
              <a:cs typeface="Palatino Linoty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45288" y="3639847"/>
            <a:ext cx="4409130" cy="205530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807116" y="3522230"/>
            <a:ext cx="4021454" cy="2219960"/>
          </a:xfrm>
          <a:prstGeom prst="rect">
            <a:avLst/>
          </a:prstGeom>
        </p:spPr>
        <p:txBody>
          <a:bodyPr vert="horz" wrap="square" lIns="0" tIns="12700" rIns="0" bIns="0" rtlCol="0">
            <a:spAutoFit/>
          </a:bodyPr>
          <a:lstStyle/>
          <a:p>
            <a:pPr marL="12700" marR="5080" indent="-1270" algn="ctr">
              <a:lnSpc>
                <a:spcPct val="100000"/>
              </a:lnSpc>
              <a:spcBef>
                <a:spcPts val="100"/>
              </a:spcBef>
            </a:pPr>
            <a:r>
              <a:rPr sz="1800" spc="-5" dirty="0">
                <a:latin typeface="Arial"/>
                <a:cs typeface="Arial"/>
              </a:rPr>
              <a:t>Vender su casa es una gran decisión.  Quizá lo sea aún más hoy en día, ya  que el mercado inmobiliario </a:t>
            </a:r>
            <a:r>
              <a:rPr sz="1800" dirty="0">
                <a:latin typeface="Arial"/>
                <a:cs typeface="Arial"/>
              </a:rPr>
              <a:t>y </a:t>
            </a:r>
            <a:r>
              <a:rPr sz="1800" spc="-5" dirty="0">
                <a:latin typeface="Arial"/>
                <a:cs typeface="Arial"/>
              </a:rPr>
              <a:t>la  economía se están ajustando </a:t>
            </a:r>
            <a:r>
              <a:rPr sz="1800" dirty="0">
                <a:latin typeface="Arial"/>
                <a:cs typeface="Arial"/>
              </a:rPr>
              <a:t>a </a:t>
            </a:r>
            <a:r>
              <a:rPr sz="1800" spc="-5" dirty="0">
                <a:latin typeface="Arial"/>
                <a:cs typeface="Arial"/>
              </a:rPr>
              <a:t>las  circunstancias siempre cambiantes</a:t>
            </a:r>
            <a:r>
              <a:rPr sz="1800" spc="-85" dirty="0">
                <a:latin typeface="Arial"/>
                <a:cs typeface="Arial"/>
              </a:rPr>
              <a:t> </a:t>
            </a:r>
            <a:r>
              <a:rPr sz="1800" spc="-5" dirty="0">
                <a:latin typeface="Arial"/>
                <a:cs typeface="Arial"/>
              </a:rPr>
              <a:t>que  nos rodean. Queremos que sepas que  estamos aquí para ayudarte en todo  momento.</a:t>
            </a:r>
            <a:endParaRPr sz="1800">
              <a:latin typeface="Arial"/>
              <a:cs typeface="Arial"/>
            </a:endParaRPr>
          </a:p>
        </p:txBody>
      </p:sp>
      <p:sp>
        <p:nvSpPr>
          <p:cNvPr id="5" name="object 5"/>
          <p:cNvSpPr/>
          <p:nvPr/>
        </p:nvSpPr>
        <p:spPr>
          <a:xfrm>
            <a:off x="1217108" y="1837144"/>
            <a:ext cx="5155488" cy="1217107"/>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855177" y="1766175"/>
            <a:ext cx="3855720" cy="817880"/>
          </a:xfrm>
          <a:prstGeom prst="rect">
            <a:avLst/>
          </a:prstGeom>
        </p:spPr>
        <p:txBody>
          <a:bodyPr vert="horz" wrap="square" lIns="0" tIns="12700" rIns="0" bIns="0" rtlCol="0">
            <a:spAutoFit/>
          </a:bodyPr>
          <a:lstStyle/>
          <a:p>
            <a:pPr marL="993140" marR="5080" indent="-981075">
              <a:lnSpc>
                <a:spcPct val="100000"/>
              </a:lnSpc>
              <a:spcBef>
                <a:spcPts val="100"/>
              </a:spcBef>
            </a:pPr>
            <a:r>
              <a:rPr sz="2600" spc="-5" dirty="0">
                <a:solidFill>
                  <a:srgbClr val="000000"/>
                </a:solidFill>
                <a:latin typeface="Arial"/>
                <a:cs typeface="Arial"/>
              </a:rPr>
              <a:t>Entendiendo el</a:t>
            </a:r>
            <a:r>
              <a:rPr sz="2600" spc="-95" dirty="0">
                <a:solidFill>
                  <a:srgbClr val="000000"/>
                </a:solidFill>
                <a:latin typeface="Arial"/>
                <a:cs typeface="Arial"/>
              </a:rPr>
              <a:t> </a:t>
            </a:r>
            <a:r>
              <a:rPr sz="2600" spc="-5" dirty="0">
                <a:solidFill>
                  <a:srgbClr val="000000"/>
                </a:solidFill>
                <a:latin typeface="Arial"/>
                <a:cs typeface="Arial"/>
              </a:rPr>
              <a:t>mercado  inmobiliario</a:t>
            </a:r>
            <a:endParaRPr sz="2600">
              <a:latin typeface="Arial"/>
              <a:cs typeface="Arial"/>
            </a:endParaRPr>
          </a:p>
        </p:txBody>
      </p:sp>
      <p:sp>
        <p:nvSpPr>
          <p:cNvPr id="7" name="object 7"/>
          <p:cNvSpPr txBox="1"/>
          <p:nvPr/>
        </p:nvSpPr>
        <p:spPr>
          <a:xfrm>
            <a:off x="2310282" y="9684238"/>
            <a:ext cx="3243580" cy="254635"/>
          </a:xfrm>
          <a:prstGeom prst="rect">
            <a:avLst/>
          </a:prstGeom>
        </p:spPr>
        <p:txBody>
          <a:bodyPr vert="horz" wrap="square" lIns="0" tIns="0" rIns="0" bIns="0" rtlCol="0">
            <a:spAutoFit/>
          </a:bodyPr>
          <a:lstStyle/>
          <a:p>
            <a:pPr marL="12700">
              <a:lnSpc>
                <a:spcPts val="1860"/>
              </a:lnSpc>
            </a:pPr>
            <a:r>
              <a:rPr sz="1400" b="1" spc="-10" dirty="0">
                <a:latin typeface="Georgia"/>
                <a:cs typeface="Georgia"/>
              </a:rPr>
              <a:t>Nombre </a:t>
            </a:r>
            <a:r>
              <a:rPr sz="1400" b="1" spc="-5" dirty="0">
                <a:latin typeface="Georgia"/>
                <a:cs typeface="Georgia"/>
              </a:rPr>
              <a:t>del agente</a:t>
            </a:r>
            <a:r>
              <a:rPr sz="1800" b="1" spc="-5" dirty="0">
                <a:latin typeface="Cambria Math"/>
                <a:cs typeface="Cambria Math"/>
              </a:rPr>
              <a:t>⋅ </a:t>
            </a:r>
            <a:r>
              <a:rPr sz="1400" b="1" spc="-5" dirty="0">
                <a:latin typeface="Georgia"/>
                <a:cs typeface="Georgia"/>
              </a:rPr>
              <a:t>(123)</a:t>
            </a:r>
            <a:r>
              <a:rPr sz="1400" b="1" spc="50" dirty="0">
                <a:latin typeface="Georgia"/>
                <a:cs typeface="Georgia"/>
              </a:rPr>
              <a:t> </a:t>
            </a:r>
            <a:r>
              <a:rPr sz="1400" b="1" spc="-10" dirty="0">
                <a:latin typeface="Georgia"/>
                <a:cs typeface="Georgia"/>
              </a:rPr>
              <a:t>456-7890</a:t>
            </a:r>
            <a:endParaRPr sz="1400">
              <a:latin typeface="Georgia"/>
              <a:cs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1146"/>
            <a:ext cx="1168192" cy="10301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497954" y="291071"/>
            <a:ext cx="1254034" cy="14331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53035" y="3134974"/>
            <a:ext cx="899471" cy="25118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714363" y="5075756"/>
            <a:ext cx="619552" cy="60835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475728" y="5001192"/>
            <a:ext cx="276186" cy="5710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17209" y="9252229"/>
            <a:ext cx="1253972" cy="783666"/>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1241425" y="374370"/>
            <a:ext cx="4982210" cy="1219200"/>
          </a:xfrm>
          <a:prstGeom prst="rect">
            <a:avLst/>
          </a:prstGeom>
        </p:spPr>
        <p:txBody>
          <a:bodyPr vert="horz" wrap="square" lIns="0" tIns="12700" rIns="0" bIns="0" rtlCol="0">
            <a:spAutoFit/>
          </a:bodyPr>
          <a:lstStyle/>
          <a:p>
            <a:pPr marL="305435">
              <a:lnSpc>
                <a:spcPct val="100000"/>
              </a:lnSpc>
              <a:spcBef>
                <a:spcPts val="100"/>
              </a:spcBef>
            </a:pPr>
            <a:r>
              <a:rPr sz="2800" b="1" spc="-1019" dirty="0">
                <a:solidFill>
                  <a:srgbClr val="68B643"/>
                </a:solidFill>
                <a:latin typeface="Times New Roman"/>
                <a:cs typeface="Times New Roman"/>
              </a:rPr>
              <a:t>CONSEJOS</a:t>
            </a:r>
            <a:r>
              <a:rPr sz="2800" b="1" spc="-385" dirty="0">
                <a:solidFill>
                  <a:srgbClr val="68B643"/>
                </a:solidFill>
                <a:latin typeface="Times New Roman"/>
                <a:cs typeface="Times New Roman"/>
              </a:rPr>
              <a:t> </a:t>
            </a:r>
            <a:r>
              <a:rPr sz="2800" b="1" spc="-1070" dirty="0">
                <a:solidFill>
                  <a:srgbClr val="68B643"/>
                </a:solidFill>
                <a:latin typeface="Times New Roman"/>
                <a:cs typeface="Times New Roman"/>
              </a:rPr>
              <a:t>PARA</a:t>
            </a:r>
            <a:r>
              <a:rPr sz="2800" b="1" spc="-385" dirty="0">
                <a:solidFill>
                  <a:srgbClr val="68B643"/>
                </a:solidFill>
                <a:latin typeface="Times New Roman"/>
                <a:cs typeface="Times New Roman"/>
              </a:rPr>
              <a:t> </a:t>
            </a:r>
            <a:r>
              <a:rPr sz="2800" b="1" spc="-1115" dirty="0">
                <a:solidFill>
                  <a:srgbClr val="68B643"/>
                </a:solidFill>
                <a:latin typeface="Times New Roman"/>
                <a:cs typeface="Times New Roman"/>
              </a:rPr>
              <a:t>AYUDAR</a:t>
            </a:r>
            <a:r>
              <a:rPr sz="2800" b="1" spc="-385" dirty="0">
                <a:solidFill>
                  <a:srgbClr val="68B643"/>
                </a:solidFill>
                <a:latin typeface="Times New Roman"/>
                <a:cs typeface="Times New Roman"/>
              </a:rPr>
              <a:t> </a:t>
            </a:r>
            <a:r>
              <a:rPr sz="2800" b="1" spc="-1115" dirty="0">
                <a:solidFill>
                  <a:srgbClr val="68B643"/>
                </a:solidFill>
                <a:latin typeface="Times New Roman"/>
                <a:cs typeface="Times New Roman"/>
              </a:rPr>
              <a:t>A</a:t>
            </a:r>
            <a:r>
              <a:rPr sz="2800" b="1" spc="-385" dirty="0">
                <a:solidFill>
                  <a:srgbClr val="68B643"/>
                </a:solidFill>
                <a:latin typeface="Times New Roman"/>
                <a:cs typeface="Times New Roman"/>
              </a:rPr>
              <a:t> </a:t>
            </a:r>
            <a:r>
              <a:rPr sz="2800" b="1" spc="-1030" dirty="0">
                <a:solidFill>
                  <a:srgbClr val="68B643"/>
                </a:solidFill>
                <a:latin typeface="Times New Roman"/>
                <a:cs typeface="Times New Roman"/>
              </a:rPr>
              <a:t>LOS</a:t>
            </a:r>
            <a:r>
              <a:rPr sz="2800" b="1" spc="-385" dirty="0">
                <a:solidFill>
                  <a:srgbClr val="68B643"/>
                </a:solidFill>
                <a:latin typeface="Times New Roman"/>
                <a:cs typeface="Times New Roman"/>
              </a:rPr>
              <a:t> </a:t>
            </a:r>
            <a:r>
              <a:rPr sz="2800" b="1" spc="-980" dirty="0">
                <a:solidFill>
                  <a:srgbClr val="68B643"/>
                </a:solidFill>
                <a:latin typeface="Times New Roman"/>
                <a:cs typeface="Times New Roman"/>
              </a:rPr>
              <a:t>NIÑOS</a:t>
            </a:r>
            <a:r>
              <a:rPr sz="2800" b="1" spc="-385" dirty="0">
                <a:solidFill>
                  <a:srgbClr val="68B643"/>
                </a:solidFill>
                <a:latin typeface="Times New Roman"/>
                <a:cs typeface="Times New Roman"/>
              </a:rPr>
              <a:t> </a:t>
            </a:r>
            <a:r>
              <a:rPr sz="2800" b="1" spc="-1145" dirty="0">
                <a:solidFill>
                  <a:srgbClr val="68B643"/>
                </a:solidFill>
                <a:latin typeface="Times New Roman"/>
                <a:cs typeface="Times New Roman"/>
              </a:rPr>
              <a:t>CON</a:t>
            </a:r>
            <a:r>
              <a:rPr sz="2800" b="1" spc="-385" dirty="0">
                <a:solidFill>
                  <a:srgbClr val="68B643"/>
                </a:solidFill>
                <a:latin typeface="Times New Roman"/>
                <a:cs typeface="Times New Roman"/>
              </a:rPr>
              <a:t> </a:t>
            </a:r>
            <a:r>
              <a:rPr sz="2800" b="1" spc="-1070" dirty="0">
                <a:solidFill>
                  <a:srgbClr val="68B643"/>
                </a:solidFill>
                <a:latin typeface="Times New Roman"/>
                <a:cs typeface="Times New Roman"/>
              </a:rPr>
              <a:t>LA</a:t>
            </a:r>
            <a:r>
              <a:rPr sz="2800" b="1" spc="-380" dirty="0">
                <a:solidFill>
                  <a:srgbClr val="68B643"/>
                </a:solidFill>
                <a:latin typeface="Times New Roman"/>
                <a:cs typeface="Times New Roman"/>
              </a:rPr>
              <a:t> </a:t>
            </a:r>
            <a:r>
              <a:rPr sz="2800" b="1" spc="-1150" dirty="0">
                <a:solidFill>
                  <a:srgbClr val="68B643"/>
                </a:solidFill>
                <a:latin typeface="Times New Roman"/>
                <a:cs typeface="Times New Roman"/>
              </a:rPr>
              <a:t>MUDANZA</a:t>
            </a:r>
            <a:endParaRPr sz="2800">
              <a:latin typeface="Times New Roman"/>
              <a:cs typeface="Times New Roman"/>
            </a:endParaRPr>
          </a:p>
          <a:p>
            <a:pPr marL="12700" marR="142875" indent="6985">
              <a:lnSpc>
                <a:spcPts val="1200"/>
              </a:lnSpc>
              <a:spcBef>
                <a:spcPts val="1235"/>
              </a:spcBef>
            </a:pPr>
            <a:r>
              <a:rPr sz="1200" dirty="0">
                <a:solidFill>
                  <a:srgbClr val="747474"/>
                </a:solidFill>
                <a:latin typeface="Arial"/>
                <a:cs typeface="Arial"/>
              </a:rPr>
              <a:t>Los niños requieren una atención y un cuidado extra cuando se planea  comprar o vender una casa. Hacer un pequeño esfuerzo adicional</a:t>
            </a:r>
            <a:r>
              <a:rPr sz="1200" spc="-100" dirty="0">
                <a:solidFill>
                  <a:srgbClr val="747474"/>
                </a:solidFill>
                <a:latin typeface="Arial"/>
                <a:cs typeface="Arial"/>
              </a:rPr>
              <a:t> </a:t>
            </a:r>
            <a:r>
              <a:rPr sz="1200" dirty="0">
                <a:solidFill>
                  <a:srgbClr val="747474"/>
                </a:solidFill>
                <a:latin typeface="Arial"/>
                <a:cs typeface="Arial"/>
              </a:rPr>
              <a:t>para  incluirlos en el proceso de compraventa les ayuda a adaptarse más  rápidamente a la</a:t>
            </a:r>
            <a:r>
              <a:rPr sz="1200" spc="-5" dirty="0">
                <a:solidFill>
                  <a:srgbClr val="747474"/>
                </a:solidFill>
                <a:latin typeface="Arial"/>
                <a:cs typeface="Arial"/>
              </a:rPr>
              <a:t> </a:t>
            </a:r>
            <a:r>
              <a:rPr sz="1200" dirty="0">
                <a:solidFill>
                  <a:srgbClr val="747474"/>
                </a:solidFill>
                <a:latin typeface="Arial"/>
                <a:cs typeface="Arial"/>
              </a:rPr>
              <a:t>mudanza.</a:t>
            </a:r>
            <a:endParaRPr sz="1200">
              <a:latin typeface="Arial"/>
              <a:cs typeface="Arial"/>
            </a:endParaRPr>
          </a:p>
        </p:txBody>
      </p:sp>
      <p:sp>
        <p:nvSpPr>
          <p:cNvPr id="35" name="object 35"/>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0" name="object 10"/>
          <p:cNvSpPr txBox="1"/>
          <p:nvPr/>
        </p:nvSpPr>
        <p:spPr>
          <a:xfrm>
            <a:off x="998855" y="1724126"/>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303130"/>
                </a:solidFill>
                <a:latin typeface="Cambria"/>
                <a:cs typeface="Cambria"/>
              </a:rPr>
              <a:t>(	)</a:t>
            </a:r>
            <a:endParaRPr sz="1400">
              <a:latin typeface="Cambria"/>
              <a:cs typeface="Cambria"/>
            </a:endParaRPr>
          </a:p>
        </p:txBody>
      </p:sp>
      <p:sp>
        <p:nvSpPr>
          <p:cNvPr id="11" name="object 11"/>
          <p:cNvSpPr txBox="1"/>
          <p:nvPr/>
        </p:nvSpPr>
        <p:spPr>
          <a:xfrm>
            <a:off x="998855" y="2317470"/>
            <a:ext cx="290830" cy="62738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333331"/>
                </a:solidFill>
                <a:latin typeface="Cambria"/>
                <a:cs typeface="Cambria"/>
              </a:rPr>
              <a:t>(	</a:t>
            </a:r>
            <a:r>
              <a:rPr sz="2100" spc="-52" baseline="1984" dirty="0">
                <a:solidFill>
                  <a:srgbClr val="333331"/>
                </a:solidFill>
                <a:latin typeface="Cambria"/>
                <a:cs typeface="Cambria"/>
              </a:rPr>
              <a:t>)</a:t>
            </a:r>
            <a:endParaRPr sz="2100" baseline="1984">
              <a:latin typeface="Cambria"/>
              <a:cs typeface="Cambria"/>
            </a:endParaRPr>
          </a:p>
          <a:p>
            <a:pPr marL="12700">
              <a:lnSpc>
                <a:spcPct val="100000"/>
              </a:lnSpc>
              <a:spcBef>
                <a:spcPts val="1375"/>
              </a:spcBef>
              <a:tabLst>
                <a:tab pos="213995" algn="l"/>
              </a:tabLst>
            </a:pPr>
            <a:r>
              <a:rPr sz="1400" spc="-35" dirty="0">
                <a:solidFill>
                  <a:srgbClr val="313331"/>
                </a:solidFill>
                <a:latin typeface="Cambria"/>
                <a:cs typeface="Cambria"/>
              </a:rPr>
              <a:t>(	</a:t>
            </a:r>
            <a:r>
              <a:rPr sz="2100" spc="-52" baseline="1984" dirty="0">
                <a:solidFill>
                  <a:srgbClr val="313331"/>
                </a:solidFill>
                <a:latin typeface="Cambria"/>
                <a:cs typeface="Cambria"/>
              </a:rPr>
              <a:t>)</a:t>
            </a:r>
            <a:endParaRPr sz="2100" baseline="1984">
              <a:latin typeface="Cambria"/>
              <a:cs typeface="Cambria"/>
            </a:endParaRPr>
          </a:p>
        </p:txBody>
      </p:sp>
      <p:sp>
        <p:nvSpPr>
          <p:cNvPr id="12" name="object 12"/>
          <p:cNvSpPr txBox="1"/>
          <p:nvPr/>
        </p:nvSpPr>
        <p:spPr>
          <a:xfrm>
            <a:off x="1200403" y="3097504"/>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33333"/>
                </a:solidFill>
                <a:latin typeface="Cambria"/>
                <a:cs typeface="Cambria"/>
              </a:rPr>
              <a:t>)</a:t>
            </a:r>
            <a:endParaRPr sz="1400">
              <a:latin typeface="Cambria"/>
              <a:cs typeface="Cambria"/>
            </a:endParaRPr>
          </a:p>
        </p:txBody>
      </p:sp>
      <p:sp>
        <p:nvSpPr>
          <p:cNvPr id="13" name="object 13"/>
          <p:cNvSpPr txBox="1"/>
          <p:nvPr/>
        </p:nvSpPr>
        <p:spPr>
          <a:xfrm>
            <a:off x="1196594" y="3493109"/>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13331"/>
                </a:solidFill>
                <a:latin typeface="Cambria"/>
                <a:cs typeface="Cambria"/>
              </a:rPr>
              <a:t>)</a:t>
            </a:r>
            <a:endParaRPr sz="1400">
              <a:latin typeface="Cambria"/>
              <a:cs typeface="Cambria"/>
            </a:endParaRPr>
          </a:p>
        </p:txBody>
      </p:sp>
      <p:sp>
        <p:nvSpPr>
          <p:cNvPr id="14" name="object 14"/>
          <p:cNvSpPr txBox="1"/>
          <p:nvPr/>
        </p:nvSpPr>
        <p:spPr>
          <a:xfrm>
            <a:off x="1200403" y="5472785"/>
            <a:ext cx="82550"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2F2F2F"/>
                </a:solidFill>
                <a:latin typeface="Palatino Linotype"/>
                <a:cs typeface="Palatino Linotype"/>
              </a:rPr>
              <a:t>)</a:t>
            </a:r>
            <a:endParaRPr sz="1300">
              <a:latin typeface="Palatino Linotype"/>
              <a:cs typeface="Palatino Linotype"/>
            </a:endParaRPr>
          </a:p>
        </p:txBody>
      </p:sp>
      <p:sp>
        <p:nvSpPr>
          <p:cNvPr id="15" name="object 15"/>
          <p:cNvSpPr txBox="1"/>
          <p:nvPr/>
        </p:nvSpPr>
        <p:spPr>
          <a:xfrm>
            <a:off x="998855" y="6044539"/>
            <a:ext cx="319405" cy="645795"/>
          </a:xfrm>
          <a:prstGeom prst="rect">
            <a:avLst/>
          </a:prstGeom>
        </p:spPr>
        <p:txBody>
          <a:bodyPr vert="horz" wrap="square" lIns="0" tIns="12700" rIns="0" bIns="0" rtlCol="0">
            <a:spAutoFit/>
          </a:bodyPr>
          <a:lstStyle/>
          <a:p>
            <a:pPr marL="12700">
              <a:lnSpc>
                <a:spcPct val="100000"/>
              </a:lnSpc>
              <a:spcBef>
                <a:spcPts val="100"/>
              </a:spcBef>
            </a:pPr>
            <a:r>
              <a:rPr sz="1500" spc="-145" dirty="0">
                <a:solidFill>
                  <a:srgbClr val="373837"/>
                </a:solidFill>
                <a:latin typeface="Courier New"/>
                <a:cs typeface="Courier New"/>
              </a:rPr>
              <a:t>(</a:t>
            </a:r>
            <a:r>
              <a:rPr sz="1500" spc="-200" dirty="0">
                <a:solidFill>
                  <a:srgbClr val="373837"/>
                </a:solidFill>
                <a:latin typeface="Courier New"/>
                <a:cs typeface="Courier New"/>
              </a:rPr>
              <a:t> </a:t>
            </a:r>
            <a:r>
              <a:rPr sz="1500" spc="-145" dirty="0">
                <a:solidFill>
                  <a:srgbClr val="373837"/>
                </a:solidFill>
                <a:latin typeface="Courier New"/>
                <a:cs typeface="Courier New"/>
              </a:rPr>
              <a:t>)</a:t>
            </a:r>
            <a:endParaRPr sz="1500">
              <a:latin typeface="Courier New"/>
              <a:cs typeface="Courier New"/>
            </a:endParaRPr>
          </a:p>
          <a:p>
            <a:pPr marL="12700">
              <a:lnSpc>
                <a:spcPct val="100000"/>
              </a:lnSpc>
              <a:spcBef>
                <a:spcPts val="1285"/>
              </a:spcBef>
            </a:pPr>
            <a:r>
              <a:rPr sz="1500" spc="-145" dirty="0">
                <a:solidFill>
                  <a:srgbClr val="373837"/>
                </a:solidFill>
                <a:latin typeface="Courier New"/>
                <a:cs typeface="Courier New"/>
              </a:rPr>
              <a:t>(</a:t>
            </a:r>
            <a:r>
              <a:rPr sz="1500" spc="-200" dirty="0">
                <a:solidFill>
                  <a:srgbClr val="373837"/>
                </a:solidFill>
                <a:latin typeface="Courier New"/>
                <a:cs typeface="Courier New"/>
              </a:rPr>
              <a:t> </a:t>
            </a:r>
            <a:r>
              <a:rPr sz="1500" spc="-145" dirty="0">
                <a:solidFill>
                  <a:srgbClr val="373837"/>
                </a:solidFill>
                <a:latin typeface="Courier New"/>
                <a:cs typeface="Courier New"/>
              </a:rPr>
              <a:t>)</a:t>
            </a:r>
            <a:endParaRPr sz="1500">
              <a:latin typeface="Courier New"/>
              <a:cs typeface="Courier New"/>
            </a:endParaRPr>
          </a:p>
        </p:txBody>
      </p:sp>
      <p:sp>
        <p:nvSpPr>
          <p:cNvPr id="16" name="object 16"/>
          <p:cNvSpPr txBox="1"/>
          <p:nvPr/>
        </p:nvSpPr>
        <p:spPr>
          <a:xfrm>
            <a:off x="1659382" y="1701647"/>
            <a:ext cx="4897755" cy="436880"/>
          </a:xfrm>
          <a:prstGeom prst="rect">
            <a:avLst/>
          </a:prstGeom>
        </p:spPr>
        <p:txBody>
          <a:bodyPr vert="horz" wrap="square" lIns="0" tIns="31750" rIns="0" bIns="0" rtlCol="0">
            <a:spAutoFit/>
          </a:bodyPr>
          <a:lstStyle/>
          <a:p>
            <a:pPr marL="12700" marR="5080">
              <a:lnSpc>
                <a:spcPts val="1560"/>
              </a:lnSpc>
              <a:spcBef>
                <a:spcPts val="250"/>
              </a:spcBef>
            </a:pPr>
            <a:r>
              <a:rPr sz="1400" spc="-60" dirty="0">
                <a:solidFill>
                  <a:srgbClr val="2E2E2E"/>
                </a:solidFill>
                <a:latin typeface="Cambria"/>
                <a:cs typeface="Cambria"/>
              </a:rPr>
              <a:t>Enseñe </a:t>
            </a:r>
            <a:r>
              <a:rPr sz="1400" spc="-45" dirty="0">
                <a:solidFill>
                  <a:srgbClr val="2E2E2E"/>
                </a:solidFill>
                <a:latin typeface="Cambria"/>
                <a:cs typeface="Cambria"/>
              </a:rPr>
              <a:t>a los </a:t>
            </a:r>
            <a:r>
              <a:rPr sz="1400" spc="-55" dirty="0">
                <a:solidFill>
                  <a:srgbClr val="2E2E2E"/>
                </a:solidFill>
                <a:latin typeface="Cambria"/>
                <a:cs typeface="Cambria"/>
              </a:rPr>
              <a:t>niños </a:t>
            </a:r>
            <a:r>
              <a:rPr sz="1400" spc="-40" dirty="0">
                <a:solidFill>
                  <a:srgbClr val="2E2E2E"/>
                </a:solidFill>
                <a:latin typeface="Cambria"/>
                <a:cs typeface="Cambria"/>
              </a:rPr>
              <a:t>la </a:t>
            </a:r>
            <a:r>
              <a:rPr sz="1400" spc="-60" dirty="0">
                <a:solidFill>
                  <a:srgbClr val="2E2E2E"/>
                </a:solidFill>
                <a:latin typeface="Cambria"/>
                <a:cs typeface="Cambria"/>
              </a:rPr>
              <a:t>nueva </a:t>
            </a:r>
            <a:r>
              <a:rPr sz="1400" spc="-50" dirty="0">
                <a:solidFill>
                  <a:srgbClr val="2E2E2E"/>
                </a:solidFill>
                <a:latin typeface="Cambria"/>
                <a:cs typeface="Cambria"/>
              </a:rPr>
              <a:t>casa </a:t>
            </a:r>
            <a:r>
              <a:rPr sz="1400" spc="-55" dirty="0">
                <a:solidFill>
                  <a:srgbClr val="2E2E2E"/>
                </a:solidFill>
                <a:latin typeface="Cambria"/>
                <a:cs typeface="Cambria"/>
              </a:rPr>
              <a:t>antes de </a:t>
            </a:r>
            <a:r>
              <a:rPr sz="1400" spc="-40" dirty="0">
                <a:solidFill>
                  <a:srgbClr val="2E2E2E"/>
                </a:solidFill>
                <a:latin typeface="Cambria"/>
                <a:cs typeface="Cambria"/>
              </a:rPr>
              <a:t>la </a:t>
            </a:r>
            <a:r>
              <a:rPr sz="1400" spc="-60" dirty="0">
                <a:solidFill>
                  <a:srgbClr val="2E2E2E"/>
                </a:solidFill>
                <a:latin typeface="Cambria"/>
                <a:cs typeface="Cambria"/>
              </a:rPr>
              <a:t>mudanza. </a:t>
            </a:r>
            <a:r>
              <a:rPr sz="1400" spc="-40" dirty="0">
                <a:solidFill>
                  <a:srgbClr val="2E2E2E"/>
                </a:solidFill>
                <a:latin typeface="Cambria"/>
                <a:cs typeface="Cambria"/>
              </a:rPr>
              <a:t>Si </a:t>
            </a:r>
            <a:r>
              <a:rPr sz="1400" spc="-55" dirty="0">
                <a:solidFill>
                  <a:srgbClr val="2E2E2E"/>
                </a:solidFill>
                <a:latin typeface="Cambria"/>
                <a:cs typeface="Cambria"/>
              </a:rPr>
              <a:t>no </a:t>
            </a:r>
            <a:r>
              <a:rPr sz="1400" spc="-50" dirty="0">
                <a:solidFill>
                  <a:srgbClr val="2E2E2E"/>
                </a:solidFill>
                <a:latin typeface="Cambria"/>
                <a:cs typeface="Cambria"/>
              </a:rPr>
              <a:t>es posible,  </a:t>
            </a:r>
            <a:r>
              <a:rPr sz="1400" spc="-45" dirty="0">
                <a:solidFill>
                  <a:srgbClr val="2E2E2E"/>
                </a:solidFill>
                <a:latin typeface="Cambria"/>
                <a:cs typeface="Cambria"/>
              </a:rPr>
              <a:t>las </a:t>
            </a:r>
            <a:r>
              <a:rPr sz="1400" spc="-50" dirty="0">
                <a:solidFill>
                  <a:srgbClr val="2E2E2E"/>
                </a:solidFill>
                <a:latin typeface="Cambria"/>
                <a:cs typeface="Cambria"/>
              </a:rPr>
              <a:t>fotos </a:t>
            </a:r>
            <a:r>
              <a:rPr sz="1400" spc="-45" dirty="0">
                <a:solidFill>
                  <a:srgbClr val="2E2E2E"/>
                </a:solidFill>
                <a:latin typeface="Cambria"/>
                <a:cs typeface="Cambria"/>
              </a:rPr>
              <a:t>o los </a:t>
            </a:r>
            <a:r>
              <a:rPr sz="1400" spc="-55" dirty="0">
                <a:solidFill>
                  <a:srgbClr val="2E2E2E"/>
                </a:solidFill>
                <a:latin typeface="Cambria"/>
                <a:cs typeface="Cambria"/>
              </a:rPr>
              <a:t>vídeos </a:t>
            </a:r>
            <a:r>
              <a:rPr sz="1400" spc="-45" dirty="0">
                <a:solidFill>
                  <a:srgbClr val="2E2E2E"/>
                </a:solidFill>
                <a:latin typeface="Cambria"/>
                <a:cs typeface="Cambria"/>
              </a:rPr>
              <a:t>les </a:t>
            </a:r>
            <a:r>
              <a:rPr sz="1400" spc="-60" dirty="0">
                <a:solidFill>
                  <a:srgbClr val="2E2E2E"/>
                </a:solidFill>
                <a:latin typeface="Cambria"/>
                <a:cs typeface="Cambria"/>
              </a:rPr>
              <a:t>ayudarán </a:t>
            </a:r>
            <a:r>
              <a:rPr sz="1400" spc="-45" dirty="0">
                <a:solidFill>
                  <a:srgbClr val="2E2E2E"/>
                </a:solidFill>
                <a:latin typeface="Cambria"/>
                <a:cs typeface="Cambria"/>
              </a:rPr>
              <a:t>a </a:t>
            </a:r>
            <a:r>
              <a:rPr sz="1400" spc="-50" dirty="0">
                <a:solidFill>
                  <a:srgbClr val="2E2E2E"/>
                </a:solidFill>
                <a:latin typeface="Cambria"/>
                <a:cs typeface="Cambria"/>
              </a:rPr>
              <a:t>visualizar </a:t>
            </a:r>
            <a:r>
              <a:rPr sz="1400" spc="-40" dirty="0">
                <a:solidFill>
                  <a:srgbClr val="2E2E2E"/>
                </a:solidFill>
                <a:latin typeface="Cambria"/>
                <a:cs typeface="Cambria"/>
              </a:rPr>
              <a:t>el </a:t>
            </a:r>
            <a:r>
              <a:rPr sz="1400" spc="-50" dirty="0">
                <a:solidFill>
                  <a:srgbClr val="2E2E2E"/>
                </a:solidFill>
                <a:latin typeface="Cambria"/>
                <a:cs typeface="Cambria"/>
              </a:rPr>
              <a:t>lugar </a:t>
            </a:r>
            <a:r>
              <a:rPr sz="1400" spc="-40" dirty="0">
                <a:solidFill>
                  <a:srgbClr val="2E2E2E"/>
                </a:solidFill>
                <a:latin typeface="Cambria"/>
                <a:cs typeface="Cambria"/>
              </a:rPr>
              <a:t>al </a:t>
            </a:r>
            <a:r>
              <a:rPr sz="1400" spc="-55" dirty="0">
                <a:solidFill>
                  <a:srgbClr val="2E2E2E"/>
                </a:solidFill>
                <a:latin typeface="Cambria"/>
                <a:cs typeface="Cambria"/>
              </a:rPr>
              <a:t>que</a:t>
            </a:r>
            <a:r>
              <a:rPr sz="1400" spc="-5" dirty="0">
                <a:solidFill>
                  <a:srgbClr val="2E2E2E"/>
                </a:solidFill>
                <a:latin typeface="Cambria"/>
                <a:cs typeface="Cambria"/>
              </a:rPr>
              <a:t> </a:t>
            </a:r>
            <a:r>
              <a:rPr sz="1400" spc="-55" dirty="0">
                <a:solidFill>
                  <a:srgbClr val="2E2E2E"/>
                </a:solidFill>
                <a:latin typeface="Cambria"/>
                <a:cs typeface="Cambria"/>
              </a:rPr>
              <a:t>van.</a:t>
            </a:r>
            <a:endParaRPr sz="1400">
              <a:latin typeface="Cambria"/>
              <a:cs typeface="Cambria"/>
            </a:endParaRPr>
          </a:p>
        </p:txBody>
      </p:sp>
      <p:sp>
        <p:nvSpPr>
          <p:cNvPr id="17" name="object 17"/>
          <p:cNvSpPr txBox="1"/>
          <p:nvPr/>
        </p:nvSpPr>
        <p:spPr>
          <a:xfrm>
            <a:off x="1651889" y="2295118"/>
            <a:ext cx="3858895" cy="238760"/>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333331"/>
                </a:solidFill>
                <a:latin typeface="Cambria"/>
                <a:cs typeface="Cambria"/>
              </a:rPr>
              <a:t>Asegura </a:t>
            </a:r>
            <a:r>
              <a:rPr sz="1400" spc="-45" dirty="0">
                <a:solidFill>
                  <a:srgbClr val="333331"/>
                </a:solidFill>
                <a:latin typeface="Cambria"/>
                <a:cs typeface="Cambria"/>
              </a:rPr>
              <a:t>a </a:t>
            </a:r>
            <a:r>
              <a:rPr sz="1400" spc="-40" dirty="0">
                <a:solidFill>
                  <a:srgbClr val="333331"/>
                </a:solidFill>
                <a:latin typeface="Cambria"/>
                <a:cs typeface="Cambria"/>
              </a:rPr>
              <a:t>los </a:t>
            </a:r>
            <a:r>
              <a:rPr sz="1400" spc="-45" dirty="0">
                <a:solidFill>
                  <a:srgbClr val="333331"/>
                </a:solidFill>
                <a:latin typeface="Cambria"/>
                <a:cs typeface="Cambria"/>
              </a:rPr>
              <a:t>niños que </a:t>
            </a:r>
            <a:r>
              <a:rPr sz="1400" spc="-50" dirty="0">
                <a:solidFill>
                  <a:srgbClr val="333331"/>
                </a:solidFill>
                <a:latin typeface="Cambria"/>
                <a:cs typeface="Cambria"/>
              </a:rPr>
              <a:t>no </a:t>
            </a:r>
            <a:r>
              <a:rPr sz="1400" spc="-40" dirty="0">
                <a:solidFill>
                  <a:srgbClr val="333331"/>
                </a:solidFill>
                <a:latin typeface="Cambria"/>
                <a:cs typeface="Cambria"/>
              </a:rPr>
              <a:t>te olvidarás </a:t>
            </a:r>
            <a:r>
              <a:rPr sz="1400" spc="-45" dirty="0">
                <a:solidFill>
                  <a:srgbClr val="333331"/>
                </a:solidFill>
                <a:latin typeface="Cambria"/>
                <a:cs typeface="Cambria"/>
              </a:rPr>
              <a:t>de </a:t>
            </a:r>
            <a:r>
              <a:rPr sz="1400" spc="-40" dirty="0">
                <a:solidFill>
                  <a:srgbClr val="333331"/>
                </a:solidFill>
                <a:latin typeface="Cambria"/>
                <a:cs typeface="Cambria"/>
              </a:rPr>
              <a:t>sus</a:t>
            </a:r>
            <a:r>
              <a:rPr sz="1400" spc="185" dirty="0">
                <a:solidFill>
                  <a:srgbClr val="333331"/>
                </a:solidFill>
                <a:latin typeface="Cambria"/>
                <a:cs typeface="Cambria"/>
              </a:rPr>
              <a:t> </a:t>
            </a:r>
            <a:r>
              <a:rPr sz="1400" spc="-45" dirty="0">
                <a:solidFill>
                  <a:srgbClr val="333331"/>
                </a:solidFill>
                <a:latin typeface="Cambria"/>
                <a:cs typeface="Cambria"/>
              </a:rPr>
              <a:t>amigos.</a:t>
            </a:r>
            <a:endParaRPr sz="1400">
              <a:latin typeface="Cambria"/>
              <a:cs typeface="Cambria"/>
            </a:endParaRPr>
          </a:p>
        </p:txBody>
      </p:sp>
      <p:sp>
        <p:nvSpPr>
          <p:cNvPr id="18" name="object 18"/>
          <p:cNvSpPr txBox="1"/>
          <p:nvPr/>
        </p:nvSpPr>
        <p:spPr>
          <a:xfrm>
            <a:off x="1659382" y="2683230"/>
            <a:ext cx="3893820" cy="238760"/>
          </a:xfrm>
          <a:prstGeom prst="rect">
            <a:avLst/>
          </a:prstGeom>
        </p:spPr>
        <p:txBody>
          <a:bodyPr vert="horz" wrap="square" lIns="0" tIns="12700" rIns="0" bIns="0" rtlCol="0">
            <a:spAutoFit/>
          </a:bodyPr>
          <a:lstStyle/>
          <a:p>
            <a:pPr marL="12700">
              <a:lnSpc>
                <a:spcPct val="100000"/>
              </a:lnSpc>
              <a:spcBef>
                <a:spcPts val="100"/>
              </a:spcBef>
            </a:pPr>
            <a:r>
              <a:rPr sz="1400" spc="-60" dirty="0">
                <a:solidFill>
                  <a:srgbClr val="313331"/>
                </a:solidFill>
                <a:latin typeface="Cambria"/>
                <a:cs typeface="Cambria"/>
              </a:rPr>
              <a:t>Haz un </a:t>
            </a:r>
            <a:r>
              <a:rPr sz="1400" spc="-65" dirty="0">
                <a:solidFill>
                  <a:srgbClr val="313331"/>
                </a:solidFill>
                <a:latin typeface="Cambria"/>
                <a:cs typeface="Cambria"/>
              </a:rPr>
              <a:t>álbum </a:t>
            </a:r>
            <a:r>
              <a:rPr sz="1400" spc="-55" dirty="0">
                <a:solidFill>
                  <a:srgbClr val="313331"/>
                </a:solidFill>
                <a:latin typeface="Cambria"/>
                <a:cs typeface="Cambria"/>
              </a:rPr>
              <a:t>de recortes de </a:t>
            </a:r>
            <a:r>
              <a:rPr sz="1400" spc="-45" dirty="0">
                <a:solidFill>
                  <a:srgbClr val="313331"/>
                </a:solidFill>
                <a:latin typeface="Cambria"/>
                <a:cs typeface="Cambria"/>
              </a:rPr>
              <a:t>la </a:t>
            </a:r>
            <a:r>
              <a:rPr sz="1400" spc="-60" dirty="0">
                <a:solidFill>
                  <a:srgbClr val="313331"/>
                </a:solidFill>
                <a:latin typeface="Cambria"/>
                <a:cs typeface="Cambria"/>
              </a:rPr>
              <a:t>antigua </a:t>
            </a:r>
            <a:r>
              <a:rPr sz="1400" spc="-55" dirty="0">
                <a:solidFill>
                  <a:srgbClr val="313331"/>
                </a:solidFill>
                <a:latin typeface="Cambria"/>
                <a:cs typeface="Cambria"/>
              </a:rPr>
              <a:t>casa </a:t>
            </a:r>
            <a:r>
              <a:rPr sz="1400" spc="-45" dirty="0">
                <a:solidFill>
                  <a:srgbClr val="313331"/>
                </a:solidFill>
                <a:latin typeface="Cambria"/>
                <a:cs typeface="Cambria"/>
              </a:rPr>
              <a:t>y </a:t>
            </a:r>
            <a:r>
              <a:rPr sz="1400" spc="-55" dirty="0">
                <a:solidFill>
                  <a:srgbClr val="313331"/>
                </a:solidFill>
                <a:latin typeface="Cambria"/>
                <a:cs typeface="Cambria"/>
              </a:rPr>
              <a:t>del</a:t>
            </a:r>
            <a:r>
              <a:rPr sz="1400" spc="-90" dirty="0">
                <a:solidFill>
                  <a:srgbClr val="313331"/>
                </a:solidFill>
                <a:latin typeface="Cambria"/>
                <a:cs typeface="Cambria"/>
              </a:rPr>
              <a:t> </a:t>
            </a:r>
            <a:r>
              <a:rPr sz="1400" spc="-55" dirty="0">
                <a:solidFill>
                  <a:srgbClr val="313331"/>
                </a:solidFill>
                <a:latin typeface="Cambria"/>
                <a:cs typeface="Cambria"/>
              </a:rPr>
              <a:t>barrio.</a:t>
            </a:r>
            <a:endParaRPr sz="1400">
              <a:latin typeface="Cambria"/>
              <a:cs typeface="Cambria"/>
            </a:endParaRPr>
          </a:p>
        </p:txBody>
      </p:sp>
      <p:sp>
        <p:nvSpPr>
          <p:cNvPr id="19" name="object 19"/>
          <p:cNvSpPr txBox="1"/>
          <p:nvPr/>
        </p:nvSpPr>
        <p:spPr>
          <a:xfrm>
            <a:off x="1651889" y="3109950"/>
            <a:ext cx="5036820" cy="1061085"/>
          </a:xfrm>
          <a:prstGeom prst="rect">
            <a:avLst/>
          </a:prstGeom>
        </p:spPr>
        <p:txBody>
          <a:bodyPr vert="horz" wrap="square" lIns="0" tIns="12700" rIns="0" bIns="0" rtlCol="0">
            <a:spAutoFit/>
          </a:bodyPr>
          <a:lstStyle/>
          <a:p>
            <a:pPr marL="12700" marR="5080" indent="3810">
              <a:lnSpc>
                <a:spcPct val="100000"/>
              </a:lnSpc>
              <a:spcBef>
                <a:spcPts val="100"/>
              </a:spcBef>
            </a:pPr>
            <a:r>
              <a:rPr sz="1400" spc="-10" dirty="0">
                <a:solidFill>
                  <a:srgbClr val="333333"/>
                </a:solidFill>
                <a:latin typeface="Cambria"/>
                <a:cs typeface="Cambria"/>
              </a:rPr>
              <a:t>Organiza </a:t>
            </a:r>
            <a:r>
              <a:rPr sz="1400" spc="-20" dirty="0">
                <a:solidFill>
                  <a:srgbClr val="333333"/>
                </a:solidFill>
                <a:latin typeface="Cambria"/>
                <a:cs typeface="Cambria"/>
              </a:rPr>
              <a:t>una </a:t>
            </a:r>
            <a:r>
              <a:rPr sz="1400" dirty="0">
                <a:solidFill>
                  <a:srgbClr val="333333"/>
                </a:solidFill>
                <a:latin typeface="Cambria"/>
                <a:cs typeface="Cambria"/>
              </a:rPr>
              <a:t>fiesta </a:t>
            </a:r>
            <a:r>
              <a:rPr sz="1400" spc="-25" dirty="0">
                <a:solidFill>
                  <a:srgbClr val="333333"/>
                </a:solidFill>
                <a:latin typeface="Cambria"/>
                <a:cs typeface="Cambria"/>
              </a:rPr>
              <a:t>de </a:t>
            </a:r>
            <a:r>
              <a:rPr sz="1400" spc="-5" dirty="0">
                <a:solidFill>
                  <a:srgbClr val="333333"/>
                </a:solidFill>
                <a:latin typeface="Cambria"/>
                <a:cs typeface="Cambria"/>
              </a:rPr>
              <a:t>despedida. </a:t>
            </a:r>
            <a:r>
              <a:rPr sz="1400" spc="-30" dirty="0">
                <a:solidFill>
                  <a:srgbClr val="333333"/>
                </a:solidFill>
                <a:latin typeface="Cambria"/>
                <a:cs typeface="Cambria"/>
              </a:rPr>
              <a:t>En </a:t>
            </a:r>
            <a:r>
              <a:rPr sz="1400" spc="-15" dirty="0">
                <a:solidFill>
                  <a:srgbClr val="333333"/>
                </a:solidFill>
                <a:latin typeface="Cambria"/>
                <a:cs typeface="Cambria"/>
              </a:rPr>
              <a:t>la </a:t>
            </a:r>
            <a:r>
              <a:rPr sz="1400" dirty="0">
                <a:solidFill>
                  <a:srgbClr val="333333"/>
                </a:solidFill>
                <a:latin typeface="Cambria"/>
                <a:cs typeface="Cambria"/>
              </a:rPr>
              <a:t>fiesta, </a:t>
            </a:r>
            <a:r>
              <a:rPr sz="1400" spc="-20" dirty="0">
                <a:solidFill>
                  <a:srgbClr val="333333"/>
                </a:solidFill>
                <a:latin typeface="Cambria"/>
                <a:cs typeface="Cambria"/>
              </a:rPr>
              <a:t>haz que </a:t>
            </a:r>
            <a:r>
              <a:rPr sz="1400" spc="-15" dirty="0">
                <a:solidFill>
                  <a:srgbClr val="333333"/>
                </a:solidFill>
                <a:latin typeface="Cambria"/>
                <a:cs typeface="Cambria"/>
              </a:rPr>
              <a:t>sus </a:t>
            </a:r>
            <a:r>
              <a:rPr sz="1400" spc="-10" dirty="0">
                <a:solidFill>
                  <a:srgbClr val="333333"/>
                </a:solidFill>
                <a:latin typeface="Cambria"/>
                <a:cs typeface="Cambria"/>
              </a:rPr>
              <a:t>amigos  firmen </a:t>
            </a:r>
            <a:r>
              <a:rPr sz="1400" spc="-25" dirty="0">
                <a:solidFill>
                  <a:srgbClr val="333333"/>
                </a:solidFill>
                <a:latin typeface="Cambria"/>
                <a:cs typeface="Cambria"/>
              </a:rPr>
              <a:t>en </a:t>
            </a:r>
            <a:r>
              <a:rPr sz="1400" spc="-15" dirty="0">
                <a:solidFill>
                  <a:srgbClr val="333333"/>
                </a:solidFill>
                <a:latin typeface="Cambria"/>
                <a:cs typeface="Cambria"/>
              </a:rPr>
              <a:t>la</a:t>
            </a:r>
            <a:r>
              <a:rPr sz="1400" spc="-60" dirty="0">
                <a:solidFill>
                  <a:srgbClr val="333333"/>
                </a:solidFill>
                <a:latin typeface="Cambria"/>
                <a:cs typeface="Cambria"/>
              </a:rPr>
              <a:t> </a:t>
            </a:r>
            <a:r>
              <a:rPr sz="1400" spc="-5" dirty="0">
                <a:solidFill>
                  <a:srgbClr val="333333"/>
                </a:solidFill>
                <a:latin typeface="Cambria"/>
                <a:cs typeface="Cambria"/>
              </a:rPr>
              <a:t>camiseta.</a:t>
            </a:r>
            <a:endParaRPr sz="1400">
              <a:latin typeface="Cambria"/>
              <a:cs typeface="Cambria"/>
            </a:endParaRPr>
          </a:p>
          <a:p>
            <a:pPr marL="15875" marR="130175" indent="6985">
              <a:lnSpc>
                <a:spcPts val="1560"/>
              </a:lnSpc>
              <a:spcBef>
                <a:spcPts val="150"/>
              </a:spcBef>
            </a:pPr>
            <a:r>
              <a:rPr sz="1400" spc="-40" dirty="0">
                <a:solidFill>
                  <a:srgbClr val="313331"/>
                </a:solidFill>
                <a:latin typeface="Cambria"/>
                <a:cs typeface="Cambria"/>
              </a:rPr>
              <a:t>Haz que </a:t>
            </a:r>
            <a:r>
              <a:rPr sz="1400" spc="-35" dirty="0">
                <a:solidFill>
                  <a:srgbClr val="313331"/>
                </a:solidFill>
                <a:latin typeface="Cambria"/>
                <a:cs typeface="Cambria"/>
              </a:rPr>
              <a:t>tus </a:t>
            </a:r>
            <a:r>
              <a:rPr sz="1400" spc="-30" dirty="0">
                <a:solidFill>
                  <a:srgbClr val="313331"/>
                </a:solidFill>
                <a:latin typeface="Cambria"/>
                <a:cs typeface="Cambria"/>
              </a:rPr>
              <a:t>hijos escriban cartas </a:t>
            </a:r>
            <a:r>
              <a:rPr sz="1400" spc="-40" dirty="0">
                <a:solidFill>
                  <a:srgbClr val="313331"/>
                </a:solidFill>
                <a:latin typeface="Cambria"/>
                <a:cs typeface="Cambria"/>
              </a:rPr>
              <a:t>de </a:t>
            </a:r>
            <a:r>
              <a:rPr sz="1400" spc="-35" dirty="0">
                <a:solidFill>
                  <a:srgbClr val="313331"/>
                </a:solidFill>
                <a:latin typeface="Cambria"/>
                <a:cs typeface="Cambria"/>
              </a:rPr>
              <a:t>despedida </a:t>
            </a:r>
            <a:r>
              <a:rPr sz="1400" spc="-45" dirty="0">
                <a:solidFill>
                  <a:srgbClr val="313331"/>
                </a:solidFill>
                <a:latin typeface="Cambria"/>
                <a:cs typeface="Cambria"/>
              </a:rPr>
              <a:t>a </a:t>
            </a:r>
            <a:r>
              <a:rPr sz="1400" spc="-35" dirty="0">
                <a:solidFill>
                  <a:srgbClr val="313331"/>
                </a:solidFill>
                <a:latin typeface="Cambria"/>
                <a:cs typeface="Cambria"/>
              </a:rPr>
              <a:t>sus amigos </a:t>
            </a:r>
            <a:r>
              <a:rPr sz="1400" spc="-45" dirty="0">
                <a:solidFill>
                  <a:srgbClr val="313331"/>
                </a:solidFill>
                <a:latin typeface="Cambria"/>
                <a:cs typeface="Cambria"/>
              </a:rPr>
              <a:t>y </a:t>
            </a:r>
            <a:r>
              <a:rPr sz="1400" spc="-40" dirty="0">
                <a:solidFill>
                  <a:srgbClr val="313331"/>
                </a:solidFill>
                <a:latin typeface="Cambria"/>
                <a:cs typeface="Cambria"/>
              </a:rPr>
              <a:t>que  </a:t>
            </a:r>
            <a:r>
              <a:rPr sz="1400" spc="-35" dirty="0">
                <a:solidFill>
                  <a:srgbClr val="313331"/>
                </a:solidFill>
                <a:latin typeface="Cambria"/>
                <a:cs typeface="Cambria"/>
              </a:rPr>
              <a:t>adjunten </a:t>
            </a:r>
            <a:r>
              <a:rPr sz="1400" spc="-40" dirty="0">
                <a:solidFill>
                  <a:srgbClr val="313331"/>
                </a:solidFill>
                <a:latin typeface="Cambria"/>
                <a:cs typeface="Cambria"/>
              </a:rPr>
              <a:t>su nueva </a:t>
            </a:r>
            <a:r>
              <a:rPr sz="1400" spc="-30" dirty="0">
                <a:solidFill>
                  <a:srgbClr val="313331"/>
                </a:solidFill>
                <a:latin typeface="Cambria"/>
                <a:cs typeface="Cambria"/>
              </a:rPr>
              <a:t>dirección. </a:t>
            </a:r>
            <a:r>
              <a:rPr sz="1400" spc="-40" dirty="0">
                <a:solidFill>
                  <a:srgbClr val="313331"/>
                </a:solidFill>
                <a:latin typeface="Cambria"/>
                <a:cs typeface="Cambria"/>
              </a:rPr>
              <a:t>Puede </a:t>
            </a:r>
            <a:r>
              <a:rPr sz="1400" spc="-35" dirty="0">
                <a:solidFill>
                  <a:srgbClr val="313331"/>
                </a:solidFill>
                <a:latin typeface="Cambria"/>
                <a:cs typeface="Cambria"/>
              </a:rPr>
              <a:t>llamar </a:t>
            </a:r>
            <a:r>
              <a:rPr sz="1400" spc="-45" dirty="0">
                <a:solidFill>
                  <a:srgbClr val="313331"/>
                </a:solidFill>
                <a:latin typeface="Cambria"/>
                <a:cs typeface="Cambria"/>
              </a:rPr>
              <a:t>a </a:t>
            </a:r>
            <a:r>
              <a:rPr sz="1400" spc="-30" dirty="0">
                <a:solidFill>
                  <a:srgbClr val="313331"/>
                </a:solidFill>
                <a:latin typeface="Cambria"/>
                <a:cs typeface="Cambria"/>
              </a:rPr>
              <a:t>los </a:t>
            </a:r>
            <a:r>
              <a:rPr sz="1400" spc="-35" dirty="0">
                <a:solidFill>
                  <a:srgbClr val="313331"/>
                </a:solidFill>
                <a:latin typeface="Cambria"/>
                <a:cs typeface="Cambria"/>
              </a:rPr>
              <a:t>padres </a:t>
            </a:r>
            <a:r>
              <a:rPr sz="1400" spc="-40" dirty="0">
                <a:solidFill>
                  <a:srgbClr val="313331"/>
                </a:solidFill>
                <a:latin typeface="Cambria"/>
                <a:cs typeface="Cambria"/>
              </a:rPr>
              <a:t>de </a:t>
            </a:r>
            <a:r>
              <a:rPr sz="1400" spc="-30" dirty="0">
                <a:solidFill>
                  <a:srgbClr val="313331"/>
                </a:solidFill>
                <a:latin typeface="Cambria"/>
                <a:cs typeface="Cambria"/>
              </a:rPr>
              <a:t>los otros  </a:t>
            </a:r>
            <a:r>
              <a:rPr sz="1400" spc="-35" dirty="0">
                <a:solidFill>
                  <a:srgbClr val="313331"/>
                </a:solidFill>
                <a:latin typeface="Cambria"/>
                <a:cs typeface="Cambria"/>
              </a:rPr>
              <a:t>niños para </a:t>
            </a:r>
            <a:r>
              <a:rPr sz="1400" spc="-40" dirty="0">
                <a:solidFill>
                  <a:srgbClr val="313331"/>
                </a:solidFill>
                <a:latin typeface="Cambria"/>
                <a:cs typeface="Cambria"/>
              </a:rPr>
              <a:t>que </a:t>
            </a:r>
            <a:r>
              <a:rPr sz="1400" spc="-35" dirty="0">
                <a:solidFill>
                  <a:srgbClr val="313331"/>
                </a:solidFill>
                <a:latin typeface="Cambria"/>
                <a:cs typeface="Cambria"/>
              </a:rPr>
              <a:t>se </a:t>
            </a:r>
            <a:r>
              <a:rPr sz="1400" spc="-40" dirty="0">
                <a:solidFill>
                  <a:srgbClr val="313331"/>
                </a:solidFill>
                <a:latin typeface="Cambria"/>
                <a:cs typeface="Cambria"/>
              </a:rPr>
              <a:t>animen </a:t>
            </a:r>
            <a:r>
              <a:rPr sz="1400" spc="-45" dirty="0">
                <a:solidFill>
                  <a:srgbClr val="313331"/>
                </a:solidFill>
                <a:latin typeface="Cambria"/>
                <a:cs typeface="Cambria"/>
              </a:rPr>
              <a:t>a </a:t>
            </a:r>
            <a:r>
              <a:rPr sz="1400" spc="-35" dirty="0">
                <a:solidFill>
                  <a:srgbClr val="313331"/>
                </a:solidFill>
                <a:latin typeface="Cambria"/>
                <a:cs typeface="Cambria"/>
              </a:rPr>
              <a:t>devolver </a:t>
            </a:r>
            <a:r>
              <a:rPr sz="1400" spc="-30" dirty="0">
                <a:solidFill>
                  <a:srgbClr val="313331"/>
                </a:solidFill>
                <a:latin typeface="Cambria"/>
                <a:cs typeface="Cambria"/>
              </a:rPr>
              <a:t>las</a:t>
            </a:r>
            <a:r>
              <a:rPr sz="1400" spc="25" dirty="0">
                <a:solidFill>
                  <a:srgbClr val="313331"/>
                </a:solidFill>
                <a:latin typeface="Cambria"/>
                <a:cs typeface="Cambria"/>
              </a:rPr>
              <a:t> </a:t>
            </a:r>
            <a:r>
              <a:rPr sz="1400" spc="-25" dirty="0">
                <a:solidFill>
                  <a:srgbClr val="313331"/>
                </a:solidFill>
                <a:latin typeface="Cambria"/>
                <a:cs typeface="Cambria"/>
              </a:rPr>
              <a:t>cartas.</a:t>
            </a:r>
            <a:endParaRPr sz="1400">
              <a:latin typeface="Cambria"/>
              <a:cs typeface="Cambria"/>
            </a:endParaRPr>
          </a:p>
        </p:txBody>
      </p:sp>
      <p:sp>
        <p:nvSpPr>
          <p:cNvPr id="20" name="object 20"/>
          <p:cNvSpPr txBox="1"/>
          <p:nvPr/>
        </p:nvSpPr>
        <p:spPr>
          <a:xfrm>
            <a:off x="1655698" y="4324197"/>
            <a:ext cx="4983480" cy="1029969"/>
          </a:xfrm>
          <a:prstGeom prst="rect">
            <a:avLst/>
          </a:prstGeom>
        </p:spPr>
        <p:txBody>
          <a:bodyPr vert="horz" wrap="square" lIns="0" tIns="31750" rIns="0" bIns="0" rtlCol="0">
            <a:spAutoFit/>
          </a:bodyPr>
          <a:lstStyle/>
          <a:p>
            <a:pPr marL="16510" marR="116205" indent="-3810">
              <a:lnSpc>
                <a:spcPts val="1560"/>
              </a:lnSpc>
              <a:spcBef>
                <a:spcPts val="250"/>
              </a:spcBef>
            </a:pPr>
            <a:r>
              <a:rPr sz="1400" spc="-85" dirty="0">
                <a:solidFill>
                  <a:srgbClr val="333331"/>
                </a:solidFill>
                <a:latin typeface="Cambria"/>
                <a:cs typeface="Cambria"/>
              </a:rPr>
              <a:t>Cuando</a:t>
            </a:r>
            <a:r>
              <a:rPr sz="1400" spc="-110" dirty="0">
                <a:solidFill>
                  <a:srgbClr val="333331"/>
                </a:solidFill>
                <a:latin typeface="Cambria"/>
                <a:cs typeface="Cambria"/>
              </a:rPr>
              <a:t> </a:t>
            </a:r>
            <a:r>
              <a:rPr sz="1400" spc="-85" dirty="0">
                <a:solidFill>
                  <a:srgbClr val="333331"/>
                </a:solidFill>
                <a:latin typeface="Cambria"/>
                <a:cs typeface="Cambria"/>
              </a:rPr>
              <a:t>empaques,</a:t>
            </a:r>
            <a:r>
              <a:rPr sz="1400" spc="-110" dirty="0">
                <a:solidFill>
                  <a:srgbClr val="333331"/>
                </a:solidFill>
                <a:latin typeface="Cambria"/>
                <a:cs typeface="Cambria"/>
              </a:rPr>
              <a:t> </a:t>
            </a:r>
            <a:r>
              <a:rPr sz="1400" spc="-75" dirty="0">
                <a:solidFill>
                  <a:srgbClr val="333331"/>
                </a:solidFill>
                <a:latin typeface="Cambria"/>
                <a:cs typeface="Cambria"/>
              </a:rPr>
              <a:t>dales</a:t>
            </a:r>
            <a:r>
              <a:rPr sz="1400" spc="-110" dirty="0">
                <a:solidFill>
                  <a:srgbClr val="333331"/>
                </a:solidFill>
                <a:latin typeface="Cambria"/>
                <a:cs typeface="Cambria"/>
              </a:rPr>
              <a:t> </a:t>
            </a:r>
            <a:r>
              <a:rPr sz="1400" spc="-65" dirty="0">
                <a:solidFill>
                  <a:srgbClr val="333331"/>
                </a:solidFill>
                <a:latin typeface="Cambria"/>
                <a:cs typeface="Cambria"/>
              </a:rPr>
              <a:t>su</a:t>
            </a:r>
            <a:r>
              <a:rPr sz="1400" spc="-105" dirty="0">
                <a:solidFill>
                  <a:srgbClr val="333331"/>
                </a:solidFill>
                <a:latin typeface="Cambria"/>
                <a:cs typeface="Cambria"/>
              </a:rPr>
              <a:t> </a:t>
            </a:r>
            <a:r>
              <a:rPr sz="1400" spc="-80" dirty="0">
                <a:solidFill>
                  <a:srgbClr val="333331"/>
                </a:solidFill>
                <a:latin typeface="Cambria"/>
                <a:cs typeface="Cambria"/>
              </a:rPr>
              <a:t>propia</a:t>
            </a:r>
            <a:r>
              <a:rPr sz="1400" spc="-110" dirty="0">
                <a:solidFill>
                  <a:srgbClr val="333331"/>
                </a:solidFill>
                <a:latin typeface="Cambria"/>
                <a:cs typeface="Cambria"/>
              </a:rPr>
              <a:t> </a:t>
            </a:r>
            <a:r>
              <a:rPr sz="1400" spc="-70" dirty="0">
                <a:solidFill>
                  <a:srgbClr val="333331"/>
                </a:solidFill>
                <a:latin typeface="Cambria"/>
                <a:cs typeface="Cambria"/>
              </a:rPr>
              <a:t>caja.</a:t>
            </a:r>
            <a:r>
              <a:rPr sz="1400" spc="-110" dirty="0">
                <a:solidFill>
                  <a:srgbClr val="333331"/>
                </a:solidFill>
                <a:latin typeface="Cambria"/>
                <a:cs typeface="Cambria"/>
              </a:rPr>
              <a:t> </a:t>
            </a:r>
            <a:r>
              <a:rPr sz="1400" spc="-85" dirty="0">
                <a:solidFill>
                  <a:srgbClr val="333331"/>
                </a:solidFill>
                <a:latin typeface="Cambria"/>
                <a:cs typeface="Cambria"/>
              </a:rPr>
              <a:t>Pueden</a:t>
            </a:r>
            <a:r>
              <a:rPr sz="1400" spc="-110" dirty="0">
                <a:solidFill>
                  <a:srgbClr val="333331"/>
                </a:solidFill>
                <a:latin typeface="Cambria"/>
                <a:cs typeface="Cambria"/>
              </a:rPr>
              <a:t> </a:t>
            </a:r>
            <a:r>
              <a:rPr sz="1400" spc="-80" dirty="0">
                <a:solidFill>
                  <a:srgbClr val="333331"/>
                </a:solidFill>
                <a:latin typeface="Cambria"/>
                <a:cs typeface="Cambria"/>
              </a:rPr>
              <a:t>decorarla</a:t>
            </a:r>
            <a:r>
              <a:rPr sz="1400" spc="-105" dirty="0">
                <a:solidFill>
                  <a:srgbClr val="333331"/>
                </a:solidFill>
                <a:latin typeface="Cambria"/>
                <a:cs typeface="Cambria"/>
              </a:rPr>
              <a:t> </a:t>
            </a:r>
            <a:r>
              <a:rPr sz="1400" spc="-75" dirty="0">
                <a:solidFill>
                  <a:srgbClr val="333331"/>
                </a:solidFill>
                <a:latin typeface="Cambria"/>
                <a:cs typeface="Cambria"/>
              </a:rPr>
              <a:t>para</a:t>
            </a:r>
            <a:r>
              <a:rPr sz="1400" spc="-110" dirty="0">
                <a:solidFill>
                  <a:srgbClr val="333331"/>
                </a:solidFill>
                <a:latin typeface="Cambria"/>
                <a:cs typeface="Cambria"/>
              </a:rPr>
              <a:t> </a:t>
            </a:r>
            <a:r>
              <a:rPr sz="1400" spc="-75" dirty="0">
                <a:solidFill>
                  <a:srgbClr val="333331"/>
                </a:solidFill>
                <a:latin typeface="Cambria"/>
                <a:cs typeface="Cambria"/>
              </a:rPr>
              <a:t>que</a:t>
            </a:r>
            <a:r>
              <a:rPr sz="1400" spc="-110" dirty="0">
                <a:solidFill>
                  <a:srgbClr val="333331"/>
                </a:solidFill>
                <a:latin typeface="Cambria"/>
                <a:cs typeface="Cambria"/>
              </a:rPr>
              <a:t> </a:t>
            </a:r>
            <a:r>
              <a:rPr sz="1400" spc="-80" dirty="0">
                <a:solidFill>
                  <a:srgbClr val="333331"/>
                </a:solidFill>
                <a:latin typeface="Cambria"/>
                <a:cs typeface="Cambria"/>
              </a:rPr>
              <a:t>sepan  </a:t>
            </a:r>
            <a:r>
              <a:rPr sz="1400" spc="-75" dirty="0">
                <a:solidFill>
                  <a:srgbClr val="333331"/>
                </a:solidFill>
                <a:latin typeface="Cambria"/>
                <a:cs typeface="Cambria"/>
              </a:rPr>
              <a:t>cuál</a:t>
            </a:r>
            <a:r>
              <a:rPr sz="1400" spc="-110" dirty="0">
                <a:solidFill>
                  <a:srgbClr val="333331"/>
                </a:solidFill>
                <a:latin typeface="Cambria"/>
                <a:cs typeface="Cambria"/>
              </a:rPr>
              <a:t> </a:t>
            </a:r>
            <a:r>
              <a:rPr sz="1400" spc="-65" dirty="0">
                <a:solidFill>
                  <a:srgbClr val="333331"/>
                </a:solidFill>
                <a:latin typeface="Cambria"/>
                <a:cs typeface="Cambria"/>
              </a:rPr>
              <a:t>es</a:t>
            </a:r>
            <a:r>
              <a:rPr sz="1400" spc="-110" dirty="0">
                <a:solidFill>
                  <a:srgbClr val="333331"/>
                </a:solidFill>
                <a:latin typeface="Cambria"/>
                <a:cs typeface="Cambria"/>
              </a:rPr>
              <a:t> </a:t>
            </a:r>
            <a:r>
              <a:rPr sz="1400" spc="-55" dirty="0">
                <a:solidFill>
                  <a:srgbClr val="333331"/>
                </a:solidFill>
                <a:latin typeface="Cambria"/>
                <a:cs typeface="Cambria"/>
              </a:rPr>
              <a:t>la</a:t>
            </a:r>
            <a:r>
              <a:rPr sz="1400" spc="-110" dirty="0">
                <a:solidFill>
                  <a:srgbClr val="333331"/>
                </a:solidFill>
                <a:latin typeface="Cambria"/>
                <a:cs typeface="Cambria"/>
              </a:rPr>
              <a:t> </a:t>
            </a:r>
            <a:r>
              <a:rPr sz="1400" spc="-80" dirty="0">
                <a:solidFill>
                  <a:srgbClr val="333331"/>
                </a:solidFill>
                <a:latin typeface="Cambria"/>
                <a:cs typeface="Cambria"/>
              </a:rPr>
              <a:t>suya</a:t>
            </a:r>
            <a:r>
              <a:rPr sz="1400" spc="-110" dirty="0">
                <a:solidFill>
                  <a:srgbClr val="333331"/>
                </a:solidFill>
                <a:latin typeface="Cambria"/>
                <a:cs typeface="Cambria"/>
              </a:rPr>
              <a:t> </a:t>
            </a:r>
            <a:r>
              <a:rPr sz="1400" spc="-85" dirty="0">
                <a:solidFill>
                  <a:srgbClr val="333331"/>
                </a:solidFill>
                <a:latin typeface="Cambria"/>
                <a:cs typeface="Cambria"/>
              </a:rPr>
              <a:t>después</a:t>
            </a:r>
            <a:r>
              <a:rPr sz="1400" spc="-110" dirty="0">
                <a:solidFill>
                  <a:srgbClr val="333331"/>
                </a:solidFill>
                <a:latin typeface="Cambria"/>
                <a:cs typeface="Cambria"/>
              </a:rPr>
              <a:t> </a:t>
            </a:r>
            <a:r>
              <a:rPr sz="1400" spc="-70" dirty="0">
                <a:solidFill>
                  <a:srgbClr val="333331"/>
                </a:solidFill>
                <a:latin typeface="Cambria"/>
                <a:cs typeface="Cambria"/>
              </a:rPr>
              <a:t>de</a:t>
            </a:r>
            <a:r>
              <a:rPr sz="1400" spc="-110" dirty="0">
                <a:solidFill>
                  <a:srgbClr val="333331"/>
                </a:solidFill>
                <a:latin typeface="Cambria"/>
                <a:cs typeface="Cambria"/>
              </a:rPr>
              <a:t> </a:t>
            </a:r>
            <a:r>
              <a:rPr sz="1400" spc="-55" dirty="0">
                <a:solidFill>
                  <a:srgbClr val="333331"/>
                </a:solidFill>
                <a:latin typeface="Cambria"/>
                <a:cs typeface="Cambria"/>
              </a:rPr>
              <a:t>la</a:t>
            </a:r>
            <a:r>
              <a:rPr sz="1400" spc="-110" dirty="0">
                <a:solidFill>
                  <a:srgbClr val="333331"/>
                </a:solidFill>
                <a:latin typeface="Cambria"/>
                <a:cs typeface="Cambria"/>
              </a:rPr>
              <a:t> </a:t>
            </a:r>
            <a:r>
              <a:rPr sz="1400" spc="-85" dirty="0">
                <a:solidFill>
                  <a:srgbClr val="333331"/>
                </a:solidFill>
                <a:latin typeface="Cambria"/>
                <a:cs typeface="Cambria"/>
              </a:rPr>
              <a:t>mudanza.</a:t>
            </a:r>
            <a:endParaRPr sz="1400">
              <a:latin typeface="Cambria"/>
              <a:cs typeface="Cambria"/>
            </a:endParaRPr>
          </a:p>
          <a:p>
            <a:pPr>
              <a:lnSpc>
                <a:spcPct val="100000"/>
              </a:lnSpc>
              <a:spcBef>
                <a:spcPts val="55"/>
              </a:spcBef>
            </a:pPr>
            <a:endParaRPr sz="1350">
              <a:latin typeface="Times New Roman"/>
              <a:cs typeface="Times New Roman"/>
            </a:endParaRPr>
          </a:p>
          <a:p>
            <a:pPr marL="15875" marR="5080">
              <a:lnSpc>
                <a:spcPts val="1530"/>
              </a:lnSpc>
            </a:pPr>
            <a:r>
              <a:rPr sz="1400" spc="-50" dirty="0">
                <a:solidFill>
                  <a:srgbClr val="2F2F2F"/>
                </a:solidFill>
                <a:latin typeface="Cambria"/>
                <a:cs typeface="Cambria"/>
              </a:rPr>
              <a:t>Si te </a:t>
            </a:r>
            <a:r>
              <a:rPr sz="1400" spc="-60" dirty="0">
                <a:solidFill>
                  <a:srgbClr val="2F2F2F"/>
                </a:solidFill>
                <a:latin typeface="Cambria"/>
                <a:cs typeface="Cambria"/>
              </a:rPr>
              <a:t>vas </a:t>
            </a:r>
            <a:r>
              <a:rPr sz="1400" spc="-45" dirty="0">
                <a:solidFill>
                  <a:srgbClr val="2F2F2F"/>
                </a:solidFill>
                <a:latin typeface="Cambria"/>
                <a:cs typeface="Cambria"/>
              </a:rPr>
              <a:t>a </a:t>
            </a:r>
            <a:r>
              <a:rPr sz="1400" spc="-75" dirty="0">
                <a:solidFill>
                  <a:srgbClr val="2F2F2F"/>
                </a:solidFill>
                <a:latin typeface="Cambria"/>
                <a:cs typeface="Cambria"/>
              </a:rPr>
              <a:t>mudar </a:t>
            </a:r>
            <a:r>
              <a:rPr sz="1400" spc="-60" dirty="0">
                <a:solidFill>
                  <a:srgbClr val="2F2F2F"/>
                </a:solidFill>
                <a:latin typeface="Cambria"/>
                <a:cs typeface="Cambria"/>
              </a:rPr>
              <a:t>lejos, </a:t>
            </a:r>
            <a:r>
              <a:rPr sz="1400" spc="-75" dirty="0">
                <a:solidFill>
                  <a:srgbClr val="2F2F2F"/>
                </a:solidFill>
                <a:latin typeface="Cambria"/>
                <a:cs typeface="Cambria"/>
              </a:rPr>
              <a:t>compra </a:t>
            </a:r>
            <a:r>
              <a:rPr sz="1400" spc="-65" dirty="0">
                <a:solidFill>
                  <a:srgbClr val="2F2F2F"/>
                </a:solidFill>
                <a:latin typeface="Cambria"/>
                <a:cs typeface="Cambria"/>
              </a:rPr>
              <a:t>tarjetas postales </a:t>
            </a:r>
            <a:r>
              <a:rPr sz="1400" spc="-70" dirty="0">
                <a:solidFill>
                  <a:srgbClr val="2F2F2F"/>
                </a:solidFill>
                <a:latin typeface="Cambria"/>
                <a:cs typeface="Cambria"/>
              </a:rPr>
              <a:t>cuando </a:t>
            </a:r>
            <a:r>
              <a:rPr sz="1400" spc="-50" dirty="0">
                <a:solidFill>
                  <a:srgbClr val="2F2F2F"/>
                </a:solidFill>
                <a:latin typeface="Cambria"/>
                <a:cs typeface="Cambria"/>
              </a:rPr>
              <a:t>te </a:t>
            </a:r>
            <a:r>
              <a:rPr sz="1400" spc="-70" dirty="0">
                <a:solidFill>
                  <a:srgbClr val="2F2F2F"/>
                </a:solidFill>
                <a:latin typeface="Cambria"/>
                <a:cs typeface="Cambria"/>
              </a:rPr>
              <a:t>desplaces</a:t>
            </a:r>
            <a:r>
              <a:rPr sz="1400" spc="-215" dirty="0">
                <a:solidFill>
                  <a:srgbClr val="2F2F2F"/>
                </a:solidFill>
                <a:latin typeface="Cambria"/>
                <a:cs typeface="Cambria"/>
              </a:rPr>
              <a:t> </a:t>
            </a:r>
            <a:r>
              <a:rPr sz="1400" spc="-65" dirty="0">
                <a:solidFill>
                  <a:srgbClr val="2F2F2F"/>
                </a:solidFill>
                <a:latin typeface="Cambria"/>
                <a:cs typeface="Cambria"/>
              </a:rPr>
              <a:t>para  que </a:t>
            </a:r>
            <a:r>
              <a:rPr sz="1400" spc="-70" dirty="0">
                <a:solidFill>
                  <a:srgbClr val="2F2F2F"/>
                </a:solidFill>
                <a:latin typeface="Cambria"/>
                <a:cs typeface="Cambria"/>
              </a:rPr>
              <a:t>puedan recordar </a:t>
            </a:r>
            <a:r>
              <a:rPr sz="1400" spc="-50" dirty="0">
                <a:solidFill>
                  <a:srgbClr val="2F2F2F"/>
                </a:solidFill>
                <a:latin typeface="Cambria"/>
                <a:cs typeface="Cambria"/>
              </a:rPr>
              <a:t>el</a:t>
            </a:r>
            <a:r>
              <a:rPr sz="1400" spc="-120" dirty="0">
                <a:solidFill>
                  <a:srgbClr val="2F2F2F"/>
                </a:solidFill>
                <a:latin typeface="Cambria"/>
                <a:cs typeface="Cambria"/>
              </a:rPr>
              <a:t> </a:t>
            </a:r>
            <a:r>
              <a:rPr sz="1400" spc="-60" dirty="0">
                <a:solidFill>
                  <a:srgbClr val="2F2F2F"/>
                </a:solidFill>
                <a:latin typeface="Cambria"/>
                <a:cs typeface="Cambria"/>
              </a:rPr>
              <a:t>viaje.</a:t>
            </a:r>
            <a:endParaRPr sz="1400">
              <a:latin typeface="Cambria"/>
              <a:cs typeface="Cambria"/>
            </a:endParaRPr>
          </a:p>
        </p:txBody>
      </p:sp>
      <p:sp>
        <p:nvSpPr>
          <p:cNvPr id="21" name="object 21"/>
          <p:cNvSpPr txBox="1"/>
          <p:nvPr/>
        </p:nvSpPr>
        <p:spPr>
          <a:xfrm>
            <a:off x="6787515" y="5642838"/>
            <a:ext cx="262890" cy="467359"/>
          </a:xfrm>
          <a:prstGeom prst="rect">
            <a:avLst/>
          </a:prstGeom>
        </p:spPr>
        <p:txBody>
          <a:bodyPr vert="horz" wrap="square" lIns="0" tIns="12700" rIns="0" bIns="0" rtlCol="0">
            <a:spAutoFit/>
          </a:bodyPr>
          <a:lstStyle/>
          <a:p>
            <a:pPr marL="12700">
              <a:lnSpc>
                <a:spcPct val="100000"/>
              </a:lnSpc>
              <a:spcBef>
                <a:spcPts val="100"/>
              </a:spcBef>
            </a:pPr>
            <a:r>
              <a:rPr sz="2900" b="1" spc="85" dirty="0">
                <a:solidFill>
                  <a:srgbClr val="E679A1"/>
                </a:solidFill>
                <a:latin typeface="Times New Roman"/>
                <a:cs typeface="Times New Roman"/>
              </a:rPr>
              <a:t>t,</a:t>
            </a:r>
            <a:endParaRPr sz="2900">
              <a:latin typeface="Times New Roman"/>
              <a:cs typeface="Times New Roman"/>
            </a:endParaRPr>
          </a:p>
        </p:txBody>
      </p:sp>
      <p:sp>
        <p:nvSpPr>
          <p:cNvPr id="22" name="object 22"/>
          <p:cNvSpPr txBox="1"/>
          <p:nvPr/>
        </p:nvSpPr>
        <p:spPr>
          <a:xfrm>
            <a:off x="7358506" y="5453862"/>
            <a:ext cx="444500" cy="528320"/>
          </a:xfrm>
          <a:prstGeom prst="rect">
            <a:avLst/>
          </a:prstGeom>
        </p:spPr>
        <p:txBody>
          <a:bodyPr vert="horz" wrap="square" lIns="0" tIns="12700" rIns="0" bIns="0" rtlCol="0">
            <a:spAutoFit/>
          </a:bodyPr>
          <a:lstStyle/>
          <a:p>
            <a:pPr marL="12700">
              <a:lnSpc>
                <a:spcPct val="100000"/>
              </a:lnSpc>
              <a:spcBef>
                <a:spcPts val="100"/>
              </a:spcBef>
            </a:pPr>
            <a:r>
              <a:rPr sz="3300" b="1" i="1" spc="190" dirty="0">
                <a:solidFill>
                  <a:srgbClr val="E679A1"/>
                </a:solidFill>
                <a:latin typeface="Times New Roman"/>
                <a:cs typeface="Times New Roman"/>
              </a:rPr>
              <a:t>o•</a:t>
            </a:r>
            <a:endParaRPr sz="3300">
              <a:latin typeface="Times New Roman"/>
              <a:cs typeface="Times New Roman"/>
            </a:endParaRPr>
          </a:p>
        </p:txBody>
      </p:sp>
      <p:sp>
        <p:nvSpPr>
          <p:cNvPr id="23" name="object 23"/>
          <p:cNvSpPr txBox="1"/>
          <p:nvPr/>
        </p:nvSpPr>
        <p:spPr>
          <a:xfrm>
            <a:off x="7612380" y="5914237"/>
            <a:ext cx="104139" cy="307340"/>
          </a:xfrm>
          <a:prstGeom prst="rect">
            <a:avLst/>
          </a:prstGeom>
        </p:spPr>
        <p:txBody>
          <a:bodyPr vert="horz" wrap="square" lIns="0" tIns="12700" rIns="0" bIns="0" rtlCol="0">
            <a:spAutoFit/>
          </a:bodyPr>
          <a:lstStyle/>
          <a:p>
            <a:pPr marL="12700">
              <a:lnSpc>
                <a:spcPct val="100000"/>
              </a:lnSpc>
              <a:spcBef>
                <a:spcPts val="100"/>
              </a:spcBef>
            </a:pPr>
            <a:r>
              <a:rPr sz="1850" dirty="0">
                <a:solidFill>
                  <a:srgbClr val="E679A1"/>
                </a:solidFill>
                <a:latin typeface="Times New Roman"/>
                <a:cs typeface="Times New Roman"/>
              </a:rPr>
              <a:t>(</a:t>
            </a:r>
            <a:endParaRPr sz="1850">
              <a:latin typeface="Times New Roman"/>
              <a:cs typeface="Times New Roman"/>
            </a:endParaRPr>
          </a:p>
        </p:txBody>
      </p:sp>
      <p:sp>
        <p:nvSpPr>
          <p:cNvPr id="24" name="object 24"/>
          <p:cNvSpPr txBox="1"/>
          <p:nvPr/>
        </p:nvSpPr>
        <p:spPr>
          <a:xfrm>
            <a:off x="6746493" y="6023457"/>
            <a:ext cx="680720" cy="391160"/>
          </a:xfrm>
          <a:prstGeom prst="rect">
            <a:avLst/>
          </a:prstGeom>
        </p:spPr>
        <p:txBody>
          <a:bodyPr vert="horz" wrap="square" lIns="0" tIns="12700" rIns="0" bIns="0" rtlCol="0">
            <a:spAutoFit/>
          </a:bodyPr>
          <a:lstStyle/>
          <a:p>
            <a:pPr marL="12700">
              <a:lnSpc>
                <a:spcPct val="100000"/>
              </a:lnSpc>
              <a:spcBef>
                <a:spcPts val="100"/>
              </a:spcBef>
              <a:tabLst>
                <a:tab pos="355600" algn="l"/>
              </a:tabLst>
            </a:pPr>
            <a:r>
              <a:rPr sz="3600" b="1" spc="322" baseline="-5787" dirty="0">
                <a:solidFill>
                  <a:srgbClr val="E679A1"/>
                </a:solidFill>
                <a:latin typeface="Times New Roman"/>
                <a:cs typeface="Times New Roman"/>
              </a:rPr>
              <a:t>0	</a:t>
            </a:r>
            <a:r>
              <a:rPr sz="2400" b="1" spc="265" dirty="0">
                <a:solidFill>
                  <a:srgbClr val="E679A1"/>
                </a:solidFill>
                <a:latin typeface="Times New Roman"/>
                <a:cs typeface="Times New Roman"/>
              </a:rPr>
              <a:t>••</a:t>
            </a:r>
            <a:r>
              <a:rPr sz="2400" b="1" spc="-365" dirty="0">
                <a:solidFill>
                  <a:srgbClr val="E679A1"/>
                </a:solidFill>
                <a:latin typeface="Times New Roman"/>
                <a:cs typeface="Times New Roman"/>
              </a:rPr>
              <a:t> </a:t>
            </a:r>
            <a:endParaRPr sz="2400">
              <a:latin typeface="Times New Roman"/>
              <a:cs typeface="Times New Roman"/>
            </a:endParaRPr>
          </a:p>
        </p:txBody>
      </p:sp>
      <p:sp>
        <p:nvSpPr>
          <p:cNvPr id="25" name="object 25"/>
          <p:cNvSpPr txBox="1"/>
          <p:nvPr/>
        </p:nvSpPr>
        <p:spPr>
          <a:xfrm>
            <a:off x="7407020" y="6228054"/>
            <a:ext cx="372110" cy="360680"/>
          </a:xfrm>
          <a:prstGeom prst="rect">
            <a:avLst/>
          </a:prstGeom>
        </p:spPr>
        <p:txBody>
          <a:bodyPr vert="horz" wrap="square" lIns="0" tIns="12700" rIns="0" bIns="0" rtlCol="0">
            <a:spAutoFit/>
          </a:bodyPr>
          <a:lstStyle/>
          <a:p>
            <a:pPr marL="266065" indent="-253365">
              <a:lnSpc>
                <a:spcPct val="100000"/>
              </a:lnSpc>
              <a:spcBef>
                <a:spcPts val="100"/>
              </a:spcBef>
              <a:buChar char="•"/>
              <a:tabLst>
                <a:tab pos="266065" algn="l"/>
                <a:tab pos="266700" algn="l"/>
              </a:tabLst>
            </a:pPr>
            <a:r>
              <a:rPr sz="2200" b="1" spc="-860" dirty="0">
                <a:solidFill>
                  <a:srgbClr val="E87BA3"/>
                </a:solidFill>
                <a:latin typeface="Times New Roman"/>
                <a:cs typeface="Times New Roman"/>
              </a:rPr>
              <a:t>C</a:t>
            </a:r>
            <a:endParaRPr sz="2200">
              <a:latin typeface="Times New Roman"/>
              <a:cs typeface="Times New Roman"/>
            </a:endParaRPr>
          </a:p>
        </p:txBody>
      </p:sp>
      <p:sp>
        <p:nvSpPr>
          <p:cNvPr id="26" name="object 26"/>
          <p:cNvSpPr txBox="1"/>
          <p:nvPr/>
        </p:nvSpPr>
        <p:spPr>
          <a:xfrm>
            <a:off x="998855" y="7434427"/>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13131"/>
                </a:solidFill>
                <a:latin typeface="Cambria"/>
                <a:cs typeface="Cambria"/>
              </a:rPr>
              <a:t>(</a:t>
            </a:r>
            <a:endParaRPr sz="1400">
              <a:latin typeface="Cambria"/>
              <a:cs typeface="Cambria"/>
            </a:endParaRPr>
          </a:p>
        </p:txBody>
      </p:sp>
      <p:sp>
        <p:nvSpPr>
          <p:cNvPr id="27" name="object 27"/>
          <p:cNvSpPr txBox="1"/>
          <p:nvPr/>
        </p:nvSpPr>
        <p:spPr>
          <a:xfrm>
            <a:off x="998855" y="7046315"/>
            <a:ext cx="287020" cy="619760"/>
          </a:xfrm>
          <a:prstGeom prst="rect">
            <a:avLst/>
          </a:prstGeom>
        </p:spPr>
        <p:txBody>
          <a:bodyPr vert="horz" wrap="square" lIns="0" tIns="12700" rIns="0" bIns="0" rtlCol="0">
            <a:spAutoFit/>
          </a:bodyPr>
          <a:lstStyle/>
          <a:p>
            <a:pPr marR="5080" algn="r">
              <a:lnSpc>
                <a:spcPct val="100000"/>
              </a:lnSpc>
              <a:spcBef>
                <a:spcPts val="100"/>
              </a:spcBef>
              <a:tabLst>
                <a:tab pos="197485" algn="l"/>
              </a:tabLst>
            </a:pPr>
            <a:r>
              <a:rPr sz="1400" spc="-35" dirty="0">
                <a:solidFill>
                  <a:srgbClr val="333333"/>
                </a:solidFill>
                <a:latin typeface="Cambria"/>
                <a:cs typeface="Cambria"/>
              </a:rPr>
              <a:t>(	</a:t>
            </a:r>
            <a:r>
              <a:rPr sz="2100" spc="-52" baseline="1984" dirty="0">
                <a:solidFill>
                  <a:srgbClr val="333333"/>
                </a:solidFill>
                <a:latin typeface="Cambria"/>
                <a:cs typeface="Cambria"/>
              </a:rPr>
              <a:t>)</a:t>
            </a:r>
            <a:endParaRPr sz="2100" baseline="1984">
              <a:latin typeface="Cambria"/>
              <a:cs typeface="Cambria"/>
            </a:endParaRPr>
          </a:p>
          <a:p>
            <a:pPr marR="5080" algn="r">
              <a:lnSpc>
                <a:spcPct val="100000"/>
              </a:lnSpc>
              <a:spcBef>
                <a:spcPts val="1315"/>
              </a:spcBef>
            </a:pPr>
            <a:r>
              <a:rPr sz="1400" spc="-35" dirty="0">
                <a:solidFill>
                  <a:srgbClr val="313131"/>
                </a:solidFill>
                <a:latin typeface="Cambria"/>
                <a:cs typeface="Cambria"/>
              </a:rPr>
              <a:t>)</a:t>
            </a:r>
            <a:endParaRPr sz="1400">
              <a:latin typeface="Cambria"/>
              <a:cs typeface="Cambria"/>
            </a:endParaRPr>
          </a:p>
        </p:txBody>
      </p:sp>
      <p:sp>
        <p:nvSpPr>
          <p:cNvPr id="28" name="object 28"/>
          <p:cNvSpPr txBox="1"/>
          <p:nvPr/>
        </p:nvSpPr>
        <p:spPr>
          <a:xfrm>
            <a:off x="998855" y="8020405"/>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2D2E2D"/>
                </a:solidFill>
                <a:latin typeface="Cambria"/>
                <a:cs typeface="Cambria"/>
              </a:rPr>
              <a:t>(	)</a:t>
            </a:r>
            <a:endParaRPr sz="1400">
              <a:latin typeface="Cambria"/>
              <a:cs typeface="Cambria"/>
            </a:endParaRPr>
          </a:p>
        </p:txBody>
      </p:sp>
      <p:sp>
        <p:nvSpPr>
          <p:cNvPr id="29" name="object 29"/>
          <p:cNvSpPr txBox="1"/>
          <p:nvPr/>
        </p:nvSpPr>
        <p:spPr>
          <a:xfrm>
            <a:off x="998855" y="8416010"/>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2100" spc="-52" baseline="1984" dirty="0">
                <a:solidFill>
                  <a:srgbClr val="333333"/>
                </a:solidFill>
                <a:latin typeface="Cambria"/>
                <a:cs typeface="Cambria"/>
              </a:rPr>
              <a:t>(	</a:t>
            </a:r>
            <a:r>
              <a:rPr sz="1400" spc="-35" dirty="0">
                <a:solidFill>
                  <a:srgbClr val="333333"/>
                </a:solidFill>
                <a:latin typeface="Cambria"/>
                <a:cs typeface="Cambria"/>
              </a:rPr>
              <a:t>)</a:t>
            </a:r>
            <a:endParaRPr sz="1400">
              <a:latin typeface="Cambria"/>
              <a:cs typeface="Cambria"/>
            </a:endParaRPr>
          </a:p>
        </p:txBody>
      </p:sp>
      <p:sp>
        <p:nvSpPr>
          <p:cNvPr id="30" name="object 30"/>
          <p:cNvSpPr txBox="1"/>
          <p:nvPr/>
        </p:nvSpPr>
        <p:spPr>
          <a:xfrm>
            <a:off x="1655698" y="5507329"/>
            <a:ext cx="4937760" cy="1779270"/>
          </a:xfrm>
          <a:prstGeom prst="rect">
            <a:avLst/>
          </a:prstGeom>
        </p:spPr>
        <p:txBody>
          <a:bodyPr vert="horz" wrap="square" lIns="0" tIns="31750" rIns="0" bIns="0" rtlCol="0">
            <a:spAutoFit/>
          </a:bodyPr>
          <a:lstStyle/>
          <a:p>
            <a:pPr marL="16510" marR="266065" indent="-3810">
              <a:lnSpc>
                <a:spcPts val="1560"/>
              </a:lnSpc>
              <a:spcBef>
                <a:spcPts val="250"/>
              </a:spcBef>
            </a:pPr>
            <a:r>
              <a:rPr sz="1400" spc="-60" dirty="0">
                <a:solidFill>
                  <a:srgbClr val="303130"/>
                </a:solidFill>
                <a:latin typeface="Cambria"/>
                <a:cs typeface="Cambria"/>
              </a:rPr>
              <a:t>Cuando desempaques, </a:t>
            </a:r>
            <a:r>
              <a:rPr sz="1400" spc="-55" dirty="0">
                <a:solidFill>
                  <a:srgbClr val="303130"/>
                </a:solidFill>
                <a:latin typeface="Cambria"/>
                <a:cs typeface="Cambria"/>
              </a:rPr>
              <a:t>haz que </a:t>
            </a:r>
            <a:r>
              <a:rPr sz="1400" spc="-65" dirty="0">
                <a:solidFill>
                  <a:srgbClr val="303130"/>
                </a:solidFill>
                <a:latin typeface="Cambria"/>
                <a:cs typeface="Cambria"/>
              </a:rPr>
              <a:t>desempaquen </a:t>
            </a:r>
            <a:r>
              <a:rPr sz="1400" spc="-50" dirty="0">
                <a:solidFill>
                  <a:srgbClr val="303130"/>
                </a:solidFill>
                <a:latin typeface="Cambria"/>
                <a:cs typeface="Cambria"/>
              </a:rPr>
              <a:t>sus </a:t>
            </a:r>
            <a:r>
              <a:rPr sz="1400" spc="-55" dirty="0">
                <a:solidFill>
                  <a:srgbClr val="303130"/>
                </a:solidFill>
                <a:latin typeface="Cambria"/>
                <a:cs typeface="Cambria"/>
              </a:rPr>
              <a:t>tesoros </a:t>
            </a:r>
            <a:r>
              <a:rPr sz="1400" spc="-45" dirty="0">
                <a:solidFill>
                  <a:srgbClr val="303130"/>
                </a:solidFill>
                <a:latin typeface="Cambria"/>
                <a:cs typeface="Cambria"/>
              </a:rPr>
              <a:t>y </a:t>
            </a:r>
            <a:r>
              <a:rPr sz="1400" spc="-55" dirty="0">
                <a:solidFill>
                  <a:srgbClr val="303130"/>
                </a:solidFill>
                <a:latin typeface="Cambria"/>
                <a:cs typeface="Cambria"/>
              </a:rPr>
              <a:t>haz </a:t>
            </a:r>
            <a:r>
              <a:rPr sz="1400" spc="-60" dirty="0">
                <a:solidFill>
                  <a:srgbClr val="303130"/>
                </a:solidFill>
                <a:latin typeface="Cambria"/>
                <a:cs typeface="Cambria"/>
              </a:rPr>
              <a:t>que  jueguen </a:t>
            </a:r>
            <a:r>
              <a:rPr sz="1400" spc="-55" dirty="0">
                <a:solidFill>
                  <a:srgbClr val="303130"/>
                </a:solidFill>
                <a:latin typeface="Cambria"/>
                <a:cs typeface="Cambria"/>
              </a:rPr>
              <a:t>con </a:t>
            </a:r>
            <a:r>
              <a:rPr sz="1400" spc="-45" dirty="0">
                <a:solidFill>
                  <a:srgbClr val="303130"/>
                </a:solidFill>
                <a:latin typeface="Cambria"/>
                <a:cs typeface="Cambria"/>
              </a:rPr>
              <a:t>las </a:t>
            </a:r>
            <a:r>
              <a:rPr sz="1400" spc="-50" dirty="0">
                <a:solidFill>
                  <a:srgbClr val="303130"/>
                </a:solidFill>
                <a:latin typeface="Cambria"/>
                <a:cs typeface="Cambria"/>
              </a:rPr>
              <a:t>cajas </a:t>
            </a:r>
            <a:r>
              <a:rPr sz="1400" spc="-55" dirty="0">
                <a:solidFill>
                  <a:srgbClr val="303130"/>
                </a:solidFill>
                <a:latin typeface="Cambria"/>
                <a:cs typeface="Cambria"/>
              </a:rPr>
              <a:t>mientras </a:t>
            </a:r>
            <a:r>
              <a:rPr sz="1400" spc="-45" dirty="0">
                <a:solidFill>
                  <a:srgbClr val="303130"/>
                </a:solidFill>
                <a:latin typeface="Cambria"/>
                <a:cs typeface="Cambria"/>
              </a:rPr>
              <a:t>tú las</a:t>
            </a:r>
            <a:r>
              <a:rPr sz="1400" spc="-40" dirty="0">
                <a:solidFill>
                  <a:srgbClr val="303130"/>
                </a:solidFill>
                <a:latin typeface="Cambria"/>
                <a:cs typeface="Cambria"/>
              </a:rPr>
              <a:t> </a:t>
            </a:r>
            <a:r>
              <a:rPr sz="1400" spc="-60" dirty="0">
                <a:solidFill>
                  <a:srgbClr val="303130"/>
                </a:solidFill>
                <a:latin typeface="Cambria"/>
                <a:cs typeface="Cambria"/>
              </a:rPr>
              <a:t>desempaquetas.</a:t>
            </a:r>
            <a:endParaRPr sz="1400">
              <a:latin typeface="Cambria"/>
              <a:cs typeface="Cambria"/>
            </a:endParaRPr>
          </a:p>
          <a:p>
            <a:pPr marL="12700" marR="116839" indent="6985">
              <a:lnSpc>
                <a:spcPct val="100000"/>
              </a:lnSpc>
              <a:spcBef>
                <a:spcPts val="850"/>
              </a:spcBef>
            </a:pPr>
            <a:r>
              <a:rPr sz="1400" spc="-50" dirty="0">
                <a:solidFill>
                  <a:srgbClr val="2E2F2E"/>
                </a:solidFill>
                <a:latin typeface="Cambria"/>
                <a:cs typeface="Cambria"/>
              </a:rPr>
              <a:t>Empezar un álbum </a:t>
            </a:r>
            <a:r>
              <a:rPr sz="1400" spc="-45" dirty="0">
                <a:solidFill>
                  <a:srgbClr val="2E2F2E"/>
                </a:solidFill>
                <a:latin typeface="Cambria"/>
                <a:cs typeface="Cambria"/>
              </a:rPr>
              <a:t>de </a:t>
            </a:r>
            <a:r>
              <a:rPr sz="1400" spc="-40" dirty="0">
                <a:solidFill>
                  <a:srgbClr val="2E2F2E"/>
                </a:solidFill>
                <a:latin typeface="Cambria"/>
                <a:cs typeface="Cambria"/>
              </a:rPr>
              <a:t>recortes </a:t>
            </a:r>
            <a:r>
              <a:rPr sz="1400" spc="-45" dirty="0">
                <a:solidFill>
                  <a:srgbClr val="2E2F2E"/>
                </a:solidFill>
                <a:latin typeface="Cambria"/>
                <a:cs typeface="Cambria"/>
              </a:rPr>
              <a:t>para su nuevo </a:t>
            </a:r>
            <a:r>
              <a:rPr sz="1400" spc="-40" dirty="0">
                <a:solidFill>
                  <a:srgbClr val="2E2F2E"/>
                </a:solidFill>
                <a:latin typeface="Cambria"/>
                <a:cs typeface="Cambria"/>
              </a:rPr>
              <a:t>hogar, incluyendo </a:t>
            </a:r>
            <a:r>
              <a:rPr sz="1400" spc="-50" dirty="0">
                <a:solidFill>
                  <a:srgbClr val="2E2F2E"/>
                </a:solidFill>
                <a:latin typeface="Cambria"/>
                <a:cs typeface="Cambria"/>
              </a:rPr>
              <a:t>un  </a:t>
            </a:r>
            <a:r>
              <a:rPr sz="1400" spc="-40" dirty="0">
                <a:solidFill>
                  <a:srgbClr val="2E2F2E"/>
                </a:solidFill>
                <a:latin typeface="Cambria"/>
                <a:cs typeface="Cambria"/>
              </a:rPr>
              <a:t>diario </a:t>
            </a:r>
            <a:r>
              <a:rPr sz="1400" spc="-45" dirty="0">
                <a:solidFill>
                  <a:srgbClr val="2E2F2E"/>
                </a:solidFill>
                <a:latin typeface="Cambria"/>
                <a:cs typeface="Cambria"/>
              </a:rPr>
              <a:t>de </a:t>
            </a:r>
            <a:r>
              <a:rPr sz="1400" spc="-50" dirty="0">
                <a:solidFill>
                  <a:srgbClr val="2E2F2E"/>
                </a:solidFill>
                <a:latin typeface="Cambria"/>
                <a:cs typeface="Cambria"/>
              </a:rPr>
              <a:t>Mi</a:t>
            </a:r>
            <a:r>
              <a:rPr sz="1400" spc="35" dirty="0">
                <a:solidFill>
                  <a:srgbClr val="2E2F2E"/>
                </a:solidFill>
                <a:latin typeface="Cambria"/>
                <a:cs typeface="Cambria"/>
              </a:rPr>
              <a:t> </a:t>
            </a:r>
            <a:r>
              <a:rPr sz="1400" spc="-35" dirty="0">
                <a:solidFill>
                  <a:srgbClr val="2E2F2E"/>
                </a:solidFill>
                <a:latin typeface="Cambria"/>
                <a:cs typeface="Cambria"/>
              </a:rPr>
              <a:t>primera...</a:t>
            </a:r>
            <a:endParaRPr sz="1400">
              <a:latin typeface="Cambria"/>
              <a:cs typeface="Cambria"/>
            </a:endParaRPr>
          </a:p>
          <a:p>
            <a:pPr marL="27305" marR="5080" indent="-7620">
              <a:lnSpc>
                <a:spcPts val="1560"/>
              </a:lnSpc>
              <a:spcBef>
                <a:spcPts val="155"/>
              </a:spcBef>
            </a:pPr>
            <a:r>
              <a:rPr sz="1400" spc="-60" dirty="0">
                <a:solidFill>
                  <a:srgbClr val="2E2F2E"/>
                </a:solidFill>
                <a:latin typeface="Cambria"/>
                <a:cs typeface="Cambria"/>
              </a:rPr>
              <a:t>Visita su </a:t>
            </a:r>
            <a:r>
              <a:rPr sz="1400" spc="-70" dirty="0">
                <a:solidFill>
                  <a:srgbClr val="2E2F2E"/>
                </a:solidFill>
                <a:latin typeface="Cambria"/>
                <a:cs typeface="Cambria"/>
              </a:rPr>
              <a:t>nueva </a:t>
            </a:r>
            <a:r>
              <a:rPr sz="1400" spc="-65" dirty="0">
                <a:solidFill>
                  <a:srgbClr val="2E2F2E"/>
                </a:solidFill>
                <a:latin typeface="Cambria"/>
                <a:cs typeface="Cambria"/>
              </a:rPr>
              <a:t>escuela, parque, </a:t>
            </a:r>
            <a:r>
              <a:rPr sz="1400" spc="-60" dirty="0">
                <a:solidFill>
                  <a:srgbClr val="2E2F2E"/>
                </a:solidFill>
                <a:latin typeface="Cambria"/>
                <a:cs typeface="Cambria"/>
              </a:rPr>
              <a:t>iglesia, </a:t>
            </a:r>
            <a:r>
              <a:rPr sz="1400" spc="-55" dirty="0">
                <a:solidFill>
                  <a:srgbClr val="2E2F2E"/>
                </a:solidFill>
                <a:latin typeface="Cambria"/>
                <a:cs typeface="Cambria"/>
              </a:rPr>
              <a:t>etc. </a:t>
            </a:r>
            <a:r>
              <a:rPr sz="1400" spc="-65" dirty="0">
                <a:solidFill>
                  <a:srgbClr val="2E2F2E"/>
                </a:solidFill>
                <a:latin typeface="Cambria"/>
                <a:cs typeface="Cambria"/>
              </a:rPr>
              <a:t>Lleva una </a:t>
            </a:r>
            <a:r>
              <a:rPr sz="1400" spc="-70" dirty="0">
                <a:solidFill>
                  <a:srgbClr val="2E2F2E"/>
                </a:solidFill>
                <a:latin typeface="Cambria"/>
                <a:cs typeface="Cambria"/>
              </a:rPr>
              <a:t>cámara </a:t>
            </a:r>
            <a:r>
              <a:rPr sz="1400" spc="-65" dirty="0">
                <a:solidFill>
                  <a:srgbClr val="2E2F2E"/>
                </a:solidFill>
                <a:latin typeface="Cambria"/>
                <a:cs typeface="Cambria"/>
              </a:rPr>
              <a:t>para hacer  </a:t>
            </a:r>
            <a:r>
              <a:rPr sz="1400" spc="-60" dirty="0">
                <a:solidFill>
                  <a:srgbClr val="2E2F2E"/>
                </a:solidFill>
                <a:latin typeface="Cambria"/>
                <a:cs typeface="Cambria"/>
              </a:rPr>
              <a:t>fotos </a:t>
            </a:r>
            <a:r>
              <a:rPr sz="1400" spc="-65" dirty="0">
                <a:solidFill>
                  <a:srgbClr val="2E2F2E"/>
                </a:solidFill>
                <a:latin typeface="Cambria"/>
                <a:cs typeface="Cambria"/>
              </a:rPr>
              <a:t>para </a:t>
            </a:r>
            <a:r>
              <a:rPr sz="1400" spc="-50" dirty="0">
                <a:solidFill>
                  <a:srgbClr val="2E2F2E"/>
                </a:solidFill>
                <a:latin typeface="Cambria"/>
                <a:cs typeface="Cambria"/>
              </a:rPr>
              <a:t>el </a:t>
            </a:r>
            <a:r>
              <a:rPr sz="1400" spc="-70" dirty="0">
                <a:solidFill>
                  <a:srgbClr val="2E2F2E"/>
                </a:solidFill>
                <a:latin typeface="Cambria"/>
                <a:cs typeface="Cambria"/>
              </a:rPr>
              <a:t>álbum </a:t>
            </a:r>
            <a:r>
              <a:rPr sz="1400" spc="-60" dirty="0">
                <a:solidFill>
                  <a:srgbClr val="2E2F2E"/>
                </a:solidFill>
                <a:latin typeface="Cambria"/>
                <a:cs typeface="Cambria"/>
              </a:rPr>
              <a:t>de</a:t>
            </a:r>
            <a:r>
              <a:rPr sz="1400" spc="-135" dirty="0">
                <a:solidFill>
                  <a:srgbClr val="2E2F2E"/>
                </a:solidFill>
                <a:latin typeface="Cambria"/>
                <a:cs typeface="Cambria"/>
              </a:rPr>
              <a:t> </a:t>
            </a:r>
            <a:r>
              <a:rPr sz="1400" spc="-65" dirty="0">
                <a:solidFill>
                  <a:srgbClr val="2E2F2E"/>
                </a:solidFill>
                <a:latin typeface="Cambria"/>
                <a:cs typeface="Cambria"/>
              </a:rPr>
              <a:t>recortes.</a:t>
            </a:r>
            <a:endParaRPr sz="1400">
              <a:latin typeface="Cambria"/>
              <a:cs typeface="Cambria"/>
            </a:endParaRPr>
          </a:p>
          <a:p>
            <a:pPr marL="19685">
              <a:lnSpc>
                <a:spcPct val="100000"/>
              </a:lnSpc>
              <a:spcBef>
                <a:spcPts val="1370"/>
              </a:spcBef>
            </a:pPr>
            <a:r>
              <a:rPr sz="1400" spc="-70" dirty="0">
                <a:solidFill>
                  <a:srgbClr val="333333"/>
                </a:solidFill>
                <a:latin typeface="Cambria"/>
                <a:cs typeface="Cambria"/>
              </a:rPr>
              <a:t>Ayude </a:t>
            </a:r>
            <a:r>
              <a:rPr sz="1400" spc="-45" dirty="0">
                <a:solidFill>
                  <a:srgbClr val="333333"/>
                </a:solidFill>
                <a:latin typeface="Cambria"/>
                <a:cs typeface="Cambria"/>
              </a:rPr>
              <a:t>a </a:t>
            </a:r>
            <a:r>
              <a:rPr sz="1400" spc="-60" dirty="0">
                <a:solidFill>
                  <a:srgbClr val="333333"/>
                </a:solidFill>
                <a:latin typeface="Cambria"/>
                <a:cs typeface="Cambria"/>
              </a:rPr>
              <a:t>sus </a:t>
            </a:r>
            <a:r>
              <a:rPr sz="1400" spc="-55" dirty="0">
                <a:solidFill>
                  <a:srgbClr val="333333"/>
                </a:solidFill>
                <a:latin typeface="Cambria"/>
                <a:cs typeface="Cambria"/>
              </a:rPr>
              <a:t>hijos </a:t>
            </a:r>
            <a:r>
              <a:rPr sz="1400" spc="-45" dirty="0">
                <a:solidFill>
                  <a:srgbClr val="333333"/>
                </a:solidFill>
                <a:latin typeface="Cambria"/>
                <a:cs typeface="Cambria"/>
              </a:rPr>
              <a:t>a </a:t>
            </a:r>
            <a:r>
              <a:rPr sz="1400" spc="-60" dirty="0">
                <a:solidFill>
                  <a:srgbClr val="333333"/>
                </a:solidFill>
                <a:latin typeface="Cambria"/>
                <a:cs typeface="Cambria"/>
              </a:rPr>
              <a:t>invitar </a:t>
            </a:r>
            <a:r>
              <a:rPr sz="1400" spc="-45" dirty="0">
                <a:solidFill>
                  <a:srgbClr val="333333"/>
                </a:solidFill>
                <a:latin typeface="Cambria"/>
                <a:cs typeface="Cambria"/>
              </a:rPr>
              <a:t>a </a:t>
            </a:r>
            <a:r>
              <a:rPr sz="1400" spc="-65" dirty="0">
                <a:solidFill>
                  <a:srgbClr val="333333"/>
                </a:solidFill>
                <a:latin typeface="Cambria"/>
                <a:cs typeface="Cambria"/>
              </a:rPr>
              <a:t>nuevos amigos </a:t>
            </a:r>
            <a:r>
              <a:rPr sz="1400" spc="-45" dirty="0">
                <a:solidFill>
                  <a:srgbClr val="333333"/>
                </a:solidFill>
                <a:latin typeface="Cambria"/>
                <a:cs typeface="Cambria"/>
              </a:rPr>
              <a:t>a la</a:t>
            </a:r>
            <a:r>
              <a:rPr sz="1400" spc="-215" dirty="0">
                <a:solidFill>
                  <a:srgbClr val="333333"/>
                </a:solidFill>
                <a:latin typeface="Cambria"/>
                <a:cs typeface="Cambria"/>
              </a:rPr>
              <a:t> </a:t>
            </a:r>
            <a:r>
              <a:rPr sz="1400" spc="-55" dirty="0">
                <a:solidFill>
                  <a:srgbClr val="333333"/>
                </a:solidFill>
                <a:latin typeface="Cambria"/>
                <a:cs typeface="Cambria"/>
              </a:rPr>
              <a:t>casa.</a:t>
            </a:r>
            <a:endParaRPr sz="1400">
              <a:latin typeface="Cambria"/>
              <a:cs typeface="Cambria"/>
            </a:endParaRPr>
          </a:p>
        </p:txBody>
      </p:sp>
      <p:sp>
        <p:nvSpPr>
          <p:cNvPr id="31" name="object 31"/>
          <p:cNvSpPr txBox="1"/>
          <p:nvPr/>
        </p:nvSpPr>
        <p:spPr>
          <a:xfrm>
            <a:off x="1659382" y="7439380"/>
            <a:ext cx="4943475" cy="436880"/>
          </a:xfrm>
          <a:prstGeom prst="rect">
            <a:avLst/>
          </a:prstGeom>
        </p:spPr>
        <p:txBody>
          <a:bodyPr vert="horz" wrap="square" lIns="0" tIns="31750" rIns="0" bIns="0" rtlCol="0">
            <a:spAutoFit/>
          </a:bodyPr>
          <a:lstStyle/>
          <a:p>
            <a:pPr marL="12700" marR="5080">
              <a:lnSpc>
                <a:spcPts val="1560"/>
              </a:lnSpc>
              <a:spcBef>
                <a:spcPts val="250"/>
              </a:spcBef>
            </a:pPr>
            <a:r>
              <a:rPr sz="1400" spc="-65" dirty="0">
                <a:solidFill>
                  <a:srgbClr val="313131"/>
                </a:solidFill>
                <a:latin typeface="Cambria"/>
                <a:cs typeface="Cambria"/>
              </a:rPr>
              <a:t>Deja que </a:t>
            </a:r>
            <a:r>
              <a:rPr sz="1400" spc="-60" dirty="0">
                <a:solidFill>
                  <a:srgbClr val="313131"/>
                </a:solidFill>
                <a:latin typeface="Cambria"/>
                <a:cs typeface="Cambria"/>
              </a:rPr>
              <a:t>elijan </a:t>
            </a:r>
            <a:r>
              <a:rPr sz="1400" spc="-65" dirty="0">
                <a:solidFill>
                  <a:srgbClr val="313131"/>
                </a:solidFill>
                <a:latin typeface="Cambria"/>
                <a:cs typeface="Cambria"/>
              </a:rPr>
              <a:t>un </a:t>
            </a:r>
            <a:r>
              <a:rPr sz="1400" spc="-70" dirty="0">
                <a:solidFill>
                  <a:srgbClr val="313131"/>
                </a:solidFill>
                <a:latin typeface="Cambria"/>
                <a:cs typeface="Cambria"/>
              </a:rPr>
              <a:t>nuevo restaurante </a:t>
            </a:r>
            <a:r>
              <a:rPr sz="1400" spc="-65" dirty="0">
                <a:solidFill>
                  <a:srgbClr val="313131"/>
                </a:solidFill>
                <a:latin typeface="Cambria"/>
                <a:cs typeface="Cambria"/>
              </a:rPr>
              <a:t>favorito. Esto </a:t>
            </a:r>
            <a:r>
              <a:rPr sz="1400" spc="-55" dirty="0">
                <a:solidFill>
                  <a:srgbClr val="313131"/>
                </a:solidFill>
                <a:latin typeface="Cambria"/>
                <a:cs typeface="Cambria"/>
              </a:rPr>
              <a:t>les </a:t>
            </a:r>
            <a:r>
              <a:rPr sz="1400" spc="-70" dirty="0">
                <a:solidFill>
                  <a:srgbClr val="313131"/>
                </a:solidFill>
                <a:latin typeface="Cambria"/>
                <a:cs typeface="Cambria"/>
              </a:rPr>
              <a:t>ayudará </a:t>
            </a:r>
            <a:r>
              <a:rPr sz="1400" spc="-45" dirty="0">
                <a:solidFill>
                  <a:srgbClr val="313131"/>
                </a:solidFill>
                <a:latin typeface="Cambria"/>
                <a:cs typeface="Cambria"/>
              </a:rPr>
              <a:t>a</a:t>
            </a:r>
            <a:r>
              <a:rPr sz="1400" spc="-140" dirty="0">
                <a:solidFill>
                  <a:srgbClr val="313131"/>
                </a:solidFill>
                <a:latin typeface="Cambria"/>
                <a:cs typeface="Cambria"/>
              </a:rPr>
              <a:t> </a:t>
            </a:r>
            <a:r>
              <a:rPr sz="1400" spc="-65" dirty="0">
                <a:solidFill>
                  <a:srgbClr val="313131"/>
                </a:solidFill>
                <a:latin typeface="Cambria"/>
                <a:cs typeface="Cambria"/>
              </a:rPr>
              <a:t>sentirse  </a:t>
            </a:r>
            <a:r>
              <a:rPr sz="1400" spc="-60" dirty="0">
                <a:solidFill>
                  <a:srgbClr val="313131"/>
                </a:solidFill>
                <a:latin typeface="Cambria"/>
                <a:cs typeface="Cambria"/>
              </a:rPr>
              <a:t>en </a:t>
            </a:r>
            <a:r>
              <a:rPr sz="1400" spc="-65" dirty="0">
                <a:solidFill>
                  <a:srgbClr val="313131"/>
                </a:solidFill>
                <a:latin typeface="Cambria"/>
                <a:cs typeface="Cambria"/>
              </a:rPr>
              <a:t>control </a:t>
            </a:r>
            <a:r>
              <a:rPr sz="1400" spc="-60" dirty="0">
                <a:solidFill>
                  <a:srgbClr val="313131"/>
                </a:solidFill>
                <a:latin typeface="Cambria"/>
                <a:cs typeface="Cambria"/>
              </a:rPr>
              <a:t>de su </a:t>
            </a:r>
            <a:r>
              <a:rPr sz="1400" spc="-70" dirty="0">
                <a:solidFill>
                  <a:srgbClr val="313131"/>
                </a:solidFill>
                <a:latin typeface="Cambria"/>
                <a:cs typeface="Cambria"/>
              </a:rPr>
              <a:t>nuevo</a:t>
            </a:r>
            <a:r>
              <a:rPr sz="1400" spc="-160" dirty="0">
                <a:solidFill>
                  <a:srgbClr val="313131"/>
                </a:solidFill>
                <a:latin typeface="Cambria"/>
                <a:cs typeface="Cambria"/>
              </a:rPr>
              <a:t> </a:t>
            </a:r>
            <a:r>
              <a:rPr sz="1400" spc="-75" dirty="0">
                <a:solidFill>
                  <a:srgbClr val="313131"/>
                </a:solidFill>
                <a:latin typeface="Cambria"/>
                <a:cs typeface="Cambria"/>
              </a:rPr>
              <a:t>mundo.</a:t>
            </a:r>
            <a:endParaRPr sz="1400">
              <a:latin typeface="Cambria"/>
              <a:cs typeface="Cambria"/>
            </a:endParaRPr>
          </a:p>
        </p:txBody>
      </p:sp>
      <p:sp>
        <p:nvSpPr>
          <p:cNvPr id="32" name="object 32"/>
          <p:cNvSpPr txBox="1"/>
          <p:nvPr/>
        </p:nvSpPr>
        <p:spPr>
          <a:xfrm>
            <a:off x="1659382" y="8029041"/>
            <a:ext cx="4220210" cy="238760"/>
          </a:xfrm>
          <a:prstGeom prst="rect">
            <a:avLst/>
          </a:prstGeom>
        </p:spPr>
        <p:txBody>
          <a:bodyPr vert="horz" wrap="square" lIns="0" tIns="12700" rIns="0" bIns="0" rtlCol="0">
            <a:spAutoFit/>
          </a:bodyPr>
          <a:lstStyle/>
          <a:p>
            <a:pPr marL="12700">
              <a:lnSpc>
                <a:spcPct val="100000"/>
              </a:lnSpc>
              <a:spcBef>
                <a:spcPts val="100"/>
              </a:spcBef>
            </a:pPr>
            <a:r>
              <a:rPr sz="1400" spc="-55" dirty="0">
                <a:solidFill>
                  <a:srgbClr val="2D2E2D"/>
                </a:solidFill>
                <a:latin typeface="Cambria"/>
                <a:cs typeface="Cambria"/>
              </a:rPr>
              <a:t>Anímales </a:t>
            </a:r>
            <a:r>
              <a:rPr sz="1400" spc="-45" dirty="0">
                <a:solidFill>
                  <a:srgbClr val="2D2E2D"/>
                </a:solidFill>
                <a:latin typeface="Cambria"/>
                <a:cs typeface="Cambria"/>
              </a:rPr>
              <a:t>a </a:t>
            </a:r>
            <a:r>
              <a:rPr sz="1400" spc="-55" dirty="0">
                <a:solidFill>
                  <a:srgbClr val="2D2E2D"/>
                </a:solidFill>
                <a:latin typeface="Cambria"/>
                <a:cs typeface="Cambria"/>
              </a:rPr>
              <a:t>enviar </a:t>
            </a:r>
            <a:r>
              <a:rPr sz="1400" spc="-50" dirty="0">
                <a:solidFill>
                  <a:srgbClr val="2D2E2D"/>
                </a:solidFill>
                <a:latin typeface="Cambria"/>
                <a:cs typeface="Cambria"/>
              </a:rPr>
              <a:t>cartas </a:t>
            </a:r>
            <a:r>
              <a:rPr sz="1400" spc="-55" dirty="0">
                <a:solidFill>
                  <a:srgbClr val="2D2E2D"/>
                </a:solidFill>
                <a:latin typeface="Cambria"/>
                <a:cs typeface="Cambria"/>
              </a:rPr>
              <a:t>sobre </a:t>
            </a:r>
            <a:r>
              <a:rPr sz="1400" spc="-50" dirty="0">
                <a:solidFill>
                  <a:srgbClr val="2D2E2D"/>
                </a:solidFill>
                <a:latin typeface="Cambria"/>
                <a:cs typeface="Cambria"/>
              </a:rPr>
              <a:t>su </a:t>
            </a:r>
            <a:r>
              <a:rPr sz="1400" spc="-60" dirty="0">
                <a:solidFill>
                  <a:srgbClr val="2D2E2D"/>
                </a:solidFill>
                <a:latin typeface="Cambria"/>
                <a:cs typeface="Cambria"/>
              </a:rPr>
              <a:t>nuevo </a:t>
            </a:r>
            <a:r>
              <a:rPr sz="1400" spc="-55" dirty="0">
                <a:solidFill>
                  <a:srgbClr val="2D2E2D"/>
                </a:solidFill>
                <a:latin typeface="Cambria"/>
                <a:cs typeface="Cambria"/>
              </a:rPr>
              <a:t>hogar </a:t>
            </a:r>
            <a:r>
              <a:rPr sz="1400" spc="-45" dirty="0">
                <a:solidFill>
                  <a:srgbClr val="2D2E2D"/>
                </a:solidFill>
                <a:latin typeface="Cambria"/>
                <a:cs typeface="Cambria"/>
              </a:rPr>
              <a:t>a </a:t>
            </a:r>
            <a:r>
              <a:rPr sz="1400" spc="-50" dirty="0">
                <a:solidFill>
                  <a:srgbClr val="2D2E2D"/>
                </a:solidFill>
                <a:latin typeface="Cambria"/>
                <a:cs typeface="Cambria"/>
              </a:rPr>
              <a:t>sus</a:t>
            </a:r>
            <a:r>
              <a:rPr sz="1400" spc="25" dirty="0">
                <a:solidFill>
                  <a:srgbClr val="2D2E2D"/>
                </a:solidFill>
                <a:latin typeface="Cambria"/>
                <a:cs typeface="Cambria"/>
              </a:rPr>
              <a:t> </a:t>
            </a:r>
            <a:r>
              <a:rPr sz="1400" spc="-55" dirty="0">
                <a:solidFill>
                  <a:srgbClr val="2D2E2D"/>
                </a:solidFill>
                <a:latin typeface="Cambria"/>
                <a:cs typeface="Cambria"/>
              </a:rPr>
              <a:t>amigos.</a:t>
            </a:r>
            <a:endParaRPr sz="1400">
              <a:latin typeface="Cambria"/>
              <a:cs typeface="Cambria"/>
            </a:endParaRPr>
          </a:p>
        </p:txBody>
      </p:sp>
      <p:sp>
        <p:nvSpPr>
          <p:cNvPr id="33" name="object 33"/>
          <p:cNvSpPr txBox="1"/>
          <p:nvPr/>
        </p:nvSpPr>
        <p:spPr>
          <a:xfrm>
            <a:off x="998855" y="9005671"/>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353534"/>
                </a:solidFill>
                <a:latin typeface="Cambria"/>
                <a:cs typeface="Cambria"/>
              </a:rPr>
              <a:t>(	)</a:t>
            </a:r>
            <a:endParaRPr sz="1400">
              <a:latin typeface="Cambria"/>
              <a:cs typeface="Cambria"/>
            </a:endParaRPr>
          </a:p>
        </p:txBody>
      </p:sp>
      <p:sp>
        <p:nvSpPr>
          <p:cNvPr id="34" name="object 34"/>
          <p:cNvSpPr txBox="1"/>
          <p:nvPr/>
        </p:nvSpPr>
        <p:spPr>
          <a:xfrm>
            <a:off x="1655698" y="8424773"/>
            <a:ext cx="5138420" cy="995044"/>
          </a:xfrm>
          <a:prstGeom prst="rect">
            <a:avLst/>
          </a:prstGeom>
        </p:spPr>
        <p:txBody>
          <a:bodyPr vert="horz" wrap="square" lIns="0" tIns="31750" rIns="0" bIns="0" rtlCol="0">
            <a:spAutoFit/>
          </a:bodyPr>
          <a:lstStyle/>
          <a:p>
            <a:pPr marL="12700" marR="226060" indent="3175">
              <a:lnSpc>
                <a:spcPts val="1560"/>
              </a:lnSpc>
              <a:spcBef>
                <a:spcPts val="250"/>
              </a:spcBef>
            </a:pPr>
            <a:r>
              <a:rPr sz="1400" spc="-80" dirty="0">
                <a:solidFill>
                  <a:srgbClr val="333333"/>
                </a:solidFill>
                <a:latin typeface="Cambria"/>
                <a:cs typeface="Cambria"/>
              </a:rPr>
              <a:t>Involucre</a:t>
            </a:r>
            <a:r>
              <a:rPr sz="1400" spc="-110" dirty="0">
                <a:solidFill>
                  <a:srgbClr val="333333"/>
                </a:solidFill>
                <a:latin typeface="Cambria"/>
                <a:cs typeface="Cambria"/>
              </a:rPr>
              <a:t> </a:t>
            </a:r>
            <a:r>
              <a:rPr sz="1400" spc="-45" dirty="0">
                <a:solidFill>
                  <a:srgbClr val="333333"/>
                </a:solidFill>
                <a:latin typeface="Cambria"/>
                <a:cs typeface="Cambria"/>
              </a:rPr>
              <a:t>a</a:t>
            </a:r>
            <a:r>
              <a:rPr sz="1400" spc="-105" dirty="0">
                <a:solidFill>
                  <a:srgbClr val="333333"/>
                </a:solidFill>
                <a:latin typeface="Cambria"/>
                <a:cs typeface="Cambria"/>
              </a:rPr>
              <a:t> </a:t>
            </a:r>
            <a:r>
              <a:rPr sz="1400" spc="-70" dirty="0">
                <a:solidFill>
                  <a:srgbClr val="333333"/>
                </a:solidFill>
                <a:latin typeface="Cambria"/>
                <a:cs typeface="Cambria"/>
              </a:rPr>
              <a:t>sus</a:t>
            </a:r>
            <a:r>
              <a:rPr sz="1400" spc="-110" dirty="0">
                <a:solidFill>
                  <a:srgbClr val="333333"/>
                </a:solidFill>
                <a:latin typeface="Cambria"/>
                <a:cs typeface="Cambria"/>
              </a:rPr>
              <a:t> </a:t>
            </a:r>
            <a:r>
              <a:rPr sz="1400" spc="-75" dirty="0">
                <a:solidFill>
                  <a:srgbClr val="333333"/>
                </a:solidFill>
                <a:latin typeface="Cambria"/>
                <a:cs typeface="Cambria"/>
              </a:rPr>
              <a:t>hijos</a:t>
            </a:r>
            <a:r>
              <a:rPr sz="1400" spc="-105" dirty="0">
                <a:solidFill>
                  <a:srgbClr val="333333"/>
                </a:solidFill>
                <a:latin typeface="Cambria"/>
                <a:cs typeface="Cambria"/>
              </a:rPr>
              <a:t> </a:t>
            </a:r>
            <a:r>
              <a:rPr sz="1400" spc="-70" dirty="0">
                <a:solidFill>
                  <a:srgbClr val="333333"/>
                </a:solidFill>
                <a:latin typeface="Cambria"/>
                <a:cs typeface="Cambria"/>
              </a:rPr>
              <a:t>en</a:t>
            </a:r>
            <a:r>
              <a:rPr sz="1400" spc="-110" dirty="0">
                <a:solidFill>
                  <a:srgbClr val="333333"/>
                </a:solidFill>
                <a:latin typeface="Cambria"/>
                <a:cs typeface="Cambria"/>
              </a:rPr>
              <a:t> </a:t>
            </a:r>
            <a:r>
              <a:rPr sz="1400" spc="-80" dirty="0">
                <a:solidFill>
                  <a:srgbClr val="333333"/>
                </a:solidFill>
                <a:latin typeface="Cambria"/>
                <a:cs typeface="Cambria"/>
              </a:rPr>
              <a:t>grupos,</a:t>
            </a:r>
            <a:r>
              <a:rPr sz="1400" spc="-105" dirty="0">
                <a:solidFill>
                  <a:srgbClr val="333333"/>
                </a:solidFill>
                <a:latin typeface="Cambria"/>
                <a:cs typeface="Cambria"/>
              </a:rPr>
              <a:t> </a:t>
            </a:r>
            <a:r>
              <a:rPr sz="1400" spc="-80" dirty="0">
                <a:solidFill>
                  <a:srgbClr val="333333"/>
                </a:solidFill>
                <a:latin typeface="Cambria"/>
                <a:cs typeface="Cambria"/>
              </a:rPr>
              <a:t>deportes</a:t>
            </a:r>
            <a:r>
              <a:rPr sz="1400" spc="-110" dirty="0">
                <a:solidFill>
                  <a:srgbClr val="333333"/>
                </a:solidFill>
                <a:latin typeface="Cambria"/>
                <a:cs typeface="Cambria"/>
              </a:rPr>
              <a:t> </a:t>
            </a:r>
            <a:r>
              <a:rPr sz="1400" spc="-45" dirty="0">
                <a:solidFill>
                  <a:srgbClr val="333333"/>
                </a:solidFill>
                <a:latin typeface="Cambria"/>
                <a:cs typeface="Cambria"/>
              </a:rPr>
              <a:t>y</a:t>
            </a:r>
            <a:r>
              <a:rPr sz="1400" spc="-105" dirty="0">
                <a:solidFill>
                  <a:srgbClr val="333333"/>
                </a:solidFill>
                <a:latin typeface="Cambria"/>
                <a:cs typeface="Cambria"/>
              </a:rPr>
              <a:t> </a:t>
            </a:r>
            <a:r>
              <a:rPr sz="1400" spc="-80" dirty="0">
                <a:solidFill>
                  <a:srgbClr val="333333"/>
                </a:solidFill>
                <a:latin typeface="Cambria"/>
                <a:cs typeface="Cambria"/>
              </a:rPr>
              <a:t>actividades</a:t>
            </a:r>
            <a:r>
              <a:rPr sz="1400" spc="-110" dirty="0">
                <a:solidFill>
                  <a:srgbClr val="333333"/>
                </a:solidFill>
                <a:latin typeface="Cambria"/>
                <a:cs typeface="Cambria"/>
              </a:rPr>
              <a:t> </a:t>
            </a:r>
            <a:r>
              <a:rPr sz="1400" spc="-85" dirty="0">
                <a:solidFill>
                  <a:srgbClr val="333333"/>
                </a:solidFill>
                <a:latin typeface="Cambria"/>
                <a:cs typeface="Cambria"/>
              </a:rPr>
              <a:t>como</a:t>
            </a:r>
            <a:r>
              <a:rPr sz="1400" spc="-105" dirty="0">
                <a:solidFill>
                  <a:srgbClr val="333333"/>
                </a:solidFill>
                <a:latin typeface="Cambria"/>
                <a:cs typeface="Cambria"/>
              </a:rPr>
              <a:t> </a:t>
            </a:r>
            <a:r>
              <a:rPr sz="1400" spc="-65" dirty="0">
                <a:solidFill>
                  <a:srgbClr val="333333"/>
                </a:solidFill>
                <a:latin typeface="Cambria"/>
                <a:cs typeface="Cambria"/>
              </a:rPr>
              <a:t>las</a:t>
            </a:r>
            <a:r>
              <a:rPr sz="1400" spc="-110" dirty="0">
                <a:solidFill>
                  <a:srgbClr val="333333"/>
                </a:solidFill>
                <a:latin typeface="Cambria"/>
                <a:cs typeface="Cambria"/>
              </a:rPr>
              <a:t> </a:t>
            </a:r>
            <a:r>
              <a:rPr sz="1400" spc="-75" dirty="0">
                <a:solidFill>
                  <a:srgbClr val="333333"/>
                </a:solidFill>
                <a:latin typeface="Cambria"/>
                <a:cs typeface="Cambria"/>
              </a:rPr>
              <a:t>que</a:t>
            </a:r>
            <a:r>
              <a:rPr sz="1400" spc="-105" dirty="0">
                <a:solidFill>
                  <a:srgbClr val="333333"/>
                </a:solidFill>
                <a:latin typeface="Cambria"/>
                <a:cs typeface="Cambria"/>
              </a:rPr>
              <a:t> </a:t>
            </a:r>
            <a:r>
              <a:rPr sz="1400" spc="-75" dirty="0">
                <a:solidFill>
                  <a:srgbClr val="333333"/>
                </a:solidFill>
                <a:latin typeface="Cambria"/>
                <a:cs typeface="Cambria"/>
              </a:rPr>
              <a:t>solían  participar.</a:t>
            </a:r>
            <a:endParaRPr sz="1400">
              <a:latin typeface="Cambria"/>
              <a:cs typeface="Cambria"/>
            </a:endParaRPr>
          </a:p>
          <a:p>
            <a:pPr marL="12700" marR="5080" indent="3175">
              <a:lnSpc>
                <a:spcPts val="1560"/>
              </a:lnSpc>
              <a:spcBef>
                <a:spcPts val="1280"/>
              </a:spcBef>
            </a:pPr>
            <a:r>
              <a:rPr sz="1400" spc="-85" dirty="0">
                <a:solidFill>
                  <a:srgbClr val="353534"/>
                </a:solidFill>
                <a:latin typeface="Cambria"/>
                <a:cs typeface="Cambria"/>
              </a:rPr>
              <a:t>Recuerda</a:t>
            </a:r>
            <a:r>
              <a:rPr sz="1400" spc="-105" dirty="0">
                <a:solidFill>
                  <a:srgbClr val="353534"/>
                </a:solidFill>
                <a:latin typeface="Cambria"/>
                <a:cs typeface="Cambria"/>
              </a:rPr>
              <a:t> </a:t>
            </a:r>
            <a:r>
              <a:rPr sz="1400" spc="-75" dirty="0">
                <a:solidFill>
                  <a:srgbClr val="353534"/>
                </a:solidFill>
                <a:latin typeface="Cambria"/>
                <a:cs typeface="Cambria"/>
              </a:rPr>
              <a:t>que,</a:t>
            </a:r>
            <a:r>
              <a:rPr sz="1400" spc="-105" dirty="0">
                <a:solidFill>
                  <a:srgbClr val="353534"/>
                </a:solidFill>
                <a:latin typeface="Cambria"/>
                <a:cs typeface="Cambria"/>
              </a:rPr>
              <a:t> </a:t>
            </a:r>
            <a:r>
              <a:rPr sz="1400" spc="-85" dirty="0">
                <a:solidFill>
                  <a:srgbClr val="353534"/>
                </a:solidFill>
                <a:latin typeface="Cambria"/>
                <a:cs typeface="Cambria"/>
              </a:rPr>
              <a:t>aunque</a:t>
            </a:r>
            <a:r>
              <a:rPr sz="1400" spc="-105" dirty="0">
                <a:solidFill>
                  <a:srgbClr val="353534"/>
                </a:solidFill>
                <a:latin typeface="Cambria"/>
                <a:cs typeface="Cambria"/>
              </a:rPr>
              <a:t> </a:t>
            </a:r>
            <a:r>
              <a:rPr sz="1400" spc="-75" dirty="0">
                <a:solidFill>
                  <a:srgbClr val="353534"/>
                </a:solidFill>
                <a:latin typeface="Cambria"/>
                <a:cs typeface="Cambria"/>
              </a:rPr>
              <a:t>sólo</a:t>
            </a:r>
            <a:r>
              <a:rPr sz="1400" spc="-105" dirty="0">
                <a:solidFill>
                  <a:srgbClr val="353534"/>
                </a:solidFill>
                <a:latin typeface="Cambria"/>
                <a:cs typeface="Cambria"/>
              </a:rPr>
              <a:t> </a:t>
            </a:r>
            <a:r>
              <a:rPr sz="1400" spc="-80" dirty="0">
                <a:solidFill>
                  <a:srgbClr val="353534"/>
                </a:solidFill>
                <a:latin typeface="Cambria"/>
                <a:cs typeface="Cambria"/>
              </a:rPr>
              <a:t>hayas</a:t>
            </a:r>
            <a:r>
              <a:rPr sz="1400" spc="-105" dirty="0">
                <a:solidFill>
                  <a:srgbClr val="353534"/>
                </a:solidFill>
                <a:latin typeface="Cambria"/>
                <a:cs typeface="Cambria"/>
              </a:rPr>
              <a:t> </a:t>
            </a:r>
            <a:r>
              <a:rPr sz="1400" spc="-75" dirty="0">
                <a:solidFill>
                  <a:srgbClr val="353534"/>
                </a:solidFill>
                <a:latin typeface="Cambria"/>
                <a:cs typeface="Cambria"/>
              </a:rPr>
              <a:t>vivido</a:t>
            </a:r>
            <a:r>
              <a:rPr sz="1400" spc="-105" dirty="0">
                <a:solidFill>
                  <a:srgbClr val="353534"/>
                </a:solidFill>
                <a:latin typeface="Cambria"/>
                <a:cs typeface="Cambria"/>
              </a:rPr>
              <a:t> </a:t>
            </a:r>
            <a:r>
              <a:rPr sz="1400" spc="-80" dirty="0">
                <a:solidFill>
                  <a:srgbClr val="353534"/>
                </a:solidFill>
                <a:latin typeface="Cambria"/>
                <a:cs typeface="Cambria"/>
              </a:rPr>
              <a:t>unos</a:t>
            </a:r>
            <a:r>
              <a:rPr sz="1400" spc="-105" dirty="0">
                <a:solidFill>
                  <a:srgbClr val="353534"/>
                </a:solidFill>
                <a:latin typeface="Cambria"/>
                <a:cs typeface="Cambria"/>
              </a:rPr>
              <a:t> </a:t>
            </a:r>
            <a:r>
              <a:rPr sz="1400" spc="-80" dirty="0">
                <a:solidFill>
                  <a:srgbClr val="353534"/>
                </a:solidFill>
                <a:latin typeface="Cambria"/>
                <a:cs typeface="Cambria"/>
              </a:rPr>
              <a:t>años</a:t>
            </a:r>
            <a:r>
              <a:rPr sz="1400" spc="-105" dirty="0">
                <a:solidFill>
                  <a:srgbClr val="353534"/>
                </a:solidFill>
                <a:latin typeface="Cambria"/>
                <a:cs typeface="Cambria"/>
              </a:rPr>
              <a:t> </a:t>
            </a:r>
            <a:r>
              <a:rPr sz="1400" spc="-70" dirty="0">
                <a:solidFill>
                  <a:srgbClr val="353534"/>
                </a:solidFill>
                <a:latin typeface="Cambria"/>
                <a:cs typeface="Cambria"/>
              </a:rPr>
              <a:t>en</a:t>
            </a:r>
            <a:r>
              <a:rPr sz="1400" spc="-105" dirty="0">
                <a:solidFill>
                  <a:srgbClr val="353534"/>
                </a:solidFill>
                <a:latin typeface="Cambria"/>
                <a:cs typeface="Cambria"/>
              </a:rPr>
              <a:t> </a:t>
            </a:r>
            <a:r>
              <a:rPr sz="1400" spc="-60" dirty="0">
                <a:solidFill>
                  <a:srgbClr val="353534"/>
                </a:solidFill>
                <a:latin typeface="Cambria"/>
                <a:cs typeface="Cambria"/>
              </a:rPr>
              <a:t>tu</a:t>
            </a:r>
            <a:r>
              <a:rPr sz="1400" spc="-105" dirty="0">
                <a:solidFill>
                  <a:srgbClr val="353534"/>
                </a:solidFill>
                <a:latin typeface="Cambria"/>
                <a:cs typeface="Cambria"/>
              </a:rPr>
              <a:t> </a:t>
            </a:r>
            <a:r>
              <a:rPr sz="1400" spc="-80" dirty="0">
                <a:solidFill>
                  <a:srgbClr val="353534"/>
                </a:solidFill>
                <a:latin typeface="Cambria"/>
                <a:cs typeface="Cambria"/>
              </a:rPr>
              <a:t>antigua</a:t>
            </a:r>
            <a:r>
              <a:rPr sz="1400" spc="-105" dirty="0">
                <a:solidFill>
                  <a:srgbClr val="353534"/>
                </a:solidFill>
                <a:latin typeface="Cambria"/>
                <a:cs typeface="Cambria"/>
              </a:rPr>
              <a:t> </a:t>
            </a:r>
            <a:r>
              <a:rPr sz="1400" spc="-75" dirty="0">
                <a:solidFill>
                  <a:srgbClr val="353534"/>
                </a:solidFill>
                <a:latin typeface="Cambria"/>
                <a:cs typeface="Cambria"/>
              </a:rPr>
              <a:t>casa,</a:t>
            </a:r>
            <a:r>
              <a:rPr sz="1400" spc="-105" dirty="0">
                <a:solidFill>
                  <a:srgbClr val="353534"/>
                </a:solidFill>
                <a:latin typeface="Cambria"/>
                <a:cs typeface="Cambria"/>
              </a:rPr>
              <a:t> </a:t>
            </a:r>
            <a:r>
              <a:rPr sz="1400" spc="-75" dirty="0">
                <a:solidFill>
                  <a:srgbClr val="353534"/>
                </a:solidFill>
                <a:latin typeface="Cambria"/>
                <a:cs typeface="Cambria"/>
              </a:rPr>
              <a:t>para</a:t>
            </a:r>
            <a:r>
              <a:rPr sz="1400" spc="-105" dirty="0">
                <a:solidFill>
                  <a:srgbClr val="353534"/>
                </a:solidFill>
                <a:latin typeface="Cambria"/>
                <a:cs typeface="Cambria"/>
              </a:rPr>
              <a:t> </a:t>
            </a:r>
            <a:r>
              <a:rPr sz="1400" spc="-70" dirty="0">
                <a:solidFill>
                  <a:srgbClr val="353534"/>
                </a:solidFill>
                <a:latin typeface="Cambria"/>
                <a:cs typeface="Cambria"/>
              </a:rPr>
              <a:t>un  </a:t>
            </a:r>
            <a:r>
              <a:rPr sz="1400" spc="-75" dirty="0">
                <a:solidFill>
                  <a:srgbClr val="353534"/>
                </a:solidFill>
                <a:latin typeface="Cambria"/>
                <a:cs typeface="Cambria"/>
              </a:rPr>
              <a:t>niño</a:t>
            </a:r>
            <a:r>
              <a:rPr sz="1400" spc="-114" dirty="0">
                <a:solidFill>
                  <a:srgbClr val="353534"/>
                </a:solidFill>
                <a:latin typeface="Cambria"/>
                <a:cs typeface="Cambria"/>
              </a:rPr>
              <a:t> </a:t>
            </a:r>
            <a:r>
              <a:rPr sz="1400" spc="-85" dirty="0">
                <a:solidFill>
                  <a:srgbClr val="353534"/>
                </a:solidFill>
                <a:latin typeface="Cambria"/>
                <a:cs typeface="Cambria"/>
              </a:rPr>
              <a:t>pequeño</a:t>
            </a:r>
            <a:r>
              <a:rPr sz="1400" spc="-110" dirty="0">
                <a:solidFill>
                  <a:srgbClr val="353534"/>
                </a:solidFill>
                <a:latin typeface="Cambria"/>
                <a:cs typeface="Cambria"/>
              </a:rPr>
              <a:t> </a:t>
            </a:r>
            <a:r>
              <a:rPr sz="1400" spc="-65" dirty="0">
                <a:solidFill>
                  <a:srgbClr val="353534"/>
                </a:solidFill>
                <a:latin typeface="Cambria"/>
                <a:cs typeface="Cambria"/>
              </a:rPr>
              <a:t>es</a:t>
            </a:r>
            <a:r>
              <a:rPr sz="1400" spc="-110" dirty="0">
                <a:solidFill>
                  <a:srgbClr val="353534"/>
                </a:solidFill>
                <a:latin typeface="Cambria"/>
                <a:cs typeface="Cambria"/>
              </a:rPr>
              <a:t> </a:t>
            </a:r>
            <a:r>
              <a:rPr sz="1400" spc="-70" dirty="0">
                <a:solidFill>
                  <a:srgbClr val="353534"/>
                </a:solidFill>
                <a:latin typeface="Cambria"/>
                <a:cs typeface="Cambria"/>
              </a:rPr>
              <a:t>casi</a:t>
            </a:r>
            <a:r>
              <a:rPr sz="1400" spc="-110" dirty="0">
                <a:solidFill>
                  <a:srgbClr val="353534"/>
                </a:solidFill>
                <a:latin typeface="Cambria"/>
                <a:cs typeface="Cambria"/>
              </a:rPr>
              <a:t> </a:t>
            </a:r>
            <a:r>
              <a:rPr sz="1400" spc="-75" dirty="0">
                <a:solidFill>
                  <a:srgbClr val="353534"/>
                </a:solidFill>
                <a:latin typeface="Cambria"/>
                <a:cs typeface="Cambria"/>
              </a:rPr>
              <a:t>toda</a:t>
            </a:r>
            <a:r>
              <a:rPr sz="1400" spc="-110" dirty="0">
                <a:solidFill>
                  <a:srgbClr val="353534"/>
                </a:solidFill>
                <a:latin typeface="Cambria"/>
                <a:cs typeface="Cambria"/>
              </a:rPr>
              <a:t> </a:t>
            </a:r>
            <a:r>
              <a:rPr sz="1400" spc="-65" dirty="0">
                <a:solidFill>
                  <a:srgbClr val="353534"/>
                </a:solidFill>
                <a:latin typeface="Cambria"/>
                <a:cs typeface="Cambria"/>
              </a:rPr>
              <a:t>su</a:t>
            </a:r>
            <a:r>
              <a:rPr sz="1400" spc="-110" dirty="0">
                <a:solidFill>
                  <a:srgbClr val="353534"/>
                </a:solidFill>
                <a:latin typeface="Cambria"/>
                <a:cs typeface="Cambria"/>
              </a:rPr>
              <a:t> </a:t>
            </a:r>
            <a:r>
              <a:rPr sz="1400" spc="-75" dirty="0">
                <a:solidFill>
                  <a:srgbClr val="353534"/>
                </a:solidFill>
                <a:latin typeface="Cambria"/>
                <a:cs typeface="Cambria"/>
              </a:rPr>
              <a:t>vida.</a:t>
            </a:r>
            <a:endParaRPr sz="1400">
              <a:latin typeface="Cambria"/>
              <a:cs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6041" y="3653866"/>
            <a:ext cx="6053683" cy="587453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443647" y="1650593"/>
            <a:ext cx="4761230" cy="1828164"/>
          </a:xfrm>
          <a:prstGeom prst="rect">
            <a:avLst/>
          </a:prstGeom>
        </p:spPr>
        <p:txBody>
          <a:bodyPr vert="horz" wrap="square" lIns="0" tIns="208279" rIns="0" bIns="0" rtlCol="0">
            <a:spAutoFit/>
          </a:bodyPr>
          <a:lstStyle/>
          <a:p>
            <a:pPr marL="12700" marR="5080" indent="-5715" algn="ctr">
              <a:lnSpc>
                <a:spcPct val="73200"/>
              </a:lnSpc>
              <a:spcBef>
                <a:spcPts val="1639"/>
              </a:spcBef>
            </a:pPr>
            <a:r>
              <a:rPr sz="4800" spc="80" dirty="0">
                <a:solidFill>
                  <a:srgbClr val="212020"/>
                </a:solidFill>
              </a:rPr>
              <a:t>Construir </a:t>
            </a:r>
            <a:r>
              <a:rPr sz="4800" spc="95" dirty="0">
                <a:solidFill>
                  <a:srgbClr val="212020"/>
                </a:solidFill>
              </a:rPr>
              <a:t>una  </a:t>
            </a:r>
            <a:r>
              <a:rPr sz="4800" spc="80" dirty="0">
                <a:solidFill>
                  <a:srgbClr val="212020"/>
                </a:solidFill>
              </a:rPr>
              <a:t>relación </a:t>
            </a:r>
            <a:r>
              <a:rPr sz="4800" spc="95" dirty="0">
                <a:solidFill>
                  <a:srgbClr val="212020"/>
                </a:solidFill>
              </a:rPr>
              <a:t>continua  </a:t>
            </a:r>
            <a:r>
              <a:rPr sz="4800" spc="60" dirty="0">
                <a:solidFill>
                  <a:srgbClr val="212020"/>
                </a:solidFill>
              </a:rPr>
              <a:t>con los</a:t>
            </a:r>
            <a:r>
              <a:rPr sz="4800" spc="285" dirty="0">
                <a:solidFill>
                  <a:srgbClr val="212020"/>
                </a:solidFill>
              </a:rPr>
              <a:t> </a:t>
            </a:r>
            <a:r>
              <a:rPr sz="4800" spc="95" dirty="0">
                <a:solidFill>
                  <a:srgbClr val="212020"/>
                </a:solidFill>
              </a:rPr>
              <a:t>clientes</a:t>
            </a:r>
            <a:endParaRPr sz="480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p:nvPr/>
        </p:nvSpPr>
        <p:spPr>
          <a:xfrm>
            <a:off x="1759851" y="3918368"/>
            <a:ext cx="4113529" cy="2113915"/>
          </a:xfrm>
          <a:prstGeom prst="rect">
            <a:avLst/>
          </a:prstGeom>
        </p:spPr>
        <p:txBody>
          <a:bodyPr vert="horz" wrap="square" lIns="0" tIns="12700" rIns="0" bIns="0" rtlCol="0">
            <a:spAutoFit/>
          </a:bodyPr>
          <a:lstStyle/>
          <a:p>
            <a:pPr marL="12700" marR="5080" algn="ctr">
              <a:lnSpc>
                <a:spcPct val="147300"/>
              </a:lnSpc>
              <a:spcBef>
                <a:spcPts val="100"/>
              </a:spcBef>
            </a:pPr>
            <a:r>
              <a:rPr sz="1550" spc="85" dirty="0">
                <a:solidFill>
                  <a:srgbClr val="090907"/>
                </a:solidFill>
                <a:latin typeface="Cambria"/>
                <a:cs typeface="Cambria"/>
              </a:rPr>
              <a:t>A </a:t>
            </a:r>
            <a:r>
              <a:rPr sz="1550" spc="45" dirty="0">
                <a:solidFill>
                  <a:srgbClr val="090907"/>
                </a:solidFill>
                <a:latin typeface="Cambria"/>
                <a:cs typeface="Cambria"/>
              </a:rPr>
              <a:t>lo largo </a:t>
            </a:r>
            <a:r>
              <a:rPr sz="1550" spc="60" dirty="0">
                <a:solidFill>
                  <a:srgbClr val="090907"/>
                </a:solidFill>
                <a:latin typeface="Cambria"/>
                <a:cs typeface="Cambria"/>
              </a:rPr>
              <a:t>de </a:t>
            </a:r>
            <a:r>
              <a:rPr sz="1550" spc="45" dirty="0">
                <a:solidFill>
                  <a:srgbClr val="090907"/>
                </a:solidFill>
                <a:latin typeface="Cambria"/>
                <a:cs typeface="Cambria"/>
              </a:rPr>
              <a:t>esta </a:t>
            </a:r>
            <a:r>
              <a:rPr sz="1550" spc="40" dirty="0">
                <a:solidFill>
                  <a:srgbClr val="090907"/>
                </a:solidFill>
                <a:latin typeface="Cambria"/>
                <a:cs typeface="Cambria"/>
              </a:rPr>
              <a:t>guía, </a:t>
            </a:r>
            <a:r>
              <a:rPr sz="1550" spc="60" dirty="0">
                <a:solidFill>
                  <a:srgbClr val="090907"/>
                </a:solidFill>
                <a:latin typeface="Cambria"/>
                <a:cs typeface="Cambria"/>
              </a:rPr>
              <a:t>he </a:t>
            </a:r>
            <a:r>
              <a:rPr sz="1550" spc="50" dirty="0">
                <a:solidFill>
                  <a:srgbClr val="090907"/>
                </a:solidFill>
                <a:latin typeface="Cambria"/>
                <a:cs typeface="Cambria"/>
              </a:rPr>
              <a:t>compartido </a:t>
            </a:r>
            <a:r>
              <a:rPr sz="1550" spc="40" dirty="0">
                <a:solidFill>
                  <a:srgbClr val="090907"/>
                </a:solidFill>
                <a:latin typeface="Cambria"/>
                <a:cs typeface="Cambria"/>
              </a:rPr>
              <a:t>el  </a:t>
            </a:r>
            <a:r>
              <a:rPr sz="1550" spc="50" dirty="0">
                <a:solidFill>
                  <a:srgbClr val="090907"/>
                </a:solidFill>
                <a:latin typeface="Cambria"/>
                <a:cs typeface="Cambria"/>
              </a:rPr>
              <a:t>proceso </a:t>
            </a:r>
            <a:r>
              <a:rPr sz="1550" spc="60" dirty="0">
                <a:solidFill>
                  <a:srgbClr val="090907"/>
                </a:solidFill>
                <a:latin typeface="Cambria"/>
                <a:cs typeface="Cambria"/>
              </a:rPr>
              <a:t>de </a:t>
            </a:r>
            <a:r>
              <a:rPr sz="1550" spc="50" dirty="0">
                <a:solidFill>
                  <a:srgbClr val="090907"/>
                </a:solidFill>
                <a:latin typeface="Cambria"/>
                <a:cs typeface="Cambria"/>
              </a:rPr>
              <a:t>venta </a:t>
            </a:r>
            <a:r>
              <a:rPr sz="1550" spc="60" dirty="0">
                <a:solidFill>
                  <a:srgbClr val="090907"/>
                </a:solidFill>
                <a:latin typeface="Cambria"/>
                <a:cs typeface="Cambria"/>
              </a:rPr>
              <a:t>de </a:t>
            </a:r>
            <a:r>
              <a:rPr sz="1550" spc="45" dirty="0">
                <a:solidFill>
                  <a:srgbClr val="090907"/>
                </a:solidFill>
                <a:latin typeface="Cambria"/>
                <a:cs typeface="Cambria"/>
              </a:rPr>
              <a:t>casas </a:t>
            </a:r>
            <a:r>
              <a:rPr sz="1550" spc="60" dirty="0">
                <a:solidFill>
                  <a:srgbClr val="090907"/>
                </a:solidFill>
                <a:latin typeface="Cambria"/>
                <a:cs typeface="Cambria"/>
              </a:rPr>
              <a:t>de </a:t>
            </a:r>
            <a:r>
              <a:rPr sz="1550" spc="40" dirty="0">
                <a:solidFill>
                  <a:srgbClr val="090907"/>
                </a:solidFill>
                <a:latin typeface="Cambria"/>
                <a:cs typeface="Cambria"/>
              </a:rPr>
              <a:t>principio </a:t>
            </a:r>
            <a:r>
              <a:rPr sz="1550" spc="65" dirty="0">
                <a:solidFill>
                  <a:srgbClr val="090907"/>
                </a:solidFill>
                <a:latin typeface="Cambria"/>
                <a:cs typeface="Cambria"/>
              </a:rPr>
              <a:t>a </a:t>
            </a:r>
            <a:r>
              <a:rPr sz="1550" spc="35" dirty="0">
                <a:solidFill>
                  <a:srgbClr val="090907"/>
                </a:solidFill>
                <a:latin typeface="Cambria"/>
                <a:cs typeface="Cambria"/>
              </a:rPr>
              <a:t>fin  </a:t>
            </a:r>
            <a:r>
              <a:rPr sz="1550" spc="55" dirty="0">
                <a:solidFill>
                  <a:srgbClr val="090907"/>
                </a:solidFill>
                <a:latin typeface="Cambria"/>
                <a:cs typeface="Cambria"/>
              </a:rPr>
              <a:t>con </a:t>
            </a:r>
            <a:r>
              <a:rPr sz="1550" spc="60" dirty="0">
                <a:solidFill>
                  <a:srgbClr val="090907"/>
                </a:solidFill>
                <a:latin typeface="Cambria"/>
                <a:cs typeface="Cambria"/>
              </a:rPr>
              <a:t>una </a:t>
            </a:r>
            <a:r>
              <a:rPr sz="1550" spc="50" dirty="0">
                <a:solidFill>
                  <a:srgbClr val="090907"/>
                </a:solidFill>
                <a:latin typeface="Cambria"/>
                <a:cs typeface="Cambria"/>
              </a:rPr>
              <a:t>gran </a:t>
            </a:r>
            <a:r>
              <a:rPr sz="1550" spc="45" dirty="0">
                <a:solidFill>
                  <a:srgbClr val="090907"/>
                </a:solidFill>
                <a:latin typeface="Cambria"/>
                <a:cs typeface="Cambria"/>
              </a:rPr>
              <a:t>cantidad </a:t>
            </a:r>
            <a:r>
              <a:rPr sz="1550" spc="60" dirty="0">
                <a:solidFill>
                  <a:srgbClr val="090907"/>
                </a:solidFill>
                <a:latin typeface="Cambria"/>
                <a:cs typeface="Cambria"/>
              </a:rPr>
              <a:t>de </a:t>
            </a:r>
            <a:r>
              <a:rPr sz="1550" spc="40" dirty="0">
                <a:solidFill>
                  <a:srgbClr val="090907"/>
                </a:solidFill>
                <a:latin typeface="Cambria"/>
                <a:cs typeface="Cambria"/>
              </a:rPr>
              <a:t>estrategias </a:t>
            </a:r>
            <a:r>
              <a:rPr sz="1550" spc="70" dirty="0">
                <a:solidFill>
                  <a:srgbClr val="090907"/>
                </a:solidFill>
                <a:latin typeface="Cambria"/>
                <a:cs typeface="Cambria"/>
              </a:rPr>
              <a:t>y  </a:t>
            </a:r>
            <a:r>
              <a:rPr sz="1550" spc="45" dirty="0">
                <a:solidFill>
                  <a:srgbClr val="090907"/>
                </a:solidFill>
                <a:latin typeface="Cambria"/>
                <a:cs typeface="Cambria"/>
              </a:rPr>
              <a:t>conocimientos </a:t>
            </a:r>
            <a:r>
              <a:rPr sz="1550" spc="50" dirty="0">
                <a:solidFill>
                  <a:srgbClr val="090907"/>
                </a:solidFill>
                <a:latin typeface="Cambria"/>
                <a:cs typeface="Cambria"/>
              </a:rPr>
              <a:t>experimentados para</a:t>
            </a:r>
            <a:r>
              <a:rPr sz="1550" spc="-140" dirty="0">
                <a:solidFill>
                  <a:srgbClr val="090907"/>
                </a:solidFill>
                <a:latin typeface="Cambria"/>
                <a:cs typeface="Cambria"/>
              </a:rPr>
              <a:t> </a:t>
            </a:r>
            <a:r>
              <a:rPr sz="1550" spc="45" dirty="0">
                <a:solidFill>
                  <a:srgbClr val="090907"/>
                </a:solidFill>
                <a:latin typeface="Cambria"/>
                <a:cs typeface="Cambria"/>
              </a:rPr>
              <a:t>ayudarle  </a:t>
            </a:r>
            <a:r>
              <a:rPr sz="1550" spc="65" dirty="0">
                <a:solidFill>
                  <a:srgbClr val="090907"/>
                </a:solidFill>
                <a:latin typeface="Cambria"/>
                <a:cs typeface="Cambria"/>
              </a:rPr>
              <a:t>a </a:t>
            </a:r>
            <a:r>
              <a:rPr sz="1550" spc="55" dirty="0">
                <a:solidFill>
                  <a:srgbClr val="090907"/>
                </a:solidFill>
                <a:latin typeface="Cambria"/>
                <a:cs typeface="Cambria"/>
              </a:rPr>
              <a:t>tomar </a:t>
            </a:r>
            <a:r>
              <a:rPr sz="1550" spc="40" dirty="0">
                <a:solidFill>
                  <a:srgbClr val="090907"/>
                </a:solidFill>
                <a:latin typeface="Cambria"/>
                <a:cs typeface="Cambria"/>
              </a:rPr>
              <a:t>las </a:t>
            </a:r>
            <a:r>
              <a:rPr sz="1550" spc="50" dirty="0">
                <a:solidFill>
                  <a:srgbClr val="090907"/>
                </a:solidFill>
                <a:latin typeface="Cambria"/>
                <a:cs typeface="Cambria"/>
              </a:rPr>
              <a:t>mejores </a:t>
            </a:r>
            <a:r>
              <a:rPr sz="1550" spc="70" dirty="0">
                <a:solidFill>
                  <a:srgbClr val="090907"/>
                </a:solidFill>
                <a:latin typeface="Cambria"/>
                <a:cs typeface="Cambria"/>
              </a:rPr>
              <a:t>y </a:t>
            </a:r>
            <a:r>
              <a:rPr sz="1550" spc="65" dirty="0">
                <a:solidFill>
                  <a:srgbClr val="090907"/>
                </a:solidFill>
                <a:latin typeface="Cambria"/>
                <a:cs typeface="Cambria"/>
              </a:rPr>
              <a:t>más </a:t>
            </a:r>
            <a:r>
              <a:rPr sz="1550" spc="50" dirty="0">
                <a:solidFill>
                  <a:srgbClr val="090907"/>
                </a:solidFill>
                <a:latin typeface="Cambria"/>
                <a:cs typeface="Cambria"/>
              </a:rPr>
              <a:t>informadas  </a:t>
            </a:r>
            <a:r>
              <a:rPr sz="1550" spc="40" dirty="0">
                <a:solidFill>
                  <a:srgbClr val="090907"/>
                </a:solidFill>
                <a:latin typeface="Cambria"/>
                <a:cs typeface="Cambria"/>
              </a:rPr>
              <a:t>decisiones </a:t>
            </a:r>
            <a:r>
              <a:rPr sz="1550" spc="50" dirty="0">
                <a:solidFill>
                  <a:srgbClr val="090907"/>
                </a:solidFill>
                <a:latin typeface="Cambria"/>
                <a:cs typeface="Cambria"/>
              </a:rPr>
              <a:t>para </a:t>
            </a:r>
            <a:r>
              <a:rPr sz="1550" spc="45" dirty="0">
                <a:solidFill>
                  <a:srgbClr val="090907"/>
                </a:solidFill>
                <a:latin typeface="Cambria"/>
                <a:cs typeface="Cambria"/>
              </a:rPr>
              <a:t>usted </a:t>
            </a:r>
            <a:r>
              <a:rPr sz="1550" spc="70" dirty="0">
                <a:solidFill>
                  <a:srgbClr val="090907"/>
                </a:solidFill>
                <a:latin typeface="Cambria"/>
                <a:cs typeface="Cambria"/>
              </a:rPr>
              <a:t>y</a:t>
            </a:r>
            <a:r>
              <a:rPr sz="1550" spc="-240" dirty="0">
                <a:solidFill>
                  <a:srgbClr val="090907"/>
                </a:solidFill>
                <a:latin typeface="Cambria"/>
                <a:cs typeface="Cambria"/>
              </a:rPr>
              <a:t> </a:t>
            </a:r>
            <a:r>
              <a:rPr sz="1550" spc="55" dirty="0">
                <a:solidFill>
                  <a:srgbClr val="090907"/>
                </a:solidFill>
                <a:latin typeface="Cambria"/>
                <a:cs typeface="Cambria"/>
              </a:rPr>
              <a:t>su </a:t>
            </a:r>
            <a:r>
              <a:rPr sz="1550" spc="35" dirty="0">
                <a:solidFill>
                  <a:srgbClr val="090907"/>
                </a:solidFill>
                <a:latin typeface="Cambria"/>
                <a:cs typeface="Cambria"/>
              </a:rPr>
              <a:t>familia.</a:t>
            </a:r>
            <a:endParaRPr sz="1550">
              <a:latin typeface="Cambria"/>
              <a:cs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676" y="7904868"/>
            <a:ext cx="548640" cy="14182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62202" y="8132457"/>
            <a:ext cx="623285" cy="82482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914651" y="7180821"/>
            <a:ext cx="1575008" cy="106742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675892" y="8617701"/>
            <a:ext cx="291115" cy="40308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24909" y="7180743"/>
            <a:ext cx="3526971" cy="2526729"/>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90524" y="385064"/>
            <a:ext cx="5718175" cy="231140"/>
          </a:xfrm>
          <a:prstGeom prst="rect">
            <a:avLst/>
          </a:prstGeom>
        </p:spPr>
        <p:txBody>
          <a:bodyPr vert="horz" wrap="square" lIns="0" tIns="12700" rIns="0" bIns="0" rtlCol="0">
            <a:spAutoFit/>
          </a:bodyPr>
          <a:lstStyle/>
          <a:p>
            <a:pPr marL="12700">
              <a:lnSpc>
                <a:spcPct val="100000"/>
              </a:lnSpc>
              <a:spcBef>
                <a:spcPts val="100"/>
              </a:spcBef>
            </a:pPr>
            <a:r>
              <a:rPr sz="1350" b="1" spc="125" dirty="0">
                <a:solidFill>
                  <a:srgbClr val="B49E8D"/>
                </a:solidFill>
                <a:latin typeface="Arial"/>
                <a:cs typeface="Arial"/>
              </a:rPr>
              <a:t>CONSTRUIR</a:t>
            </a:r>
            <a:r>
              <a:rPr sz="1350" b="1" spc="-145" dirty="0">
                <a:solidFill>
                  <a:srgbClr val="B49E8D"/>
                </a:solidFill>
                <a:latin typeface="Arial"/>
                <a:cs typeface="Arial"/>
              </a:rPr>
              <a:t> </a:t>
            </a:r>
            <a:r>
              <a:rPr sz="1350" b="1" spc="175" dirty="0">
                <a:solidFill>
                  <a:srgbClr val="B49E8D"/>
                </a:solidFill>
                <a:latin typeface="Arial"/>
                <a:cs typeface="Arial"/>
              </a:rPr>
              <a:t>UNA</a:t>
            </a:r>
            <a:r>
              <a:rPr sz="1350" b="1" spc="-145" dirty="0">
                <a:solidFill>
                  <a:srgbClr val="B49E8D"/>
                </a:solidFill>
                <a:latin typeface="Arial"/>
                <a:cs typeface="Arial"/>
              </a:rPr>
              <a:t> </a:t>
            </a:r>
            <a:r>
              <a:rPr sz="1350" b="1" spc="125" dirty="0">
                <a:solidFill>
                  <a:srgbClr val="B49E8D"/>
                </a:solidFill>
                <a:latin typeface="Arial"/>
                <a:cs typeface="Arial"/>
              </a:rPr>
              <a:t>RELACIÓN</a:t>
            </a:r>
            <a:r>
              <a:rPr sz="1350" b="1" spc="-145" dirty="0">
                <a:solidFill>
                  <a:srgbClr val="B49E8D"/>
                </a:solidFill>
                <a:latin typeface="Arial"/>
                <a:cs typeface="Arial"/>
              </a:rPr>
              <a:t> </a:t>
            </a:r>
            <a:r>
              <a:rPr sz="1350" b="1" spc="130" dirty="0">
                <a:solidFill>
                  <a:srgbClr val="B49E8D"/>
                </a:solidFill>
                <a:latin typeface="Arial"/>
                <a:cs typeface="Arial"/>
              </a:rPr>
              <a:t>CONTINUA</a:t>
            </a:r>
            <a:r>
              <a:rPr sz="1350" b="1" spc="-140" dirty="0">
                <a:solidFill>
                  <a:srgbClr val="B49E8D"/>
                </a:solidFill>
                <a:latin typeface="Arial"/>
                <a:cs typeface="Arial"/>
              </a:rPr>
              <a:t> </a:t>
            </a:r>
            <a:r>
              <a:rPr sz="1350" b="1" spc="185" dirty="0">
                <a:solidFill>
                  <a:srgbClr val="B49E8D"/>
                </a:solidFill>
                <a:latin typeface="Arial"/>
                <a:cs typeface="Arial"/>
              </a:rPr>
              <a:t>CON</a:t>
            </a:r>
            <a:r>
              <a:rPr sz="1350" b="1" spc="-145" dirty="0">
                <a:solidFill>
                  <a:srgbClr val="B49E8D"/>
                </a:solidFill>
                <a:latin typeface="Arial"/>
                <a:cs typeface="Arial"/>
              </a:rPr>
              <a:t> </a:t>
            </a:r>
            <a:r>
              <a:rPr sz="1350" b="1" spc="165" dirty="0">
                <a:solidFill>
                  <a:srgbClr val="B49E8D"/>
                </a:solidFill>
                <a:latin typeface="Arial"/>
                <a:cs typeface="Arial"/>
              </a:rPr>
              <a:t>LOS</a:t>
            </a:r>
            <a:r>
              <a:rPr sz="1350" b="1" spc="-145" dirty="0">
                <a:solidFill>
                  <a:srgbClr val="B49E8D"/>
                </a:solidFill>
                <a:latin typeface="Arial"/>
                <a:cs typeface="Arial"/>
              </a:rPr>
              <a:t> </a:t>
            </a:r>
            <a:r>
              <a:rPr sz="1350" b="1" spc="114" dirty="0">
                <a:solidFill>
                  <a:srgbClr val="B49E8D"/>
                </a:solidFill>
                <a:latin typeface="Arial"/>
                <a:cs typeface="Arial"/>
              </a:rPr>
              <a:t>CLIENTES</a:t>
            </a:r>
            <a:endParaRPr sz="1350">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9" name="object 9"/>
          <p:cNvSpPr txBox="1">
            <a:spLocks noGrp="1"/>
          </p:cNvSpPr>
          <p:nvPr>
            <p:ph type="title"/>
          </p:nvPr>
        </p:nvSpPr>
        <p:spPr>
          <a:xfrm>
            <a:off x="737488" y="763663"/>
            <a:ext cx="5832475" cy="867410"/>
          </a:xfrm>
          <a:prstGeom prst="rect">
            <a:avLst/>
          </a:prstGeom>
        </p:spPr>
        <p:txBody>
          <a:bodyPr vert="horz" wrap="square" lIns="0" tIns="36194" rIns="0" bIns="0" rtlCol="0">
            <a:spAutoFit/>
          </a:bodyPr>
          <a:lstStyle/>
          <a:p>
            <a:pPr marL="27305" marR="10795" indent="-15240">
              <a:lnSpc>
                <a:spcPts val="3270"/>
              </a:lnSpc>
              <a:spcBef>
                <a:spcPts val="284"/>
              </a:spcBef>
            </a:pPr>
            <a:r>
              <a:rPr sz="2800" spc="-75" dirty="0">
                <a:solidFill>
                  <a:srgbClr val="1E1E1E"/>
                </a:solidFill>
              </a:rPr>
              <a:t>Un </a:t>
            </a:r>
            <a:r>
              <a:rPr sz="2800" spc="-130" dirty="0">
                <a:solidFill>
                  <a:srgbClr val="1E1E1E"/>
                </a:solidFill>
              </a:rPr>
              <a:t>recurso </a:t>
            </a:r>
            <a:r>
              <a:rPr sz="2800" spc="-75" dirty="0">
                <a:solidFill>
                  <a:srgbClr val="1E1E1E"/>
                </a:solidFill>
              </a:rPr>
              <a:t>en el </a:t>
            </a:r>
            <a:r>
              <a:rPr sz="2800" spc="-100" dirty="0">
                <a:solidFill>
                  <a:srgbClr val="1E1E1E"/>
                </a:solidFill>
              </a:rPr>
              <a:t>que </a:t>
            </a:r>
            <a:r>
              <a:rPr sz="2800" spc="-120" dirty="0">
                <a:solidFill>
                  <a:srgbClr val="1E1E1E"/>
                </a:solidFill>
              </a:rPr>
              <a:t>puede </a:t>
            </a:r>
            <a:r>
              <a:rPr sz="2800" spc="-130" dirty="0">
                <a:solidFill>
                  <a:srgbClr val="1E1E1E"/>
                </a:solidFill>
              </a:rPr>
              <a:t>confiar </a:t>
            </a:r>
            <a:r>
              <a:rPr sz="2800" dirty="0">
                <a:solidFill>
                  <a:srgbClr val="1E1E1E"/>
                </a:solidFill>
              </a:rPr>
              <a:t>y </a:t>
            </a:r>
            <a:r>
              <a:rPr sz="2800" spc="-150" dirty="0">
                <a:solidFill>
                  <a:srgbClr val="1E1E1E"/>
                </a:solidFill>
              </a:rPr>
              <a:t>un  </a:t>
            </a:r>
            <a:r>
              <a:rPr sz="2800" spc="-135" dirty="0">
                <a:solidFill>
                  <a:srgbClr val="1E1E1E"/>
                </a:solidFill>
              </a:rPr>
              <a:t>compromiso</a:t>
            </a:r>
            <a:r>
              <a:rPr sz="2800" spc="-300" dirty="0">
                <a:solidFill>
                  <a:srgbClr val="1E1E1E"/>
                </a:solidFill>
              </a:rPr>
              <a:t> </a:t>
            </a:r>
            <a:r>
              <a:rPr sz="2800" spc="-100" dirty="0">
                <a:solidFill>
                  <a:srgbClr val="1E1E1E"/>
                </a:solidFill>
              </a:rPr>
              <a:t>con</a:t>
            </a:r>
            <a:r>
              <a:rPr sz="2800" spc="-300" dirty="0">
                <a:solidFill>
                  <a:srgbClr val="1E1E1E"/>
                </a:solidFill>
              </a:rPr>
              <a:t> </a:t>
            </a:r>
            <a:r>
              <a:rPr sz="2800" spc="-75" dirty="0">
                <a:solidFill>
                  <a:srgbClr val="1E1E1E"/>
                </a:solidFill>
              </a:rPr>
              <a:t>el</a:t>
            </a:r>
            <a:r>
              <a:rPr sz="2800" spc="-300" dirty="0">
                <a:solidFill>
                  <a:srgbClr val="1E1E1E"/>
                </a:solidFill>
              </a:rPr>
              <a:t> </a:t>
            </a:r>
            <a:r>
              <a:rPr sz="2800" spc="-100" dirty="0">
                <a:solidFill>
                  <a:srgbClr val="1E1E1E"/>
                </a:solidFill>
              </a:rPr>
              <a:t>que</a:t>
            </a:r>
            <a:r>
              <a:rPr sz="2800" spc="-300" dirty="0">
                <a:solidFill>
                  <a:srgbClr val="1E1E1E"/>
                </a:solidFill>
              </a:rPr>
              <a:t> </a:t>
            </a:r>
            <a:r>
              <a:rPr sz="2800" spc="-120" dirty="0">
                <a:solidFill>
                  <a:srgbClr val="1E1E1E"/>
                </a:solidFill>
              </a:rPr>
              <a:t>puede</a:t>
            </a:r>
            <a:r>
              <a:rPr sz="2800" spc="-300" dirty="0">
                <a:solidFill>
                  <a:srgbClr val="1E1E1E"/>
                </a:solidFill>
              </a:rPr>
              <a:t> </a:t>
            </a:r>
            <a:r>
              <a:rPr sz="2800" spc="-150" dirty="0">
                <a:solidFill>
                  <a:srgbClr val="1E1E1E"/>
                </a:solidFill>
              </a:rPr>
              <a:t>contar</a:t>
            </a:r>
            <a:endParaRPr sz="2800"/>
          </a:p>
        </p:txBody>
      </p:sp>
      <p:sp>
        <p:nvSpPr>
          <p:cNvPr id="10" name="object 10"/>
          <p:cNvSpPr txBox="1"/>
          <p:nvPr/>
        </p:nvSpPr>
        <p:spPr>
          <a:xfrm>
            <a:off x="789812" y="2034526"/>
            <a:ext cx="6261735" cy="4932680"/>
          </a:xfrm>
          <a:prstGeom prst="rect">
            <a:avLst/>
          </a:prstGeom>
        </p:spPr>
        <p:txBody>
          <a:bodyPr vert="horz" wrap="square" lIns="0" tIns="12700" rIns="0" bIns="0" rtlCol="0">
            <a:spAutoFit/>
          </a:bodyPr>
          <a:lstStyle/>
          <a:p>
            <a:pPr marL="12700" marR="153035">
              <a:lnSpc>
                <a:spcPct val="100000"/>
              </a:lnSpc>
              <a:spcBef>
                <a:spcPts val="100"/>
              </a:spcBef>
            </a:pPr>
            <a:r>
              <a:rPr sz="1400" dirty="0">
                <a:solidFill>
                  <a:srgbClr val="101010"/>
                </a:solidFill>
                <a:latin typeface="Arial"/>
                <a:cs typeface="Arial"/>
              </a:rPr>
              <a:t>A lo largo de esta guía, he compartido el proceso de venta de una casa de  principio a fin con un montón de estrategias experimentadas y</a:t>
            </a:r>
            <a:r>
              <a:rPr sz="1400" spc="-95" dirty="0">
                <a:solidFill>
                  <a:srgbClr val="101010"/>
                </a:solidFill>
                <a:latin typeface="Arial"/>
                <a:cs typeface="Arial"/>
              </a:rPr>
              <a:t> </a:t>
            </a:r>
            <a:r>
              <a:rPr sz="1400" dirty="0">
                <a:solidFill>
                  <a:srgbClr val="101010"/>
                </a:solidFill>
                <a:latin typeface="Arial"/>
                <a:cs typeface="Arial"/>
              </a:rPr>
              <a:t>conocimientos  para ayudarle a tomar las mejores y más informadas decisiones para usted y  su</a:t>
            </a:r>
            <a:r>
              <a:rPr sz="1400" spc="-5" dirty="0">
                <a:solidFill>
                  <a:srgbClr val="101010"/>
                </a:solidFill>
                <a:latin typeface="Arial"/>
                <a:cs typeface="Arial"/>
              </a:rPr>
              <a:t> </a:t>
            </a:r>
            <a:r>
              <a:rPr sz="1400" dirty="0">
                <a:solidFill>
                  <a:srgbClr val="101010"/>
                </a:solidFill>
                <a:latin typeface="Arial"/>
                <a:cs typeface="Arial"/>
              </a:rPr>
              <a:t>familia.</a:t>
            </a:r>
            <a:endParaRPr sz="1400">
              <a:latin typeface="Arial"/>
              <a:cs typeface="Arial"/>
            </a:endParaRPr>
          </a:p>
          <a:p>
            <a:pPr>
              <a:lnSpc>
                <a:spcPct val="100000"/>
              </a:lnSpc>
              <a:spcBef>
                <a:spcPts val="10"/>
              </a:spcBef>
            </a:pPr>
            <a:endParaRPr sz="1450">
              <a:latin typeface="Times New Roman"/>
              <a:cs typeface="Times New Roman"/>
            </a:endParaRPr>
          </a:p>
          <a:p>
            <a:pPr marL="12700" marR="84455">
              <a:lnSpc>
                <a:spcPct val="100000"/>
              </a:lnSpc>
            </a:pPr>
            <a:r>
              <a:rPr sz="1400" dirty="0">
                <a:solidFill>
                  <a:srgbClr val="101010"/>
                </a:solidFill>
                <a:latin typeface="Arial"/>
                <a:cs typeface="Arial"/>
              </a:rPr>
              <a:t>Quiero que sepas que tienes mi compromiso de ser un recurso de confianza  con el que puedes contar para ayudarte a navegar de forma experta</a:t>
            </a:r>
            <a:r>
              <a:rPr sz="1400" spc="-100" dirty="0">
                <a:solidFill>
                  <a:srgbClr val="101010"/>
                </a:solidFill>
                <a:latin typeface="Arial"/>
                <a:cs typeface="Arial"/>
              </a:rPr>
              <a:t> </a:t>
            </a:r>
            <a:r>
              <a:rPr sz="1400" dirty="0">
                <a:solidFill>
                  <a:srgbClr val="101010"/>
                </a:solidFill>
                <a:latin typeface="Arial"/>
                <a:cs typeface="Arial"/>
              </a:rPr>
              <a:t>cualquier  pregunta o necesidad</a:t>
            </a:r>
            <a:r>
              <a:rPr sz="1400" spc="-5" dirty="0">
                <a:solidFill>
                  <a:srgbClr val="101010"/>
                </a:solidFill>
                <a:latin typeface="Arial"/>
                <a:cs typeface="Arial"/>
              </a:rPr>
              <a:t> </a:t>
            </a:r>
            <a:r>
              <a:rPr sz="1400" dirty="0">
                <a:solidFill>
                  <a:srgbClr val="101010"/>
                </a:solidFill>
                <a:latin typeface="Arial"/>
                <a:cs typeface="Arial"/>
              </a:rPr>
              <a:t>inmobiliaria.</a:t>
            </a:r>
            <a:endParaRPr sz="1400">
              <a:latin typeface="Arial"/>
              <a:cs typeface="Arial"/>
            </a:endParaRPr>
          </a:p>
          <a:p>
            <a:pPr>
              <a:lnSpc>
                <a:spcPct val="100000"/>
              </a:lnSpc>
              <a:spcBef>
                <a:spcPts val="15"/>
              </a:spcBef>
            </a:pPr>
            <a:endParaRPr sz="1450">
              <a:latin typeface="Times New Roman"/>
              <a:cs typeface="Times New Roman"/>
            </a:endParaRPr>
          </a:p>
          <a:p>
            <a:pPr marL="12700" marR="5080">
              <a:lnSpc>
                <a:spcPct val="100000"/>
              </a:lnSpc>
            </a:pPr>
            <a:r>
              <a:rPr sz="1400" dirty="0">
                <a:solidFill>
                  <a:srgbClr val="101010"/>
                </a:solidFill>
                <a:latin typeface="Arial"/>
                <a:cs typeface="Arial"/>
              </a:rPr>
              <a:t>Mi objetivo es su objetivo. Ayudarle a vender su casa por el mejor precio  posible y los términos más favorables en el menor tiempo posible con la</a:t>
            </a:r>
            <a:r>
              <a:rPr sz="1400" spc="-95" dirty="0">
                <a:solidFill>
                  <a:srgbClr val="101010"/>
                </a:solidFill>
                <a:latin typeface="Arial"/>
                <a:cs typeface="Arial"/>
              </a:rPr>
              <a:t> </a:t>
            </a:r>
            <a:r>
              <a:rPr sz="1400" dirty="0">
                <a:solidFill>
                  <a:srgbClr val="101010"/>
                </a:solidFill>
                <a:latin typeface="Arial"/>
                <a:cs typeface="Arial"/>
              </a:rPr>
              <a:t>menor  cantidad de estrés. Luego ayudarle a pasar a su siguiente nivel en la vida, sea  lo que sea. De eso se trata la contratación de un profesional. Ahorrarle a su  familia tiempo, estrés y retorno de la</a:t>
            </a:r>
            <a:r>
              <a:rPr sz="1400" spc="-15" dirty="0">
                <a:solidFill>
                  <a:srgbClr val="101010"/>
                </a:solidFill>
                <a:latin typeface="Arial"/>
                <a:cs typeface="Arial"/>
              </a:rPr>
              <a:t> </a:t>
            </a:r>
            <a:r>
              <a:rPr sz="1400" dirty="0">
                <a:solidFill>
                  <a:srgbClr val="101010"/>
                </a:solidFill>
                <a:latin typeface="Arial"/>
                <a:cs typeface="Arial"/>
              </a:rPr>
              <a:t>inversión.</a:t>
            </a:r>
            <a:endParaRPr sz="1400">
              <a:latin typeface="Arial"/>
              <a:cs typeface="Arial"/>
            </a:endParaRPr>
          </a:p>
          <a:p>
            <a:pPr>
              <a:lnSpc>
                <a:spcPct val="100000"/>
              </a:lnSpc>
              <a:spcBef>
                <a:spcPts val="10"/>
              </a:spcBef>
            </a:pPr>
            <a:endParaRPr sz="1450">
              <a:latin typeface="Times New Roman"/>
              <a:cs typeface="Times New Roman"/>
            </a:endParaRPr>
          </a:p>
          <a:p>
            <a:pPr marL="12700" marR="44450" algn="just">
              <a:lnSpc>
                <a:spcPct val="100000"/>
              </a:lnSpc>
            </a:pPr>
            <a:r>
              <a:rPr sz="1400" dirty="0">
                <a:solidFill>
                  <a:srgbClr val="101010"/>
                </a:solidFill>
                <a:latin typeface="Arial"/>
                <a:cs typeface="Arial"/>
              </a:rPr>
              <a:t>Usted también tiene mi compromiso de mantenerse en contacto,</a:t>
            </a:r>
            <a:r>
              <a:rPr sz="1400" spc="-100" dirty="0">
                <a:solidFill>
                  <a:srgbClr val="101010"/>
                </a:solidFill>
                <a:latin typeface="Arial"/>
                <a:cs typeface="Arial"/>
              </a:rPr>
              <a:t> </a:t>
            </a:r>
            <a:r>
              <a:rPr sz="1400" dirty="0">
                <a:solidFill>
                  <a:srgbClr val="101010"/>
                </a:solidFill>
                <a:latin typeface="Arial"/>
                <a:cs typeface="Arial"/>
              </a:rPr>
              <a:t>regularmente  llegar a cabo con la información relevante e importante del mercado y el</a:t>
            </a:r>
            <a:r>
              <a:rPr sz="1400" spc="-100" dirty="0">
                <a:solidFill>
                  <a:srgbClr val="101010"/>
                </a:solidFill>
                <a:latin typeface="Arial"/>
                <a:cs typeface="Arial"/>
              </a:rPr>
              <a:t> </a:t>
            </a:r>
            <a:r>
              <a:rPr sz="1400" dirty="0">
                <a:solidFill>
                  <a:srgbClr val="101010"/>
                </a:solidFill>
                <a:latin typeface="Arial"/>
                <a:cs typeface="Arial"/>
              </a:rPr>
              <a:t>barrio  y hacerme disponible para servirle en todo lo que</a:t>
            </a:r>
            <a:r>
              <a:rPr sz="1400" spc="-20" dirty="0">
                <a:solidFill>
                  <a:srgbClr val="101010"/>
                </a:solidFill>
                <a:latin typeface="Arial"/>
                <a:cs typeface="Arial"/>
              </a:rPr>
              <a:t> </a:t>
            </a:r>
            <a:r>
              <a:rPr sz="1400" dirty="0">
                <a:solidFill>
                  <a:srgbClr val="101010"/>
                </a:solidFill>
                <a:latin typeface="Arial"/>
                <a:cs typeface="Arial"/>
              </a:rPr>
              <a:t>pueda.</a:t>
            </a:r>
            <a:endParaRPr sz="1400">
              <a:latin typeface="Arial"/>
              <a:cs typeface="Arial"/>
            </a:endParaRPr>
          </a:p>
          <a:p>
            <a:pPr>
              <a:lnSpc>
                <a:spcPct val="100000"/>
              </a:lnSpc>
              <a:spcBef>
                <a:spcPts val="15"/>
              </a:spcBef>
            </a:pPr>
            <a:endParaRPr sz="1450">
              <a:latin typeface="Times New Roman"/>
              <a:cs typeface="Times New Roman"/>
            </a:endParaRPr>
          </a:p>
          <a:p>
            <a:pPr marL="12700" marR="114935">
              <a:lnSpc>
                <a:spcPct val="100000"/>
              </a:lnSpc>
            </a:pPr>
            <a:r>
              <a:rPr sz="1400" dirty="0">
                <a:solidFill>
                  <a:srgbClr val="101010"/>
                </a:solidFill>
                <a:latin typeface="Arial"/>
                <a:cs typeface="Arial"/>
              </a:rPr>
              <a:t>Si usted está listo para dar los siguientes pasos, estoy listo para ser su guía</a:t>
            </a:r>
            <a:r>
              <a:rPr sz="1400" spc="-100" dirty="0">
                <a:solidFill>
                  <a:srgbClr val="101010"/>
                </a:solidFill>
                <a:latin typeface="Arial"/>
                <a:cs typeface="Arial"/>
              </a:rPr>
              <a:t> </a:t>
            </a:r>
            <a:r>
              <a:rPr sz="1400" dirty="0">
                <a:solidFill>
                  <a:srgbClr val="101010"/>
                </a:solidFill>
                <a:latin typeface="Arial"/>
                <a:cs typeface="Arial"/>
              </a:rPr>
              <a:t>y  defensor.</a:t>
            </a:r>
            <a:endParaRPr sz="1400">
              <a:latin typeface="Arial"/>
              <a:cs typeface="Arial"/>
            </a:endParaRPr>
          </a:p>
          <a:p>
            <a:pPr>
              <a:lnSpc>
                <a:spcPct val="100000"/>
              </a:lnSpc>
              <a:spcBef>
                <a:spcPts val="10"/>
              </a:spcBef>
            </a:pPr>
            <a:endParaRPr sz="1450">
              <a:latin typeface="Times New Roman"/>
              <a:cs typeface="Times New Roman"/>
            </a:endParaRPr>
          </a:p>
          <a:p>
            <a:pPr marL="12700">
              <a:lnSpc>
                <a:spcPct val="100000"/>
              </a:lnSpc>
            </a:pPr>
            <a:r>
              <a:rPr sz="1400" dirty="0">
                <a:solidFill>
                  <a:srgbClr val="101010"/>
                </a:solidFill>
                <a:latin typeface="Arial"/>
                <a:cs typeface="Arial"/>
              </a:rPr>
              <a:t>¡Gracias por el</a:t>
            </a:r>
            <a:r>
              <a:rPr sz="1400" spc="-5" dirty="0">
                <a:solidFill>
                  <a:srgbClr val="101010"/>
                </a:solidFill>
                <a:latin typeface="Arial"/>
                <a:cs typeface="Arial"/>
              </a:rPr>
              <a:t> </a:t>
            </a:r>
            <a:r>
              <a:rPr sz="1400" dirty="0">
                <a:solidFill>
                  <a:srgbClr val="101010"/>
                </a:solidFill>
                <a:latin typeface="Arial"/>
                <a:cs typeface="Arial"/>
              </a:rPr>
              <a:t>privilegio!</a:t>
            </a:r>
            <a:endParaRPr sz="1400">
              <a:latin typeface="Arial"/>
              <a:cs typeface="Arial"/>
            </a:endParaRPr>
          </a:p>
        </p:txBody>
      </p:sp>
      <p:sp>
        <p:nvSpPr>
          <p:cNvPr id="11" name="object 11"/>
          <p:cNvSpPr txBox="1"/>
          <p:nvPr/>
        </p:nvSpPr>
        <p:spPr>
          <a:xfrm>
            <a:off x="3062732" y="8010880"/>
            <a:ext cx="1637030" cy="939800"/>
          </a:xfrm>
          <a:prstGeom prst="rect">
            <a:avLst/>
          </a:prstGeom>
        </p:spPr>
        <p:txBody>
          <a:bodyPr vert="horz" wrap="square" lIns="0" tIns="12700" rIns="0" bIns="0" rtlCol="0">
            <a:spAutoFit/>
          </a:bodyPr>
          <a:lstStyle/>
          <a:p>
            <a:pPr marL="12700">
              <a:lnSpc>
                <a:spcPct val="100000"/>
              </a:lnSpc>
              <a:spcBef>
                <a:spcPts val="100"/>
              </a:spcBef>
            </a:pPr>
            <a:r>
              <a:rPr sz="6000" spc="-200" dirty="0">
                <a:solidFill>
                  <a:srgbClr val="877874"/>
                </a:solidFill>
                <a:latin typeface="Times New Roman"/>
                <a:cs typeface="Times New Roman"/>
              </a:rPr>
              <a:t>-------</a:t>
            </a:r>
            <a:endParaRPr sz="6000">
              <a:latin typeface="Times New Roman"/>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827502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75439" y="2671292"/>
            <a:ext cx="3221513" cy="32215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72246" y="2468092"/>
            <a:ext cx="3627916" cy="366601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55168" y="6498767"/>
            <a:ext cx="1808480" cy="726440"/>
          </a:xfrm>
          <a:prstGeom prst="rect">
            <a:avLst/>
          </a:prstGeom>
        </p:spPr>
        <p:txBody>
          <a:bodyPr vert="horz" wrap="square" lIns="0" tIns="12065" rIns="0" bIns="0" rtlCol="0">
            <a:spAutoFit/>
          </a:bodyPr>
          <a:lstStyle/>
          <a:p>
            <a:pPr marL="12700">
              <a:lnSpc>
                <a:spcPct val="100000"/>
              </a:lnSpc>
              <a:spcBef>
                <a:spcPts val="95"/>
              </a:spcBef>
            </a:pPr>
            <a:r>
              <a:rPr sz="2300" b="1" spc="-10" dirty="0">
                <a:solidFill>
                  <a:srgbClr val="B9A99A"/>
                </a:solidFill>
                <a:latin typeface="Arial"/>
                <a:cs typeface="Arial"/>
              </a:rPr>
              <a:t>Nombre</a:t>
            </a:r>
            <a:r>
              <a:rPr sz="2300" b="1" spc="-55" dirty="0">
                <a:solidFill>
                  <a:srgbClr val="B9A99A"/>
                </a:solidFill>
                <a:latin typeface="Arial"/>
                <a:cs typeface="Arial"/>
              </a:rPr>
              <a:t> </a:t>
            </a:r>
            <a:r>
              <a:rPr sz="2300" b="1" spc="-10" dirty="0">
                <a:solidFill>
                  <a:srgbClr val="B9A99A"/>
                </a:solidFill>
                <a:latin typeface="Arial"/>
                <a:cs typeface="Arial"/>
              </a:rPr>
              <a:t>aquí</a:t>
            </a:r>
            <a:endParaRPr sz="2300">
              <a:latin typeface="Arial"/>
              <a:cs typeface="Arial"/>
            </a:endParaRPr>
          </a:p>
          <a:p>
            <a:pPr marL="12700">
              <a:lnSpc>
                <a:spcPct val="100000"/>
              </a:lnSpc>
            </a:pPr>
            <a:r>
              <a:rPr sz="2300" i="1" spc="-5" dirty="0">
                <a:solidFill>
                  <a:srgbClr val="FFFFFF"/>
                </a:solidFill>
                <a:latin typeface="Arial"/>
                <a:cs typeface="Arial"/>
              </a:rPr>
              <a:t>Título</a:t>
            </a:r>
            <a:r>
              <a:rPr sz="2300" i="1" spc="-15" dirty="0">
                <a:solidFill>
                  <a:srgbClr val="FFFFFF"/>
                </a:solidFill>
                <a:latin typeface="Arial"/>
                <a:cs typeface="Arial"/>
              </a:rPr>
              <a:t> </a:t>
            </a:r>
            <a:r>
              <a:rPr sz="2300" i="1" spc="-10" dirty="0">
                <a:solidFill>
                  <a:srgbClr val="FFFFFF"/>
                </a:solidFill>
                <a:latin typeface="Arial"/>
                <a:cs typeface="Arial"/>
              </a:rPr>
              <a:t>aquí</a:t>
            </a:r>
            <a:endParaRPr sz="2300">
              <a:latin typeface="Arial"/>
              <a:cs typeface="Arial"/>
            </a:endParaRPr>
          </a:p>
        </p:txBody>
      </p:sp>
      <p:sp>
        <p:nvSpPr>
          <p:cNvPr id="6" name="object 6"/>
          <p:cNvSpPr/>
          <p:nvPr/>
        </p:nvSpPr>
        <p:spPr>
          <a:xfrm>
            <a:off x="6632867" y="8775700"/>
            <a:ext cx="1047753" cy="698499"/>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137756" y="7884731"/>
            <a:ext cx="3474085" cy="269875"/>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B9A89A"/>
                </a:solidFill>
                <a:latin typeface="Arial"/>
                <a:cs typeface="Arial"/>
              </a:rPr>
              <a:t>Encuéntrame </a:t>
            </a:r>
            <a:r>
              <a:rPr sz="1600" b="1" spc="-5" dirty="0">
                <a:solidFill>
                  <a:srgbClr val="B9A89A"/>
                </a:solidFill>
                <a:latin typeface="Arial"/>
                <a:cs typeface="Arial"/>
              </a:rPr>
              <a:t>en </a:t>
            </a:r>
            <a:r>
              <a:rPr sz="1600" b="1" dirty="0">
                <a:solidFill>
                  <a:srgbClr val="B9A89A"/>
                </a:solidFill>
                <a:latin typeface="Arial"/>
                <a:cs typeface="Arial"/>
              </a:rPr>
              <a:t>las </a:t>
            </a:r>
            <a:r>
              <a:rPr sz="1600" b="1" spc="-5" dirty="0">
                <a:solidFill>
                  <a:srgbClr val="B9A89A"/>
                </a:solidFill>
                <a:latin typeface="Arial"/>
                <a:cs typeface="Arial"/>
              </a:rPr>
              <a:t>redes</a:t>
            </a:r>
            <a:r>
              <a:rPr sz="1600" b="1" spc="-50" dirty="0">
                <a:solidFill>
                  <a:srgbClr val="B9A89A"/>
                </a:solidFill>
                <a:latin typeface="Arial"/>
                <a:cs typeface="Arial"/>
              </a:rPr>
              <a:t> </a:t>
            </a:r>
            <a:r>
              <a:rPr sz="1600" b="1" spc="-5" dirty="0">
                <a:solidFill>
                  <a:srgbClr val="B9A89A"/>
                </a:solidFill>
                <a:latin typeface="Arial"/>
                <a:cs typeface="Arial"/>
              </a:rPr>
              <a:t>sociales:</a:t>
            </a:r>
            <a:endParaRPr sz="1600">
              <a:latin typeface="Arial"/>
              <a:cs typeface="Arial"/>
            </a:endParaRPr>
          </a:p>
        </p:txBody>
      </p:sp>
      <p:sp>
        <p:nvSpPr>
          <p:cNvPr id="8" name="object 8"/>
          <p:cNvSpPr/>
          <p:nvPr/>
        </p:nvSpPr>
        <p:spPr>
          <a:xfrm>
            <a:off x="279400" y="8457354"/>
            <a:ext cx="698499" cy="69849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553542" y="9167907"/>
            <a:ext cx="698496" cy="70149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92100" y="9207499"/>
            <a:ext cx="698499" cy="69849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4708482" y="8418620"/>
            <a:ext cx="698505" cy="698505"/>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2552700" y="8418412"/>
            <a:ext cx="700188" cy="700187"/>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5035778" y="6368770"/>
            <a:ext cx="2277745" cy="1397000"/>
          </a:xfrm>
          <a:prstGeom prst="rect">
            <a:avLst/>
          </a:prstGeom>
        </p:spPr>
        <p:txBody>
          <a:bodyPr vert="horz" wrap="square" lIns="0" tIns="12700" rIns="0" bIns="0" rtlCol="0">
            <a:spAutoFit/>
          </a:bodyPr>
          <a:lstStyle/>
          <a:p>
            <a:pPr marL="23495" marR="5080" indent="-11430" algn="r">
              <a:lnSpc>
                <a:spcPct val="100000"/>
              </a:lnSpc>
              <a:spcBef>
                <a:spcPts val="100"/>
              </a:spcBef>
            </a:pPr>
            <a:r>
              <a:rPr sz="1800" b="1" dirty="0">
                <a:solidFill>
                  <a:srgbClr val="FFFFFF"/>
                </a:solidFill>
                <a:latin typeface="Arial"/>
                <a:cs typeface="Arial"/>
              </a:rPr>
              <a:t>Nombre de</a:t>
            </a:r>
            <a:r>
              <a:rPr sz="1800" b="1" spc="-75" dirty="0">
                <a:solidFill>
                  <a:srgbClr val="FFFFFF"/>
                </a:solidFill>
                <a:latin typeface="Arial"/>
                <a:cs typeface="Arial"/>
              </a:rPr>
              <a:t> </a:t>
            </a:r>
            <a:r>
              <a:rPr sz="1800" b="1" dirty="0">
                <a:solidFill>
                  <a:srgbClr val="FFFFFF"/>
                </a:solidFill>
                <a:latin typeface="Arial"/>
                <a:cs typeface="Arial"/>
              </a:rPr>
              <a:t>la</a:t>
            </a:r>
            <a:r>
              <a:rPr sz="1800" b="1" spc="-30" dirty="0">
                <a:solidFill>
                  <a:srgbClr val="FFFFFF"/>
                </a:solidFill>
                <a:latin typeface="Arial"/>
                <a:cs typeface="Arial"/>
              </a:rPr>
              <a:t> </a:t>
            </a:r>
            <a:r>
              <a:rPr sz="1800" b="1" dirty="0">
                <a:solidFill>
                  <a:srgbClr val="FFFFFF"/>
                </a:solidFill>
                <a:latin typeface="Arial"/>
                <a:cs typeface="Arial"/>
              </a:rPr>
              <a:t>oficina  </a:t>
            </a:r>
            <a:r>
              <a:rPr sz="1800" dirty="0">
                <a:solidFill>
                  <a:srgbClr val="B9A89A"/>
                </a:solidFill>
                <a:latin typeface="Arial"/>
                <a:cs typeface="Arial"/>
              </a:rPr>
              <a:t>Dirección de</a:t>
            </a:r>
            <a:r>
              <a:rPr sz="1800" spc="-80" dirty="0">
                <a:solidFill>
                  <a:srgbClr val="B9A89A"/>
                </a:solidFill>
                <a:latin typeface="Arial"/>
                <a:cs typeface="Arial"/>
              </a:rPr>
              <a:t> </a:t>
            </a:r>
            <a:r>
              <a:rPr sz="1800" dirty="0">
                <a:solidFill>
                  <a:srgbClr val="B9A89A"/>
                </a:solidFill>
                <a:latin typeface="Arial"/>
                <a:cs typeface="Arial"/>
              </a:rPr>
              <a:t>la</a:t>
            </a:r>
            <a:r>
              <a:rPr sz="1800" spc="-35" dirty="0">
                <a:solidFill>
                  <a:srgbClr val="B9A89A"/>
                </a:solidFill>
                <a:latin typeface="Arial"/>
                <a:cs typeface="Arial"/>
              </a:rPr>
              <a:t> </a:t>
            </a:r>
            <a:r>
              <a:rPr sz="1800" dirty="0">
                <a:solidFill>
                  <a:srgbClr val="B9A89A"/>
                </a:solidFill>
                <a:latin typeface="Arial"/>
                <a:cs typeface="Arial"/>
              </a:rPr>
              <a:t>oficina  </a:t>
            </a:r>
            <a:r>
              <a:rPr sz="1800" spc="-5" dirty="0">
                <a:solidFill>
                  <a:srgbClr val="B9A89A"/>
                </a:solidFill>
                <a:latin typeface="Arial"/>
                <a:cs typeface="Arial"/>
              </a:rPr>
              <a:t>Número</a:t>
            </a:r>
            <a:r>
              <a:rPr sz="1800" spc="-55" dirty="0">
                <a:solidFill>
                  <a:srgbClr val="B9A89A"/>
                </a:solidFill>
                <a:latin typeface="Arial"/>
                <a:cs typeface="Arial"/>
              </a:rPr>
              <a:t> </a:t>
            </a:r>
            <a:r>
              <a:rPr sz="1800" spc="-5" dirty="0">
                <a:solidFill>
                  <a:srgbClr val="B9A89A"/>
                </a:solidFill>
                <a:latin typeface="Arial"/>
                <a:cs typeface="Arial"/>
              </a:rPr>
              <a:t>de</a:t>
            </a:r>
            <a:r>
              <a:rPr sz="1800" spc="-55" dirty="0">
                <a:solidFill>
                  <a:srgbClr val="B9A89A"/>
                </a:solidFill>
                <a:latin typeface="Arial"/>
                <a:cs typeface="Arial"/>
              </a:rPr>
              <a:t> </a:t>
            </a:r>
            <a:r>
              <a:rPr sz="1800" dirty="0">
                <a:solidFill>
                  <a:srgbClr val="B9A89A"/>
                </a:solidFill>
                <a:latin typeface="Arial"/>
                <a:cs typeface="Arial"/>
              </a:rPr>
              <a:t>teléfono  </a:t>
            </a:r>
            <a:r>
              <a:rPr sz="1800" spc="-5" dirty="0">
                <a:solidFill>
                  <a:srgbClr val="B9A89A"/>
                </a:solidFill>
                <a:latin typeface="Arial"/>
                <a:cs typeface="Arial"/>
              </a:rPr>
              <a:t>Dirección</a:t>
            </a:r>
            <a:r>
              <a:rPr sz="1800" spc="-100" dirty="0">
                <a:solidFill>
                  <a:srgbClr val="B9A89A"/>
                </a:solidFill>
                <a:latin typeface="Arial"/>
                <a:cs typeface="Arial"/>
              </a:rPr>
              <a:t> </a:t>
            </a:r>
            <a:r>
              <a:rPr sz="1800" dirty="0">
                <a:solidFill>
                  <a:srgbClr val="B9A89A"/>
                </a:solidFill>
                <a:latin typeface="Arial"/>
                <a:cs typeface="Arial"/>
              </a:rPr>
              <a:t>Email  </a:t>
            </a:r>
            <a:r>
              <a:rPr sz="1800" spc="-5" dirty="0">
                <a:solidFill>
                  <a:srgbClr val="B9A89A"/>
                </a:solidFill>
                <a:latin typeface="Arial"/>
                <a:cs typeface="Arial"/>
              </a:rPr>
              <a:t>Dirección</a:t>
            </a:r>
            <a:r>
              <a:rPr sz="1800" spc="-100" dirty="0">
                <a:solidFill>
                  <a:srgbClr val="B9A89A"/>
                </a:solidFill>
                <a:latin typeface="Arial"/>
                <a:cs typeface="Arial"/>
              </a:rPr>
              <a:t> </a:t>
            </a:r>
            <a:r>
              <a:rPr sz="1800" spc="-5" dirty="0">
                <a:solidFill>
                  <a:srgbClr val="B9A89A"/>
                </a:solidFill>
                <a:latin typeface="Arial"/>
                <a:cs typeface="Arial"/>
              </a:rPr>
              <a:t>web</a:t>
            </a:r>
            <a:endParaRPr sz="1800">
              <a:latin typeface="Arial"/>
              <a:cs typeface="Arial"/>
            </a:endParaRPr>
          </a:p>
        </p:txBody>
      </p:sp>
      <p:sp>
        <p:nvSpPr>
          <p:cNvPr id="14" name="object 14"/>
          <p:cNvSpPr txBox="1"/>
          <p:nvPr/>
        </p:nvSpPr>
        <p:spPr>
          <a:xfrm>
            <a:off x="1125312" y="8573432"/>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5" name="object 15"/>
          <p:cNvSpPr txBox="1"/>
          <p:nvPr/>
        </p:nvSpPr>
        <p:spPr>
          <a:xfrm>
            <a:off x="1138096" y="9323564"/>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6" name="object 16"/>
          <p:cNvSpPr txBox="1"/>
          <p:nvPr/>
        </p:nvSpPr>
        <p:spPr>
          <a:xfrm>
            <a:off x="3463948" y="8552304"/>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7" name="object 17"/>
          <p:cNvSpPr txBox="1"/>
          <p:nvPr/>
        </p:nvSpPr>
        <p:spPr>
          <a:xfrm>
            <a:off x="3463948" y="9302436"/>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8" name="object 18"/>
          <p:cNvSpPr txBox="1"/>
          <p:nvPr/>
        </p:nvSpPr>
        <p:spPr>
          <a:xfrm>
            <a:off x="5557748" y="8573432"/>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9" name="object 19"/>
          <p:cNvSpPr/>
          <p:nvPr/>
        </p:nvSpPr>
        <p:spPr>
          <a:xfrm>
            <a:off x="6443255" y="9705517"/>
            <a:ext cx="1151498" cy="262801"/>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3184335" y="4644301"/>
            <a:ext cx="1425481" cy="657351"/>
          </a:xfrm>
          <a:prstGeom prst="rect">
            <a:avLst/>
          </a:prstGeom>
          <a:blipFill>
            <a:blip r:embed="rId12" cstate="print"/>
            <a:stretch>
              <a:fillRect/>
            </a:stretch>
          </a:blipFill>
        </p:spPr>
        <p:txBody>
          <a:bodyPr wrap="square" lIns="0" tIns="0" rIns="0" bIns="0" rtlCol="0"/>
          <a:lstStyle/>
          <a:p>
            <a:endParaRPr/>
          </a:p>
        </p:txBody>
      </p:sp>
      <p:sp>
        <p:nvSpPr>
          <p:cNvPr id="21" name="object 21"/>
          <p:cNvSpPr txBox="1">
            <a:spLocks noGrp="1"/>
          </p:cNvSpPr>
          <p:nvPr>
            <p:ph type="title"/>
          </p:nvPr>
        </p:nvSpPr>
        <p:spPr>
          <a:xfrm>
            <a:off x="3390607" y="4516691"/>
            <a:ext cx="1048385" cy="726440"/>
          </a:xfrm>
          <a:prstGeom prst="rect">
            <a:avLst/>
          </a:prstGeom>
        </p:spPr>
        <p:txBody>
          <a:bodyPr vert="horz" wrap="square" lIns="0" tIns="12065" rIns="0" bIns="0" rtlCol="0">
            <a:spAutoFit/>
          </a:bodyPr>
          <a:lstStyle/>
          <a:p>
            <a:pPr marL="223520" marR="5080" indent="-211454">
              <a:lnSpc>
                <a:spcPct val="100000"/>
              </a:lnSpc>
              <a:spcBef>
                <a:spcPts val="95"/>
              </a:spcBef>
            </a:pPr>
            <a:r>
              <a:rPr sz="2300" b="0" spc="-5" dirty="0">
                <a:solidFill>
                  <a:srgbClr val="FFFFFF"/>
                </a:solidFill>
                <a:latin typeface="Arial"/>
                <a:cs typeface="Arial"/>
              </a:rPr>
              <a:t>Su</a:t>
            </a:r>
            <a:r>
              <a:rPr sz="2300" b="0" spc="-80" dirty="0">
                <a:solidFill>
                  <a:srgbClr val="FFFFFF"/>
                </a:solidFill>
                <a:latin typeface="Arial"/>
                <a:cs typeface="Arial"/>
              </a:rPr>
              <a:t> </a:t>
            </a:r>
            <a:r>
              <a:rPr sz="2300" b="0" spc="-5" dirty="0">
                <a:solidFill>
                  <a:srgbClr val="FFFFFF"/>
                </a:solidFill>
                <a:latin typeface="Arial"/>
                <a:cs typeface="Arial"/>
              </a:rPr>
              <a:t>Foto  Aquí</a:t>
            </a:r>
            <a:endParaRPr sz="23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545411"/>
            <a:ext cx="7771790" cy="95129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8536" y="631518"/>
            <a:ext cx="3111669" cy="73485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05460" y="715098"/>
            <a:ext cx="326072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Arial"/>
                <a:cs typeface="Arial"/>
              </a:rPr>
              <a:t>ENTENDIENDO EL</a:t>
            </a:r>
            <a:r>
              <a:rPr sz="1800" spc="-90" dirty="0">
                <a:solidFill>
                  <a:srgbClr val="FFFFFF"/>
                </a:solidFill>
                <a:latin typeface="Arial"/>
                <a:cs typeface="Arial"/>
              </a:rPr>
              <a:t> </a:t>
            </a:r>
            <a:r>
              <a:rPr sz="1800" spc="-5" dirty="0">
                <a:solidFill>
                  <a:srgbClr val="FFFFFF"/>
                </a:solidFill>
                <a:latin typeface="Arial"/>
                <a:cs typeface="Arial"/>
              </a:rPr>
              <a:t>MERCADO  INMOBILIARIO</a:t>
            </a:r>
            <a:endParaRPr sz="1800">
              <a:latin typeface="Arial"/>
              <a:cs typeface="Arial"/>
            </a:endParaRPr>
          </a:p>
        </p:txBody>
      </p:sp>
      <p:sp>
        <p:nvSpPr>
          <p:cNvPr id="5" name="object 5"/>
          <p:cNvSpPr/>
          <p:nvPr/>
        </p:nvSpPr>
        <p:spPr>
          <a:xfrm>
            <a:off x="3880969" y="2319394"/>
            <a:ext cx="3364267" cy="626925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017536" y="2372359"/>
            <a:ext cx="3344545" cy="6212840"/>
          </a:xfrm>
          <a:prstGeom prst="rect">
            <a:avLst/>
          </a:prstGeom>
        </p:spPr>
        <p:txBody>
          <a:bodyPr vert="horz" wrap="square" lIns="0" tIns="12700" rIns="0" bIns="0" rtlCol="0">
            <a:spAutoFit/>
          </a:bodyPr>
          <a:lstStyle/>
          <a:p>
            <a:pPr marL="12700" marR="5080" algn="just">
              <a:lnSpc>
                <a:spcPct val="100000"/>
              </a:lnSpc>
              <a:spcBef>
                <a:spcPts val="100"/>
              </a:spcBef>
            </a:pPr>
            <a:r>
              <a:rPr sz="1400" spc="-5" dirty="0">
                <a:latin typeface="Arial"/>
                <a:cs typeface="Arial"/>
              </a:rPr>
              <a:t>Si usted es como la mayoría de los  propietarios de viviendas, tiene preguntas  sobre el rumbo de la economía en este  momento. Navegar </a:t>
            </a:r>
            <a:r>
              <a:rPr sz="1400" dirty="0">
                <a:latin typeface="Arial"/>
                <a:cs typeface="Arial"/>
              </a:rPr>
              <a:t>a </a:t>
            </a:r>
            <a:r>
              <a:rPr sz="1400" spc="-5" dirty="0">
                <a:latin typeface="Arial"/>
                <a:cs typeface="Arial"/>
              </a:rPr>
              <a:t>través de los  cambios puede parecer desalentador, por  eso he hecho el "trabajo pesado" por  usted </a:t>
            </a:r>
            <a:r>
              <a:rPr sz="1400" dirty="0">
                <a:latin typeface="Arial"/>
                <a:cs typeface="Arial"/>
              </a:rPr>
              <a:t>y </a:t>
            </a:r>
            <a:r>
              <a:rPr sz="1400" spc="-5" dirty="0">
                <a:latin typeface="Arial"/>
                <a:cs typeface="Arial"/>
              </a:rPr>
              <a:t>he creado esta importante Guía  del Vendedor para guiarle </a:t>
            </a:r>
            <a:r>
              <a:rPr sz="1400" dirty="0">
                <a:latin typeface="Arial"/>
                <a:cs typeface="Arial"/>
              </a:rPr>
              <a:t>a </a:t>
            </a:r>
            <a:r>
              <a:rPr sz="1400" spc="-5" dirty="0">
                <a:latin typeface="Arial"/>
                <a:cs typeface="Arial"/>
              </a:rPr>
              <a:t>través de  todo lo que necesita para conseguir  vender una casa en el mercado actual.  Desde la fijación del precio justo para  obtener el mejor rendimiento, </a:t>
            </a:r>
            <a:r>
              <a:rPr sz="1400" dirty="0">
                <a:latin typeface="Arial"/>
                <a:cs typeface="Arial"/>
              </a:rPr>
              <a:t>a </a:t>
            </a:r>
            <a:r>
              <a:rPr sz="1400" spc="-5" dirty="0">
                <a:latin typeface="Arial"/>
                <a:cs typeface="Arial"/>
              </a:rPr>
              <a:t>la  negociación de los términos, </a:t>
            </a:r>
            <a:r>
              <a:rPr sz="1400" dirty="0">
                <a:latin typeface="Arial"/>
                <a:cs typeface="Arial"/>
              </a:rPr>
              <a:t>a </a:t>
            </a:r>
            <a:r>
              <a:rPr sz="1400" spc="-5" dirty="0">
                <a:latin typeface="Arial"/>
                <a:cs typeface="Arial"/>
              </a:rPr>
              <a:t>lo que se  ve para mostrar la propiedad </a:t>
            </a:r>
            <a:r>
              <a:rPr sz="1400" dirty="0">
                <a:latin typeface="Arial"/>
                <a:cs typeface="Arial"/>
              </a:rPr>
              <a:t>y  </a:t>
            </a:r>
            <a:r>
              <a:rPr sz="1400" spc="-5" dirty="0">
                <a:latin typeface="Arial"/>
                <a:cs typeface="Arial"/>
              </a:rPr>
              <a:t>mantenerse seguro, </a:t>
            </a:r>
            <a:r>
              <a:rPr sz="1400" dirty="0">
                <a:latin typeface="Arial"/>
                <a:cs typeface="Arial"/>
              </a:rPr>
              <a:t>a </a:t>
            </a:r>
            <a:r>
              <a:rPr sz="1400" spc="-5" dirty="0">
                <a:latin typeface="Arial"/>
                <a:cs typeface="Arial"/>
              </a:rPr>
              <a:t>todo el papeleo </a:t>
            </a:r>
            <a:r>
              <a:rPr sz="1400" dirty="0">
                <a:latin typeface="Arial"/>
                <a:cs typeface="Arial"/>
              </a:rPr>
              <a:t>y  </a:t>
            </a:r>
            <a:r>
              <a:rPr sz="1400" spc="-5" dirty="0">
                <a:latin typeface="Arial"/>
                <a:cs typeface="Arial"/>
              </a:rPr>
              <a:t>los procesos entre el contrato </a:t>
            </a:r>
            <a:r>
              <a:rPr sz="1400" dirty="0">
                <a:latin typeface="Arial"/>
                <a:cs typeface="Arial"/>
              </a:rPr>
              <a:t>y </a:t>
            </a:r>
            <a:r>
              <a:rPr sz="1400" spc="-5" dirty="0">
                <a:latin typeface="Arial"/>
                <a:cs typeface="Arial"/>
              </a:rPr>
              <a:t>el cierre </a:t>
            </a:r>
            <a:r>
              <a:rPr sz="1400" dirty="0">
                <a:latin typeface="Arial"/>
                <a:cs typeface="Arial"/>
              </a:rPr>
              <a:t>-  </a:t>
            </a:r>
            <a:r>
              <a:rPr sz="1400" spc="-5" dirty="0">
                <a:latin typeface="Arial"/>
                <a:cs typeface="Arial"/>
              </a:rPr>
              <a:t>hay mucho para mantenerse al</a:t>
            </a:r>
            <a:r>
              <a:rPr sz="1400" spc="-30" dirty="0">
                <a:latin typeface="Arial"/>
                <a:cs typeface="Arial"/>
              </a:rPr>
              <a:t> </a:t>
            </a:r>
            <a:r>
              <a:rPr sz="1400" spc="-5" dirty="0">
                <a:latin typeface="Arial"/>
                <a:cs typeface="Arial"/>
              </a:rPr>
              <a:t>día.</a:t>
            </a:r>
            <a:endParaRPr sz="1400">
              <a:latin typeface="Arial"/>
              <a:cs typeface="Arial"/>
            </a:endParaRPr>
          </a:p>
          <a:p>
            <a:pPr>
              <a:lnSpc>
                <a:spcPct val="100000"/>
              </a:lnSpc>
              <a:spcBef>
                <a:spcPts val="10"/>
              </a:spcBef>
            </a:pPr>
            <a:endParaRPr sz="1450">
              <a:latin typeface="Times New Roman"/>
              <a:cs typeface="Times New Roman"/>
            </a:endParaRPr>
          </a:p>
          <a:p>
            <a:pPr marL="12700" marR="5715" algn="just">
              <a:lnSpc>
                <a:spcPct val="100000"/>
              </a:lnSpc>
            </a:pPr>
            <a:r>
              <a:rPr sz="1400" spc="-5" dirty="0">
                <a:latin typeface="Arial"/>
                <a:cs typeface="Arial"/>
              </a:rPr>
              <a:t>Esta guía de recursos le explicará todas  esas pequeñas cosas que deben ser  consideradas </a:t>
            </a:r>
            <a:r>
              <a:rPr sz="1400" dirty="0">
                <a:latin typeface="Arial"/>
                <a:cs typeface="Arial"/>
              </a:rPr>
              <a:t>y </a:t>
            </a:r>
            <a:r>
              <a:rPr sz="1400" spc="-5" dirty="0">
                <a:latin typeface="Arial"/>
                <a:cs typeface="Arial"/>
              </a:rPr>
              <a:t>completadas desde el  momento en que la venta se cruza por  primera vez en su mente </a:t>
            </a:r>
            <a:r>
              <a:rPr sz="1400" dirty="0">
                <a:latin typeface="Arial"/>
                <a:cs typeface="Arial"/>
              </a:rPr>
              <a:t>- </a:t>
            </a:r>
            <a:r>
              <a:rPr sz="1400" spc="-5" dirty="0">
                <a:latin typeface="Arial"/>
                <a:cs typeface="Arial"/>
              </a:rPr>
              <a:t>hasta el día de  la mudanza. También quiero ofrecerle un  sistema completo </a:t>
            </a:r>
            <a:r>
              <a:rPr sz="1400" dirty="0">
                <a:latin typeface="Arial"/>
                <a:cs typeface="Arial"/>
              </a:rPr>
              <a:t>y </a:t>
            </a:r>
            <a:r>
              <a:rPr sz="1400" spc="-5" dirty="0">
                <a:latin typeface="Arial"/>
                <a:cs typeface="Arial"/>
              </a:rPr>
              <a:t>probado para  comercializar </a:t>
            </a:r>
            <a:r>
              <a:rPr sz="1400" dirty="0">
                <a:latin typeface="Arial"/>
                <a:cs typeface="Arial"/>
              </a:rPr>
              <a:t>y </a:t>
            </a:r>
            <a:r>
              <a:rPr sz="1400" spc="-5" dirty="0">
                <a:latin typeface="Arial"/>
                <a:cs typeface="Arial"/>
              </a:rPr>
              <a:t>vender su casa para darle  la tranquilidad que necesita, sabiendo  que su casa </a:t>
            </a:r>
            <a:r>
              <a:rPr sz="1400" dirty="0">
                <a:latin typeface="Arial"/>
                <a:cs typeface="Arial"/>
              </a:rPr>
              <a:t>y </a:t>
            </a:r>
            <a:r>
              <a:rPr sz="1400" spc="-5" dirty="0">
                <a:latin typeface="Arial"/>
                <a:cs typeface="Arial"/>
              </a:rPr>
              <a:t>sus objetivos están en las  mejores manos</a:t>
            </a:r>
            <a:r>
              <a:rPr sz="1400" spc="-15" dirty="0">
                <a:latin typeface="Arial"/>
                <a:cs typeface="Arial"/>
              </a:rPr>
              <a:t> </a:t>
            </a:r>
            <a:r>
              <a:rPr sz="1400" spc="-5" dirty="0">
                <a:latin typeface="Arial"/>
                <a:cs typeface="Arial"/>
              </a:rPr>
              <a:t>posibles.</a:t>
            </a:r>
            <a:endParaRPr sz="1400">
              <a:latin typeface="Arial"/>
              <a:cs typeface="Arial"/>
            </a:endParaRPr>
          </a:p>
        </p:txBody>
      </p:sp>
      <p:sp>
        <p:nvSpPr>
          <p:cNvPr id="7" name="object 7"/>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456129" y="57410"/>
            <a:ext cx="3941621" cy="97103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078617" y="248409"/>
            <a:ext cx="2913447" cy="566822"/>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ENTENDIENDO EL</a:t>
            </a:r>
            <a:r>
              <a:rPr sz="1800" spc="-95" dirty="0">
                <a:solidFill>
                  <a:srgbClr val="FFFFFF"/>
                </a:solidFill>
                <a:latin typeface="Arial"/>
                <a:cs typeface="Arial"/>
              </a:rPr>
              <a:t> </a:t>
            </a:r>
            <a:r>
              <a:rPr sz="1800" spc="-5" dirty="0">
                <a:solidFill>
                  <a:srgbClr val="FFFFFF"/>
                </a:solidFill>
                <a:latin typeface="Arial"/>
                <a:cs typeface="Arial"/>
              </a:rPr>
              <a:t>MERCADO</a:t>
            </a:r>
            <a:r>
              <a:rPr lang="en-US" sz="1800" spc="-5" dirty="0">
                <a:solidFill>
                  <a:srgbClr val="FFFFFF"/>
                </a:solidFill>
                <a:latin typeface="Arial"/>
                <a:cs typeface="Arial"/>
              </a:rPr>
              <a:t> </a:t>
            </a:r>
            <a:r>
              <a:rPr sz="1800" spc="-5" dirty="0">
                <a:solidFill>
                  <a:srgbClr val="FFFFFF"/>
                </a:solidFill>
                <a:latin typeface="Arial"/>
                <a:cs typeface="Arial"/>
              </a:rPr>
              <a:t>INMOBILIARIO</a:t>
            </a:r>
            <a:endParaRPr sz="1800" dirty="0">
              <a:latin typeface="Arial"/>
              <a:cs typeface="Arial"/>
            </a:endParaRPr>
          </a:p>
        </p:txBody>
      </p:sp>
      <p:sp>
        <p:nvSpPr>
          <p:cNvPr id="5" name="object 5"/>
          <p:cNvSpPr/>
          <p:nvPr/>
        </p:nvSpPr>
        <p:spPr>
          <a:xfrm>
            <a:off x="757822" y="1974931"/>
            <a:ext cx="6510390" cy="14237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26715" y="1090804"/>
            <a:ext cx="4937320" cy="790701"/>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02538" y="1121956"/>
            <a:ext cx="4827270" cy="421640"/>
          </a:xfrm>
          <a:prstGeom prst="rect">
            <a:avLst/>
          </a:prstGeom>
        </p:spPr>
        <p:txBody>
          <a:bodyPr vert="horz" wrap="square" lIns="0" tIns="12700" rIns="0" bIns="0" rtlCol="0">
            <a:spAutoFit/>
          </a:bodyPr>
          <a:lstStyle/>
          <a:p>
            <a:pPr marL="12700">
              <a:lnSpc>
                <a:spcPct val="100000"/>
              </a:lnSpc>
              <a:spcBef>
                <a:spcPts val="100"/>
              </a:spcBef>
            </a:pPr>
            <a:r>
              <a:rPr sz="2600" spc="-5" dirty="0">
                <a:solidFill>
                  <a:srgbClr val="000000"/>
                </a:solidFill>
                <a:latin typeface="Arial"/>
                <a:cs typeface="Arial"/>
              </a:rPr>
              <a:t>Ciclo del mercado</a:t>
            </a:r>
            <a:r>
              <a:rPr sz="2600" spc="-85" dirty="0">
                <a:solidFill>
                  <a:srgbClr val="000000"/>
                </a:solidFill>
                <a:latin typeface="Arial"/>
                <a:cs typeface="Arial"/>
              </a:rPr>
              <a:t> </a:t>
            </a:r>
            <a:r>
              <a:rPr sz="2600" spc="-5" dirty="0">
                <a:solidFill>
                  <a:srgbClr val="000000"/>
                </a:solidFill>
                <a:latin typeface="Arial"/>
                <a:cs typeface="Arial"/>
              </a:rPr>
              <a:t>inmobiliario</a:t>
            </a:r>
            <a:endParaRPr sz="2600">
              <a:latin typeface="Arial"/>
              <a:cs typeface="Arial"/>
            </a:endParaRPr>
          </a:p>
        </p:txBody>
      </p:sp>
      <p:sp>
        <p:nvSpPr>
          <p:cNvPr id="8" name="object 8"/>
          <p:cNvSpPr/>
          <p:nvPr/>
        </p:nvSpPr>
        <p:spPr>
          <a:xfrm>
            <a:off x="3456129" y="3674288"/>
            <a:ext cx="3616885" cy="5270312"/>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825497" y="1943861"/>
            <a:ext cx="6249035" cy="5924699"/>
          </a:xfrm>
          <a:prstGeom prst="rect">
            <a:avLst/>
          </a:prstGeom>
        </p:spPr>
        <p:txBody>
          <a:bodyPr vert="horz" wrap="square" lIns="0" tIns="12700" rIns="0" bIns="0" rtlCol="0">
            <a:spAutoFit/>
          </a:bodyPr>
          <a:lstStyle/>
          <a:p>
            <a:pPr marL="284163" indent="7938">
              <a:spcBef>
                <a:spcPts val="100"/>
              </a:spcBef>
            </a:pPr>
            <a:r>
              <a:rPr sz="1400" spc="-5" dirty="0">
                <a:latin typeface="Arial" panose="020B0604020202020204" pitchFamily="34" charset="0"/>
                <a:cs typeface="Arial" panose="020B0604020202020204" pitchFamily="34" charset="0"/>
              </a:rPr>
              <a:t>El</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mercado</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inmobiliario</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es</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como</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muchas</a:t>
            </a:r>
            <a:r>
              <a:rPr sz="1400" spc="4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cosas</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en</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la</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vida</a:t>
            </a:r>
            <a:r>
              <a:rPr sz="1400" spc="3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y</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en</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los</a:t>
            </a:r>
            <a:r>
              <a:rPr sz="1400" spc="40" dirty="0">
                <a:latin typeface="Arial" panose="020B0604020202020204" pitchFamily="34" charset="0"/>
                <a:cs typeface="Arial" panose="020B0604020202020204" pitchFamily="34" charset="0"/>
              </a:rPr>
              <a:t> </a:t>
            </a:r>
            <a:r>
              <a:rPr sz="1400" spc="-5" dirty="0" err="1">
                <a:latin typeface="Arial" panose="020B0604020202020204" pitchFamily="34" charset="0"/>
                <a:cs typeface="Arial" panose="020B0604020202020204" pitchFamily="34" charset="0"/>
              </a:rPr>
              <a:t>negocios</a:t>
            </a:r>
            <a:r>
              <a:rPr sz="1400" spc="3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¡cambiando constantemente! Eso no es malo. Lo importante es tener un  recurso en el que pueda confiar para asegurarse de que tiene una sólida  comprensión de lo que significan las tendencias del mercado para usted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su  poder de compra </a:t>
            </a:r>
            <a:r>
              <a:rPr sz="1400" dirty="0">
                <a:latin typeface="Arial" panose="020B0604020202020204" pitchFamily="34" charset="0"/>
                <a:cs typeface="Arial" panose="020B0604020202020204" pitchFamily="34" charset="0"/>
              </a:rPr>
              <a:t>y</a:t>
            </a:r>
            <a:r>
              <a:rPr sz="1400" spc="-1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venta.</a:t>
            </a:r>
            <a:endParaRPr sz="1400" dirty="0">
              <a:latin typeface="Arial" panose="020B0604020202020204" pitchFamily="34" charset="0"/>
              <a:cs typeface="Arial" panose="020B0604020202020204" pitchFamily="34" charset="0"/>
            </a:endParaRPr>
          </a:p>
          <a:p>
            <a:pPr marL="284163" indent="7938">
              <a:spcBef>
                <a:spcPts val="1120"/>
              </a:spcBef>
            </a:pPr>
            <a:r>
              <a:rPr sz="1400" spc="-5" dirty="0">
                <a:latin typeface="Arial" panose="020B0604020202020204" pitchFamily="34" charset="0"/>
                <a:cs typeface="Arial" panose="020B0604020202020204" pitchFamily="34" charset="0"/>
              </a:rPr>
              <a:t>Hay tres tipos de mercados</a:t>
            </a:r>
            <a:r>
              <a:rPr sz="1400" spc="-1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inmobiliarios:</a:t>
            </a:r>
            <a:endParaRPr sz="1400" dirty="0">
              <a:latin typeface="Arial" panose="020B0604020202020204" pitchFamily="34" charset="0"/>
              <a:cs typeface="Arial" panose="020B0604020202020204" pitchFamily="34" charset="0"/>
            </a:endParaRPr>
          </a:p>
          <a:p>
            <a:pPr marL="284163" indent="7938"/>
            <a:endParaRPr sz="1400" dirty="0">
              <a:latin typeface="Arial" panose="020B0604020202020204" pitchFamily="34" charset="0"/>
              <a:cs typeface="Arial" panose="020B0604020202020204" pitchFamily="34" charset="0"/>
            </a:endParaRPr>
          </a:p>
          <a:p>
            <a:pPr marL="284163" indent="7938"/>
            <a:endParaRPr sz="1400" dirty="0">
              <a:latin typeface="Arial" panose="020B0604020202020204" pitchFamily="34" charset="0"/>
              <a:cs typeface="Arial" panose="020B0604020202020204" pitchFamily="34" charset="0"/>
            </a:endParaRPr>
          </a:p>
          <a:p>
            <a:pPr marL="284163" indent="7938">
              <a:tabLst>
                <a:tab pos="2451100" algn="l"/>
              </a:tabLst>
            </a:pPr>
            <a:r>
              <a:rPr sz="1400" b="1" spc="-5" dirty="0">
                <a:latin typeface="Arial" panose="020B0604020202020204" pitchFamily="34" charset="0"/>
                <a:cs typeface="Arial" panose="020B0604020202020204" pitchFamily="34" charset="0"/>
              </a:rPr>
              <a:t>Un mercado de</a:t>
            </a:r>
            <a:r>
              <a:rPr sz="1400" b="1" spc="-15" dirty="0">
                <a:latin typeface="Arial" panose="020B0604020202020204" pitchFamily="34" charset="0"/>
                <a:cs typeface="Arial" panose="020B0604020202020204" pitchFamily="34" charset="0"/>
              </a:rPr>
              <a:t> </a:t>
            </a:r>
            <a:r>
              <a:rPr sz="1400" b="1" spc="-5" dirty="0">
                <a:latin typeface="Arial" panose="020B0604020202020204" pitchFamily="34" charset="0"/>
                <a:cs typeface="Arial" panose="020B0604020202020204" pitchFamily="34" charset="0"/>
              </a:rPr>
              <a:t>vendedores</a:t>
            </a:r>
            <a:endParaRPr sz="1400" dirty="0">
              <a:latin typeface="Arial" panose="020B0604020202020204" pitchFamily="34" charset="0"/>
              <a:cs typeface="Arial" panose="020B0604020202020204" pitchFamily="34" charset="0"/>
            </a:endParaRPr>
          </a:p>
          <a:p>
            <a:pPr marL="284163" marR="5080" indent="7938" algn="just">
              <a:spcBef>
                <a:spcPts val="150"/>
              </a:spcBef>
              <a:tabLst>
                <a:tab pos="2451100" algn="l"/>
              </a:tabLst>
            </a:pPr>
            <a:r>
              <a:rPr sz="1400" spc="-5" dirty="0">
                <a:latin typeface="Arial" panose="020B0604020202020204" pitchFamily="34" charset="0"/>
                <a:cs typeface="Arial" panose="020B0604020202020204" pitchFamily="34" charset="0"/>
              </a:rPr>
              <a:t>Esto sucede cuando hay menos casas en  el mercado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los compradores son los que  compiten por las propiedades. Esto es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menudo cuando </a:t>
            </a:r>
            <a:r>
              <a:rPr sz="1400" dirty="0">
                <a:latin typeface="Arial" panose="020B0604020202020204" pitchFamily="34" charset="0"/>
                <a:cs typeface="Arial" panose="020B0604020202020204" pitchFamily="34" charset="0"/>
              </a:rPr>
              <a:t>se </a:t>
            </a:r>
            <a:r>
              <a:rPr sz="1400" spc="-5" dirty="0">
                <a:latin typeface="Arial" panose="020B0604020202020204" pitchFamily="34" charset="0"/>
                <a:cs typeface="Arial" panose="020B0604020202020204" pitchFamily="34" charset="0"/>
              </a:rPr>
              <a:t>ven situaciones de  ofertas múltiples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el precio de compra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veces más alto, incluso mucho más alto  que el precio de lista. Este mercado  favorece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los</a:t>
            </a:r>
            <a:r>
              <a:rPr sz="1400" spc="-2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vendedores.</a:t>
            </a:r>
            <a:endParaRPr sz="1400" dirty="0">
              <a:latin typeface="Arial" panose="020B0604020202020204" pitchFamily="34" charset="0"/>
              <a:cs typeface="Arial" panose="020B0604020202020204" pitchFamily="34" charset="0"/>
            </a:endParaRPr>
          </a:p>
          <a:p>
            <a:pPr marL="284163" indent="7938">
              <a:spcBef>
                <a:spcPts val="1200"/>
              </a:spcBef>
              <a:tabLst>
                <a:tab pos="2451100" algn="l"/>
              </a:tabLst>
            </a:pPr>
            <a:r>
              <a:rPr sz="1400" b="1" spc="-5" dirty="0">
                <a:latin typeface="Arial" panose="020B0604020202020204" pitchFamily="34" charset="0"/>
                <a:cs typeface="Arial" panose="020B0604020202020204" pitchFamily="34" charset="0"/>
              </a:rPr>
              <a:t>Un mercado de</a:t>
            </a:r>
            <a:r>
              <a:rPr sz="1400" b="1" spc="-20" dirty="0">
                <a:latin typeface="Arial" panose="020B0604020202020204" pitchFamily="34" charset="0"/>
                <a:cs typeface="Arial" panose="020B0604020202020204" pitchFamily="34" charset="0"/>
              </a:rPr>
              <a:t> </a:t>
            </a:r>
            <a:r>
              <a:rPr sz="1400" b="1" spc="-5" dirty="0">
                <a:latin typeface="Arial" panose="020B0604020202020204" pitchFamily="34" charset="0"/>
                <a:cs typeface="Arial" panose="020B0604020202020204" pitchFamily="34" charset="0"/>
              </a:rPr>
              <a:t>compradores</a:t>
            </a:r>
            <a:endParaRPr sz="1400" dirty="0">
              <a:latin typeface="Arial" panose="020B0604020202020204" pitchFamily="34" charset="0"/>
              <a:cs typeface="Arial" panose="020B0604020202020204" pitchFamily="34" charset="0"/>
            </a:endParaRPr>
          </a:p>
          <a:p>
            <a:pPr marL="284163" marR="5080" indent="7938" algn="just">
              <a:spcBef>
                <a:spcPts val="150"/>
              </a:spcBef>
              <a:tabLst>
                <a:tab pos="2451100" algn="l"/>
              </a:tabLst>
            </a:pPr>
            <a:r>
              <a:rPr sz="1400" spc="-5" dirty="0">
                <a:latin typeface="Arial" panose="020B0604020202020204" pitchFamily="34" charset="0"/>
                <a:cs typeface="Arial" panose="020B0604020202020204" pitchFamily="34" charset="0"/>
              </a:rPr>
              <a:t>Esto sucede cuando hay una avalancha de  propiedades en el mercado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los  vendedores de casas son los que compiten  para atraer la atención (y conseguir el  contrato) de un grupo mucho más pequeño  de compradores. En este mercado, se  observan precios más bajos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condiciones  que favorecen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los</a:t>
            </a:r>
            <a:r>
              <a:rPr sz="1400" spc="-3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compradores.</a:t>
            </a:r>
            <a:endParaRPr sz="1400" dirty="0">
              <a:latin typeface="Arial" panose="020B0604020202020204" pitchFamily="34" charset="0"/>
              <a:cs typeface="Arial" panose="020B0604020202020204" pitchFamily="34" charset="0"/>
            </a:endParaRPr>
          </a:p>
          <a:p>
            <a:pPr marL="284163" indent="7938">
              <a:spcBef>
                <a:spcPts val="1200"/>
              </a:spcBef>
              <a:tabLst>
                <a:tab pos="2451100" algn="l"/>
              </a:tabLst>
            </a:pPr>
            <a:r>
              <a:rPr sz="1400" b="1" spc="-5" dirty="0">
                <a:latin typeface="Arial" panose="020B0604020202020204" pitchFamily="34" charset="0"/>
                <a:cs typeface="Arial" panose="020B0604020202020204" pitchFamily="34" charset="0"/>
              </a:rPr>
              <a:t>Un mercado</a:t>
            </a:r>
            <a:r>
              <a:rPr sz="1400" b="1" spc="-15" dirty="0">
                <a:latin typeface="Arial" panose="020B0604020202020204" pitchFamily="34" charset="0"/>
                <a:cs typeface="Arial" panose="020B0604020202020204" pitchFamily="34" charset="0"/>
              </a:rPr>
              <a:t> </a:t>
            </a:r>
            <a:r>
              <a:rPr sz="1400" b="1" spc="-5" dirty="0">
                <a:latin typeface="Arial" panose="020B0604020202020204" pitchFamily="34" charset="0"/>
                <a:cs typeface="Arial" panose="020B0604020202020204" pitchFamily="34" charset="0"/>
              </a:rPr>
              <a:t>equilibrado</a:t>
            </a:r>
            <a:endParaRPr sz="1400" dirty="0">
              <a:latin typeface="Arial" panose="020B0604020202020204" pitchFamily="34" charset="0"/>
              <a:cs typeface="Arial" panose="020B0604020202020204" pitchFamily="34" charset="0"/>
            </a:endParaRPr>
          </a:p>
          <a:p>
            <a:pPr marL="284163" marR="5080" indent="7938" algn="just">
              <a:spcBef>
                <a:spcPts val="150"/>
              </a:spcBef>
              <a:tabLst>
                <a:tab pos="2451100" algn="l"/>
              </a:tabLst>
            </a:pPr>
            <a:r>
              <a:rPr sz="1400" spc="-5" dirty="0">
                <a:latin typeface="Arial" panose="020B0604020202020204" pitchFamily="34" charset="0"/>
                <a:cs typeface="Arial" panose="020B0604020202020204" pitchFamily="34" charset="0"/>
              </a:rPr>
              <a:t>Esto sucede cuando hay un equilibrio más  parejo entre las propiedades en venta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los  compradores que llegan al mercado. Este  mercado es el más justo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equitativo de los  tres, pero es mucho menos común que sus  dos</a:t>
            </a:r>
            <a:r>
              <a:rPr sz="1400" spc="-1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homólogos.</a:t>
            </a:r>
            <a:endParaRPr sz="1400" dirty="0">
              <a:latin typeface="Arial" panose="020B0604020202020204" pitchFamily="34" charset="0"/>
              <a:cs typeface="Arial" panose="020B0604020202020204" pitchFamily="34" charset="0"/>
            </a:endParaRPr>
          </a:p>
        </p:txBody>
      </p:sp>
      <p:sp>
        <p:nvSpPr>
          <p:cNvPr id="19" name="object 19"/>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9" y="0"/>
            <a:ext cx="7772100" cy="1005769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49695" y="4592862"/>
            <a:ext cx="5924779" cy="448952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71423" y="4624044"/>
            <a:ext cx="4864100" cy="360680"/>
          </a:xfrm>
          <a:prstGeom prst="rect">
            <a:avLst/>
          </a:prstGeom>
        </p:spPr>
        <p:txBody>
          <a:bodyPr vert="horz" wrap="square" lIns="0" tIns="12700" rIns="0" bIns="0" rtlCol="0">
            <a:spAutoFit/>
          </a:bodyPr>
          <a:lstStyle/>
          <a:p>
            <a:pPr marL="12700">
              <a:lnSpc>
                <a:spcPct val="100000"/>
              </a:lnSpc>
              <a:spcBef>
                <a:spcPts val="100"/>
              </a:spcBef>
            </a:pPr>
            <a:r>
              <a:rPr sz="2200" spc="-5" dirty="0">
                <a:solidFill>
                  <a:srgbClr val="000000"/>
                </a:solidFill>
                <a:latin typeface="Arial"/>
                <a:cs typeface="Arial"/>
              </a:rPr>
              <a:t>¿Es un buen momento para</a:t>
            </a:r>
            <a:r>
              <a:rPr sz="2200" spc="-80" dirty="0">
                <a:solidFill>
                  <a:srgbClr val="000000"/>
                </a:solidFill>
                <a:latin typeface="Arial"/>
                <a:cs typeface="Arial"/>
              </a:rPr>
              <a:t> </a:t>
            </a:r>
            <a:r>
              <a:rPr sz="2200" spc="-5" dirty="0">
                <a:solidFill>
                  <a:srgbClr val="000000"/>
                </a:solidFill>
                <a:latin typeface="Arial"/>
                <a:cs typeface="Arial"/>
              </a:rPr>
              <a:t>vender?</a:t>
            </a:r>
            <a:endParaRPr sz="2200">
              <a:latin typeface="Arial"/>
              <a:cs typeface="Arial"/>
            </a:endParaRPr>
          </a:p>
        </p:txBody>
      </p:sp>
      <p:sp>
        <p:nvSpPr>
          <p:cNvPr id="6" name="object 6"/>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
        <p:nvSpPr>
          <p:cNvPr id="5" name="object 5"/>
          <p:cNvSpPr txBox="1"/>
          <p:nvPr/>
        </p:nvSpPr>
        <p:spPr>
          <a:xfrm>
            <a:off x="871423" y="5280431"/>
            <a:ext cx="5869940" cy="3451860"/>
          </a:xfrm>
          <a:prstGeom prst="rect">
            <a:avLst/>
          </a:prstGeom>
        </p:spPr>
        <p:txBody>
          <a:bodyPr vert="horz" wrap="square" lIns="0" tIns="48260" rIns="0" bIns="0" rtlCol="0">
            <a:spAutoFit/>
          </a:bodyPr>
          <a:lstStyle/>
          <a:p>
            <a:pPr marL="12700" marR="6350" algn="just">
              <a:lnSpc>
                <a:spcPts val="1400"/>
              </a:lnSpc>
              <a:spcBef>
                <a:spcPts val="380"/>
              </a:spcBef>
            </a:pPr>
            <a:r>
              <a:rPr sz="1400" spc="-5" dirty="0">
                <a:latin typeface="Arial"/>
                <a:cs typeface="Arial"/>
              </a:rPr>
              <a:t>Para determinar si es el momento adecuado para usted, hable con su  profesional inmobiliario para saber hacia qué ciclo del mercado  inmobiliario se inclina </a:t>
            </a:r>
            <a:r>
              <a:rPr sz="1400" dirty="0">
                <a:latin typeface="Arial"/>
                <a:cs typeface="Arial"/>
              </a:rPr>
              <a:t>su</a:t>
            </a:r>
            <a:r>
              <a:rPr sz="1400" spc="-10" dirty="0">
                <a:latin typeface="Arial"/>
                <a:cs typeface="Arial"/>
              </a:rPr>
              <a:t> </a:t>
            </a:r>
            <a:r>
              <a:rPr sz="1400" spc="-5" dirty="0">
                <a:latin typeface="Arial"/>
                <a:cs typeface="Arial"/>
              </a:rPr>
              <a:t>zona.</a:t>
            </a:r>
            <a:endParaRPr sz="1400">
              <a:latin typeface="Arial"/>
              <a:cs typeface="Arial"/>
            </a:endParaRPr>
          </a:p>
          <a:p>
            <a:pPr marL="12700" marR="5080" algn="just">
              <a:lnSpc>
                <a:spcPts val="1400"/>
              </a:lnSpc>
              <a:spcBef>
                <a:spcPts val="500"/>
              </a:spcBef>
            </a:pPr>
            <a:r>
              <a:rPr sz="1400" spc="-5" dirty="0">
                <a:latin typeface="Arial"/>
                <a:cs typeface="Arial"/>
              </a:rPr>
              <a:t>Ellos pueden proporcionarle las estadísticas del mercado local, las  tendencias </a:t>
            </a:r>
            <a:r>
              <a:rPr sz="1400" dirty="0">
                <a:latin typeface="Arial"/>
                <a:cs typeface="Arial"/>
              </a:rPr>
              <a:t>y </a:t>
            </a:r>
            <a:r>
              <a:rPr sz="1400" spc="-5" dirty="0">
                <a:latin typeface="Arial"/>
                <a:cs typeface="Arial"/>
              </a:rPr>
              <a:t>una evaluación del precio actual de la vivienda. Es  importante tener en cuenta que las tendencias "nacionales" no siempre  significan que se den las mismas condiciones </a:t>
            </a:r>
            <a:r>
              <a:rPr sz="1400" dirty="0">
                <a:latin typeface="Arial"/>
                <a:cs typeface="Arial"/>
              </a:rPr>
              <a:t>a </a:t>
            </a:r>
            <a:r>
              <a:rPr sz="1400" spc="-5" dirty="0">
                <a:latin typeface="Arial"/>
                <a:cs typeface="Arial"/>
              </a:rPr>
              <a:t>nivel local. Cada mercado  es diferente, </a:t>
            </a:r>
            <a:r>
              <a:rPr sz="1400" dirty="0">
                <a:latin typeface="Arial"/>
                <a:cs typeface="Arial"/>
              </a:rPr>
              <a:t>y </a:t>
            </a:r>
            <a:r>
              <a:rPr sz="1400" spc="-5" dirty="0">
                <a:latin typeface="Arial"/>
                <a:cs typeface="Arial"/>
              </a:rPr>
              <a:t>el nuestro no es una excepción </a:t>
            </a:r>
            <a:r>
              <a:rPr sz="1400" dirty="0">
                <a:latin typeface="Arial"/>
                <a:cs typeface="Arial"/>
              </a:rPr>
              <a:t>a </a:t>
            </a:r>
            <a:r>
              <a:rPr sz="1400" spc="-5" dirty="0">
                <a:latin typeface="Arial"/>
                <a:cs typeface="Arial"/>
              </a:rPr>
              <a:t>la</a:t>
            </a:r>
            <a:r>
              <a:rPr sz="1400" spc="-30" dirty="0">
                <a:latin typeface="Arial"/>
                <a:cs typeface="Arial"/>
              </a:rPr>
              <a:t> </a:t>
            </a:r>
            <a:r>
              <a:rPr sz="1400" spc="-5" dirty="0">
                <a:latin typeface="Arial"/>
                <a:cs typeface="Arial"/>
              </a:rPr>
              <a:t>regla.</a:t>
            </a:r>
            <a:endParaRPr sz="1400">
              <a:latin typeface="Arial"/>
              <a:cs typeface="Arial"/>
            </a:endParaRPr>
          </a:p>
          <a:p>
            <a:pPr marL="12700" marR="5080" algn="just">
              <a:lnSpc>
                <a:spcPts val="1400"/>
              </a:lnSpc>
              <a:spcBef>
                <a:spcPts val="500"/>
              </a:spcBef>
            </a:pPr>
            <a:r>
              <a:rPr sz="1400" spc="-5" dirty="0">
                <a:latin typeface="Arial"/>
                <a:cs typeface="Arial"/>
              </a:rPr>
              <a:t>Una pregunta aún más grande que los ciclos del mercado es: "¿Cuál es  SU motivación para vender </a:t>
            </a:r>
            <a:r>
              <a:rPr sz="1400" dirty="0">
                <a:latin typeface="Arial"/>
                <a:cs typeface="Arial"/>
              </a:rPr>
              <a:t>o </a:t>
            </a:r>
            <a:r>
              <a:rPr sz="1400" spc="-5" dirty="0">
                <a:latin typeface="Arial"/>
                <a:cs typeface="Arial"/>
              </a:rPr>
              <a:t>quedarse?" Mientras que algunas  condiciones pueden ciertamente favorecer la venta para obtener un punto  de precio más alto, </a:t>
            </a:r>
            <a:r>
              <a:rPr sz="1400" dirty="0">
                <a:latin typeface="Arial"/>
                <a:cs typeface="Arial"/>
              </a:rPr>
              <a:t>a </a:t>
            </a:r>
            <a:r>
              <a:rPr sz="1400" spc="-5" dirty="0">
                <a:latin typeface="Arial"/>
                <a:cs typeface="Arial"/>
              </a:rPr>
              <a:t>menudo entreno </a:t>
            </a:r>
            <a:r>
              <a:rPr sz="1400" dirty="0">
                <a:latin typeface="Arial"/>
                <a:cs typeface="Arial"/>
              </a:rPr>
              <a:t>a </a:t>
            </a:r>
            <a:r>
              <a:rPr sz="1400" spc="-5" dirty="0">
                <a:latin typeface="Arial"/>
                <a:cs typeface="Arial"/>
              </a:rPr>
              <a:t>los clientes para identificar  claramente lo que hacer un movimiento </a:t>
            </a:r>
            <a:r>
              <a:rPr sz="1400" dirty="0">
                <a:latin typeface="Arial"/>
                <a:cs typeface="Arial"/>
              </a:rPr>
              <a:t>se </a:t>
            </a:r>
            <a:r>
              <a:rPr sz="1400" spc="-5" dirty="0">
                <a:latin typeface="Arial"/>
                <a:cs typeface="Arial"/>
              </a:rPr>
              <a:t>verá </a:t>
            </a:r>
            <a:r>
              <a:rPr sz="1400" dirty="0">
                <a:latin typeface="Arial"/>
                <a:cs typeface="Arial"/>
              </a:rPr>
              <a:t>y </a:t>
            </a:r>
            <a:r>
              <a:rPr sz="1400" spc="-5" dirty="0">
                <a:latin typeface="Arial"/>
                <a:cs typeface="Arial"/>
              </a:rPr>
              <a:t>sentirá para sus  familias, así como mantener un ojo en lo que su retorno de la inversión  será.</a:t>
            </a:r>
            <a:endParaRPr sz="1400">
              <a:latin typeface="Arial"/>
              <a:cs typeface="Arial"/>
            </a:endParaRPr>
          </a:p>
          <a:p>
            <a:pPr marL="12700" marR="5080" algn="just">
              <a:lnSpc>
                <a:spcPts val="1400"/>
              </a:lnSpc>
              <a:spcBef>
                <a:spcPts val="500"/>
              </a:spcBef>
            </a:pPr>
            <a:r>
              <a:rPr sz="1400" spc="-5" dirty="0">
                <a:latin typeface="Arial"/>
                <a:cs typeface="Arial"/>
              </a:rPr>
              <a:t>Un buen agente inmobiliario podrá ayudarle </a:t>
            </a:r>
            <a:r>
              <a:rPr sz="1400" dirty="0">
                <a:latin typeface="Arial"/>
                <a:cs typeface="Arial"/>
              </a:rPr>
              <a:t>a </a:t>
            </a:r>
            <a:r>
              <a:rPr sz="1400" spc="-5" dirty="0">
                <a:latin typeface="Arial"/>
                <a:cs typeface="Arial"/>
              </a:rPr>
              <a:t>exponer toda la  información, para que tenga lo que necesita para tomar la mejor decisión  posible para su familia, tanto emocional como</a:t>
            </a:r>
            <a:r>
              <a:rPr sz="1400" spc="-25" dirty="0">
                <a:latin typeface="Arial"/>
                <a:cs typeface="Arial"/>
              </a:rPr>
              <a:t> </a:t>
            </a:r>
            <a:r>
              <a:rPr sz="1400" spc="-5" dirty="0">
                <a:latin typeface="Arial"/>
                <a:cs typeface="Arial"/>
              </a:rPr>
              <a:t>económicamente.</a:t>
            </a:r>
            <a:endParaRPr sz="14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3332" y="3049638"/>
            <a:ext cx="5076825" cy="1031240"/>
          </a:xfrm>
          <a:prstGeom prst="rect">
            <a:avLst/>
          </a:prstGeom>
        </p:spPr>
        <p:txBody>
          <a:bodyPr vert="horz" wrap="square" lIns="0" tIns="104139" rIns="0" bIns="0" rtlCol="0">
            <a:spAutoFit/>
          </a:bodyPr>
          <a:lstStyle/>
          <a:p>
            <a:pPr marL="1586230" marR="5080" indent="-1574165">
              <a:lnSpc>
                <a:spcPts val="3600"/>
              </a:lnSpc>
              <a:spcBef>
                <a:spcPts val="819"/>
              </a:spcBef>
            </a:pPr>
            <a:r>
              <a:rPr sz="3600" spc="-5" dirty="0">
                <a:solidFill>
                  <a:srgbClr val="000000"/>
                </a:solidFill>
                <a:latin typeface="Arial"/>
                <a:cs typeface="Arial"/>
              </a:rPr>
              <a:t>Poniendo su casa en</a:t>
            </a:r>
            <a:r>
              <a:rPr sz="3600" spc="-85" dirty="0">
                <a:solidFill>
                  <a:srgbClr val="000000"/>
                </a:solidFill>
                <a:latin typeface="Arial"/>
                <a:cs typeface="Arial"/>
              </a:rPr>
              <a:t> </a:t>
            </a:r>
            <a:r>
              <a:rPr sz="3600" spc="-5" dirty="0">
                <a:solidFill>
                  <a:srgbClr val="000000"/>
                </a:solidFill>
                <a:latin typeface="Arial"/>
                <a:cs typeface="Arial"/>
              </a:rPr>
              <a:t>el  mercado</a:t>
            </a:r>
            <a:endParaRPr sz="3600">
              <a:latin typeface="Arial"/>
              <a:cs typeface="Arial"/>
            </a:endParaRPr>
          </a:p>
        </p:txBody>
      </p:sp>
      <p:sp>
        <p:nvSpPr>
          <p:cNvPr id="3" name="object 3"/>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240995"/>
            <a:ext cx="7771790" cy="981740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74931" y="287053"/>
            <a:ext cx="3835037" cy="65735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447251" y="309295"/>
            <a:ext cx="2830195" cy="745490"/>
          </a:xfrm>
          <a:prstGeom prst="rect">
            <a:avLst/>
          </a:prstGeom>
        </p:spPr>
        <p:txBody>
          <a:bodyPr vert="horz" wrap="square" lIns="0" tIns="12065" rIns="0" bIns="0" rtlCol="0">
            <a:spAutoFit/>
          </a:bodyPr>
          <a:lstStyle/>
          <a:p>
            <a:pPr marL="886460" marR="5080" indent="-874394">
              <a:lnSpc>
                <a:spcPct val="118100"/>
              </a:lnSpc>
              <a:spcBef>
                <a:spcPts val="95"/>
              </a:spcBef>
            </a:pPr>
            <a:r>
              <a:rPr sz="2000" b="1" spc="-5" dirty="0">
                <a:solidFill>
                  <a:srgbClr val="FFFFAA"/>
                </a:solidFill>
                <a:latin typeface="Arial"/>
                <a:cs typeface="Arial"/>
              </a:rPr>
              <a:t>Poniendo su casa en</a:t>
            </a:r>
            <a:r>
              <a:rPr sz="2000" b="1" spc="-85" dirty="0">
                <a:solidFill>
                  <a:srgbClr val="FFFFAA"/>
                </a:solidFill>
                <a:latin typeface="Arial"/>
                <a:cs typeface="Arial"/>
              </a:rPr>
              <a:t> </a:t>
            </a:r>
            <a:r>
              <a:rPr sz="2000" b="1" spc="-5" dirty="0">
                <a:solidFill>
                  <a:srgbClr val="FFFFAA"/>
                </a:solidFill>
                <a:latin typeface="Arial"/>
                <a:cs typeface="Arial"/>
              </a:rPr>
              <a:t>el  mercado</a:t>
            </a:r>
            <a:endParaRPr sz="2000">
              <a:latin typeface="Arial"/>
              <a:cs typeface="Arial"/>
            </a:endParaRPr>
          </a:p>
        </p:txBody>
      </p:sp>
      <p:sp>
        <p:nvSpPr>
          <p:cNvPr id="5" name="object 5"/>
          <p:cNvSpPr/>
          <p:nvPr/>
        </p:nvSpPr>
        <p:spPr>
          <a:xfrm>
            <a:off x="884126" y="5970722"/>
            <a:ext cx="6234801" cy="291647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59942" y="6018568"/>
            <a:ext cx="6156960" cy="3172460"/>
          </a:xfrm>
          <a:prstGeom prst="rect">
            <a:avLst/>
          </a:prstGeom>
        </p:spPr>
        <p:txBody>
          <a:bodyPr vert="horz" wrap="square" lIns="0" tIns="48260" rIns="0" bIns="0" rtlCol="0">
            <a:spAutoFit/>
          </a:bodyPr>
          <a:lstStyle/>
          <a:p>
            <a:pPr marL="12700" marR="6350">
              <a:lnSpc>
                <a:spcPts val="1400"/>
              </a:lnSpc>
              <a:spcBef>
                <a:spcPts val="380"/>
              </a:spcBef>
            </a:pPr>
            <a:r>
              <a:rPr sz="1400" spc="-5" dirty="0">
                <a:latin typeface="Arial"/>
                <a:cs typeface="Arial"/>
              </a:rPr>
              <a:t>Según un estudio reciente de la National Association of REALTORS®, un  rotundo 93% de los propietarios de viviendas respondió "sí" </a:t>
            </a:r>
            <a:r>
              <a:rPr sz="1400" dirty="0">
                <a:latin typeface="Arial"/>
                <a:cs typeface="Arial"/>
              </a:rPr>
              <a:t>a </a:t>
            </a:r>
            <a:r>
              <a:rPr sz="1400" spc="-5" dirty="0">
                <a:latin typeface="Arial"/>
                <a:cs typeface="Arial"/>
              </a:rPr>
              <a:t>esta</a:t>
            </a:r>
            <a:r>
              <a:rPr sz="1400" spc="-50" dirty="0">
                <a:latin typeface="Arial"/>
                <a:cs typeface="Arial"/>
              </a:rPr>
              <a:t> </a:t>
            </a:r>
            <a:r>
              <a:rPr sz="1400" spc="-5" dirty="0">
                <a:latin typeface="Arial"/>
                <a:cs typeface="Arial"/>
              </a:rPr>
              <a:t>pregunta.</a:t>
            </a:r>
            <a:endParaRPr sz="1400" dirty="0">
              <a:latin typeface="Arial"/>
              <a:cs typeface="Arial"/>
            </a:endParaRPr>
          </a:p>
          <a:p>
            <a:pPr>
              <a:lnSpc>
                <a:spcPct val="100000"/>
              </a:lnSpc>
              <a:spcBef>
                <a:spcPts val="40"/>
              </a:spcBef>
            </a:pPr>
            <a:endParaRPr sz="2050" dirty="0">
              <a:latin typeface="Times New Roman"/>
              <a:cs typeface="Times New Roman"/>
            </a:endParaRPr>
          </a:p>
          <a:p>
            <a:pPr marL="12700" marR="5080">
              <a:lnSpc>
                <a:spcPts val="1400"/>
              </a:lnSpc>
            </a:pPr>
            <a:r>
              <a:rPr sz="1400" spc="-5" dirty="0">
                <a:latin typeface="Arial"/>
                <a:cs typeface="Arial"/>
              </a:rPr>
              <a:t>¿Por qué? Hay casi tantas respuestas como vendedores de viviendas </a:t>
            </a:r>
            <a:r>
              <a:rPr sz="1400" dirty="0">
                <a:latin typeface="Arial"/>
                <a:cs typeface="Arial"/>
              </a:rPr>
              <a:t>y  </a:t>
            </a:r>
            <a:r>
              <a:rPr sz="1400" spc="-5" dirty="0">
                <a:latin typeface="Arial"/>
                <a:cs typeface="Arial"/>
              </a:rPr>
              <a:t>muchas más de las que podemos abarcar en esta</a:t>
            </a:r>
            <a:r>
              <a:rPr sz="1400" spc="-20" dirty="0">
                <a:latin typeface="Arial"/>
                <a:cs typeface="Arial"/>
              </a:rPr>
              <a:t> </a:t>
            </a:r>
            <a:r>
              <a:rPr sz="1400" spc="-5" dirty="0">
                <a:latin typeface="Arial"/>
                <a:cs typeface="Arial"/>
              </a:rPr>
              <a:t>guía...</a:t>
            </a:r>
            <a:endParaRPr sz="1400" dirty="0">
              <a:latin typeface="Arial"/>
              <a:cs typeface="Arial"/>
            </a:endParaRPr>
          </a:p>
          <a:p>
            <a:pPr>
              <a:lnSpc>
                <a:spcPct val="100000"/>
              </a:lnSpc>
              <a:spcBef>
                <a:spcPts val="50"/>
              </a:spcBef>
            </a:pPr>
            <a:endParaRPr sz="1800" dirty="0">
              <a:latin typeface="Times New Roman"/>
              <a:cs typeface="Times New Roman"/>
            </a:endParaRPr>
          </a:p>
          <a:p>
            <a:pPr marL="12700">
              <a:lnSpc>
                <a:spcPct val="100000"/>
              </a:lnSpc>
            </a:pPr>
            <a:r>
              <a:rPr sz="1400" spc="-5" dirty="0">
                <a:latin typeface="Arial"/>
                <a:cs typeface="Arial"/>
              </a:rPr>
              <a:t>Empecemos por las diez más</a:t>
            </a:r>
            <a:r>
              <a:rPr sz="1400" spc="-15" dirty="0">
                <a:latin typeface="Arial"/>
                <a:cs typeface="Arial"/>
              </a:rPr>
              <a:t> </a:t>
            </a:r>
            <a:r>
              <a:rPr sz="1400" spc="-5" dirty="0">
                <a:latin typeface="Arial"/>
                <a:cs typeface="Arial"/>
              </a:rPr>
              <a:t>importantes.</a:t>
            </a:r>
            <a:endParaRPr sz="1400" dirty="0">
              <a:latin typeface="Arial"/>
              <a:cs typeface="Arial"/>
            </a:endParaRPr>
          </a:p>
          <a:p>
            <a:pPr>
              <a:lnSpc>
                <a:spcPct val="100000"/>
              </a:lnSpc>
              <a:spcBef>
                <a:spcPts val="50"/>
              </a:spcBef>
            </a:pPr>
            <a:endParaRPr sz="1800" dirty="0">
              <a:latin typeface="Times New Roman"/>
              <a:cs typeface="Times New Roman"/>
            </a:endParaRPr>
          </a:p>
          <a:p>
            <a:pPr marL="12700">
              <a:lnSpc>
                <a:spcPct val="100000"/>
              </a:lnSpc>
            </a:pPr>
            <a:r>
              <a:rPr sz="1400" b="1" spc="-5" dirty="0">
                <a:latin typeface="Arial"/>
                <a:cs typeface="Arial"/>
              </a:rPr>
              <a:t>Protegemos sus</a:t>
            </a:r>
            <a:r>
              <a:rPr sz="1400" b="1" spc="-10" dirty="0">
                <a:latin typeface="Arial"/>
                <a:cs typeface="Arial"/>
              </a:rPr>
              <a:t> </a:t>
            </a:r>
            <a:r>
              <a:rPr sz="1400" b="1" spc="-5" dirty="0">
                <a:latin typeface="Arial"/>
                <a:cs typeface="Arial"/>
              </a:rPr>
              <a:t>intereses</a:t>
            </a:r>
            <a:endParaRPr sz="1400" dirty="0">
              <a:latin typeface="Arial"/>
              <a:cs typeface="Arial"/>
            </a:endParaRPr>
          </a:p>
          <a:p>
            <a:pPr marL="12700" marR="5715" algn="just">
              <a:lnSpc>
                <a:spcPts val="1400"/>
              </a:lnSpc>
              <a:spcBef>
                <a:spcPts val="500"/>
              </a:spcBef>
            </a:pPr>
            <a:r>
              <a:rPr sz="1400" spc="-5" dirty="0">
                <a:latin typeface="Arial"/>
                <a:cs typeface="Arial"/>
              </a:rPr>
              <a:t>De la misma manera que se recurre </a:t>
            </a:r>
            <a:r>
              <a:rPr sz="1400" dirty="0">
                <a:latin typeface="Arial"/>
                <a:cs typeface="Arial"/>
              </a:rPr>
              <a:t>a </a:t>
            </a:r>
            <a:r>
              <a:rPr sz="1400" spc="-5" dirty="0">
                <a:latin typeface="Arial"/>
                <a:cs typeface="Arial"/>
              </a:rPr>
              <a:t>un cirujano de confianza para un  procedimiento médico </a:t>
            </a:r>
            <a:r>
              <a:rPr sz="1400" dirty="0">
                <a:latin typeface="Arial"/>
                <a:cs typeface="Arial"/>
              </a:rPr>
              <a:t>o a </a:t>
            </a:r>
            <a:r>
              <a:rPr sz="1400" spc="-5" dirty="0">
                <a:latin typeface="Arial"/>
                <a:cs typeface="Arial"/>
              </a:rPr>
              <a:t>un abogado para que le ayude con un problema  legal </a:t>
            </a:r>
            <a:r>
              <a:rPr sz="1400" dirty="0">
                <a:latin typeface="Arial"/>
                <a:cs typeface="Arial"/>
              </a:rPr>
              <a:t>o </a:t>
            </a:r>
            <a:r>
              <a:rPr sz="1400" spc="-5" dirty="0">
                <a:latin typeface="Arial"/>
                <a:cs typeface="Arial"/>
              </a:rPr>
              <a:t>un contrato, la contratación de un agente inmobiliario profesional  ayuda </a:t>
            </a:r>
            <a:r>
              <a:rPr sz="1400" dirty="0">
                <a:latin typeface="Arial"/>
                <a:cs typeface="Arial"/>
              </a:rPr>
              <a:t>a </a:t>
            </a:r>
            <a:r>
              <a:rPr sz="1400" spc="-5" dirty="0">
                <a:latin typeface="Arial"/>
                <a:cs typeface="Arial"/>
              </a:rPr>
              <a:t>garantizar que todos los intereses de su familia estén bien atendidos.  Desde la navegación por procesos complicados hasta la negociación en su  nombre, es importante tener un defensor de su</a:t>
            </a:r>
            <a:r>
              <a:rPr sz="1400" spc="-15" dirty="0">
                <a:latin typeface="Arial"/>
                <a:cs typeface="Arial"/>
              </a:rPr>
              <a:t> </a:t>
            </a:r>
            <a:r>
              <a:rPr sz="1400" spc="-5" dirty="0">
                <a:latin typeface="Arial"/>
                <a:cs typeface="Arial"/>
              </a:rPr>
              <a:t>lado.</a:t>
            </a:r>
            <a:endParaRPr sz="1400" dirty="0">
              <a:latin typeface="Arial"/>
              <a:cs typeface="Arial"/>
            </a:endParaRPr>
          </a:p>
        </p:txBody>
      </p:sp>
      <p:sp>
        <p:nvSpPr>
          <p:cNvPr id="7" name="object 7"/>
          <p:cNvSpPr/>
          <p:nvPr/>
        </p:nvSpPr>
        <p:spPr>
          <a:xfrm>
            <a:off x="884126" y="4891399"/>
            <a:ext cx="4282840" cy="849680"/>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917359" y="5011127"/>
            <a:ext cx="3663950" cy="695960"/>
          </a:xfrm>
          <a:prstGeom prst="rect">
            <a:avLst/>
          </a:prstGeom>
        </p:spPr>
        <p:txBody>
          <a:bodyPr vert="horz" wrap="square" lIns="0" tIns="73660" rIns="0" bIns="0" rtlCol="0">
            <a:spAutoFit/>
          </a:bodyPr>
          <a:lstStyle/>
          <a:p>
            <a:pPr marL="12700" marR="5080">
              <a:lnSpc>
                <a:spcPts val="2400"/>
              </a:lnSpc>
              <a:spcBef>
                <a:spcPts val="580"/>
              </a:spcBef>
            </a:pPr>
            <a:r>
              <a:rPr sz="2400" b="1" spc="-5" dirty="0">
                <a:latin typeface="Arial"/>
                <a:cs typeface="Arial"/>
              </a:rPr>
              <a:t>¿Debe contratar </a:t>
            </a:r>
            <a:r>
              <a:rPr sz="2400" b="1" dirty="0">
                <a:latin typeface="Arial"/>
                <a:cs typeface="Arial"/>
              </a:rPr>
              <a:t>a </a:t>
            </a:r>
            <a:r>
              <a:rPr sz="2400" b="1" spc="-5" dirty="0">
                <a:latin typeface="Arial"/>
                <a:cs typeface="Arial"/>
              </a:rPr>
              <a:t>un  profesional</a:t>
            </a:r>
            <a:r>
              <a:rPr sz="2400" b="1" spc="-90" dirty="0">
                <a:latin typeface="Arial"/>
                <a:cs typeface="Arial"/>
              </a:rPr>
              <a:t> </a:t>
            </a:r>
            <a:r>
              <a:rPr sz="2400" b="1" spc="-5" dirty="0">
                <a:latin typeface="Arial"/>
                <a:cs typeface="Arial"/>
              </a:rPr>
              <a:t>inmobiliario?</a:t>
            </a:r>
            <a:endParaRPr sz="2400">
              <a:latin typeface="Arial"/>
              <a:cs typeface="Arial"/>
            </a:endParaRPr>
          </a:p>
        </p:txBody>
      </p:sp>
      <p:sp>
        <p:nvSpPr>
          <p:cNvPr id="9" name="object 9"/>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69</TotalTime>
  <Words>8675</Words>
  <Application>Microsoft Office PowerPoint</Application>
  <PresentationFormat>Custom</PresentationFormat>
  <Paragraphs>608</Paragraphs>
  <Slides>43</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43</vt:i4>
      </vt:variant>
    </vt:vector>
  </HeadingPairs>
  <TitlesOfParts>
    <vt:vector size="58" baseType="lpstr">
      <vt:lpstr>Arial</vt:lpstr>
      <vt:lpstr>Calibri</vt:lpstr>
      <vt:lpstr>Cambria</vt:lpstr>
      <vt:lpstr>Cambria Math</vt:lpstr>
      <vt:lpstr>Century Gothic</vt:lpstr>
      <vt:lpstr>Courier New</vt:lpstr>
      <vt:lpstr>Georgia</vt:lpstr>
      <vt:lpstr>Microsoft Sans Serif</vt:lpstr>
      <vt:lpstr>Palatino Linotype</vt:lpstr>
      <vt:lpstr>Symbol</vt:lpstr>
      <vt:lpstr>Tahoma</vt:lpstr>
      <vt:lpstr>Times New Roman</vt:lpstr>
      <vt:lpstr>Verdana</vt:lpstr>
      <vt:lpstr>Office Theme</vt:lpstr>
      <vt:lpstr>1_Office Theme</vt:lpstr>
      <vt:lpstr>PowerPoint Presentation</vt:lpstr>
      <vt:lpstr>PowerPoint Presentation</vt:lpstr>
      <vt:lpstr>PowerPoint Presentation</vt:lpstr>
      <vt:lpstr>Entendiendo el mercado  inmobiliario</vt:lpstr>
      <vt:lpstr>PowerPoint Presentation</vt:lpstr>
      <vt:lpstr>Ciclo del mercado inmobiliario</vt:lpstr>
      <vt:lpstr>¿Es un buen momento para vender?</vt:lpstr>
      <vt:lpstr>Poniendo su casa en el  mercado</vt:lpstr>
      <vt:lpstr>PowerPoint Presentation</vt:lpstr>
      <vt:lpstr>PowerPoint Presentation</vt:lpstr>
      <vt:lpstr>PowerPoint Presentation</vt:lpstr>
      <vt:lpstr>PowerPoint Presentation</vt:lpstr>
      <vt:lpstr>PowerPoint Presentation</vt:lpstr>
      <vt:lpstr>¿Quién interviene en la venta de  su casa?</vt:lpstr>
      <vt:lpstr>PowerPoint Presentation</vt:lpstr>
      <vt:lpstr>Cómo determinar el precio de  venta correcto</vt:lpstr>
      <vt:lpstr>PowerPoint Presentation</vt:lpstr>
      <vt:lpstr>--</vt:lpstr>
      <vt:lpstr>La mejor estrategia de  precios para vender su casa</vt:lpstr>
      <vt:lpstr>Cómo preparar su casa para la  venta</vt:lpstr>
      <vt:lpstr>Cómo ver su casa a través de los  ojos de un comprador</vt:lpstr>
      <vt:lpstr>ÉXITO DEL  HOME STAGING</vt:lpstr>
      <vt:lpstr>Mejoras comunes en el hogar que hay que tener  en cuenta</vt:lpstr>
      <vt:lpstr>PowerPoint Presentation</vt:lpstr>
      <vt:lpstr>Atraer al comprador</vt:lpstr>
      <vt:lpstr>Tecnología para vender virtualmente</vt:lpstr>
      <vt:lpstr>Visitas a su casa en persona</vt:lpstr>
      <vt:lpstr>EL PROGRAMA DE EXPOSICIÓN  DE S.A.F.E.</vt:lpstr>
      <vt:lpstr>10 FORMAS RÁPIDAS DE</vt:lpstr>
      <vt:lpstr>Cerrando la venta</vt:lpstr>
      <vt:lpstr>Aceptar la oferta</vt:lpstr>
      <vt:lpstr>Inspección y tasación de  viviendas</vt:lpstr>
      <vt:lpstr>PowerPoint Presentation</vt:lpstr>
      <vt:lpstr>Mudanza</vt:lpstr>
      <vt:lpstr>PowerPoint Presentation</vt:lpstr>
      <vt:lpstr>PowerPoint Presentation</vt:lpstr>
      <vt:lpstr>PowerPoint Presentation</vt:lpstr>
      <vt:lpstr>r...-4-</vt:lpstr>
      <vt:lpstr>PowerPoint Presentation</vt:lpstr>
      <vt:lpstr>PowerPoint Presentation</vt:lpstr>
      <vt:lpstr>Construir una  relación continua  con los clientes</vt:lpstr>
      <vt:lpstr>Un recurso en el que puede confiar y un  compromiso con el que puede contar</vt:lpstr>
      <vt:lpstr>Su Foto  Aquí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UlA</dc:title>
  <cp:lastModifiedBy>Darryl Davis</cp:lastModifiedBy>
  <cp:revision>2</cp:revision>
  <dcterms:created xsi:type="dcterms:W3CDTF">2021-08-11T16:44:29Z</dcterms:created>
  <dcterms:modified xsi:type="dcterms:W3CDTF">2022-02-10T19:04:25Z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2021-04-10T00:00:00Z</vt:filetime>
  </property>
  <property fmtid="{D5CDD505-2E9C-101B-9397-08002B2CF9AE}" pid="3" name="Creator">
    <vt:lpwstr>Acrobat PDFMaker 20 para PowerPoint</vt:lpwstr>
  </property>
  <property fmtid="{D5CDD505-2E9C-101B-9397-08002B2CF9AE}" pid="4" name="LastSaved">
    <vt:filetime>2021-08-11T00:00:00Z</vt:filetime>
  </property>
</Properties>
</file>