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7772400" cy="10058400"/>
  <p:notesSz cx="6858000" cy="9144000"/>
  <p:embeddedFontLst>
    <p:embeddedFont>
      <p:font typeface="Amatic SC Bold" panose="020B0604020202020204" charset="-79"/>
      <p:regular r:id="rId60"/>
      <p:bold r:id="rId61"/>
    </p:embeddedFont>
    <p:embeddedFont>
      <p:font typeface="Aquawax Pro Pictograms" panose="020B0604020202020204" charset="0"/>
      <p:regular r:id="rId62"/>
    </p:embeddedFont>
    <p:embeddedFont>
      <p:font typeface="Arimo" panose="020B0604020202020204" charset="0"/>
      <p:regular r:id="rId63"/>
    </p:embeddedFont>
    <p:embeddedFont>
      <p:font typeface="Arimo Bold" panose="020B0604020202020204" charset="0"/>
      <p:regular r:id="rId64"/>
      <p:bold r:id="rId65"/>
    </p:embeddedFont>
    <p:embeddedFont>
      <p:font typeface="Georgia Pro" panose="02040502050405020303" pitchFamily="18" charset="0"/>
      <p:regular r:id="rId66"/>
      <p:bold r:id="rId67"/>
    </p:embeddedFont>
    <p:embeddedFont>
      <p:font typeface="Georgia Pro Bold" panose="02040802050405020203" charset="0"/>
      <p:regular r:id="rId68"/>
      <p:bold r:id="rId69"/>
      <p:italic r:id="rId70"/>
      <p:boldItalic r:id="rId71"/>
    </p:embeddedFont>
    <p:embeddedFont>
      <p:font typeface="Georgia Pro Bold Italics" panose="020B0604020202020204" charset="0"/>
      <p:regular r:id="rId72"/>
      <p:bold r:id="rId73"/>
      <p:italic r:id="rId74"/>
      <p:boldItalic r:id="rId75"/>
    </p:embeddedFont>
    <p:embeddedFont>
      <p:font typeface="Georgia Pro Italics" panose="020B0604020202020204" charset="0"/>
      <p:regular r:id="rId76"/>
      <p:bold r:id="rId77"/>
      <p:italic r:id="rId78"/>
      <p:boldItalic r:id="rId79"/>
    </p:embeddedFont>
    <p:embeddedFont>
      <p:font typeface="Helvetica Italics" panose="020B0604020202020204" charset="0"/>
      <p:regular r:id="rId80"/>
    </p:embeddedFont>
    <p:embeddedFont>
      <p:font typeface="Mistral" panose="03090702030407020403" pitchFamily="66" charset="0"/>
      <p:regular r:id="rId81"/>
    </p:embeddedFont>
    <p:embeddedFont>
      <p:font typeface="Mistrully" panose="020B0604020202020204" charset="0"/>
      <p:regular r:id="rId82"/>
    </p:embeddedFont>
    <p:embeddedFont>
      <p:font typeface="Montserrat" panose="00000500000000000000" pitchFamily="2" charset="0"/>
      <p:regular r:id="rId83"/>
      <p:bold r:id="rId84"/>
      <p:italic r:id="rId85"/>
      <p:boldItalic r:id="rId86"/>
    </p:embeddedFont>
    <p:embeddedFont>
      <p:font typeface="Montserrat Bold" panose="00000800000000000000" charset="0"/>
      <p:regular r:id="rId87"/>
    </p:embeddedFont>
    <p:embeddedFont>
      <p:font typeface="Montserrat Classic Bold" panose="020B0604020202020204" charset="0"/>
      <p:regular r:id="rId88"/>
      <p:bold r:id="rId89"/>
    </p:embeddedFont>
    <p:embeddedFont>
      <p:font typeface="Proxima Nova" panose="020B0604020202020204" charset="0"/>
      <p:regular r:id="rId90"/>
    </p:embeddedFont>
    <p:embeddedFont>
      <p:font typeface="Proxima Nova Bold" panose="020B0604020202020204" charset="0"/>
      <p:regular r:id="rId91"/>
      <p:bold r:id="rId92"/>
    </p:embeddedFont>
    <p:embeddedFont>
      <p:font typeface="Verdana Pro" panose="020B0604030504040204" pitchFamily="34" charset="0"/>
      <p:regular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89" autoAdjust="0"/>
  </p:normalViewPr>
  <p:slideViewPr>
    <p:cSldViewPr>
      <p:cViewPr>
        <p:scale>
          <a:sx n="70" d="100"/>
          <a:sy n="70" d="100"/>
        </p:scale>
        <p:origin x="2274"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84" Type="http://schemas.openxmlformats.org/officeDocument/2006/relationships/font" Target="fonts/font25.fntdata"/><Relationship Id="rId89" Type="http://schemas.openxmlformats.org/officeDocument/2006/relationships/font" Target="fonts/font3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90" Type="http://schemas.openxmlformats.org/officeDocument/2006/relationships/font" Target="fonts/font31.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5.fntdata"/><Relationship Id="rId69" Type="http://schemas.openxmlformats.org/officeDocument/2006/relationships/font" Target="fonts/font10.fntdata"/><Relationship Id="rId80" Type="http://schemas.openxmlformats.org/officeDocument/2006/relationships/font" Target="fonts/font21.fntdata"/><Relationship Id="rId85"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font" Target="fonts/font24.fntdata"/><Relationship Id="rId88" Type="http://schemas.openxmlformats.org/officeDocument/2006/relationships/font" Target="fonts/font29.fntdata"/><Relationship Id="rId91" Type="http://schemas.openxmlformats.org/officeDocument/2006/relationships/font" Target="fonts/font32.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font" Target="fonts/font27.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2.fntdata"/><Relationship Id="rId92" Type="http://schemas.openxmlformats.org/officeDocument/2006/relationships/font" Target="fonts/font3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 Id="rId87" Type="http://schemas.openxmlformats.org/officeDocument/2006/relationships/font" Target="fonts/font28.fntdata"/><Relationship Id="rId61" Type="http://schemas.openxmlformats.org/officeDocument/2006/relationships/font" Target="fonts/font2.fntdata"/><Relationship Id="rId82"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93" Type="http://schemas.openxmlformats.org/officeDocument/2006/relationships/font" Target="fonts/font3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Haz clic para editar el estilo del título maestro</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Haz clic para editar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 Id="rId9" Type="http://schemas.openxmlformats.org/officeDocument/2006/relationships/image" Target="../media/image79.svg"/></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svg"/></Relationships>
</file>

<file path=ppt/slides/_rels/slide5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4.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4825" y="-168233"/>
            <a:ext cx="8046027" cy="8045995"/>
            <a:chOff x="0" y="0"/>
            <a:chExt cx="6350025" cy="6350000"/>
          </a:xfrm>
        </p:grpSpPr>
        <p:sp>
          <p:nvSpPr>
            <p:cNvPr id="3" name="Freeform 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cstate="email">
                <a:extLst>
                  <a:ext uri="{28A0092B-C50C-407E-A947-70E740481C1C}">
                    <a14:useLocalDpi xmlns:a14="http://schemas.microsoft.com/office/drawing/2010/main"/>
                  </a:ext>
                </a:extLst>
              </a:blip>
              <a:stretch>
                <a:fillRect l="-73337" t="-24465" r="-32815"/>
              </a:stretch>
            </a:blipFill>
          </p:spPr>
          <p:txBody>
            <a:bodyPr/>
            <a:lstStyle/>
            <a:p>
              <a:endParaRPr lang="en-US"/>
            </a:p>
          </p:txBody>
        </p:sp>
      </p:grpSp>
      <p:grpSp>
        <p:nvGrpSpPr>
          <p:cNvPr id="4" name="Group 4"/>
          <p:cNvGrpSpPr>
            <a:grpSpLocks noChangeAspect="1"/>
          </p:cNvGrpSpPr>
          <p:nvPr/>
        </p:nvGrpSpPr>
        <p:grpSpPr>
          <a:xfrm>
            <a:off x="-131910" y="-168233"/>
            <a:ext cx="8017100" cy="8017068"/>
            <a:chOff x="0" y="0"/>
            <a:chExt cx="6350025" cy="6350000"/>
          </a:xfrm>
        </p:grpSpPr>
        <p:sp>
          <p:nvSpPr>
            <p:cNvPr id="5" name="Freeform 5"/>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cstate="email">
                <a:extLst>
                  <a:ext uri="{28A0092B-C50C-407E-A947-70E740481C1C}">
                    <a14:useLocalDpi xmlns:a14="http://schemas.microsoft.com/office/drawing/2010/main"/>
                  </a:ext>
                </a:extLst>
              </a:blip>
              <a:stretch>
                <a:fillRect t="-25000" b="-25000"/>
              </a:stretch>
            </a:blipFill>
          </p:spPr>
          <p:txBody>
            <a:bodyPr/>
            <a:lstStyle/>
            <a:p>
              <a:endParaRPr lang="en-US"/>
            </a:p>
          </p:txBody>
        </p:sp>
      </p:grpSp>
      <p:sp>
        <p:nvSpPr>
          <p:cNvPr id="6" name="Freeform 6"/>
          <p:cNvSpPr/>
          <p:nvPr/>
        </p:nvSpPr>
        <p:spPr>
          <a:xfrm>
            <a:off x="-130596" y="3620648"/>
            <a:ext cx="8017100" cy="6701394"/>
          </a:xfrm>
          <a:custGeom>
            <a:avLst/>
            <a:gdLst/>
            <a:ahLst/>
            <a:cxnLst/>
            <a:rect l="l" t="t" r="r" b="b"/>
            <a:pathLst>
              <a:path w="8017100" h="6701394">
                <a:moveTo>
                  <a:pt x="0" y="0"/>
                </a:moveTo>
                <a:lnTo>
                  <a:pt x="8017100" y="0"/>
                </a:lnTo>
                <a:lnTo>
                  <a:pt x="8017100" y="6701394"/>
                </a:lnTo>
                <a:lnTo>
                  <a:pt x="0" y="6701394"/>
                </a:lnTo>
                <a:lnTo>
                  <a:pt x="0" y="0"/>
                </a:lnTo>
                <a:close/>
              </a:path>
            </a:pathLst>
          </a:custGeom>
          <a:blipFill>
            <a:blip r:embed="rId4" cstate="email">
              <a:extLst>
                <a:ext uri="{28A0092B-C50C-407E-A947-70E740481C1C}">
                  <a14:useLocalDpi xmlns:a14="http://schemas.microsoft.com/office/drawing/2010/main"/>
                </a:ext>
              </a:extLst>
            </a:blip>
            <a:stretch>
              <a:fillRect l="-33938" r="-33938" b="-11212"/>
            </a:stretch>
          </a:blipFill>
        </p:spPr>
        <p:txBody>
          <a:bodyPr/>
          <a:lstStyle/>
          <a:p>
            <a:endParaRPr lang="en-US"/>
          </a:p>
        </p:txBody>
      </p:sp>
      <p:sp>
        <p:nvSpPr>
          <p:cNvPr id="7" name="TextBox 7"/>
          <p:cNvSpPr txBox="1"/>
          <p:nvPr/>
        </p:nvSpPr>
        <p:spPr>
          <a:xfrm>
            <a:off x="-403234" y="5295900"/>
            <a:ext cx="8591772" cy="1928390"/>
          </a:xfrm>
          <a:prstGeom prst="rect">
            <a:avLst/>
          </a:prstGeom>
        </p:spPr>
        <p:txBody>
          <a:bodyPr lIns="0" tIns="0" rIns="0" bIns="0" rtlCol="0" anchor="t">
            <a:spAutoFit/>
          </a:bodyPr>
          <a:lstStyle/>
          <a:p>
            <a:pPr algn="ctr">
              <a:lnSpc>
                <a:spcPts val="14420"/>
              </a:lnSpc>
              <a:spcBef>
                <a:spcPct val="0"/>
              </a:spcBef>
            </a:pPr>
            <a:r>
              <a:rPr lang="en-US" sz="14420" spc="2595" dirty="0">
                <a:solidFill>
                  <a:srgbClr val="A8D0F6">
                    <a:alpha val="40000"/>
                  </a:srgbClr>
                </a:solidFill>
                <a:latin typeface="Georgia Pro"/>
              </a:rPr>
              <a:t>HOGAR</a:t>
            </a:r>
          </a:p>
        </p:txBody>
      </p:sp>
      <p:sp>
        <p:nvSpPr>
          <p:cNvPr id="8" name="TextBox 8"/>
          <p:cNvSpPr txBox="1"/>
          <p:nvPr/>
        </p:nvSpPr>
        <p:spPr>
          <a:xfrm>
            <a:off x="0" y="7098904"/>
            <a:ext cx="7772400" cy="494431"/>
          </a:xfrm>
          <a:prstGeom prst="rect">
            <a:avLst/>
          </a:prstGeom>
        </p:spPr>
        <p:txBody>
          <a:bodyPr wrap="square" lIns="0" tIns="0" rIns="0" bIns="0" rtlCol="0" anchor="t">
            <a:spAutoFit/>
          </a:bodyPr>
          <a:lstStyle/>
          <a:p>
            <a:pPr algn="ctr">
              <a:lnSpc>
                <a:spcPts val="3999"/>
              </a:lnSpc>
              <a:spcBef>
                <a:spcPct val="0"/>
              </a:spcBef>
            </a:pPr>
            <a:r>
              <a:rPr lang="en-US" sz="3200" spc="1199" dirty="0">
                <a:solidFill>
                  <a:srgbClr val="FFFFFF"/>
                </a:solidFill>
                <a:latin typeface="Georgia Pro"/>
              </a:rPr>
              <a:t>GUÍA DEL COMPRADOR</a:t>
            </a:r>
          </a:p>
        </p:txBody>
      </p:sp>
      <p:sp>
        <p:nvSpPr>
          <p:cNvPr id="9" name="TextBox 9"/>
          <p:cNvSpPr txBox="1"/>
          <p:nvPr/>
        </p:nvSpPr>
        <p:spPr>
          <a:xfrm>
            <a:off x="914276" y="7667201"/>
            <a:ext cx="5943847" cy="272724"/>
          </a:xfrm>
          <a:prstGeom prst="rect">
            <a:avLst/>
          </a:prstGeom>
        </p:spPr>
        <p:txBody>
          <a:bodyPr lIns="0" tIns="0" rIns="0" bIns="0" rtlCol="0" anchor="t">
            <a:spAutoFit/>
          </a:bodyPr>
          <a:lstStyle/>
          <a:p>
            <a:pPr algn="ctr">
              <a:lnSpc>
                <a:spcPts val="2292"/>
              </a:lnSpc>
              <a:spcBef>
                <a:spcPct val="0"/>
              </a:spcBef>
            </a:pPr>
            <a:r>
              <a:rPr lang="en-US" sz="1637" spc="327">
                <a:solidFill>
                  <a:srgbClr val="FFFFFF"/>
                </a:solidFill>
                <a:latin typeface="Verdana Pro"/>
              </a:rPr>
              <a:t>PARA NAVEGAR POR EL MERCADO ACTUAL</a:t>
            </a:r>
          </a:p>
        </p:txBody>
      </p:sp>
      <p:sp>
        <p:nvSpPr>
          <p:cNvPr id="10" name="TextBox 10"/>
          <p:cNvSpPr txBox="1"/>
          <p:nvPr/>
        </p:nvSpPr>
        <p:spPr>
          <a:xfrm>
            <a:off x="424923" y="9215099"/>
            <a:ext cx="3643123" cy="273685"/>
          </a:xfrm>
          <a:prstGeom prst="rect">
            <a:avLst/>
          </a:prstGeom>
        </p:spPr>
        <p:txBody>
          <a:bodyPr lIns="0" tIns="0" rIns="0" bIns="0" rtlCol="0" anchor="t">
            <a:spAutoFit/>
          </a:bodyPr>
          <a:lstStyle/>
          <a:p>
            <a:pPr algn="ctr">
              <a:lnSpc>
                <a:spcPts val="2239"/>
              </a:lnSpc>
              <a:spcBef>
                <a:spcPct val="0"/>
              </a:spcBef>
            </a:pPr>
            <a:r>
              <a:rPr lang="en-US" sz="1599" spc="319">
                <a:solidFill>
                  <a:srgbClr val="FFFFFF"/>
                </a:solidFill>
                <a:latin typeface="Georgia Pro"/>
              </a:rPr>
              <a:t>Tu título aquí</a:t>
            </a:r>
          </a:p>
        </p:txBody>
      </p:sp>
      <p:sp>
        <p:nvSpPr>
          <p:cNvPr id="11" name="TextBox 11"/>
          <p:cNvSpPr txBox="1"/>
          <p:nvPr/>
        </p:nvSpPr>
        <p:spPr>
          <a:xfrm>
            <a:off x="411403" y="8463312"/>
            <a:ext cx="3670164" cy="679673"/>
          </a:xfrm>
          <a:prstGeom prst="rect">
            <a:avLst/>
          </a:prstGeom>
        </p:spPr>
        <p:txBody>
          <a:bodyPr lIns="0" tIns="0" rIns="0" bIns="0" rtlCol="0" anchor="t">
            <a:spAutoFit/>
          </a:bodyPr>
          <a:lstStyle/>
          <a:p>
            <a:pPr algn="ctr">
              <a:lnSpc>
                <a:spcPts val="5287"/>
              </a:lnSpc>
            </a:pPr>
            <a:r>
              <a:rPr lang="en-US" sz="3777" dirty="0">
                <a:solidFill>
                  <a:srgbClr val="FFFFFF"/>
                </a:solidFill>
                <a:latin typeface="Mistrully"/>
              </a:rPr>
              <a:t>Tu nombre</a:t>
            </a:r>
          </a:p>
        </p:txBody>
      </p:sp>
      <p:sp>
        <p:nvSpPr>
          <p:cNvPr id="12" name="Freeform 12"/>
          <p:cNvSpPr/>
          <p:nvPr/>
        </p:nvSpPr>
        <p:spPr>
          <a:xfrm>
            <a:off x="5209394" y="8095060"/>
            <a:ext cx="1648729" cy="1735505"/>
          </a:xfrm>
          <a:custGeom>
            <a:avLst/>
            <a:gdLst/>
            <a:ahLst/>
            <a:cxnLst/>
            <a:rect l="l" t="t" r="r" b="b"/>
            <a:pathLst>
              <a:path w="1648729" h="1735505">
                <a:moveTo>
                  <a:pt x="0" y="0"/>
                </a:moveTo>
                <a:lnTo>
                  <a:pt x="1648730" y="0"/>
                </a:lnTo>
                <a:lnTo>
                  <a:pt x="1648730" y="1735505"/>
                </a:lnTo>
                <a:lnTo>
                  <a:pt x="0" y="1735505"/>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0"/>
            <a:ext cx="6705600" cy="10058400"/>
            <a:chOff x="0" y="0"/>
            <a:chExt cx="8940800" cy="134112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l="27854" r="27854"/>
            <a:stretch>
              <a:fillRect/>
            </a:stretch>
          </p:blipFill>
          <p:spPr>
            <a:xfrm>
              <a:off x="0" y="0"/>
              <a:ext cx="8940800" cy="13411200"/>
            </a:xfrm>
            <a:prstGeom prst="rect">
              <a:avLst/>
            </a:prstGeom>
          </p:spPr>
        </p:pic>
      </p:grpSp>
      <p:grpSp>
        <p:nvGrpSpPr>
          <p:cNvPr id="4" name="Group 4"/>
          <p:cNvGrpSpPr/>
          <p:nvPr/>
        </p:nvGrpSpPr>
        <p:grpSpPr>
          <a:xfrm>
            <a:off x="1203960" y="1278386"/>
            <a:ext cx="5364480" cy="6801506"/>
            <a:chOff x="0" y="0"/>
            <a:chExt cx="2433872" cy="3085852"/>
          </a:xfrm>
        </p:grpSpPr>
        <p:sp>
          <p:nvSpPr>
            <p:cNvPr id="5" name="Freeform 5"/>
            <p:cNvSpPr/>
            <p:nvPr/>
          </p:nvSpPr>
          <p:spPr>
            <a:xfrm>
              <a:off x="0" y="0"/>
              <a:ext cx="2433872" cy="3085852"/>
            </a:xfrm>
            <a:custGeom>
              <a:avLst/>
              <a:gdLst/>
              <a:ahLst/>
              <a:cxnLst/>
              <a:rect l="l" t="t" r="r" b="b"/>
              <a:pathLst>
                <a:path w="2433872" h="3085852">
                  <a:moveTo>
                    <a:pt x="0" y="0"/>
                  </a:moveTo>
                  <a:lnTo>
                    <a:pt x="2433872" y="0"/>
                  </a:lnTo>
                  <a:lnTo>
                    <a:pt x="2433872" y="3085852"/>
                  </a:lnTo>
                  <a:lnTo>
                    <a:pt x="0" y="3085852"/>
                  </a:lnTo>
                  <a:close/>
                </a:path>
              </a:pathLst>
            </a:custGeom>
            <a:solidFill>
              <a:srgbClr val="FFFFFF"/>
            </a:solidFill>
          </p:spPr>
          <p:txBody>
            <a:bodyPr/>
            <a:lstStyle/>
            <a:p>
              <a:endParaRPr lang="en-US"/>
            </a:p>
          </p:txBody>
        </p:sp>
      </p:grpSp>
      <p:sp>
        <p:nvSpPr>
          <p:cNvPr id="6" name="TextBox 6"/>
          <p:cNvSpPr txBox="1"/>
          <p:nvPr/>
        </p:nvSpPr>
        <p:spPr>
          <a:xfrm>
            <a:off x="1777966" y="2364564"/>
            <a:ext cx="4216468" cy="4619625"/>
          </a:xfrm>
          <a:prstGeom prst="rect">
            <a:avLst/>
          </a:prstGeom>
        </p:spPr>
        <p:txBody>
          <a:bodyPr lIns="0" tIns="0" rIns="0" bIns="0" rtlCol="0" anchor="t">
            <a:spAutoFit/>
          </a:bodyPr>
          <a:lstStyle/>
          <a:p>
            <a:pPr algn="just">
              <a:lnSpc>
                <a:spcPts val="1656"/>
              </a:lnSpc>
            </a:pPr>
            <a:endParaRPr dirty="0"/>
          </a:p>
          <a:p>
            <a:pPr algn="just">
              <a:lnSpc>
                <a:spcPts val="1656"/>
              </a:lnSpc>
            </a:pPr>
            <a:r>
              <a:rPr lang="en-US" sz="1380" dirty="0">
                <a:solidFill>
                  <a:srgbClr val="000000"/>
                </a:solidFill>
                <a:latin typeface="Georgia Pro"/>
              </a:rPr>
              <a:t>Un </a:t>
            </a:r>
            <a:r>
              <a:rPr lang="en-US" sz="1380" dirty="0" err="1">
                <a:solidFill>
                  <a:srgbClr val="000000"/>
                </a:solidFill>
                <a:latin typeface="Georgia Pro"/>
              </a:rPr>
              <a:t>agente</a:t>
            </a:r>
            <a:r>
              <a:rPr lang="en-US" sz="1380" dirty="0">
                <a:solidFill>
                  <a:srgbClr val="000000"/>
                </a:solidFill>
                <a:latin typeface="Georgia Pro"/>
              </a:rPr>
              <a:t> del comprador es un </a:t>
            </a:r>
            <a:r>
              <a:rPr lang="en-US" sz="1380" dirty="0" err="1">
                <a:solidFill>
                  <a:srgbClr val="000000"/>
                </a:solidFill>
                <a:latin typeface="Georgia Pro"/>
              </a:rPr>
              <a:t>agente</a:t>
            </a:r>
            <a:r>
              <a:rPr lang="en-US" sz="1380" dirty="0">
                <a:solidFill>
                  <a:srgbClr val="000000"/>
                </a:solidFill>
                <a:latin typeface="Georgia Pro"/>
              </a:rPr>
              <a:t> </a:t>
            </a:r>
            <a:r>
              <a:rPr lang="en-US" sz="1380" dirty="0" err="1">
                <a:solidFill>
                  <a:srgbClr val="000000"/>
                </a:solidFill>
                <a:latin typeface="Georgia Pro"/>
              </a:rPr>
              <a:t>inmobiliario</a:t>
            </a:r>
            <a:r>
              <a:rPr lang="en-US" sz="1380" dirty="0">
                <a:solidFill>
                  <a:srgbClr val="000000"/>
                </a:solidFill>
                <a:latin typeface="Georgia Pro"/>
              </a:rPr>
              <a:t> </a:t>
            </a:r>
            <a:r>
              <a:rPr lang="en-US" sz="1380" dirty="0" err="1">
                <a:solidFill>
                  <a:srgbClr val="000000"/>
                </a:solidFill>
                <a:latin typeface="Georgia Pro"/>
              </a:rPr>
              <a:t>profesional</a:t>
            </a:r>
            <a:r>
              <a:rPr lang="en-US" sz="1380" dirty="0">
                <a:solidFill>
                  <a:srgbClr val="000000"/>
                </a:solidFill>
                <a:latin typeface="Georgia Pro"/>
              </a:rPr>
              <a:t> con </a:t>
            </a:r>
            <a:r>
              <a:rPr lang="en-US" sz="1380" dirty="0" err="1">
                <a:solidFill>
                  <a:srgbClr val="000000"/>
                </a:solidFill>
                <a:latin typeface="Georgia Pro"/>
              </a:rPr>
              <a:t>licencia</a:t>
            </a:r>
            <a:r>
              <a:rPr lang="en-US" sz="1380" dirty="0">
                <a:solidFill>
                  <a:srgbClr val="000000"/>
                </a:solidFill>
                <a:latin typeface="Georgia Pro"/>
              </a:rPr>
              <a:t> que </a:t>
            </a:r>
            <a:r>
              <a:rPr lang="en-US" sz="1380" dirty="0" err="1">
                <a:solidFill>
                  <a:srgbClr val="000000"/>
                </a:solidFill>
                <a:latin typeface="Georgia Pro"/>
              </a:rPr>
              <a:t>representa</a:t>
            </a:r>
            <a:r>
              <a:rPr lang="en-US" sz="1380" dirty="0">
                <a:solidFill>
                  <a:srgbClr val="000000"/>
                </a:solidFill>
                <a:latin typeface="Georgia Pro"/>
              </a:rPr>
              <a:t> a </a:t>
            </a:r>
            <a:r>
              <a:rPr lang="en-US" sz="1380" dirty="0" err="1">
                <a:solidFill>
                  <a:srgbClr val="000000"/>
                </a:solidFill>
                <a:latin typeface="Georgia Pro"/>
              </a:rPr>
              <a:t>los</a:t>
            </a:r>
            <a:r>
              <a:rPr lang="en-US" sz="1380" dirty="0">
                <a:solidFill>
                  <a:srgbClr val="000000"/>
                </a:solidFill>
                <a:latin typeface="Georgia Pro"/>
              </a:rPr>
              <a:t> </a:t>
            </a:r>
            <a:r>
              <a:rPr lang="en-US" sz="1380" dirty="0" err="1">
                <a:solidFill>
                  <a:srgbClr val="000000"/>
                </a:solidFill>
                <a:latin typeface="Georgia Pro"/>
              </a:rPr>
              <a:t>compradores</a:t>
            </a:r>
            <a:r>
              <a:rPr lang="en-US" sz="1380" dirty="0">
                <a:solidFill>
                  <a:srgbClr val="000000"/>
                </a:solidFill>
                <a:latin typeface="Georgia Pro"/>
              </a:rPr>
              <a:t> de </a:t>
            </a:r>
            <a:r>
              <a:rPr lang="en-US" sz="1380" dirty="0" err="1">
                <a:solidFill>
                  <a:srgbClr val="000000"/>
                </a:solidFill>
                <a:latin typeface="Georgia Pro"/>
              </a:rPr>
              <a:t>viviendas</a:t>
            </a:r>
            <a:r>
              <a:rPr lang="en-US" sz="1380" dirty="0">
                <a:solidFill>
                  <a:srgbClr val="000000"/>
                </a:solidFill>
                <a:latin typeface="Georgia Pro"/>
              </a:rPr>
              <a:t> </a:t>
            </a:r>
            <a:r>
              <a:rPr lang="en-US" sz="1380" dirty="0" err="1">
                <a:solidFill>
                  <a:srgbClr val="000000"/>
                </a:solidFill>
                <a:latin typeface="Georgia Pro"/>
              </a:rPr>
              <a:t>durante</a:t>
            </a:r>
            <a:r>
              <a:rPr lang="en-US" sz="1380" dirty="0">
                <a:solidFill>
                  <a:srgbClr val="000000"/>
                </a:solidFill>
                <a:latin typeface="Georgia Pro"/>
              </a:rPr>
              <a:t> </a:t>
            </a:r>
            <a:r>
              <a:rPr lang="en-US" sz="1380" dirty="0" err="1">
                <a:solidFill>
                  <a:srgbClr val="000000"/>
                </a:solidFill>
                <a:latin typeface="Georgia Pro"/>
              </a:rPr>
              <a:t>todo</a:t>
            </a:r>
            <a:r>
              <a:rPr lang="en-US" sz="1380" dirty="0">
                <a:solidFill>
                  <a:srgbClr val="000000"/>
                </a:solidFill>
                <a:latin typeface="Georgia Pro"/>
              </a:rPr>
              <a:t> </a:t>
            </a:r>
            <a:r>
              <a:rPr lang="en-US" sz="1380" dirty="0" err="1">
                <a:solidFill>
                  <a:srgbClr val="000000"/>
                </a:solidFill>
                <a:latin typeface="Georgia Pro"/>
              </a:rPr>
              <a:t>el</a:t>
            </a:r>
            <a:r>
              <a:rPr lang="en-US" sz="1380" dirty="0">
                <a:solidFill>
                  <a:srgbClr val="000000"/>
                </a:solidFill>
                <a:latin typeface="Georgia Pro"/>
              </a:rPr>
              <a:t> </a:t>
            </a:r>
            <a:r>
              <a:rPr lang="en-US" sz="1380" dirty="0" err="1">
                <a:solidFill>
                  <a:srgbClr val="000000"/>
                </a:solidFill>
                <a:latin typeface="Georgia Pro"/>
              </a:rPr>
              <a:t>proceso</a:t>
            </a:r>
            <a:r>
              <a:rPr lang="en-US" sz="1380" dirty="0">
                <a:solidFill>
                  <a:srgbClr val="000000"/>
                </a:solidFill>
                <a:latin typeface="Georgia Pro"/>
              </a:rPr>
              <a:t> de </a:t>
            </a:r>
            <a:r>
              <a:rPr lang="en-US" sz="1380" dirty="0" err="1">
                <a:solidFill>
                  <a:srgbClr val="000000"/>
                </a:solidFill>
                <a:latin typeface="Georgia Pro"/>
              </a:rPr>
              <a:t>compra</a:t>
            </a:r>
            <a:r>
              <a:rPr lang="en-US" sz="1380" dirty="0">
                <a:solidFill>
                  <a:srgbClr val="000000"/>
                </a:solidFill>
                <a:latin typeface="Georgia Pro"/>
              </a:rPr>
              <a:t>. A </a:t>
            </a:r>
            <a:r>
              <a:rPr lang="en-US" sz="1380" dirty="0" err="1">
                <a:solidFill>
                  <a:srgbClr val="000000"/>
                </a:solidFill>
                <a:latin typeface="Georgia Pro"/>
              </a:rPr>
              <a:t>diferencia</a:t>
            </a:r>
            <a:r>
              <a:rPr lang="en-US" sz="1380" dirty="0">
                <a:solidFill>
                  <a:srgbClr val="000000"/>
                </a:solidFill>
                <a:latin typeface="Georgia Pro"/>
              </a:rPr>
              <a:t> del </a:t>
            </a:r>
            <a:r>
              <a:rPr lang="en-US" sz="1380" dirty="0" err="1">
                <a:solidFill>
                  <a:srgbClr val="000000"/>
                </a:solidFill>
                <a:latin typeface="Georgia Pro"/>
              </a:rPr>
              <a:t>agente</a:t>
            </a:r>
            <a:r>
              <a:rPr lang="en-US" sz="1380" dirty="0">
                <a:solidFill>
                  <a:srgbClr val="000000"/>
                </a:solidFill>
                <a:latin typeface="Georgia Pro"/>
              </a:rPr>
              <a:t> de </a:t>
            </a:r>
            <a:r>
              <a:rPr lang="en-US" sz="1380" dirty="0" err="1">
                <a:solidFill>
                  <a:srgbClr val="000000"/>
                </a:solidFill>
                <a:latin typeface="Georgia Pro"/>
              </a:rPr>
              <a:t>ventas</a:t>
            </a:r>
            <a:r>
              <a:rPr lang="en-US" sz="1380" dirty="0">
                <a:solidFill>
                  <a:srgbClr val="000000"/>
                </a:solidFill>
                <a:latin typeface="Georgia Pro"/>
              </a:rPr>
              <a:t>, que </a:t>
            </a:r>
            <a:r>
              <a:rPr lang="en-US" sz="1380" dirty="0" err="1">
                <a:solidFill>
                  <a:srgbClr val="000000"/>
                </a:solidFill>
                <a:latin typeface="Georgia Pro"/>
              </a:rPr>
              <a:t>representa</a:t>
            </a:r>
            <a:r>
              <a:rPr lang="en-US" sz="1380" dirty="0">
                <a:solidFill>
                  <a:srgbClr val="000000"/>
                </a:solidFill>
                <a:latin typeface="Georgia Pro"/>
              </a:rPr>
              <a:t> al </a:t>
            </a:r>
            <a:r>
              <a:rPr lang="en-US" sz="1380" dirty="0" err="1">
                <a:solidFill>
                  <a:srgbClr val="000000"/>
                </a:solidFill>
                <a:latin typeface="Georgia Pro"/>
              </a:rPr>
              <a:t>vendedor</a:t>
            </a:r>
            <a:r>
              <a:rPr lang="en-US" sz="1380" dirty="0">
                <a:solidFill>
                  <a:srgbClr val="000000"/>
                </a:solidFill>
                <a:latin typeface="Georgia Pro"/>
              </a:rPr>
              <a:t> y da </a:t>
            </a:r>
            <a:r>
              <a:rPr lang="en-US" sz="1380" dirty="0" err="1">
                <a:solidFill>
                  <a:srgbClr val="000000"/>
                </a:solidFill>
                <a:latin typeface="Georgia Pro"/>
              </a:rPr>
              <a:t>prioridad</a:t>
            </a:r>
            <a:r>
              <a:rPr lang="en-US" sz="1380" dirty="0">
                <a:solidFill>
                  <a:srgbClr val="000000"/>
                </a:solidFill>
                <a:latin typeface="Georgia Pro"/>
              </a:rPr>
              <a:t> a sus </a:t>
            </a:r>
            <a:r>
              <a:rPr lang="en-US" sz="1380" dirty="0" err="1">
                <a:solidFill>
                  <a:srgbClr val="000000"/>
                </a:solidFill>
                <a:latin typeface="Georgia Pro"/>
              </a:rPr>
              <a:t>intereses</a:t>
            </a:r>
            <a:r>
              <a:rPr lang="en-US" sz="1380" dirty="0">
                <a:solidFill>
                  <a:srgbClr val="000000"/>
                </a:solidFill>
                <a:latin typeface="Georgia Pro"/>
              </a:rPr>
              <a:t>, </a:t>
            </a:r>
            <a:r>
              <a:rPr lang="en-US" sz="1380" dirty="0" err="1">
                <a:solidFill>
                  <a:srgbClr val="000000"/>
                </a:solidFill>
                <a:latin typeface="Georgia Pro"/>
              </a:rPr>
              <a:t>el</a:t>
            </a:r>
            <a:r>
              <a:rPr lang="en-US" sz="1380" dirty="0">
                <a:solidFill>
                  <a:srgbClr val="000000"/>
                </a:solidFill>
                <a:latin typeface="Georgia Pro"/>
              </a:rPr>
              <a:t> </a:t>
            </a:r>
            <a:r>
              <a:rPr lang="en-US" sz="1380" dirty="0" err="1">
                <a:solidFill>
                  <a:srgbClr val="000000"/>
                </a:solidFill>
                <a:latin typeface="Georgia Pro"/>
              </a:rPr>
              <a:t>agente</a:t>
            </a:r>
            <a:r>
              <a:rPr lang="en-US" sz="1380" dirty="0">
                <a:solidFill>
                  <a:srgbClr val="000000"/>
                </a:solidFill>
                <a:latin typeface="Georgia Pro"/>
              </a:rPr>
              <a:t> del comprador </a:t>
            </a:r>
            <a:r>
              <a:rPr lang="en-US" sz="1380" dirty="0" err="1">
                <a:solidFill>
                  <a:srgbClr val="000000"/>
                </a:solidFill>
                <a:latin typeface="Georgia Pro"/>
              </a:rPr>
              <a:t>tiene</a:t>
            </a:r>
            <a:r>
              <a:rPr lang="en-US" sz="1380" dirty="0">
                <a:solidFill>
                  <a:srgbClr val="000000"/>
                </a:solidFill>
                <a:latin typeface="Georgia Pro"/>
              </a:rPr>
              <a:t> la </a:t>
            </a:r>
            <a:r>
              <a:rPr lang="en-US" sz="1380" dirty="0" err="1">
                <a:solidFill>
                  <a:srgbClr val="000000"/>
                </a:solidFill>
                <a:latin typeface="Georgia Pro"/>
              </a:rPr>
              <a:t>obligación</a:t>
            </a:r>
            <a:r>
              <a:rPr lang="en-US" sz="1380" dirty="0">
                <a:solidFill>
                  <a:srgbClr val="000000"/>
                </a:solidFill>
                <a:latin typeface="Georgia Pro"/>
              </a:rPr>
              <a:t> legal de defender </a:t>
            </a:r>
            <a:r>
              <a:rPr lang="en-US" sz="1380" dirty="0" err="1">
                <a:solidFill>
                  <a:srgbClr val="000000"/>
                </a:solidFill>
                <a:latin typeface="Georgia Pro"/>
              </a:rPr>
              <a:t>los</a:t>
            </a:r>
            <a:r>
              <a:rPr lang="en-US" sz="1380" dirty="0">
                <a:solidFill>
                  <a:srgbClr val="000000"/>
                </a:solidFill>
                <a:latin typeface="Georgia Pro"/>
              </a:rPr>
              <a:t> </a:t>
            </a:r>
            <a:r>
              <a:rPr lang="en-US" sz="1380" dirty="0" err="1">
                <a:solidFill>
                  <a:srgbClr val="000000"/>
                </a:solidFill>
                <a:latin typeface="Georgia Pro"/>
              </a:rPr>
              <a:t>intereses</a:t>
            </a:r>
            <a:r>
              <a:rPr lang="en-US" sz="1380" dirty="0">
                <a:solidFill>
                  <a:srgbClr val="000000"/>
                </a:solidFill>
                <a:latin typeface="Georgia Pro"/>
              </a:rPr>
              <a:t> del comprador.</a:t>
            </a:r>
          </a:p>
          <a:p>
            <a:pPr algn="just">
              <a:lnSpc>
                <a:spcPts val="1656"/>
              </a:lnSpc>
            </a:pPr>
            <a:endParaRPr lang="en-US" sz="1380" dirty="0">
              <a:solidFill>
                <a:srgbClr val="000000"/>
              </a:solidFill>
              <a:latin typeface="Georgia Pro"/>
            </a:endParaRPr>
          </a:p>
          <a:p>
            <a:pPr algn="just">
              <a:lnSpc>
                <a:spcPts val="1656"/>
              </a:lnSpc>
            </a:pPr>
            <a:r>
              <a:rPr lang="en-US" sz="1380" dirty="0" err="1">
                <a:solidFill>
                  <a:srgbClr val="000000"/>
                </a:solidFill>
                <a:latin typeface="Georgia Pro"/>
              </a:rPr>
              <a:t>Firmar</a:t>
            </a:r>
            <a:r>
              <a:rPr lang="en-US" sz="1380" dirty="0">
                <a:solidFill>
                  <a:srgbClr val="000000"/>
                </a:solidFill>
                <a:latin typeface="Georgia Pro"/>
              </a:rPr>
              <a:t> un </a:t>
            </a:r>
            <a:r>
              <a:rPr lang="en-US" sz="1380" dirty="0" err="1">
                <a:solidFill>
                  <a:srgbClr val="000000"/>
                </a:solidFill>
                <a:latin typeface="Georgia Pro"/>
              </a:rPr>
              <a:t>Contrato</a:t>
            </a:r>
            <a:r>
              <a:rPr lang="en-US" sz="1380" dirty="0">
                <a:solidFill>
                  <a:srgbClr val="000000"/>
                </a:solidFill>
                <a:latin typeface="Georgia Pro"/>
              </a:rPr>
              <a:t> de </a:t>
            </a:r>
            <a:r>
              <a:rPr lang="en-US" sz="1380" dirty="0" err="1">
                <a:solidFill>
                  <a:srgbClr val="000000"/>
                </a:solidFill>
                <a:latin typeface="Georgia Pro"/>
              </a:rPr>
              <a:t>Agencia</a:t>
            </a:r>
            <a:r>
              <a:rPr lang="en-US" sz="1380" dirty="0">
                <a:solidFill>
                  <a:srgbClr val="000000"/>
                </a:solidFill>
                <a:latin typeface="Georgia Pro"/>
              </a:rPr>
              <a:t> del Comprador </a:t>
            </a:r>
            <a:r>
              <a:rPr lang="en-US" sz="1380" dirty="0" err="1">
                <a:solidFill>
                  <a:srgbClr val="000000"/>
                </a:solidFill>
                <a:latin typeface="Georgia Pro"/>
              </a:rPr>
              <a:t>conlleva</a:t>
            </a:r>
            <a:r>
              <a:rPr lang="en-US" sz="1380" dirty="0">
                <a:solidFill>
                  <a:srgbClr val="000000"/>
                </a:solidFill>
                <a:latin typeface="Georgia Pro"/>
              </a:rPr>
              <a:t> la </a:t>
            </a:r>
            <a:r>
              <a:rPr lang="en-US" sz="1380" dirty="0" err="1">
                <a:solidFill>
                  <a:srgbClr val="000000"/>
                </a:solidFill>
                <a:latin typeface="Georgia Pro"/>
              </a:rPr>
              <a:t>ventaja</a:t>
            </a:r>
            <a:r>
              <a:rPr lang="en-US" sz="1380" dirty="0">
                <a:solidFill>
                  <a:srgbClr val="000000"/>
                </a:solidFill>
                <a:latin typeface="Georgia Pro"/>
              </a:rPr>
              <a:t> de </a:t>
            </a:r>
            <a:r>
              <a:rPr lang="en-US" sz="1380" dirty="0" err="1">
                <a:solidFill>
                  <a:srgbClr val="000000"/>
                </a:solidFill>
                <a:latin typeface="Georgia Pro"/>
              </a:rPr>
              <a:t>contar</a:t>
            </a:r>
            <a:r>
              <a:rPr lang="en-US" sz="1380" dirty="0">
                <a:solidFill>
                  <a:srgbClr val="000000"/>
                </a:solidFill>
                <a:latin typeface="Georgia Pro"/>
              </a:rPr>
              <a:t> con un </a:t>
            </a:r>
            <a:r>
              <a:rPr lang="en-US" sz="1380" dirty="0" err="1">
                <a:solidFill>
                  <a:srgbClr val="000000"/>
                </a:solidFill>
                <a:latin typeface="Georgia Pro"/>
              </a:rPr>
              <a:t>profesional</a:t>
            </a:r>
            <a:r>
              <a:rPr lang="en-US" sz="1380" dirty="0">
                <a:solidFill>
                  <a:srgbClr val="000000"/>
                </a:solidFill>
                <a:latin typeface="Georgia Pro"/>
              </a:rPr>
              <a:t> </a:t>
            </a:r>
            <a:r>
              <a:rPr lang="en-US" sz="1380" dirty="0" err="1">
                <a:solidFill>
                  <a:srgbClr val="000000"/>
                </a:solidFill>
                <a:latin typeface="Georgia Pro"/>
              </a:rPr>
              <a:t>dedicado</a:t>
            </a:r>
            <a:r>
              <a:rPr lang="en-US" sz="1380" dirty="0">
                <a:solidFill>
                  <a:srgbClr val="000000"/>
                </a:solidFill>
                <a:latin typeface="Georgia Pro"/>
              </a:rPr>
              <a:t> a </a:t>
            </a:r>
            <a:r>
              <a:rPr lang="en-US" sz="1380" dirty="0" err="1">
                <a:solidFill>
                  <a:srgbClr val="000000"/>
                </a:solidFill>
                <a:latin typeface="Georgia Pro"/>
              </a:rPr>
              <a:t>ayudarte</a:t>
            </a:r>
            <a:r>
              <a:rPr lang="en-US" sz="1380" dirty="0">
                <a:solidFill>
                  <a:srgbClr val="000000"/>
                </a:solidFill>
                <a:latin typeface="Georgia Pro"/>
              </a:rPr>
              <a:t> a </a:t>
            </a:r>
            <a:r>
              <a:rPr lang="en-US" sz="1380" dirty="0" err="1">
                <a:solidFill>
                  <a:srgbClr val="000000"/>
                </a:solidFill>
                <a:latin typeface="Georgia Pro"/>
              </a:rPr>
              <a:t>encontrar</a:t>
            </a:r>
            <a:r>
              <a:rPr lang="en-US" sz="1380" dirty="0">
                <a:solidFill>
                  <a:srgbClr val="000000"/>
                </a:solidFill>
                <a:latin typeface="Georgia Pro"/>
              </a:rPr>
              <a:t> y </a:t>
            </a:r>
            <a:r>
              <a:rPr lang="en-US" sz="1380" dirty="0" err="1">
                <a:solidFill>
                  <a:srgbClr val="000000"/>
                </a:solidFill>
                <a:latin typeface="Georgia Pro"/>
              </a:rPr>
              <a:t>conseguir</a:t>
            </a:r>
            <a:r>
              <a:rPr lang="en-US" sz="1380" dirty="0">
                <a:solidFill>
                  <a:srgbClr val="000000"/>
                </a:solidFill>
                <a:latin typeface="Georgia Pro"/>
              </a:rPr>
              <a:t> </a:t>
            </a:r>
            <a:r>
              <a:rPr lang="en-US" sz="1380" dirty="0" err="1">
                <a:solidFill>
                  <a:srgbClr val="000000"/>
                </a:solidFill>
                <a:latin typeface="Georgia Pro"/>
              </a:rPr>
              <a:t>tu</a:t>
            </a:r>
            <a:r>
              <a:rPr lang="en-US" sz="1380" dirty="0">
                <a:solidFill>
                  <a:srgbClr val="000000"/>
                </a:solidFill>
                <a:latin typeface="Georgia Pro"/>
              </a:rPr>
              <a:t> casa ideal. Con un </a:t>
            </a:r>
            <a:r>
              <a:rPr lang="en-US" sz="1380" dirty="0" err="1">
                <a:solidFill>
                  <a:srgbClr val="000000"/>
                </a:solidFill>
                <a:latin typeface="Georgia Pro"/>
              </a:rPr>
              <a:t>agente</a:t>
            </a:r>
            <a:r>
              <a:rPr lang="en-US" sz="1380" dirty="0">
                <a:solidFill>
                  <a:srgbClr val="000000"/>
                </a:solidFill>
                <a:latin typeface="Georgia Pro"/>
              </a:rPr>
              <a:t> </a:t>
            </a:r>
            <a:r>
              <a:rPr lang="en-US" sz="1380" dirty="0" err="1">
                <a:solidFill>
                  <a:srgbClr val="000000"/>
                </a:solidFill>
                <a:latin typeface="Georgia Pro"/>
              </a:rPr>
              <a:t>experimentado</a:t>
            </a:r>
            <a:r>
              <a:rPr lang="en-US" sz="1380" dirty="0">
                <a:solidFill>
                  <a:srgbClr val="000000"/>
                </a:solidFill>
                <a:latin typeface="Georgia Pro"/>
              </a:rPr>
              <a:t>, </a:t>
            </a:r>
            <a:r>
              <a:rPr lang="en-US" sz="1380" dirty="0" err="1">
                <a:solidFill>
                  <a:srgbClr val="000000"/>
                </a:solidFill>
                <a:latin typeface="Georgia Pro"/>
              </a:rPr>
              <a:t>el</a:t>
            </a:r>
            <a:r>
              <a:rPr lang="en-US" sz="1380" dirty="0">
                <a:solidFill>
                  <a:srgbClr val="000000"/>
                </a:solidFill>
                <a:latin typeface="Georgia Pro"/>
              </a:rPr>
              <a:t> </a:t>
            </a:r>
            <a:r>
              <a:rPr lang="en-US" sz="1380" dirty="0" err="1">
                <a:solidFill>
                  <a:srgbClr val="000000"/>
                </a:solidFill>
                <a:latin typeface="Georgia Pro"/>
              </a:rPr>
              <a:t>proceso</a:t>
            </a:r>
            <a:r>
              <a:rPr lang="en-US" sz="1380" dirty="0">
                <a:solidFill>
                  <a:srgbClr val="000000"/>
                </a:solidFill>
                <a:latin typeface="Georgia Pro"/>
              </a:rPr>
              <a:t> de </a:t>
            </a:r>
            <a:r>
              <a:rPr lang="en-US" sz="1380" dirty="0" err="1">
                <a:solidFill>
                  <a:srgbClr val="000000"/>
                </a:solidFill>
                <a:latin typeface="Georgia Pro"/>
              </a:rPr>
              <a:t>identificación</a:t>
            </a:r>
            <a:r>
              <a:rPr lang="en-US" sz="1380" dirty="0">
                <a:solidFill>
                  <a:srgbClr val="000000"/>
                </a:solidFill>
                <a:latin typeface="Georgia Pro"/>
              </a:rPr>
              <a:t> de </a:t>
            </a:r>
            <a:r>
              <a:rPr lang="en-US" sz="1380" dirty="0" err="1">
                <a:solidFill>
                  <a:srgbClr val="000000"/>
                </a:solidFill>
                <a:latin typeface="Georgia Pro"/>
              </a:rPr>
              <a:t>propiedades</a:t>
            </a:r>
            <a:r>
              <a:rPr lang="en-US" sz="1380" dirty="0">
                <a:solidFill>
                  <a:srgbClr val="000000"/>
                </a:solidFill>
                <a:latin typeface="Georgia Pro"/>
              </a:rPr>
              <a:t> </a:t>
            </a:r>
            <a:r>
              <a:rPr lang="en-US" sz="1380" dirty="0" err="1">
                <a:solidFill>
                  <a:srgbClr val="000000"/>
                </a:solidFill>
                <a:latin typeface="Georgia Pro"/>
              </a:rPr>
              <a:t>adecuadas</a:t>
            </a:r>
            <a:r>
              <a:rPr lang="en-US" sz="1380" dirty="0">
                <a:solidFill>
                  <a:srgbClr val="000000"/>
                </a:solidFill>
                <a:latin typeface="Georgia Pro"/>
              </a:rPr>
              <a:t>, </a:t>
            </a:r>
            <a:r>
              <a:rPr lang="en-US" sz="1380" dirty="0" err="1">
                <a:solidFill>
                  <a:srgbClr val="000000"/>
                </a:solidFill>
                <a:latin typeface="Georgia Pro"/>
              </a:rPr>
              <a:t>negociación</a:t>
            </a:r>
            <a:r>
              <a:rPr lang="en-US" sz="1380" dirty="0">
                <a:solidFill>
                  <a:srgbClr val="000000"/>
                </a:solidFill>
                <a:latin typeface="Georgia Pro"/>
              </a:rPr>
              <a:t> de </a:t>
            </a:r>
            <a:r>
              <a:rPr lang="en-US" sz="1380" dirty="0" err="1">
                <a:solidFill>
                  <a:srgbClr val="000000"/>
                </a:solidFill>
                <a:latin typeface="Georgia Pro"/>
              </a:rPr>
              <a:t>contratos</a:t>
            </a:r>
            <a:r>
              <a:rPr lang="en-US" sz="1380" dirty="0">
                <a:solidFill>
                  <a:srgbClr val="000000"/>
                </a:solidFill>
                <a:latin typeface="Georgia Pro"/>
              </a:rPr>
              <a:t> y </a:t>
            </a:r>
            <a:r>
              <a:rPr lang="en-US" sz="1380" dirty="0" err="1">
                <a:solidFill>
                  <a:srgbClr val="000000"/>
                </a:solidFill>
                <a:latin typeface="Georgia Pro"/>
              </a:rPr>
              <a:t>cierre</a:t>
            </a:r>
            <a:r>
              <a:rPr lang="en-US" sz="1380" dirty="0">
                <a:solidFill>
                  <a:srgbClr val="000000"/>
                </a:solidFill>
                <a:latin typeface="Georgia Pro"/>
              </a:rPr>
              <a:t> de la </a:t>
            </a:r>
            <a:r>
              <a:rPr lang="en-US" sz="1380" dirty="0" err="1">
                <a:solidFill>
                  <a:srgbClr val="000000"/>
                </a:solidFill>
                <a:latin typeface="Georgia Pro"/>
              </a:rPr>
              <a:t>transacción</a:t>
            </a:r>
            <a:r>
              <a:rPr lang="en-US" sz="1380" dirty="0">
                <a:solidFill>
                  <a:srgbClr val="000000"/>
                </a:solidFill>
                <a:latin typeface="Georgia Pro"/>
              </a:rPr>
              <a:t> </a:t>
            </a:r>
            <a:r>
              <a:rPr lang="en-US" sz="1380" dirty="0" err="1">
                <a:solidFill>
                  <a:srgbClr val="000000"/>
                </a:solidFill>
                <a:latin typeface="Georgia Pro"/>
              </a:rPr>
              <a:t>resulta</a:t>
            </a:r>
            <a:r>
              <a:rPr lang="en-US" sz="1380" dirty="0">
                <a:solidFill>
                  <a:srgbClr val="000000"/>
                </a:solidFill>
                <a:latin typeface="Georgia Pro"/>
              </a:rPr>
              <a:t> </a:t>
            </a:r>
            <a:r>
              <a:rPr lang="en-US" sz="1380" dirty="0" err="1">
                <a:solidFill>
                  <a:srgbClr val="000000"/>
                </a:solidFill>
                <a:latin typeface="Georgia Pro"/>
              </a:rPr>
              <a:t>mucho</a:t>
            </a:r>
            <a:r>
              <a:rPr lang="en-US" sz="1380" dirty="0">
                <a:solidFill>
                  <a:srgbClr val="000000"/>
                </a:solidFill>
                <a:latin typeface="Georgia Pro"/>
              </a:rPr>
              <a:t> </a:t>
            </a:r>
            <a:r>
              <a:rPr lang="en-US" sz="1380" dirty="0" err="1">
                <a:solidFill>
                  <a:srgbClr val="000000"/>
                </a:solidFill>
                <a:latin typeface="Georgia Pro"/>
              </a:rPr>
              <a:t>más</a:t>
            </a:r>
            <a:r>
              <a:rPr lang="en-US" sz="1380" dirty="0">
                <a:solidFill>
                  <a:srgbClr val="000000"/>
                </a:solidFill>
                <a:latin typeface="Georgia Pro"/>
              </a:rPr>
              <a:t> </a:t>
            </a:r>
            <a:r>
              <a:rPr lang="en-US" sz="1380" dirty="0" err="1">
                <a:solidFill>
                  <a:srgbClr val="000000"/>
                </a:solidFill>
                <a:latin typeface="Georgia Pro"/>
              </a:rPr>
              <a:t>fluido</a:t>
            </a:r>
            <a:r>
              <a:rPr lang="en-US" sz="1380" dirty="0">
                <a:solidFill>
                  <a:srgbClr val="000000"/>
                </a:solidFill>
                <a:latin typeface="Georgia Pro"/>
              </a:rPr>
              <a:t>. </a:t>
            </a:r>
            <a:r>
              <a:rPr lang="en-US" sz="1380" dirty="0" err="1">
                <a:solidFill>
                  <a:srgbClr val="000000"/>
                </a:solidFill>
                <a:latin typeface="Georgia Pro"/>
              </a:rPr>
              <a:t>Esto</a:t>
            </a:r>
            <a:r>
              <a:rPr lang="en-US" sz="1380" dirty="0">
                <a:solidFill>
                  <a:srgbClr val="000000"/>
                </a:solidFill>
                <a:latin typeface="Georgia Pro"/>
              </a:rPr>
              <a:t> </a:t>
            </a:r>
            <a:r>
              <a:rPr lang="en-US" sz="1380" dirty="0" err="1">
                <a:solidFill>
                  <a:srgbClr val="000000"/>
                </a:solidFill>
                <a:latin typeface="Georgia Pro"/>
              </a:rPr>
              <a:t>significa</a:t>
            </a:r>
            <a:r>
              <a:rPr lang="en-US" sz="1380" dirty="0">
                <a:solidFill>
                  <a:srgbClr val="000000"/>
                </a:solidFill>
                <a:latin typeface="Georgia Pro"/>
              </a:rPr>
              <a:t> que no </a:t>
            </a:r>
            <a:r>
              <a:rPr lang="en-US" sz="1380" dirty="0" err="1">
                <a:solidFill>
                  <a:srgbClr val="000000"/>
                </a:solidFill>
                <a:latin typeface="Georgia Pro"/>
              </a:rPr>
              <a:t>tendrás</a:t>
            </a:r>
            <a:r>
              <a:rPr lang="en-US" sz="1380" dirty="0">
                <a:solidFill>
                  <a:srgbClr val="000000"/>
                </a:solidFill>
                <a:latin typeface="Georgia Pro"/>
              </a:rPr>
              <a:t> que pasar </a:t>
            </a:r>
            <a:r>
              <a:rPr lang="en-US" sz="1380" dirty="0" err="1">
                <a:solidFill>
                  <a:srgbClr val="000000"/>
                </a:solidFill>
                <a:latin typeface="Georgia Pro"/>
              </a:rPr>
              <a:t>incontables</a:t>
            </a:r>
            <a:r>
              <a:rPr lang="en-US" sz="1380" dirty="0">
                <a:solidFill>
                  <a:srgbClr val="000000"/>
                </a:solidFill>
                <a:latin typeface="Georgia Pro"/>
              </a:rPr>
              <a:t> horas </a:t>
            </a:r>
            <a:r>
              <a:rPr lang="en-US" sz="1380" dirty="0" err="1">
                <a:solidFill>
                  <a:srgbClr val="000000"/>
                </a:solidFill>
                <a:latin typeface="Georgia Pro"/>
              </a:rPr>
              <a:t>buscando</a:t>
            </a:r>
            <a:r>
              <a:rPr lang="en-US" sz="1380" dirty="0">
                <a:solidFill>
                  <a:srgbClr val="000000"/>
                </a:solidFill>
                <a:latin typeface="Georgia Pro"/>
              </a:rPr>
              <a:t> casas o </a:t>
            </a:r>
            <a:r>
              <a:rPr lang="en-US" sz="1380" dirty="0" err="1">
                <a:solidFill>
                  <a:srgbClr val="000000"/>
                </a:solidFill>
                <a:latin typeface="Georgia Pro"/>
              </a:rPr>
              <a:t>navegando</a:t>
            </a:r>
            <a:r>
              <a:rPr lang="en-US" sz="1380" dirty="0">
                <a:solidFill>
                  <a:srgbClr val="000000"/>
                </a:solidFill>
                <a:latin typeface="Georgia Pro"/>
              </a:rPr>
              <a:t> </a:t>
            </a:r>
            <a:r>
              <a:rPr lang="en-US" sz="1380" dirty="0" err="1">
                <a:solidFill>
                  <a:srgbClr val="000000"/>
                </a:solidFill>
                <a:latin typeface="Georgia Pro"/>
              </a:rPr>
              <a:t>por</a:t>
            </a:r>
            <a:r>
              <a:rPr lang="en-US" sz="1380" dirty="0">
                <a:solidFill>
                  <a:srgbClr val="000000"/>
                </a:solidFill>
                <a:latin typeface="Georgia Pro"/>
              </a:rPr>
              <a:t> </a:t>
            </a:r>
            <a:r>
              <a:rPr lang="en-US" sz="1380" dirty="0" err="1">
                <a:solidFill>
                  <a:srgbClr val="000000"/>
                </a:solidFill>
                <a:latin typeface="Georgia Pro"/>
              </a:rPr>
              <a:t>complejos</a:t>
            </a:r>
            <a:r>
              <a:rPr lang="en-US" sz="1380" dirty="0">
                <a:solidFill>
                  <a:srgbClr val="000000"/>
                </a:solidFill>
                <a:latin typeface="Georgia Pro"/>
              </a:rPr>
              <a:t> </a:t>
            </a:r>
            <a:r>
              <a:rPr lang="en-US" sz="1380" dirty="0" err="1">
                <a:solidFill>
                  <a:srgbClr val="000000"/>
                </a:solidFill>
                <a:latin typeface="Georgia Pro"/>
              </a:rPr>
              <a:t>listados</a:t>
            </a:r>
            <a:r>
              <a:rPr lang="en-US" sz="1380" dirty="0">
                <a:solidFill>
                  <a:srgbClr val="000000"/>
                </a:solidFill>
                <a:latin typeface="Georgia Pro"/>
              </a:rPr>
              <a:t> </a:t>
            </a:r>
            <a:r>
              <a:rPr lang="en-US" sz="1380" dirty="0" err="1">
                <a:solidFill>
                  <a:srgbClr val="000000"/>
                </a:solidFill>
                <a:latin typeface="Georgia Pro"/>
              </a:rPr>
              <a:t>por</a:t>
            </a:r>
            <a:r>
              <a:rPr lang="en-US" sz="1380" dirty="0">
                <a:solidFill>
                  <a:srgbClr val="000000"/>
                </a:solidFill>
                <a:latin typeface="Georgia Pro"/>
              </a:rPr>
              <a:t> </a:t>
            </a:r>
            <a:r>
              <a:rPr lang="en-US" sz="1380" dirty="0" err="1">
                <a:solidFill>
                  <a:srgbClr val="000000"/>
                </a:solidFill>
                <a:latin typeface="Georgia Pro"/>
              </a:rPr>
              <a:t>tu</a:t>
            </a:r>
            <a:r>
              <a:rPr lang="en-US" sz="1380" dirty="0">
                <a:solidFill>
                  <a:srgbClr val="000000"/>
                </a:solidFill>
                <a:latin typeface="Georgia Pro"/>
              </a:rPr>
              <a:t> </a:t>
            </a:r>
            <a:r>
              <a:rPr lang="en-US" sz="1380" dirty="0" err="1">
                <a:solidFill>
                  <a:srgbClr val="000000"/>
                </a:solidFill>
                <a:latin typeface="Georgia Pro"/>
              </a:rPr>
              <a:t>cuenta</a:t>
            </a:r>
            <a:r>
              <a:rPr lang="en-US" sz="1380" dirty="0">
                <a:solidFill>
                  <a:srgbClr val="000000"/>
                </a:solidFill>
                <a:latin typeface="Georgia Pro"/>
              </a:rPr>
              <a:t>. Tu </a:t>
            </a:r>
            <a:r>
              <a:rPr lang="en-US" sz="1380" dirty="0" err="1">
                <a:solidFill>
                  <a:srgbClr val="000000"/>
                </a:solidFill>
                <a:latin typeface="Georgia Pro"/>
              </a:rPr>
              <a:t>agente</a:t>
            </a:r>
            <a:r>
              <a:rPr lang="en-US" sz="1380" dirty="0">
                <a:solidFill>
                  <a:srgbClr val="000000"/>
                </a:solidFill>
                <a:latin typeface="Georgia Pro"/>
              </a:rPr>
              <a:t> se </a:t>
            </a:r>
            <a:r>
              <a:rPr lang="en-US" sz="1380" dirty="0" err="1">
                <a:solidFill>
                  <a:srgbClr val="000000"/>
                </a:solidFill>
                <a:latin typeface="Georgia Pro"/>
              </a:rPr>
              <a:t>asegurará</a:t>
            </a:r>
            <a:r>
              <a:rPr lang="en-US" sz="1380" dirty="0">
                <a:solidFill>
                  <a:srgbClr val="000000"/>
                </a:solidFill>
                <a:latin typeface="Georgia Pro"/>
              </a:rPr>
              <a:t> de que las casas que </a:t>
            </a:r>
            <a:r>
              <a:rPr lang="en-US" sz="1380" dirty="0" err="1">
                <a:solidFill>
                  <a:srgbClr val="000000"/>
                </a:solidFill>
                <a:latin typeface="Georgia Pro"/>
              </a:rPr>
              <a:t>visites</a:t>
            </a:r>
            <a:r>
              <a:rPr lang="en-US" sz="1380" dirty="0">
                <a:solidFill>
                  <a:srgbClr val="000000"/>
                </a:solidFill>
                <a:latin typeface="Georgia Pro"/>
              </a:rPr>
              <a:t> </a:t>
            </a:r>
            <a:r>
              <a:rPr lang="en-US" sz="1380" dirty="0" err="1">
                <a:solidFill>
                  <a:srgbClr val="000000"/>
                </a:solidFill>
                <a:latin typeface="Georgia Pro"/>
              </a:rPr>
              <a:t>cumplan</a:t>
            </a:r>
            <a:r>
              <a:rPr lang="en-US" sz="1380" dirty="0">
                <a:solidFill>
                  <a:srgbClr val="000000"/>
                </a:solidFill>
                <a:latin typeface="Georgia Pro"/>
              </a:rPr>
              <a:t> </a:t>
            </a:r>
            <a:r>
              <a:rPr lang="en-US" sz="1380" dirty="0" err="1">
                <a:solidFill>
                  <a:srgbClr val="000000"/>
                </a:solidFill>
                <a:latin typeface="Georgia Pro"/>
              </a:rPr>
              <a:t>tus</a:t>
            </a:r>
            <a:r>
              <a:rPr lang="en-US" sz="1380" dirty="0">
                <a:solidFill>
                  <a:srgbClr val="000000"/>
                </a:solidFill>
                <a:latin typeface="Georgia Pro"/>
              </a:rPr>
              <a:t> </a:t>
            </a:r>
            <a:r>
              <a:rPr lang="en-US" sz="1380" dirty="0" err="1">
                <a:solidFill>
                  <a:srgbClr val="000000"/>
                </a:solidFill>
                <a:latin typeface="Georgia Pro"/>
              </a:rPr>
              <a:t>criterios</a:t>
            </a:r>
            <a:r>
              <a:rPr lang="en-US" sz="1380" dirty="0">
                <a:solidFill>
                  <a:srgbClr val="000000"/>
                </a:solidFill>
                <a:latin typeface="Georgia Pro"/>
              </a:rPr>
              <a:t> y se </a:t>
            </a:r>
            <a:r>
              <a:rPr lang="en-US" sz="1380" dirty="0" err="1">
                <a:solidFill>
                  <a:srgbClr val="000000"/>
                </a:solidFill>
                <a:latin typeface="Georgia Pro"/>
              </a:rPr>
              <a:t>ajusten</a:t>
            </a:r>
            <a:r>
              <a:rPr lang="en-US" sz="1380" dirty="0">
                <a:solidFill>
                  <a:srgbClr val="000000"/>
                </a:solidFill>
                <a:latin typeface="Georgia Pro"/>
              </a:rPr>
              <a:t> a </a:t>
            </a:r>
            <a:r>
              <a:rPr lang="en-US" sz="1380" dirty="0" err="1">
                <a:solidFill>
                  <a:srgbClr val="000000"/>
                </a:solidFill>
                <a:latin typeface="Georgia Pro"/>
              </a:rPr>
              <a:t>tu</a:t>
            </a:r>
            <a:r>
              <a:rPr lang="en-US" sz="1380" dirty="0">
                <a:solidFill>
                  <a:srgbClr val="000000"/>
                </a:solidFill>
                <a:latin typeface="Georgia Pro"/>
              </a:rPr>
              <a:t> </a:t>
            </a:r>
            <a:r>
              <a:rPr lang="en-US" sz="1380" dirty="0" err="1">
                <a:solidFill>
                  <a:srgbClr val="000000"/>
                </a:solidFill>
                <a:latin typeface="Georgia Pro"/>
              </a:rPr>
              <a:t>presupuesto</a:t>
            </a:r>
            <a:r>
              <a:rPr lang="en-US" sz="1380" dirty="0">
                <a:solidFill>
                  <a:srgbClr val="000000"/>
                </a:solidFill>
                <a:latin typeface="Georgia Pro"/>
              </a:rPr>
              <a:t>.</a:t>
            </a:r>
          </a:p>
          <a:p>
            <a:pPr algn="just">
              <a:lnSpc>
                <a:spcPts val="1656"/>
              </a:lnSpc>
            </a:pPr>
            <a:endParaRPr lang="en-US" sz="1380" dirty="0">
              <a:solidFill>
                <a:srgbClr val="000000"/>
              </a:solidFill>
              <a:latin typeface="Georgia Pro"/>
            </a:endParaRPr>
          </a:p>
          <a:p>
            <a:pPr algn="just">
              <a:lnSpc>
                <a:spcPts val="1656"/>
              </a:lnSpc>
            </a:pPr>
            <a:r>
              <a:rPr lang="en-US" sz="1380" dirty="0" err="1">
                <a:solidFill>
                  <a:srgbClr val="000000"/>
                </a:solidFill>
                <a:latin typeface="Georgia Pro"/>
              </a:rPr>
              <a:t>Estaré</a:t>
            </a:r>
            <a:r>
              <a:rPr lang="en-US" sz="1380" dirty="0">
                <a:solidFill>
                  <a:srgbClr val="000000"/>
                </a:solidFill>
                <a:latin typeface="Georgia Pro"/>
              </a:rPr>
              <a:t> </a:t>
            </a:r>
            <a:r>
              <a:rPr lang="en-US" sz="1380" dirty="0" err="1">
                <a:solidFill>
                  <a:srgbClr val="000000"/>
                </a:solidFill>
                <a:latin typeface="Georgia Pro"/>
              </a:rPr>
              <a:t>encantada</a:t>
            </a:r>
            <a:r>
              <a:rPr lang="en-US" sz="1380" dirty="0">
                <a:solidFill>
                  <a:srgbClr val="000000"/>
                </a:solidFill>
                <a:latin typeface="Georgia Pro"/>
              </a:rPr>
              <a:t> de </a:t>
            </a:r>
            <a:r>
              <a:rPr lang="en-US" sz="1380" dirty="0" err="1">
                <a:solidFill>
                  <a:srgbClr val="000000"/>
                </a:solidFill>
                <a:latin typeface="Georgia Pro"/>
              </a:rPr>
              <a:t>explicarte</a:t>
            </a:r>
            <a:r>
              <a:rPr lang="en-US" sz="1380" dirty="0">
                <a:solidFill>
                  <a:srgbClr val="000000"/>
                </a:solidFill>
                <a:latin typeface="Georgia Pro"/>
              </a:rPr>
              <a:t> con </a:t>
            </a:r>
            <a:r>
              <a:rPr lang="en-US" sz="1380" dirty="0" err="1">
                <a:solidFill>
                  <a:srgbClr val="000000"/>
                </a:solidFill>
                <a:latin typeface="Georgia Pro"/>
              </a:rPr>
              <a:t>más</a:t>
            </a:r>
            <a:r>
              <a:rPr lang="en-US" sz="1380" dirty="0">
                <a:solidFill>
                  <a:srgbClr val="000000"/>
                </a:solidFill>
                <a:latin typeface="Georgia Pro"/>
              </a:rPr>
              <a:t> </a:t>
            </a:r>
            <a:r>
              <a:rPr lang="en-US" sz="1380" dirty="0" err="1">
                <a:solidFill>
                  <a:srgbClr val="000000"/>
                </a:solidFill>
                <a:latin typeface="Georgia Pro"/>
              </a:rPr>
              <a:t>detalle</a:t>
            </a:r>
            <a:r>
              <a:rPr lang="en-US" sz="1380" dirty="0">
                <a:solidFill>
                  <a:srgbClr val="000000"/>
                </a:solidFill>
                <a:latin typeface="Georgia Pro"/>
              </a:rPr>
              <a:t> </a:t>
            </a:r>
            <a:r>
              <a:rPr lang="en-US" sz="1380" dirty="0" err="1">
                <a:solidFill>
                  <a:srgbClr val="000000"/>
                </a:solidFill>
                <a:latin typeface="Georgia Pro"/>
              </a:rPr>
              <a:t>el</a:t>
            </a:r>
            <a:r>
              <a:rPr lang="en-US" sz="1380" dirty="0">
                <a:solidFill>
                  <a:srgbClr val="000000"/>
                </a:solidFill>
                <a:latin typeface="Georgia Pro"/>
              </a:rPr>
              <a:t> </a:t>
            </a:r>
            <a:r>
              <a:rPr lang="en-US" sz="1380" dirty="0" err="1">
                <a:solidFill>
                  <a:srgbClr val="000000"/>
                </a:solidFill>
                <a:latin typeface="Georgia Pro"/>
              </a:rPr>
              <a:t>proceso</a:t>
            </a:r>
            <a:r>
              <a:rPr lang="en-US" sz="1380" dirty="0">
                <a:solidFill>
                  <a:srgbClr val="000000"/>
                </a:solidFill>
                <a:latin typeface="Georgia Pro"/>
              </a:rPr>
              <a:t> del </a:t>
            </a:r>
            <a:r>
              <a:rPr lang="en-US" sz="1380" dirty="0" err="1">
                <a:solidFill>
                  <a:srgbClr val="000000"/>
                </a:solidFill>
                <a:latin typeface="Georgia Pro"/>
              </a:rPr>
              <a:t>Contrato</a:t>
            </a:r>
            <a:r>
              <a:rPr lang="en-US" sz="1380" dirty="0">
                <a:solidFill>
                  <a:srgbClr val="000000"/>
                </a:solidFill>
                <a:latin typeface="Georgia Pro"/>
              </a:rPr>
              <a:t> de </a:t>
            </a:r>
            <a:r>
              <a:rPr lang="en-US" sz="1380" dirty="0" err="1">
                <a:solidFill>
                  <a:srgbClr val="000000"/>
                </a:solidFill>
                <a:latin typeface="Georgia Pro"/>
              </a:rPr>
              <a:t>Agencia</a:t>
            </a:r>
            <a:r>
              <a:rPr lang="en-US" sz="1380" dirty="0">
                <a:solidFill>
                  <a:srgbClr val="000000"/>
                </a:solidFill>
                <a:latin typeface="Georgia Pro"/>
              </a:rPr>
              <a:t> del Comprador y responder a </a:t>
            </a:r>
            <a:r>
              <a:rPr lang="en-US" sz="1380" dirty="0" err="1">
                <a:solidFill>
                  <a:srgbClr val="000000"/>
                </a:solidFill>
                <a:latin typeface="Georgia Pro"/>
              </a:rPr>
              <a:t>cualquier</a:t>
            </a:r>
            <a:r>
              <a:rPr lang="en-US" sz="1380" dirty="0">
                <a:solidFill>
                  <a:srgbClr val="000000"/>
                </a:solidFill>
                <a:latin typeface="Georgia Pro"/>
              </a:rPr>
              <a:t> </a:t>
            </a:r>
            <a:r>
              <a:rPr lang="en-US" sz="1380" dirty="0" err="1">
                <a:solidFill>
                  <a:srgbClr val="000000"/>
                </a:solidFill>
                <a:latin typeface="Georgia Pro"/>
              </a:rPr>
              <a:t>pregunta</a:t>
            </a:r>
            <a:r>
              <a:rPr lang="en-US" sz="1380" dirty="0">
                <a:solidFill>
                  <a:srgbClr val="000000"/>
                </a:solidFill>
                <a:latin typeface="Georgia Pro"/>
              </a:rPr>
              <a:t> que </a:t>
            </a:r>
            <a:r>
              <a:rPr lang="en-US" sz="1380" dirty="0" err="1">
                <a:solidFill>
                  <a:srgbClr val="000000"/>
                </a:solidFill>
                <a:latin typeface="Georgia Pro"/>
              </a:rPr>
              <a:t>puedas</a:t>
            </a:r>
            <a:r>
              <a:rPr lang="en-US" sz="1380" dirty="0">
                <a:solidFill>
                  <a:srgbClr val="000000"/>
                </a:solidFill>
                <a:latin typeface="Georgia Pro"/>
              </a:rPr>
              <a:t> </a:t>
            </a:r>
            <a:r>
              <a:rPr lang="en-US" sz="1380" dirty="0" err="1">
                <a:solidFill>
                  <a:srgbClr val="000000"/>
                </a:solidFill>
                <a:latin typeface="Georgia Pro"/>
              </a:rPr>
              <a:t>tener</a:t>
            </a:r>
            <a:r>
              <a:rPr lang="en-US" sz="1380" dirty="0">
                <a:solidFill>
                  <a:srgbClr val="000000"/>
                </a:solidFill>
                <a:latin typeface="Georgia Pro"/>
              </a:rPr>
              <a:t>.</a:t>
            </a:r>
          </a:p>
        </p:txBody>
      </p:sp>
      <p:grpSp>
        <p:nvGrpSpPr>
          <p:cNvPr id="7" name="Group 7"/>
          <p:cNvGrpSpPr/>
          <p:nvPr/>
        </p:nvGrpSpPr>
        <p:grpSpPr>
          <a:xfrm>
            <a:off x="-93720" y="9611929"/>
            <a:ext cx="7989642" cy="446471"/>
            <a:chOff x="0" y="0"/>
            <a:chExt cx="2785060" cy="155633"/>
          </a:xfrm>
        </p:grpSpPr>
        <p:sp>
          <p:nvSpPr>
            <p:cNvPr id="8" name="Freeform 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9" name="TextBox 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0" name="TextBox 10"/>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11</a:t>
            </a:r>
          </a:p>
        </p:txBody>
      </p:sp>
      <p:grpSp>
        <p:nvGrpSpPr>
          <p:cNvPr id="11" name="Group 11"/>
          <p:cNvGrpSpPr/>
          <p:nvPr/>
        </p:nvGrpSpPr>
        <p:grpSpPr>
          <a:xfrm>
            <a:off x="1612878" y="1585852"/>
            <a:ext cx="4546643" cy="464807"/>
            <a:chOff x="0" y="0"/>
            <a:chExt cx="1584887" cy="162024"/>
          </a:xfrm>
        </p:grpSpPr>
        <p:sp>
          <p:nvSpPr>
            <p:cNvPr id="12" name="Freeform 12"/>
            <p:cNvSpPr/>
            <p:nvPr/>
          </p:nvSpPr>
          <p:spPr>
            <a:xfrm>
              <a:off x="0" y="0"/>
              <a:ext cx="1584887" cy="162024"/>
            </a:xfrm>
            <a:custGeom>
              <a:avLst/>
              <a:gdLst/>
              <a:ahLst/>
              <a:cxnLst/>
              <a:rect l="l" t="t" r="r" b="b"/>
              <a:pathLst>
                <a:path w="1584887" h="162024">
                  <a:moveTo>
                    <a:pt x="0" y="0"/>
                  </a:moveTo>
                  <a:lnTo>
                    <a:pt x="1584887" y="0"/>
                  </a:lnTo>
                  <a:lnTo>
                    <a:pt x="1584887" y="162024"/>
                  </a:lnTo>
                  <a:lnTo>
                    <a:pt x="0" y="162024"/>
                  </a:lnTo>
                  <a:close/>
                </a:path>
              </a:pathLst>
            </a:custGeom>
            <a:solidFill>
              <a:srgbClr val="231F20"/>
            </a:solidFill>
          </p:spPr>
          <p:txBody>
            <a:bodyPr/>
            <a:lstStyle/>
            <a:p>
              <a:endParaRPr lang="en-US"/>
            </a:p>
          </p:txBody>
        </p:sp>
        <p:sp>
          <p:nvSpPr>
            <p:cNvPr id="13" name="TextBox 13"/>
            <p:cNvSpPr txBox="1"/>
            <p:nvPr/>
          </p:nvSpPr>
          <p:spPr>
            <a:xfrm>
              <a:off x="0" y="-28575"/>
              <a:ext cx="1584887" cy="190599"/>
            </a:xfrm>
            <a:prstGeom prst="rect">
              <a:avLst/>
            </a:prstGeom>
          </p:spPr>
          <p:txBody>
            <a:bodyPr lIns="50800" tIns="50800" rIns="50800" bIns="50800" rtlCol="0" anchor="ctr"/>
            <a:lstStyle/>
            <a:p>
              <a:pPr algn="ctr">
                <a:lnSpc>
                  <a:spcPts val="1526"/>
                </a:lnSpc>
              </a:pPr>
              <a:endParaRPr/>
            </a:p>
          </p:txBody>
        </p:sp>
      </p:grpSp>
      <p:sp>
        <p:nvSpPr>
          <p:cNvPr id="14" name="TextBox 14"/>
          <p:cNvSpPr txBox="1"/>
          <p:nvPr/>
        </p:nvSpPr>
        <p:spPr>
          <a:xfrm>
            <a:off x="1612878" y="1662363"/>
            <a:ext cx="4546643" cy="247247"/>
          </a:xfrm>
          <a:prstGeom prst="rect">
            <a:avLst/>
          </a:prstGeom>
        </p:spPr>
        <p:txBody>
          <a:bodyPr lIns="0" tIns="0" rIns="0" bIns="0" rtlCol="0" anchor="t">
            <a:spAutoFit/>
          </a:bodyPr>
          <a:lstStyle/>
          <a:p>
            <a:pPr algn="ctr">
              <a:lnSpc>
                <a:spcPts val="2239"/>
              </a:lnSpc>
              <a:spcBef>
                <a:spcPct val="0"/>
              </a:spcBef>
            </a:pPr>
            <a:r>
              <a:rPr lang="en-US" sz="1200" spc="159" dirty="0">
                <a:solidFill>
                  <a:srgbClr val="F7F5F3"/>
                </a:solidFill>
                <a:latin typeface="Georgia Pro Bold"/>
              </a:rPr>
              <a:t>¿NECESITO UN AGENTE DEL COMPRADOR?</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4039" y="3917248"/>
            <a:ext cx="6344321" cy="5654818"/>
          </a:xfrm>
          <a:prstGeom prst="rect">
            <a:avLst/>
          </a:prstGeom>
        </p:spPr>
        <p:txBody>
          <a:bodyPr lIns="0" tIns="0" rIns="0" bIns="0" rtlCol="0" anchor="t">
            <a:spAutoFit/>
          </a:bodyPr>
          <a:lstStyle/>
          <a:p>
            <a:pPr algn="just">
              <a:lnSpc>
                <a:spcPts val="1656"/>
              </a:lnSpc>
            </a:pPr>
            <a:r>
              <a:rPr lang="en-US" sz="1200" dirty="0" err="1">
                <a:solidFill>
                  <a:srgbClr val="000000"/>
                </a:solidFill>
                <a:latin typeface="Georgia Pro Bold"/>
              </a:rPr>
              <a:t>Protegen</a:t>
            </a:r>
            <a:r>
              <a:rPr lang="en-US" sz="1200" dirty="0">
                <a:solidFill>
                  <a:srgbClr val="000000"/>
                </a:solidFill>
                <a:latin typeface="Georgia Pro Bold"/>
              </a:rPr>
              <a:t> </a:t>
            </a:r>
            <a:r>
              <a:rPr lang="en-US" sz="1200" dirty="0" err="1">
                <a:solidFill>
                  <a:srgbClr val="000000"/>
                </a:solidFill>
                <a:latin typeface="Georgia Pro Bold"/>
              </a:rPr>
              <a:t>tus</a:t>
            </a:r>
            <a:r>
              <a:rPr lang="en-US" sz="1200" dirty="0">
                <a:solidFill>
                  <a:srgbClr val="000000"/>
                </a:solidFill>
                <a:latin typeface="Georgia Pro Bold"/>
              </a:rPr>
              <a:t> </a:t>
            </a:r>
            <a:r>
              <a:rPr lang="en-US" sz="1200" b="1" dirty="0" err="1">
                <a:solidFill>
                  <a:srgbClr val="000000"/>
                </a:solidFill>
                <a:latin typeface="Georgia Pro"/>
              </a:rPr>
              <a:t>intereses</a:t>
            </a:r>
            <a:r>
              <a:rPr lang="en-US" sz="1200" dirty="0">
                <a:solidFill>
                  <a:srgbClr val="000000"/>
                </a:solidFill>
                <a:latin typeface="Georgia Pro"/>
              </a:rPr>
              <a:t> </a:t>
            </a:r>
          </a:p>
          <a:p>
            <a:pPr algn="just">
              <a:lnSpc>
                <a:spcPts val="1656"/>
              </a:lnSpc>
            </a:pPr>
            <a:r>
              <a:rPr lang="en-US" sz="1200" dirty="0" err="1">
                <a:solidFill>
                  <a:srgbClr val="000000"/>
                </a:solidFill>
                <a:latin typeface="Georgia Pro"/>
              </a:rPr>
              <a:t>Igual</a:t>
            </a:r>
            <a:r>
              <a:rPr lang="en-US" sz="1200" dirty="0">
                <a:solidFill>
                  <a:srgbClr val="000000"/>
                </a:solidFill>
                <a:latin typeface="Georgia Pro"/>
              </a:rPr>
              <a:t> que </a:t>
            </a:r>
            <a:r>
              <a:rPr lang="en-US" sz="1200" dirty="0" err="1">
                <a:solidFill>
                  <a:srgbClr val="000000"/>
                </a:solidFill>
                <a:latin typeface="Georgia Pro"/>
              </a:rPr>
              <a:t>recurrirías</a:t>
            </a:r>
            <a:r>
              <a:rPr lang="en-US" sz="1200" dirty="0">
                <a:solidFill>
                  <a:srgbClr val="000000"/>
                </a:solidFill>
                <a:latin typeface="Georgia Pro"/>
              </a:rPr>
              <a:t> a un </a:t>
            </a:r>
            <a:r>
              <a:rPr lang="en-US" sz="1200" dirty="0" err="1">
                <a:solidFill>
                  <a:srgbClr val="000000"/>
                </a:solidFill>
                <a:latin typeface="Georgia Pro"/>
              </a:rPr>
              <a:t>cirujano</a:t>
            </a:r>
            <a:r>
              <a:rPr lang="en-US" sz="1200" dirty="0">
                <a:solidFill>
                  <a:srgbClr val="000000"/>
                </a:solidFill>
                <a:latin typeface="Georgia Pro"/>
              </a:rPr>
              <a:t> de </a:t>
            </a:r>
            <a:r>
              <a:rPr lang="en-US" sz="1200" dirty="0" err="1">
                <a:solidFill>
                  <a:srgbClr val="000000"/>
                </a:solidFill>
                <a:latin typeface="Georgia Pro"/>
              </a:rPr>
              <a:t>confianza</a:t>
            </a:r>
            <a:r>
              <a:rPr lang="en-US" sz="1200" dirty="0">
                <a:solidFill>
                  <a:srgbClr val="000000"/>
                </a:solidFill>
                <a:latin typeface="Georgia Pro"/>
              </a:rPr>
              <a:t> para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intervención</a:t>
            </a:r>
            <a:r>
              <a:rPr lang="en-US" sz="1200" dirty="0">
                <a:solidFill>
                  <a:srgbClr val="000000"/>
                </a:solidFill>
                <a:latin typeface="Georgia Pro"/>
              </a:rPr>
              <a:t> </a:t>
            </a:r>
            <a:r>
              <a:rPr lang="en-US" sz="1200" dirty="0" err="1">
                <a:solidFill>
                  <a:srgbClr val="000000"/>
                </a:solidFill>
                <a:latin typeface="Georgia Pro"/>
              </a:rPr>
              <a:t>médica</a:t>
            </a:r>
            <a:r>
              <a:rPr lang="en-US" sz="1200" dirty="0">
                <a:solidFill>
                  <a:srgbClr val="000000"/>
                </a:solidFill>
                <a:latin typeface="Georgia Pro"/>
              </a:rPr>
              <a:t> o a un abogado para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ayudara</a:t>
            </a:r>
            <a:r>
              <a:rPr lang="en-US" sz="1200" dirty="0">
                <a:solidFill>
                  <a:srgbClr val="000000"/>
                </a:solidFill>
                <a:latin typeface="Georgia Pro"/>
              </a:rPr>
              <a:t> con un </a:t>
            </a:r>
            <a:r>
              <a:rPr lang="en-US" sz="1200" dirty="0" err="1">
                <a:solidFill>
                  <a:srgbClr val="000000"/>
                </a:solidFill>
                <a:latin typeface="Georgia Pro"/>
              </a:rPr>
              <a:t>problema</a:t>
            </a:r>
            <a:r>
              <a:rPr lang="en-US" sz="1200" dirty="0">
                <a:solidFill>
                  <a:srgbClr val="000000"/>
                </a:solidFill>
                <a:latin typeface="Georgia Pro"/>
              </a:rPr>
              <a:t> legal o un </a:t>
            </a:r>
            <a:r>
              <a:rPr lang="en-US" sz="1200" dirty="0" err="1">
                <a:solidFill>
                  <a:srgbClr val="000000"/>
                </a:solidFill>
                <a:latin typeface="Georgia Pro"/>
              </a:rPr>
              <a:t>contrato</a:t>
            </a:r>
            <a:r>
              <a:rPr lang="en-US" sz="1200" dirty="0">
                <a:solidFill>
                  <a:srgbClr val="000000"/>
                </a:solidFill>
                <a:latin typeface="Georgia Pro"/>
              </a:rPr>
              <a:t>, </a:t>
            </a:r>
            <a:r>
              <a:rPr lang="en-US" sz="1200" dirty="0" err="1">
                <a:solidFill>
                  <a:srgbClr val="000000"/>
                </a:solidFill>
                <a:latin typeface="Georgia Pro"/>
              </a:rPr>
              <a:t>contratar</a:t>
            </a:r>
            <a:r>
              <a:rPr lang="en-US" sz="1200" dirty="0">
                <a:solidFill>
                  <a:srgbClr val="000000"/>
                </a:solidFill>
                <a:latin typeface="Georgia Pro"/>
              </a:rPr>
              <a:t> a un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inmobiliario</a:t>
            </a:r>
            <a:r>
              <a:rPr lang="en-US" sz="1200" dirty="0">
                <a:solidFill>
                  <a:srgbClr val="000000"/>
                </a:solidFill>
                <a:latin typeface="Georgia Pro"/>
              </a:rPr>
              <a:t> </a:t>
            </a:r>
            <a:r>
              <a:rPr lang="en-US" sz="1200" dirty="0" err="1">
                <a:solidFill>
                  <a:srgbClr val="000000"/>
                </a:solidFill>
                <a:latin typeface="Georgia Pro"/>
              </a:rPr>
              <a:t>profesional</a:t>
            </a:r>
            <a:r>
              <a:rPr lang="en-US" sz="1200" dirty="0">
                <a:solidFill>
                  <a:srgbClr val="000000"/>
                </a:solidFill>
                <a:latin typeface="Georgia Pro"/>
              </a:rPr>
              <a:t> </a:t>
            </a:r>
            <a:r>
              <a:rPr lang="en-US" sz="1200" dirty="0" err="1">
                <a:solidFill>
                  <a:srgbClr val="000000"/>
                </a:solidFill>
                <a:latin typeface="Georgia Pro"/>
              </a:rPr>
              <a:t>ayuda</a:t>
            </a:r>
            <a:r>
              <a:rPr lang="en-US" sz="1200" dirty="0">
                <a:solidFill>
                  <a:srgbClr val="000000"/>
                </a:solidFill>
                <a:latin typeface="Georgia Pro"/>
              </a:rPr>
              <a:t> a </a:t>
            </a:r>
            <a:r>
              <a:rPr lang="en-US" sz="1200" dirty="0" err="1">
                <a:solidFill>
                  <a:srgbClr val="000000"/>
                </a:solidFill>
                <a:latin typeface="Georgia Pro"/>
              </a:rPr>
              <a:t>garantizar</a:t>
            </a:r>
            <a:r>
              <a:rPr lang="en-US" sz="1200" dirty="0">
                <a:solidFill>
                  <a:srgbClr val="000000"/>
                </a:solidFill>
                <a:latin typeface="Georgia Pro"/>
              </a:rPr>
              <a:t> que </a:t>
            </a:r>
            <a:r>
              <a:rPr lang="en-US" sz="1200" dirty="0" err="1">
                <a:solidFill>
                  <a:srgbClr val="000000"/>
                </a:solidFill>
                <a:latin typeface="Georgia Pro"/>
              </a:rPr>
              <a:t>todos</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intereses</a:t>
            </a:r>
            <a:r>
              <a:rPr lang="en-US" sz="1200" dirty="0">
                <a:solidFill>
                  <a:srgbClr val="000000"/>
                </a:solidFill>
                <a:latin typeface="Georgia Pro"/>
              </a:rPr>
              <a:t> y </a:t>
            </a:r>
            <a:r>
              <a:rPr lang="en-US" sz="1200" dirty="0" err="1">
                <a:solidFill>
                  <a:srgbClr val="000000"/>
                </a:solidFill>
                <a:latin typeface="Georgia Pro"/>
              </a:rPr>
              <a:t>los</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familia </a:t>
            </a:r>
            <a:r>
              <a:rPr lang="en-US" sz="1200" dirty="0" err="1">
                <a:solidFill>
                  <a:srgbClr val="000000"/>
                </a:solidFill>
                <a:latin typeface="Georgia Pro"/>
              </a:rPr>
              <a:t>están</a:t>
            </a:r>
            <a:r>
              <a:rPr lang="en-US" sz="1200" dirty="0">
                <a:solidFill>
                  <a:srgbClr val="000000"/>
                </a:solidFill>
                <a:latin typeface="Georgia Pro"/>
              </a:rPr>
              <a:t> bien </a:t>
            </a:r>
            <a:r>
              <a:rPr lang="en-US" sz="1200" dirty="0" err="1">
                <a:solidFill>
                  <a:srgbClr val="000000"/>
                </a:solidFill>
                <a:latin typeface="Georgia Pro"/>
              </a:rPr>
              <a:t>atendidos</a:t>
            </a:r>
            <a:r>
              <a:rPr lang="en-US" sz="1200" dirty="0">
                <a:solidFill>
                  <a:srgbClr val="000000"/>
                </a:solidFill>
                <a:latin typeface="Georgia Pro"/>
              </a:rPr>
              <a:t>. </a:t>
            </a:r>
            <a:r>
              <a:rPr lang="en-US" sz="1200" dirty="0" err="1">
                <a:solidFill>
                  <a:srgbClr val="000000"/>
                </a:solidFill>
                <a:latin typeface="Georgia Pro"/>
              </a:rPr>
              <a:t>Desde</a:t>
            </a:r>
            <a:r>
              <a:rPr lang="en-US" sz="1200" dirty="0">
                <a:solidFill>
                  <a:srgbClr val="000000"/>
                </a:solidFill>
                <a:latin typeface="Georgia Pro"/>
              </a:rPr>
              <a:t> </a:t>
            </a:r>
            <a:r>
              <a:rPr lang="en-US" sz="1200" dirty="0" err="1">
                <a:solidFill>
                  <a:srgbClr val="000000"/>
                </a:solidFill>
                <a:latin typeface="Georgia Pro"/>
              </a:rPr>
              <a:t>navegar</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procesos</a:t>
            </a:r>
            <a:r>
              <a:rPr lang="en-US" sz="1200" dirty="0">
                <a:solidFill>
                  <a:srgbClr val="000000"/>
                </a:solidFill>
                <a:latin typeface="Georgia Pro"/>
              </a:rPr>
              <a:t> </a:t>
            </a:r>
            <a:r>
              <a:rPr lang="en-US" sz="1200" dirty="0" err="1">
                <a:solidFill>
                  <a:srgbClr val="000000"/>
                </a:solidFill>
                <a:latin typeface="Georgia Pro"/>
              </a:rPr>
              <a:t>complicados</a:t>
            </a:r>
            <a:r>
              <a:rPr lang="en-US" sz="1200" dirty="0">
                <a:solidFill>
                  <a:srgbClr val="000000"/>
                </a:solidFill>
                <a:latin typeface="Georgia Pro"/>
              </a:rPr>
              <a:t> hasta </a:t>
            </a:r>
            <a:r>
              <a:rPr lang="en-US" sz="1200" dirty="0" err="1">
                <a:solidFill>
                  <a:srgbClr val="000000"/>
                </a:solidFill>
                <a:latin typeface="Georgia Pro"/>
              </a:rPr>
              <a:t>negociar</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nombre</a:t>
            </a:r>
            <a:r>
              <a:rPr lang="en-US" sz="1200" dirty="0">
                <a:solidFill>
                  <a:srgbClr val="000000"/>
                </a:solidFill>
                <a:latin typeface="Georgia Pro"/>
              </a:rPr>
              <a:t>, es </a:t>
            </a:r>
            <a:r>
              <a:rPr lang="en-US" sz="1200" dirty="0" err="1">
                <a:solidFill>
                  <a:srgbClr val="000000"/>
                </a:solidFill>
                <a:latin typeface="Georgia Pro"/>
              </a:rPr>
              <a:t>importante</a:t>
            </a:r>
            <a:r>
              <a:rPr lang="en-US" sz="1200" dirty="0">
                <a:solidFill>
                  <a:srgbClr val="000000"/>
                </a:solidFill>
                <a:latin typeface="Georgia Pro"/>
              </a:rPr>
              <a:t> </a:t>
            </a:r>
            <a:r>
              <a:rPr lang="en-US" sz="1200" dirty="0" err="1">
                <a:solidFill>
                  <a:srgbClr val="000000"/>
                </a:solidFill>
                <a:latin typeface="Georgia Pro"/>
              </a:rPr>
              <a:t>tener</a:t>
            </a:r>
            <a:r>
              <a:rPr lang="en-US" sz="1200" dirty="0">
                <a:solidFill>
                  <a:srgbClr val="000000"/>
                </a:solidFill>
                <a:latin typeface="Georgia Pro"/>
              </a:rPr>
              <a:t> un </a:t>
            </a:r>
            <a:r>
              <a:rPr lang="en-US" sz="1200" dirty="0" err="1">
                <a:solidFill>
                  <a:srgbClr val="000000"/>
                </a:solidFill>
                <a:latin typeface="Georgia Pro"/>
              </a:rPr>
              <a:t>defensor</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parte</a:t>
            </a:r>
            <a:r>
              <a:rPr lang="en-US" sz="1200" dirty="0">
                <a:solidFill>
                  <a:srgbClr val="000000"/>
                </a:solidFill>
                <a:latin typeface="Georgia Pro"/>
              </a:rPr>
              <a:t>.</a:t>
            </a:r>
          </a:p>
          <a:p>
            <a:pPr algn="just">
              <a:lnSpc>
                <a:spcPts val="1656"/>
              </a:lnSpc>
            </a:pPr>
            <a:endParaRPr lang="en-US" sz="1200" dirty="0">
              <a:solidFill>
                <a:srgbClr val="000000"/>
              </a:solidFill>
              <a:latin typeface="Georgia Pro"/>
            </a:endParaRPr>
          </a:p>
          <a:p>
            <a:pPr algn="just">
              <a:lnSpc>
                <a:spcPts val="1656"/>
              </a:lnSpc>
            </a:pPr>
            <a:r>
              <a:rPr lang="en-US" sz="1200" dirty="0">
                <a:solidFill>
                  <a:srgbClr val="000000"/>
                </a:solidFill>
                <a:latin typeface="Georgia Pro Bold"/>
              </a:rPr>
              <a:t>Han </a:t>
            </a:r>
            <a:r>
              <a:rPr lang="en-US" sz="1200" dirty="0" err="1">
                <a:solidFill>
                  <a:srgbClr val="000000"/>
                </a:solidFill>
                <a:latin typeface="Georgia Pro Bold"/>
              </a:rPr>
              <a:t>hecho</a:t>
            </a:r>
            <a:r>
              <a:rPr lang="en-US" sz="1200" dirty="0">
                <a:solidFill>
                  <a:srgbClr val="000000"/>
                </a:solidFill>
                <a:latin typeface="Georgia Pro Bold"/>
              </a:rPr>
              <a:t> </a:t>
            </a:r>
            <a:r>
              <a:rPr lang="en-US" sz="1200" dirty="0" err="1">
                <a:solidFill>
                  <a:srgbClr val="000000"/>
                </a:solidFill>
                <a:latin typeface="Georgia Pro Bold"/>
              </a:rPr>
              <a:t>los</a:t>
            </a:r>
            <a:r>
              <a:rPr lang="en-US" sz="1200" dirty="0">
                <a:solidFill>
                  <a:srgbClr val="000000"/>
                </a:solidFill>
                <a:latin typeface="Georgia Pro Bold"/>
              </a:rPr>
              <a:t> </a:t>
            </a:r>
            <a:r>
              <a:rPr lang="en-US" sz="1200" dirty="0" err="1">
                <a:solidFill>
                  <a:srgbClr val="000000"/>
                </a:solidFill>
                <a:latin typeface="Georgia Pro Bold"/>
              </a:rPr>
              <a:t>deberes</a:t>
            </a:r>
            <a:endParaRPr lang="en-US" sz="1200" dirty="0">
              <a:solidFill>
                <a:srgbClr val="000000"/>
              </a:solidFill>
              <a:latin typeface="Georgia Pro Bold"/>
            </a:endParaRPr>
          </a:p>
          <a:p>
            <a:pPr algn="just">
              <a:lnSpc>
                <a:spcPts val="1656"/>
              </a:lnSpc>
            </a:pPr>
            <a:r>
              <a:rPr lang="en-US" sz="1200" dirty="0">
                <a:solidFill>
                  <a:srgbClr val="000000"/>
                </a:solidFill>
                <a:latin typeface="Georgia Pro"/>
              </a:rPr>
              <a:t>En </a:t>
            </a:r>
            <a:r>
              <a:rPr lang="en-US" sz="1200" dirty="0" err="1">
                <a:solidFill>
                  <a:srgbClr val="000000"/>
                </a:solidFill>
                <a:latin typeface="Georgia Pro"/>
              </a:rPr>
              <a:t>Estados</a:t>
            </a:r>
            <a:r>
              <a:rPr lang="en-US" sz="1200" dirty="0">
                <a:solidFill>
                  <a:srgbClr val="000000"/>
                </a:solidFill>
                <a:latin typeface="Georgia Pro"/>
              </a:rPr>
              <a:t> Unidos, se </a:t>
            </a:r>
            <a:r>
              <a:rPr lang="en-US" sz="1200" dirty="0" err="1">
                <a:solidFill>
                  <a:srgbClr val="000000"/>
                </a:solidFill>
                <a:latin typeface="Georgia Pro"/>
              </a:rPr>
              <a:t>necesitan</a:t>
            </a:r>
            <a:r>
              <a:rPr lang="en-US" sz="1200" dirty="0">
                <a:solidFill>
                  <a:srgbClr val="000000"/>
                </a:solidFill>
                <a:latin typeface="Georgia Pro"/>
              </a:rPr>
              <a:t> entre 60 y 180 horas de </a:t>
            </a:r>
            <a:r>
              <a:rPr lang="en-US" sz="1200" dirty="0" err="1">
                <a:solidFill>
                  <a:srgbClr val="000000"/>
                </a:solidFill>
                <a:latin typeface="Georgia Pro"/>
              </a:rPr>
              <a:t>curso</a:t>
            </a:r>
            <a:r>
              <a:rPr lang="en-US" sz="1200" dirty="0">
                <a:solidFill>
                  <a:srgbClr val="000000"/>
                </a:solidFill>
                <a:latin typeface="Georgia Pro"/>
              </a:rPr>
              <a:t> antes de </a:t>
            </a:r>
            <a:r>
              <a:rPr lang="en-US" sz="1200" dirty="0" err="1">
                <a:solidFill>
                  <a:srgbClr val="000000"/>
                </a:solidFill>
                <a:latin typeface="Georgia Pro"/>
              </a:rPr>
              <a:t>poder</a:t>
            </a:r>
            <a:r>
              <a:rPr lang="en-US" sz="1200" dirty="0">
                <a:solidFill>
                  <a:srgbClr val="000000"/>
                </a:solidFill>
                <a:latin typeface="Georgia Pro"/>
              </a:rPr>
              <a:t> </a:t>
            </a:r>
            <a:r>
              <a:rPr lang="en-US" sz="1200" dirty="0" err="1">
                <a:solidFill>
                  <a:srgbClr val="000000"/>
                </a:solidFill>
                <a:latin typeface="Georgia Pro"/>
              </a:rPr>
              <a:t>presentarse</a:t>
            </a:r>
            <a:r>
              <a:rPr lang="en-US" sz="1200" dirty="0">
                <a:solidFill>
                  <a:srgbClr val="000000"/>
                </a:solidFill>
                <a:latin typeface="Georgia Pro"/>
              </a:rPr>
              <a:t> al examen de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inmobiliario</a:t>
            </a:r>
            <a:r>
              <a:rPr lang="en-US" sz="1200" dirty="0">
                <a:solidFill>
                  <a:srgbClr val="000000"/>
                </a:solidFill>
                <a:latin typeface="Georgia Pro"/>
              </a:rPr>
              <a:t>. Durante ese </a:t>
            </a:r>
            <a:r>
              <a:rPr lang="en-US" sz="1200" dirty="0" err="1">
                <a:solidFill>
                  <a:srgbClr val="000000"/>
                </a:solidFill>
                <a:latin typeface="Georgia Pro"/>
              </a:rPr>
              <a:t>tiempo</a:t>
            </a:r>
            <a:r>
              <a:rPr lang="en-US" sz="1200" dirty="0">
                <a:solidFill>
                  <a:srgbClr val="000000"/>
                </a:solidFill>
                <a:latin typeface="Georgia Pro"/>
              </a:rPr>
              <a:t>, </a:t>
            </a:r>
            <a:r>
              <a:rPr lang="en-US" sz="1200" dirty="0" err="1">
                <a:solidFill>
                  <a:srgbClr val="000000"/>
                </a:solidFill>
                <a:latin typeface="Georgia Pro"/>
              </a:rPr>
              <a:t>aprendemos</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principios</a:t>
            </a:r>
            <a:r>
              <a:rPr lang="en-US" sz="1200" dirty="0">
                <a:solidFill>
                  <a:srgbClr val="000000"/>
                </a:solidFill>
                <a:latin typeface="Georgia Pro"/>
              </a:rPr>
              <a:t>, que </a:t>
            </a:r>
            <a:r>
              <a:rPr lang="en-US" sz="1200" dirty="0" err="1">
                <a:solidFill>
                  <a:srgbClr val="000000"/>
                </a:solidFill>
                <a:latin typeface="Georgia Pro"/>
              </a:rPr>
              <a:t>incluyen</a:t>
            </a:r>
            <a:r>
              <a:rPr lang="en-US" sz="1200" dirty="0">
                <a:solidFill>
                  <a:srgbClr val="000000"/>
                </a:solidFill>
                <a:latin typeface="Georgia Pro"/>
              </a:rPr>
              <a:t> la </a:t>
            </a:r>
            <a:r>
              <a:rPr lang="en-US" sz="1200" dirty="0" err="1">
                <a:solidFill>
                  <a:srgbClr val="000000"/>
                </a:solidFill>
                <a:latin typeface="Georgia Pro"/>
              </a:rPr>
              <a:t>valoración</a:t>
            </a:r>
            <a:r>
              <a:rPr lang="en-US" sz="1200" dirty="0">
                <a:solidFill>
                  <a:srgbClr val="000000"/>
                </a:solidFill>
                <a:latin typeface="Georgia Pro"/>
              </a:rPr>
              <a:t> de la </a:t>
            </a:r>
            <a:r>
              <a:rPr lang="en-US" sz="1200" dirty="0" err="1">
                <a:solidFill>
                  <a:srgbClr val="000000"/>
                </a:solidFill>
                <a:latin typeface="Georgia Pro"/>
              </a:rPr>
              <a:t>propiedad</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procedimientos</a:t>
            </a:r>
            <a:r>
              <a:rPr lang="en-US" sz="1200" dirty="0">
                <a:solidFill>
                  <a:srgbClr val="000000"/>
                </a:solidFill>
                <a:latin typeface="Georgia Pro"/>
              </a:rPr>
              <a:t> de custodia, la </a:t>
            </a:r>
            <a:r>
              <a:rPr lang="en-US" sz="1200" dirty="0" err="1">
                <a:solidFill>
                  <a:srgbClr val="000000"/>
                </a:solidFill>
                <a:latin typeface="Georgia Pro"/>
              </a:rPr>
              <a:t>financiación</a:t>
            </a:r>
            <a:r>
              <a:rPr lang="en-US" sz="1200" dirty="0">
                <a:solidFill>
                  <a:srgbClr val="000000"/>
                </a:solidFill>
                <a:latin typeface="Georgia Pro"/>
              </a:rPr>
              <a:t> y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impuestos</a:t>
            </a:r>
            <a:r>
              <a:rPr lang="en-US" sz="1200" dirty="0">
                <a:solidFill>
                  <a:srgbClr val="000000"/>
                </a:solidFill>
                <a:latin typeface="Georgia Pro"/>
              </a:rPr>
              <a:t>. </a:t>
            </a:r>
            <a:r>
              <a:rPr lang="en-US" sz="1200" dirty="0" err="1">
                <a:solidFill>
                  <a:srgbClr val="000000"/>
                </a:solidFill>
                <a:latin typeface="Georgia Pro"/>
              </a:rPr>
              <a:t>Aprendemos</a:t>
            </a:r>
            <a:r>
              <a:rPr lang="en-US" sz="1200" dirty="0">
                <a:solidFill>
                  <a:srgbClr val="000000"/>
                </a:solidFill>
                <a:latin typeface="Georgia Pro"/>
              </a:rPr>
              <a:t> la </a:t>
            </a:r>
            <a:r>
              <a:rPr lang="en-US" sz="1200" dirty="0" err="1">
                <a:solidFill>
                  <a:srgbClr val="000000"/>
                </a:solidFill>
                <a:latin typeface="Georgia Pro"/>
              </a:rPr>
              <a:t>legislación</a:t>
            </a:r>
            <a:r>
              <a:rPr lang="en-US" sz="1200" dirty="0">
                <a:solidFill>
                  <a:srgbClr val="000000"/>
                </a:solidFill>
                <a:latin typeface="Georgia Pro"/>
              </a:rPr>
              <a:t> </a:t>
            </a:r>
            <a:r>
              <a:rPr lang="en-US" sz="1200" dirty="0" err="1">
                <a:solidFill>
                  <a:srgbClr val="000000"/>
                </a:solidFill>
                <a:latin typeface="Georgia Pro"/>
              </a:rPr>
              <a:t>estatal</a:t>
            </a:r>
            <a:r>
              <a:rPr lang="en-US" sz="1200" dirty="0">
                <a:solidFill>
                  <a:srgbClr val="000000"/>
                </a:solidFill>
                <a:latin typeface="Georgia Pro"/>
              </a:rPr>
              <a:t> y federal, que </a:t>
            </a:r>
            <a:r>
              <a:rPr lang="en-US" sz="1200" dirty="0" err="1">
                <a:solidFill>
                  <a:srgbClr val="000000"/>
                </a:solidFill>
                <a:latin typeface="Georgia Pro"/>
              </a:rPr>
              <a:t>incluye</a:t>
            </a:r>
            <a:r>
              <a:rPr lang="en-US" sz="1200" dirty="0">
                <a:solidFill>
                  <a:srgbClr val="000000"/>
                </a:solidFill>
                <a:latin typeface="Georgia Pro"/>
              </a:rPr>
              <a:t> la </a:t>
            </a:r>
            <a:r>
              <a:rPr lang="en-US" sz="1200" dirty="0" err="1">
                <a:solidFill>
                  <a:srgbClr val="000000"/>
                </a:solidFill>
                <a:latin typeface="Georgia Pro"/>
              </a:rPr>
              <a:t>redacción</a:t>
            </a:r>
            <a:r>
              <a:rPr lang="en-US" sz="1200" dirty="0">
                <a:solidFill>
                  <a:srgbClr val="000000"/>
                </a:solidFill>
                <a:latin typeface="Georgia Pro"/>
              </a:rPr>
              <a:t> de </a:t>
            </a:r>
            <a:r>
              <a:rPr lang="en-US" sz="1200" dirty="0" err="1">
                <a:solidFill>
                  <a:srgbClr val="000000"/>
                </a:solidFill>
                <a:latin typeface="Georgia Pro"/>
              </a:rPr>
              <a:t>contratos</a:t>
            </a:r>
            <a:r>
              <a:rPr lang="en-US" sz="1200" dirty="0">
                <a:solidFill>
                  <a:srgbClr val="000000"/>
                </a:solidFill>
                <a:latin typeface="Georgia Pro"/>
              </a:rPr>
              <a:t> y </a:t>
            </a:r>
            <a:r>
              <a:rPr lang="en-US" sz="1200" dirty="0" err="1">
                <a:solidFill>
                  <a:srgbClr val="000000"/>
                </a:solidFill>
                <a:latin typeface="Georgia Pro"/>
              </a:rPr>
              <a:t>arrendamientos</a:t>
            </a:r>
            <a:r>
              <a:rPr lang="en-US" sz="1200" dirty="0">
                <a:solidFill>
                  <a:srgbClr val="000000"/>
                </a:solidFill>
                <a:latin typeface="Georgia Pro"/>
              </a:rPr>
              <a:t> </a:t>
            </a:r>
            <a:r>
              <a:rPr lang="en-US" sz="1200" dirty="0" err="1">
                <a:solidFill>
                  <a:srgbClr val="000000"/>
                </a:solidFill>
                <a:latin typeface="Georgia Pro"/>
              </a:rPr>
              <a:t>vinculantes</a:t>
            </a:r>
            <a:r>
              <a:rPr lang="en-US" sz="1200" dirty="0">
                <a:solidFill>
                  <a:srgbClr val="000000"/>
                </a:solidFill>
                <a:latin typeface="Georgia Pro"/>
              </a:rPr>
              <a:t>, </a:t>
            </a:r>
            <a:r>
              <a:rPr lang="en-US" sz="1200" dirty="0" err="1">
                <a:solidFill>
                  <a:srgbClr val="000000"/>
                </a:solidFill>
                <a:latin typeface="Georgia Pro"/>
              </a:rPr>
              <a:t>títulos</a:t>
            </a:r>
            <a:r>
              <a:rPr lang="en-US" sz="1200" dirty="0">
                <a:solidFill>
                  <a:srgbClr val="000000"/>
                </a:solidFill>
                <a:latin typeface="Georgia Pro"/>
              </a:rPr>
              <a:t>, </a:t>
            </a:r>
            <a:r>
              <a:rPr lang="en-US" sz="1200" dirty="0" err="1">
                <a:solidFill>
                  <a:srgbClr val="000000"/>
                </a:solidFill>
                <a:latin typeface="Georgia Pro"/>
              </a:rPr>
              <a:t>gravámenes</a:t>
            </a:r>
            <a:r>
              <a:rPr lang="en-US" sz="1200" dirty="0">
                <a:solidFill>
                  <a:srgbClr val="000000"/>
                </a:solidFill>
                <a:latin typeface="Georgia Pro"/>
              </a:rPr>
              <a:t> y cargas, y </a:t>
            </a:r>
            <a:r>
              <a:rPr lang="en-US" sz="1200" dirty="0" err="1">
                <a:solidFill>
                  <a:srgbClr val="000000"/>
                </a:solidFill>
                <a:latin typeface="Georgia Pro"/>
              </a:rPr>
              <a:t>discriminación</a:t>
            </a:r>
            <a:r>
              <a:rPr lang="en-US" sz="1200" dirty="0">
                <a:solidFill>
                  <a:srgbClr val="000000"/>
                </a:solidFill>
                <a:latin typeface="Georgia Pro"/>
              </a:rPr>
              <a:t> </a:t>
            </a:r>
            <a:r>
              <a:rPr lang="en-US" sz="1200" dirty="0" err="1">
                <a:solidFill>
                  <a:srgbClr val="000000"/>
                </a:solidFill>
                <a:latin typeface="Georgia Pro"/>
              </a:rPr>
              <a:t>ilegal</a:t>
            </a:r>
            <a:r>
              <a:rPr lang="en-US" sz="1200" dirty="0">
                <a:solidFill>
                  <a:srgbClr val="000000"/>
                </a:solidFill>
                <a:latin typeface="Georgia Pro"/>
              </a:rPr>
              <a:t>. A </a:t>
            </a:r>
            <a:r>
              <a:rPr lang="en-US" sz="1200" dirty="0" err="1">
                <a:solidFill>
                  <a:srgbClr val="000000"/>
                </a:solidFill>
                <a:latin typeface="Georgia Pro"/>
              </a:rPr>
              <a:t>continuación</a:t>
            </a:r>
            <a:r>
              <a:rPr lang="en-US" sz="1200" dirty="0">
                <a:solidFill>
                  <a:srgbClr val="000000"/>
                </a:solidFill>
                <a:latin typeface="Georgia Pro"/>
              </a:rPr>
              <a:t>, </a:t>
            </a:r>
            <a:r>
              <a:rPr lang="en-US" sz="1200" dirty="0" err="1">
                <a:solidFill>
                  <a:srgbClr val="000000"/>
                </a:solidFill>
                <a:latin typeface="Georgia Pro"/>
              </a:rPr>
              <a:t>aprendemos</a:t>
            </a:r>
            <a:r>
              <a:rPr lang="en-US" sz="1200" dirty="0">
                <a:solidFill>
                  <a:srgbClr val="000000"/>
                </a:solidFill>
                <a:latin typeface="Georgia Pro"/>
              </a:rPr>
              <a:t> </a:t>
            </a:r>
            <a:r>
              <a:rPr lang="en-US" sz="1200" dirty="0" err="1">
                <a:solidFill>
                  <a:srgbClr val="000000"/>
                </a:solidFill>
                <a:latin typeface="Georgia Pro"/>
              </a:rPr>
              <a:t>prácticas</a:t>
            </a:r>
            <a:r>
              <a:rPr lang="en-US" sz="1200" dirty="0">
                <a:solidFill>
                  <a:srgbClr val="000000"/>
                </a:solidFill>
                <a:latin typeface="Georgia Pro"/>
              </a:rPr>
              <a:t> </a:t>
            </a:r>
            <a:r>
              <a:rPr lang="en-US" sz="1200" dirty="0" err="1">
                <a:solidFill>
                  <a:srgbClr val="000000"/>
                </a:solidFill>
                <a:latin typeface="Georgia Pro"/>
              </a:rPr>
              <a:t>seguras</a:t>
            </a:r>
            <a:r>
              <a:rPr lang="en-US" sz="1200" dirty="0">
                <a:solidFill>
                  <a:srgbClr val="000000"/>
                </a:solidFill>
                <a:latin typeface="Georgia Pro"/>
              </a:rPr>
              <a:t> y </a:t>
            </a:r>
            <a:r>
              <a:rPr lang="en-US" sz="1200" dirty="0" err="1">
                <a:solidFill>
                  <a:srgbClr val="000000"/>
                </a:solidFill>
                <a:latin typeface="Georgia Pro"/>
              </a:rPr>
              <a:t>justas</a:t>
            </a:r>
            <a:r>
              <a:rPr lang="en-US" sz="1200" dirty="0">
                <a:solidFill>
                  <a:srgbClr val="000000"/>
                </a:solidFill>
                <a:latin typeface="Georgia Pro"/>
              </a:rPr>
              <a:t> para </a:t>
            </a:r>
            <a:r>
              <a:rPr lang="en-US" sz="1200" dirty="0" err="1">
                <a:solidFill>
                  <a:srgbClr val="000000"/>
                </a:solidFill>
                <a:latin typeface="Georgia Pro"/>
              </a:rPr>
              <a:t>trabajar</a:t>
            </a:r>
            <a:r>
              <a:rPr lang="en-US" sz="1200" dirty="0">
                <a:solidFill>
                  <a:srgbClr val="000000"/>
                </a:solidFill>
                <a:latin typeface="Georgia Pro"/>
              </a:rPr>
              <a:t> con </a:t>
            </a:r>
            <a:r>
              <a:rPr lang="en-US" sz="1200" dirty="0" err="1">
                <a:solidFill>
                  <a:srgbClr val="000000"/>
                </a:solidFill>
                <a:latin typeface="Georgia Pro"/>
              </a:rPr>
              <a:t>vendedores</a:t>
            </a:r>
            <a:r>
              <a:rPr lang="en-US" sz="1200" dirty="0">
                <a:solidFill>
                  <a:srgbClr val="000000"/>
                </a:solidFill>
                <a:latin typeface="Georgia Pro"/>
              </a:rPr>
              <a:t> y </a:t>
            </a:r>
            <a:r>
              <a:rPr lang="en-US" sz="1200" dirty="0" err="1">
                <a:solidFill>
                  <a:srgbClr val="000000"/>
                </a:solidFill>
                <a:latin typeface="Georgia Pro"/>
              </a:rPr>
              <a:t>compradores</a:t>
            </a:r>
            <a:r>
              <a:rPr lang="en-US" sz="1200" dirty="0">
                <a:solidFill>
                  <a:srgbClr val="000000"/>
                </a:solidFill>
                <a:latin typeface="Georgia Pro"/>
              </a:rPr>
              <a:t>, que </a:t>
            </a:r>
            <a:r>
              <a:rPr lang="en-US" sz="1200" dirty="0" err="1">
                <a:solidFill>
                  <a:srgbClr val="000000"/>
                </a:solidFill>
                <a:latin typeface="Georgia Pro"/>
              </a:rPr>
              <a:t>incluyen</a:t>
            </a:r>
            <a:r>
              <a:rPr lang="en-US" sz="1200" dirty="0">
                <a:solidFill>
                  <a:srgbClr val="000000"/>
                </a:solidFill>
                <a:latin typeface="Georgia Pro"/>
              </a:rPr>
              <a:t> </a:t>
            </a:r>
            <a:r>
              <a:rPr lang="en-US" sz="1200" dirty="0" err="1">
                <a:solidFill>
                  <a:srgbClr val="000000"/>
                </a:solidFill>
                <a:latin typeface="Georgia Pro"/>
              </a:rPr>
              <a:t>habilidades</a:t>
            </a:r>
            <a:r>
              <a:rPr lang="en-US" sz="1200" dirty="0">
                <a:solidFill>
                  <a:srgbClr val="000000"/>
                </a:solidFill>
                <a:latin typeface="Georgia Pro"/>
              </a:rPr>
              <a:t> de </a:t>
            </a:r>
            <a:r>
              <a:rPr lang="en-US" sz="1200" dirty="0" err="1">
                <a:solidFill>
                  <a:srgbClr val="000000"/>
                </a:solidFill>
                <a:latin typeface="Georgia Pro"/>
              </a:rPr>
              <a:t>comunicación</a:t>
            </a:r>
            <a:r>
              <a:rPr lang="en-US" sz="1200" dirty="0">
                <a:solidFill>
                  <a:srgbClr val="000000"/>
                </a:solidFill>
                <a:latin typeface="Georgia Pro"/>
              </a:rPr>
              <a:t>, marketing, </a:t>
            </a:r>
            <a:r>
              <a:rPr lang="en-US" sz="1200" dirty="0" err="1">
                <a:solidFill>
                  <a:srgbClr val="000000"/>
                </a:solidFill>
                <a:latin typeface="Georgia Pro"/>
              </a:rPr>
              <a:t>fijación</a:t>
            </a:r>
            <a:r>
              <a:rPr lang="en-US" sz="1200" dirty="0">
                <a:solidFill>
                  <a:srgbClr val="000000"/>
                </a:solidFill>
                <a:latin typeface="Georgia Pro"/>
              </a:rPr>
              <a:t> de </a:t>
            </a:r>
            <a:r>
              <a:rPr lang="en-US" sz="1200" dirty="0" err="1">
                <a:solidFill>
                  <a:srgbClr val="000000"/>
                </a:solidFill>
                <a:latin typeface="Georgia Pro"/>
              </a:rPr>
              <a:t>precios</a:t>
            </a:r>
            <a:r>
              <a:rPr lang="en-US" sz="1200" dirty="0">
                <a:solidFill>
                  <a:srgbClr val="000000"/>
                </a:solidFill>
                <a:latin typeface="Georgia Pro"/>
              </a:rPr>
              <a:t> y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amplia</a:t>
            </a:r>
            <a:r>
              <a:rPr lang="en-US" sz="1200" dirty="0">
                <a:solidFill>
                  <a:srgbClr val="000000"/>
                </a:solidFill>
                <a:latin typeface="Georgia Pro"/>
              </a:rPr>
              <a:t> </a:t>
            </a:r>
            <a:r>
              <a:rPr lang="en-US" sz="1200" dirty="0" err="1">
                <a:solidFill>
                  <a:srgbClr val="000000"/>
                </a:solidFill>
                <a:latin typeface="Georgia Pro"/>
              </a:rPr>
              <a:t>gama</a:t>
            </a:r>
            <a:r>
              <a:rPr lang="en-US" sz="1200" dirty="0">
                <a:solidFill>
                  <a:srgbClr val="000000"/>
                </a:solidFill>
                <a:latin typeface="Georgia Pro"/>
              </a:rPr>
              <a:t> de </a:t>
            </a:r>
            <a:r>
              <a:rPr lang="en-US" sz="1200" dirty="0" err="1">
                <a:solidFill>
                  <a:srgbClr val="000000"/>
                </a:solidFill>
                <a:latin typeface="Georgia Pro"/>
              </a:rPr>
              <a:t>tecnologías</a:t>
            </a:r>
            <a:r>
              <a:rPr lang="en-US" sz="1200" dirty="0">
                <a:solidFill>
                  <a:srgbClr val="000000"/>
                </a:solidFill>
                <a:latin typeface="Georgia Pro"/>
              </a:rPr>
              <a:t> y </a:t>
            </a:r>
            <a:r>
              <a:rPr lang="en-US" sz="1200" dirty="0" err="1">
                <a:solidFill>
                  <a:srgbClr val="000000"/>
                </a:solidFill>
                <a:latin typeface="Georgia Pro"/>
              </a:rPr>
              <a:t>herramientas</a:t>
            </a:r>
            <a:r>
              <a:rPr lang="en-US" sz="1200" dirty="0">
                <a:solidFill>
                  <a:srgbClr val="000000"/>
                </a:solidFill>
                <a:latin typeface="Georgia Pro"/>
              </a:rPr>
              <a:t> </a:t>
            </a:r>
            <a:r>
              <a:rPr lang="en-US" sz="1200" dirty="0" err="1">
                <a:solidFill>
                  <a:srgbClr val="000000"/>
                </a:solidFill>
                <a:latin typeface="Georgia Pro"/>
              </a:rPr>
              <a:t>necesarias</a:t>
            </a:r>
            <a:r>
              <a:rPr lang="en-US" sz="1200" dirty="0">
                <a:solidFill>
                  <a:srgbClr val="000000"/>
                </a:solidFill>
                <a:latin typeface="Georgia Pro"/>
              </a:rPr>
              <a:t> para </a:t>
            </a:r>
            <a:r>
              <a:rPr lang="en-US" sz="1200" dirty="0" err="1">
                <a:solidFill>
                  <a:srgbClr val="000000"/>
                </a:solidFill>
                <a:latin typeface="Georgia Pro"/>
              </a:rPr>
              <a:t>poner</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venta</a:t>
            </a:r>
            <a:r>
              <a:rPr lang="en-US" sz="1200" dirty="0">
                <a:solidFill>
                  <a:srgbClr val="000000"/>
                </a:solidFill>
                <a:latin typeface="Georgia Pro"/>
              </a:rPr>
              <a:t> </a:t>
            </a:r>
            <a:r>
              <a:rPr lang="en-US" sz="1200" dirty="0" err="1">
                <a:solidFill>
                  <a:srgbClr val="000000"/>
                </a:solidFill>
                <a:latin typeface="Georgia Pro"/>
              </a:rPr>
              <a:t>inmuebles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mundo</a:t>
            </a:r>
            <a:r>
              <a:rPr lang="en-US" sz="1200" dirty="0">
                <a:solidFill>
                  <a:srgbClr val="000000"/>
                </a:solidFill>
                <a:latin typeface="Georgia Pro"/>
              </a:rPr>
              <a:t> actual. </a:t>
            </a:r>
          </a:p>
          <a:p>
            <a:pPr algn="just">
              <a:lnSpc>
                <a:spcPts val="1656"/>
              </a:lnSpc>
            </a:pPr>
            <a:endParaRPr lang="en-US" sz="1200" dirty="0">
              <a:solidFill>
                <a:srgbClr val="000000"/>
              </a:solidFill>
              <a:latin typeface="Georgia Pro"/>
            </a:endParaRPr>
          </a:p>
          <a:p>
            <a:pPr algn="just">
              <a:lnSpc>
                <a:spcPts val="1656"/>
              </a:lnSpc>
            </a:pPr>
            <a:r>
              <a:rPr lang="en-US" sz="1200" dirty="0">
                <a:solidFill>
                  <a:srgbClr val="000000"/>
                </a:solidFill>
                <a:latin typeface="Georgia Pro Bold"/>
              </a:rPr>
              <a:t>Las </a:t>
            </a:r>
            <a:r>
              <a:rPr lang="en-US" sz="1200" dirty="0" err="1">
                <a:solidFill>
                  <a:srgbClr val="000000"/>
                </a:solidFill>
                <a:latin typeface="Georgia Pro Bold"/>
              </a:rPr>
              <a:t>normas</a:t>
            </a:r>
            <a:r>
              <a:rPr lang="en-US" sz="1200" dirty="0">
                <a:solidFill>
                  <a:srgbClr val="000000"/>
                </a:solidFill>
                <a:latin typeface="Georgia Pro Bold"/>
              </a:rPr>
              <a:t> son </a:t>
            </a:r>
            <a:r>
              <a:rPr lang="en-US" sz="1200" dirty="0" err="1">
                <a:solidFill>
                  <a:srgbClr val="000000"/>
                </a:solidFill>
                <a:latin typeface="Georgia Pro Bold"/>
              </a:rPr>
              <a:t>importantes</a:t>
            </a:r>
            <a:endParaRPr lang="en-US" sz="1200" dirty="0">
              <a:solidFill>
                <a:srgbClr val="000000"/>
              </a:solidFill>
              <a:latin typeface="Georgia Pro Bold"/>
            </a:endParaRPr>
          </a:p>
          <a:p>
            <a:pPr algn="just">
              <a:lnSpc>
                <a:spcPts val="1656"/>
              </a:lnSpc>
            </a:pPr>
            <a:r>
              <a:rPr lang="en-US" sz="1200" dirty="0">
                <a:solidFill>
                  <a:srgbClr val="000000"/>
                </a:solidFill>
                <a:latin typeface="Georgia Pro"/>
              </a:rPr>
              <a:t>Hay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diferencia</a:t>
            </a:r>
            <a:r>
              <a:rPr lang="en-US" sz="1200" dirty="0">
                <a:solidFill>
                  <a:srgbClr val="000000"/>
                </a:solidFill>
                <a:latin typeface="Georgia Pro"/>
              </a:rPr>
              <a:t> entre ser </a:t>
            </a:r>
            <a:r>
              <a:rPr lang="en-US" sz="1200" dirty="0" err="1">
                <a:solidFill>
                  <a:srgbClr val="000000"/>
                </a:solidFill>
                <a:latin typeface="Georgia Pro"/>
              </a:rPr>
              <a:t>simplemente</a:t>
            </a:r>
            <a:r>
              <a:rPr lang="en-US" sz="1200" dirty="0">
                <a:solidFill>
                  <a:srgbClr val="000000"/>
                </a:solidFill>
                <a:latin typeface="Georgia Pro"/>
              </a:rPr>
              <a:t> un </a:t>
            </a:r>
            <a:r>
              <a:rPr lang="en-US" sz="1200" dirty="0" err="1">
                <a:solidFill>
                  <a:srgbClr val="000000"/>
                </a:solidFill>
                <a:latin typeface="Georgia Pro"/>
              </a:rPr>
              <a:t>agente</a:t>
            </a:r>
            <a:r>
              <a:rPr lang="en-US" sz="1200" dirty="0">
                <a:solidFill>
                  <a:srgbClr val="000000"/>
                </a:solidFill>
                <a:latin typeface="Georgia Pro"/>
              </a:rPr>
              <a:t> con </a:t>
            </a:r>
            <a:r>
              <a:rPr lang="en-US" sz="1200" dirty="0" err="1">
                <a:solidFill>
                  <a:srgbClr val="000000"/>
                </a:solidFill>
                <a:latin typeface="Georgia Pro"/>
              </a:rPr>
              <a:t>licencia</a:t>
            </a:r>
            <a:r>
              <a:rPr lang="en-US" sz="1200" dirty="0">
                <a:solidFill>
                  <a:srgbClr val="000000"/>
                </a:solidFill>
                <a:latin typeface="Georgia Pro"/>
              </a:rPr>
              <a:t> y ser un POWER AGENT®.  Un POWER AGENT® es un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inmobiliario</a:t>
            </a:r>
            <a:r>
              <a:rPr lang="en-US" sz="1200" dirty="0">
                <a:solidFill>
                  <a:srgbClr val="000000"/>
                </a:solidFill>
                <a:latin typeface="Georgia Pro"/>
              </a:rPr>
              <a:t> que es </a:t>
            </a:r>
            <a:r>
              <a:rPr lang="en-US" sz="1200" dirty="0" err="1">
                <a:solidFill>
                  <a:srgbClr val="000000"/>
                </a:solidFill>
                <a:latin typeface="Georgia Pro"/>
              </a:rPr>
              <a:t>miembro</a:t>
            </a:r>
            <a:r>
              <a:rPr lang="en-US" sz="1200" dirty="0">
                <a:solidFill>
                  <a:srgbClr val="000000"/>
                </a:solidFill>
                <a:latin typeface="Georgia Pro"/>
              </a:rPr>
              <a:t> </a:t>
            </a:r>
            <a:r>
              <a:rPr lang="en-US" sz="1200" dirty="0" err="1">
                <a:solidFill>
                  <a:srgbClr val="000000"/>
                </a:solidFill>
                <a:latin typeface="Georgia Pro"/>
              </a:rPr>
              <a:t>activo</a:t>
            </a:r>
            <a:r>
              <a:rPr lang="en-US" sz="1200" dirty="0">
                <a:solidFill>
                  <a:srgbClr val="000000"/>
                </a:solidFill>
                <a:latin typeface="Georgia Pro"/>
              </a:rPr>
              <a:t> del POWER Program®, que se </a:t>
            </a:r>
            <a:r>
              <a:rPr lang="en-US" sz="1200" dirty="0" err="1">
                <a:solidFill>
                  <a:srgbClr val="000000"/>
                </a:solidFill>
                <a:latin typeface="Georgia Pro"/>
              </a:rPr>
              <a:t>fundó</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1993 y </a:t>
            </a:r>
            <a:r>
              <a:rPr lang="en-US" sz="1200" dirty="0" err="1">
                <a:solidFill>
                  <a:srgbClr val="000000"/>
                </a:solidFill>
                <a:latin typeface="Georgia Pro"/>
              </a:rPr>
              <a:t>acoge</a:t>
            </a:r>
            <a:r>
              <a:rPr lang="en-US" sz="1200" dirty="0">
                <a:solidFill>
                  <a:srgbClr val="000000"/>
                </a:solidFill>
                <a:latin typeface="Georgia Pro"/>
              </a:rPr>
              <a:t> al 1%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profesionales</a:t>
            </a:r>
            <a:r>
              <a:rPr lang="en-US" sz="1200" dirty="0">
                <a:solidFill>
                  <a:srgbClr val="000000"/>
                </a:solidFill>
                <a:latin typeface="Georgia Pro"/>
              </a:rPr>
              <a:t> </a:t>
            </a:r>
            <a:r>
              <a:rPr lang="en-US" sz="1200" dirty="0" err="1">
                <a:solidFill>
                  <a:srgbClr val="000000"/>
                </a:solidFill>
                <a:latin typeface="Georgia Pro"/>
              </a:rPr>
              <a:t>inmobiliarios</a:t>
            </a:r>
            <a:r>
              <a:rPr lang="en-US" sz="1200" dirty="0">
                <a:solidFill>
                  <a:srgbClr val="000000"/>
                </a:solidFill>
                <a:latin typeface="Georgia Pro"/>
              </a:rPr>
              <a:t> de </a:t>
            </a:r>
            <a:r>
              <a:rPr lang="en-US" sz="1200" dirty="0" err="1">
                <a:solidFill>
                  <a:srgbClr val="000000"/>
                </a:solidFill>
                <a:latin typeface="Georgia Pro"/>
              </a:rPr>
              <a:t>Estados</a:t>
            </a:r>
            <a:r>
              <a:rPr lang="en-US" sz="1200" dirty="0">
                <a:solidFill>
                  <a:srgbClr val="000000"/>
                </a:solidFill>
                <a:latin typeface="Georgia Pro"/>
              </a:rPr>
              <a:t> Unidos, que </a:t>
            </a:r>
            <a:r>
              <a:rPr lang="en-US" sz="1200" dirty="0" err="1">
                <a:solidFill>
                  <a:srgbClr val="000000"/>
                </a:solidFill>
                <a:latin typeface="Georgia Pro"/>
              </a:rPr>
              <a:t>han</a:t>
            </a:r>
            <a:r>
              <a:rPr lang="en-US" sz="1200" dirty="0">
                <a:solidFill>
                  <a:srgbClr val="000000"/>
                </a:solidFill>
                <a:latin typeface="Georgia Pro"/>
              </a:rPr>
              <a:t> </a:t>
            </a:r>
            <a:r>
              <a:rPr lang="en-US" sz="1200" dirty="0" err="1">
                <a:solidFill>
                  <a:srgbClr val="000000"/>
                </a:solidFill>
                <a:latin typeface="Georgia Pro"/>
              </a:rPr>
              <a:t>decidido</a:t>
            </a:r>
            <a:r>
              <a:rPr lang="en-US" sz="1200" dirty="0">
                <a:solidFill>
                  <a:srgbClr val="000000"/>
                </a:solidFill>
                <a:latin typeface="Georgia Pro"/>
              </a:rPr>
              <a:t> </a:t>
            </a:r>
            <a:r>
              <a:rPr lang="en-US" sz="1200" dirty="0" err="1">
                <a:solidFill>
                  <a:srgbClr val="000000"/>
                </a:solidFill>
                <a:latin typeface="Georgia Pro"/>
              </a:rPr>
              <a:t>construir</a:t>
            </a:r>
            <a:r>
              <a:rPr lang="en-US" sz="1200" dirty="0">
                <a:solidFill>
                  <a:srgbClr val="000000"/>
                </a:solidFill>
                <a:latin typeface="Georgia Pro"/>
              </a:rPr>
              <a:t> sus </a:t>
            </a:r>
            <a:r>
              <a:rPr lang="en-US" sz="1200" dirty="0" err="1">
                <a:solidFill>
                  <a:srgbClr val="000000"/>
                </a:solidFill>
                <a:latin typeface="Georgia Pro"/>
              </a:rPr>
              <a:t>negocios</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cualidades</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la </a:t>
            </a:r>
            <a:r>
              <a:rPr lang="en-US" sz="1200" dirty="0" err="1">
                <a:solidFill>
                  <a:srgbClr val="000000"/>
                </a:solidFill>
                <a:latin typeface="Georgia Pro"/>
              </a:rPr>
              <a:t>integridad</a:t>
            </a:r>
            <a:r>
              <a:rPr lang="en-US" sz="1200" dirty="0">
                <a:solidFill>
                  <a:srgbClr val="000000"/>
                </a:solidFill>
                <a:latin typeface="Georgia Pro"/>
              </a:rPr>
              <a:t> y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servicio</a:t>
            </a:r>
            <a:r>
              <a:rPr lang="en-US" sz="1200" dirty="0">
                <a:solidFill>
                  <a:srgbClr val="000000"/>
                </a:solidFill>
                <a:latin typeface="Georgia Pro"/>
              </a:rPr>
              <a:t>. Para </a:t>
            </a:r>
            <a:r>
              <a:rPr lang="en-US" sz="1200" dirty="0" err="1">
                <a:solidFill>
                  <a:srgbClr val="000000"/>
                </a:solidFill>
                <a:latin typeface="Georgia Pro"/>
              </a:rPr>
              <a:t>participar</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esta</a:t>
            </a:r>
            <a:r>
              <a:rPr lang="en-US" sz="1200" dirty="0">
                <a:solidFill>
                  <a:srgbClr val="000000"/>
                </a:solidFill>
                <a:latin typeface="Georgia Pro"/>
              </a:rPr>
              <a:t> </a:t>
            </a:r>
            <a:r>
              <a:rPr lang="en-US" sz="1200" dirty="0" err="1">
                <a:solidFill>
                  <a:srgbClr val="000000"/>
                </a:solidFill>
                <a:latin typeface="Georgia Pro"/>
              </a:rPr>
              <a:t>organización</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agentes</a:t>
            </a:r>
            <a:r>
              <a:rPr lang="en-US" sz="1200" dirty="0">
                <a:solidFill>
                  <a:srgbClr val="000000"/>
                </a:solidFill>
                <a:latin typeface="Georgia Pro"/>
              </a:rPr>
              <a:t> no </a:t>
            </a:r>
            <a:r>
              <a:rPr lang="en-US" sz="1200" dirty="0" err="1">
                <a:solidFill>
                  <a:srgbClr val="000000"/>
                </a:solidFill>
                <a:latin typeface="Georgia Pro"/>
              </a:rPr>
              <a:t>sólo</a:t>
            </a:r>
            <a:r>
              <a:rPr lang="en-US" sz="1200" dirty="0">
                <a:solidFill>
                  <a:srgbClr val="000000"/>
                </a:solidFill>
                <a:latin typeface="Georgia Pro"/>
              </a:rPr>
              <a:t> </a:t>
            </a:r>
            <a:r>
              <a:rPr lang="en-US" sz="1200" dirty="0" err="1">
                <a:solidFill>
                  <a:srgbClr val="000000"/>
                </a:solidFill>
                <a:latin typeface="Georgia Pro"/>
              </a:rPr>
              <a:t>deben</a:t>
            </a:r>
            <a:r>
              <a:rPr lang="en-US" sz="1200" dirty="0">
                <a:solidFill>
                  <a:srgbClr val="000000"/>
                </a:solidFill>
                <a:latin typeface="Georgia Pro"/>
              </a:rPr>
              <a:t> </a:t>
            </a:r>
            <a:r>
              <a:rPr lang="en-US" sz="1200" dirty="0" err="1">
                <a:solidFill>
                  <a:srgbClr val="000000"/>
                </a:solidFill>
                <a:latin typeface="Georgia Pro"/>
              </a:rPr>
              <a:t>tener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licencia</a:t>
            </a:r>
            <a:r>
              <a:rPr lang="en-US" sz="1200" dirty="0">
                <a:solidFill>
                  <a:srgbClr val="000000"/>
                </a:solidFill>
                <a:latin typeface="Georgia Pro"/>
              </a:rPr>
              <a:t> </a:t>
            </a:r>
            <a:r>
              <a:rPr lang="en-US" sz="1200" dirty="0" err="1">
                <a:solidFill>
                  <a:srgbClr val="000000"/>
                </a:solidFill>
                <a:latin typeface="Georgia Pro"/>
              </a:rPr>
              <a:t>válida</a:t>
            </a:r>
            <a:r>
              <a:rPr lang="en-US" sz="1200" dirty="0">
                <a:solidFill>
                  <a:srgbClr val="000000"/>
                </a:solidFill>
                <a:latin typeface="Georgia Pro"/>
              </a:rPr>
              <a:t>, </a:t>
            </a:r>
            <a:r>
              <a:rPr lang="en-US" sz="1200" dirty="0" err="1">
                <a:solidFill>
                  <a:srgbClr val="000000"/>
                </a:solidFill>
                <a:latin typeface="Georgia Pro"/>
              </a:rPr>
              <a:t>sino</a:t>
            </a:r>
            <a:r>
              <a:rPr lang="en-US" sz="1200" dirty="0">
                <a:solidFill>
                  <a:srgbClr val="000000"/>
                </a:solidFill>
                <a:latin typeface="Georgia Pro"/>
              </a:rPr>
              <a:t> </a:t>
            </a:r>
            <a:r>
              <a:rPr lang="en-US" sz="1200" dirty="0" err="1">
                <a:solidFill>
                  <a:srgbClr val="000000"/>
                </a:solidFill>
                <a:latin typeface="Georgia Pro"/>
              </a:rPr>
              <a:t>también</a:t>
            </a:r>
            <a:r>
              <a:rPr lang="en-US" sz="1200" dirty="0">
                <a:solidFill>
                  <a:srgbClr val="000000"/>
                </a:solidFill>
                <a:latin typeface="Georgia Pro"/>
              </a:rPr>
              <a:t> un </a:t>
            </a:r>
            <a:r>
              <a:rPr lang="en-US" sz="1200" dirty="0" err="1">
                <a:solidFill>
                  <a:srgbClr val="000000"/>
                </a:solidFill>
                <a:latin typeface="Georgia Pro"/>
              </a:rPr>
              <a:t>historial</a:t>
            </a:r>
            <a:r>
              <a:rPr lang="en-US" sz="1200" dirty="0">
                <a:solidFill>
                  <a:srgbClr val="000000"/>
                </a:solidFill>
                <a:latin typeface="Georgia Pro"/>
              </a:rPr>
              <a:t> de </a:t>
            </a:r>
            <a:r>
              <a:rPr lang="en-US" sz="1200" dirty="0" err="1">
                <a:solidFill>
                  <a:srgbClr val="000000"/>
                </a:solidFill>
                <a:latin typeface="Georgia Pro"/>
              </a:rPr>
              <a:t>conducta</a:t>
            </a:r>
            <a:r>
              <a:rPr lang="en-US" sz="1200" dirty="0">
                <a:solidFill>
                  <a:srgbClr val="000000"/>
                </a:solidFill>
                <a:latin typeface="Georgia Pro"/>
              </a:rPr>
              <a:t> </a:t>
            </a:r>
            <a:r>
              <a:rPr lang="en-US" sz="1200" dirty="0" err="1">
                <a:solidFill>
                  <a:srgbClr val="000000"/>
                </a:solidFill>
                <a:latin typeface="Georgia Pro"/>
              </a:rPr>
              <a:t>impecable</a:t>
            </a:r>
            <a:r>
              <a:rPr lang="en-US" sz="1200" dirty="0">
                <a:solidFill>
                  <a:srgbClr val="000000"/>
                </a:solidFill>
                <a:latin typeface="Georgia Pro"/>
              </a:rPr>
              <a:t> y </a:t>
            </a:r>
            <a:r>
              <a:rPr lang="en-US" sz="1200" dirty="0" err="1">
                <a:solidFill>
                  <a:srgbClr val="000000"/>
                </a:solidFill>
                <a:latin typeface="Georgia Pro"/>
              </a:rPr>
              <a:t>cumplir</a:t>
            </a:r>
            <a:r>
              <a:rPr lang="en-US" sz="1200" dirty="0">
                <a:solidFill>
                  <a:srgbClr val="000000"/>
                </a:solidFill>
                <a:latin typeface="Georgia Pro"/>
              </a:rPr>
              <a:t> un extenso Código </a:t>
            </a:r>
            <a:r>
              <a:rPr lang="en-US" sz="1200" dirty="0" err="1">
                <a:solidFill>
                  <a:srgbClr val="000000"/>
                </a:solidFill>
                <a:latin typeface="Georgia Pro"/>
              </a:rPr>
              <a:t>Ético</a:t>
            </a:r>
            <a:r>
              <a:rPr lang="en-US" sz="1200" dirty="0">
                <a:solidFill>
                  <a:srgbClr val="000000"/>
                </a:solidFill>
                <a:latin typeface="Georgia Pro"/>
              </a:rPr>
              <a:t> y </a:t>
            </a:r>
            <a:r>
              <a:rPr lang="en-US" sz="1200" dirty="0" err="1">
                <a:solidFill>
                  <a:srgbClr val="000000"/>
                </a:solidFill>
                <a:latin typeface="Georgia Pro"/>
              </a:rPr>
              <a:t>Normas</a:t>
            </a:r>
            <a:r>
              <a:rPr lang="en-US" sz="1200" dirty="0">
                <a:solidFill>
                  <a:srgbClr val="000000"/>
                </a:solidFill>
                <a:latin typeface="Georgia Pro"/>
              </a:rPr>
              <a:t> de </a:t>
            </a:r>
            <a:r>
              <a:rPr lang="en-US" sz="1200" dirty="0" err="1">
                <a:solidFill>
                  <a:srgbClr val="000000"/>
                </a:solidFill>
                <a:latin typeface="Georgia Pro"/>
              </a:rPr>
              <a:t>Práctica</a:t>
            </a:r>
            <a:r>
              <a:rPr lang="en-US" sz="1200" dirty="0">
                <a:solidFill>
                  <a:srgbClr val="000000"/>
                </a:solidFill>
                <a:latin typeface="Georgia Pro"/>
              </a:rPr>
              <a:t>.</a:t>
            </a:r>
          </a:p>
        </p:txBody>
      </p:sp>
      <p:grpSp>
        <p:nvGrpSpPr>
          <p:cNvPr id="3" name="Group 3"/>
          <p:cNvGrpSpPr/>
          <p:nvPr/>
        </p:nvGrpSpPr>
        <p:grpSpPr>
          <a:xfrm>
            <a:off x="533400" y="0"/>
            <a:ext cx="6705600" cy="3614756"/>
            <a:chOff x="0" y="0"/>
            <a:chExt cx="8940800" cy="4819675"/>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t="24640" b="34828"/>
            <a:stretch>
              <a:fillRect/>
            </a:stretch>
          </p:blipFill>
          <p:spPr>
            <a:xfrm>
              <a:off x="0" y="0"/>
              <a:ext cx="8940800" cy="4819675"/>
            </a:xfrm>
            <a:prstGeom prst="rect">
              <a:avLst/>
            </a:prstGeom>
          </p:spPr>
        </p:pic>
      </p:grpSp>
      <p:grpSp>
        <p:nvGrpSpPr>
          <p:cNvPr id="5" name="Group 5"/>
          <p:cNvGrpSpPr/>
          <p:nvPr/>
        </p:nvGrpSpPr>
        <p:grpSpPr>
          <a:xfrm>
            <a:off x="-93720" y="9611929"/>
            <a:ext cx="7989642" cy="446471"/>
            <a:chOff x="0" y="0"/>
            <a:chExt cx="2785060" cy="155633"/>
          </a:xfrm>
        </p:grpSpPr>
        <p:sp>
          <p:nvSpPr>
            <p:cNvPr id="6" name="Freeform 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7" name="TextBox 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8" name="TextBox 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12</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4616" y="781737"/>
            <a:ext cx="6123167" cy="2474819"/>
          </a:xfrm>
          <a:prstGeom prst="rect">
            <a:avLst/>
          </a:prstGeom>
        </p:spPr>
        <p:txBody>
          <a:bodyPr lIns="0" tIns="0" rIns="0" bIns="0" rtlCol="0" anchor="t">
            <a:spAutoFit/>
          </a:bodyPr>
          <a:lstStyle/>
          <a:p>
            <a:pPr algn="just">
              <a:lnSpc>
                <a:spcPts val="1656"/>
              </a:lnSpc>
            </a:pPr>
            <a:r>
              <a:rPr lang="en-US" sz="1380">
                <a:solidFill>
                  <a:srgbClr val="000000"/>
                </a:solidFill>
                <a:latin typeface="Georgia Pro"/>
              </a:rPr>
              <a:t>Para compradores como tú, eso significa que contratar a un POWER AGENT® te permite estar más tranquilo, sabiendo que tu representante ha sido investigado a fondo, valora la integridad y la transparencia, y ha prestado juramento de mantener esa ética y esas normas profesionales.</a:t>
            </a:r>
          </a:p>
          <a:p>
            <a:pPr algn="just">
              <a:lnSpc>
                <a:spcPts val="1656"/>
              </a:lnSpc>
            </a:pPr>
            <a:endParaRPr lang="en-US" sz="1380">
              <a:solidFill>
                <a:srgbClr val="000000"/>
              </a:solidFill>
              <a:latin typeface="Georgia Pro"/>
            </a:endParaRPr>
          </a:p>
          <a:p>
            <a:pPr algn="just">
              <a:lnSpc>
                <a:spcPts val="1656"/>
              </a:lnSpc>
            </a:pPr>
            <a:r>
              <a:rPr lang="en-US" sz="1380">
                <a:solidFill>
                  <a:srgbClr val="000000"/>
                </a:solidFill>
                <a:latin typeface="Georgia Pro Bold"/>
              </a:rPr>
              <a:t>"Facilidad jurídica"</a:t>
            </a:r>
          </a:p>
          <a:p>
            <a:pPr algn="just">
              <a:lnSpc>
                <a:spcPts val="1656"/>
              </a:lnSpc>
            </a:pPr>
            <a:r>
              <a:rPr lang="en-US" sz="1380">
                <a:solidFill>
                  <a:srgbClr val="000000"/>
                </a:solidFill>
                <a:latin typeface="Georgia Pro"/>
              </a:rPr>
              <a:t>Como puedes imaginar, la gestión de contratos, cláusulas adicionales, contingencias y advertencias en un mundo que se ha vuelto más litigioso que nunca no es para los débiles de corazón. Del mismo modo que un contable puede ayudarte a navegar con éxito por los cambiantes códigos fiscales para presentar con confianza una declaración de la renta, un profesional inmobiliario ayuda a los vendedores de viviendas a navegar de forma experta y legal por los precios, términos, condiciones y contratos con mucha más tranquilidad.</a:t>
            </a:r>
          </a:p>
        </p:txBody>
      </p:sp>
      <p:grpSp>
        <p:nvGrpSpPr>
          <p:cNvPr id="3" name="Group 3"/>
          <p:cNvGrpSpPr/>
          <p:nvPr/>
        </p:nvGrpSpPr>
        <p:grpSpPr>
          <a:xfrm>
            <a:off x="-93720" y="7163819"/>
            <a:ext cx="8081491" cy="2441775"/>
            <a:chOff x="0" y="0"/>
            <a:chExt cx="5875357" cy="1775204"/>
          </a:xfrm>
        </p:grpSpPr>
        <p:sp>
          <p:nvSpPr>
            <p:cNvPr id="4" name="Freeform 4"/>
            <p:cNvSpPr/>
            <p:nvPr/>
          </p:nvSpPr>
          <p:spPr>
            <a:xfrm>
              <a:off x="0" y="0"/>
              <a:ext cx="5875357" cy="1775204"/>
            </a:xfrm>
            <a:custGeom>
              <a:avLst/>
              <a:gdLst/>
              <a:ahLst/>
              <a:cxnLst/>
              <a:rect l="l" t="t" r="r" b="b"/>
              <a:pathLst>
                <a:path w="5875357" h="1775204">
                  <a:moveTo>
                    <a:pt x="0" y="0"/>
                  </a:moveTo>
                  <a:lnTo>
                    <a:pt x="5875357" y="0"/>
                  </a:lnTo>
                  <a:lnTo>
                    <a:pt x="5875357" y="1775204"/>
                  </a:lnTo>
                  <a:lnTo>
                    <a:pt x="0" y="1775204"/>
                  </a:lnTo>
                  <a:close/>
                </a:path>
              </a:pathLst>
            </a:custGeom>
            <a:solidFill>
              <a:srgbClr val="A8D0F6"/>
            </a:solidFill>
          </p:spPr>
          <p:txBody>
            <a:bodyPr/>
            <a:lstStyle/>
            <a:p>
              <a:endParaRPr lang="en-US"/>
            </a:p>
          </p:txBody>
        </p:sp>
      </p:grpSp>
      <p:sp>
        <p:nvSpPr>
          <p:cNvPr id="5" name="Freeform 5"/>
          <p:cNvSpPr/>
          <p:nvPr/>
        </p:nvSpPr>
        <p:spPr>
          <a:xfrm>
            <a:off x="895230" y="3932417"/>
            <a:ext cx="5981939" cy="5472242"/>
          </a:xfrm>
          <a:custGeom>
            <a:avLst/>
            <a:gdLst/>
            <a:ahLst/>
            <a:cxnLst/>
            <a:rect l="l" t="t" r="r" b="b"/>
            <a:pathLst>
              <a:path w="5981939" h="5472242">
                <a:moveTo>
                  <a:pt x="0" y="0"/>
                </a:moveTo>
                <a:lnTo>
                  <a:pt x="5981940" y="0"/>
                </a:lnTo>
                <a:lnTo>
                  <a:pt x="5981940" y="5472243"/>
                </a:lnTo>
                <a:lnTo>
                  <a:pt x="0" y="5472243"/>
                </a:lnTo>
                <a:lnTo>
                  <a:pt x="0" y="0"/>
                </a:lnTo>
                <a:close/>
              </a:path>
            </a:pathLst>
          </a:custGeom>
          <a:blipFill>
            <a:blip r:embed="rId2" cstate="email">
              <a:extLst>
                <a:ext uri="{28A0092B-C50C-407E-A947-70E740481C1C}">
                  <a14:useLocalDpi xmlns:a14="http://schemas.microsoft.com/office/drawing/2010/main"/>
                </a:ext>
              </a:extLst>
            </a:blip>
            <a:stretch>
              <a:fillRect l="-23120" r="-23120" b="-6707"/>
            </a:stretch>
          </a:blipFill>
        </p:spPr>
        <p:txBody>
          <a:bodyPr/>
          <a:lstStyle/>
          <a:p>
            <a:endParaRPr lang="en-US"/>
          </a:p>
        </p:txBody>
      </p:sp>
      <p:grpSp>
        <p:nvGrpSpPr>
          <p:cNvPr id="6" name="Group 6"/>
          <p:cNvGrpSpPr/>
          <p:nvPr/>
        </p:nvGrpSpPr>
        <p:grpSpPr>
          <a:xfrm>
            <a:off x="-93720" y="9611929"/>
            <a:ext cx="7989642" cy="446471"/>
            <a:chOff x="0" y="0"/>
            <a:chExt cx="2785060" cy="155633"/>
          </a:xfrm>
        </p:grpSpPr>
        <p:sp>
          <p:nvSpPr>
            <p:cNvPr id="7" name="Freeform 7"/>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8" name="TextBox 8"/>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9" name="TextBox 9"/>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13</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2588751"/>
            <a:chOff x="0" y="0"/>
            <a:chExt cx="5650643" cy="1882058"/>
          </a:xfrm>
        </p:grpSpPr>
        <p:sp>
          <p:nvSpPr>
            <p:cNvPr id="3" name="Freeform 3"/>
            <p:cNvSpPr/>
            <p:nvPr/>
          </p:nvSpPr>
          <p:spPr>
            <a:xfrm>
              <a:off x="0" y="0"/>
              <a:ext cx="5650643" cy="1882058"/>
            </a:xfrm>
            <a:custGeom>
              <a:avLst/>
              <a:gdLst/>
              <a:ahLst/>
              <a:cxnLst/>
              <a:rect l="l" t="t" r="r" b="b"/>
              <a:pathLst>
                <a:path w="5650643" h="1882058">
                  <a:moveTo>
                    <a:pt x="0" y="0"/>
                  </a:moveTo>
                  <a:lnTo>
                    <a:pt x="5650643" y="0"/>
                  </a:lnTo>
                  <a:lnTo>
                    <a:pt x="5650643" y="1882058"/>
                  </a:lnTo>
                  <a:lnTo>
                    <a:pt x="0" y="1882058"/>
                  </a:lnTo>
                  <a:close/>
                </a:path>
              </a:pathLst>
            </a:custGeom>
            <a:solidFill>
              <a:srgbClr val="292929"/>
            </a:solidFill>
          </p:spPr>
          <p:txBody>
            <a:bodyPr/>
            <a:lstStyle/>
            <a:p>
              <a:endParaRPr lang="en-US"/>
            </a:p>
          </p:txBody>
        </p:sp>
      </p:grpSp>
      <p:grpSp>
        <p:nvGrpSpPr>
          <p:cNvPr id="4" name="Group 4"/>
          <p:cNvGrpSpPr/>
          <p:nvPr/>
        </p:nvGrpSpPr>
        <p:grpSpPr>
          <a:xfrm>
            <a:off x="655283" y="280325"/>
            <a:ext cx="6461834" cy="5412935"/>
            <a:chOff x="0" y="0"/>
            <a:chExt cx="8615779" cy="7217246"/>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l="16857" r="17322" b="17295"/>
            <a:stretch>
              <a:fillRect/>
            </a:stretch>
          </p:blipFill>
          <p:spPr>
            <a:xfrm>
              <a:off x="0" y="0"/>
              <a:ext cx="8615779" cy="7217246"/>
            </a:xfrm>
            <a:prstGeom prst="rect">
              <a:avLst/>
            </a:prstGeom>
          </p:spPr>
        </p:pic>
      </p:grpSp>
      <p:sp>
        <p:nvSpPr>
          <p:cNvPr id="6" name="TextBox 6"/>
          <p:cNvSpPr txBox="1"/>
          <p:nvPr/>
        </p:nvSpPr>
        <p:spPr>
          <a:xfrm>
            <a:off x="754675" y="6313471"/>
            <a:ext cx="6263051" cy="2269378"/>
          </a:xfrm>
          <a:prstGeom prst="rect">
            <a:avLst/>
          </a:prstGeom>
        </p:spPr>
        <p:txBody>
          <a:bodyPr lIns="0" tIns="0" rIns="0" bIns="0" rtlCol="0" anchor="t">
            <a:spAutoFit/>
          </a:bodyPr>
          <a:lstStyle/>
          <a:p>
            <a:pPr algn="just">
              <a:lnSpc>
                <a:spcPts val="1656"/>
              </a:lnSpc>
            </a:pPr>
            <a:r>
              <a:rPr lang="en-US" sz="1380">
                <a:solidFill>
                  <a:srgbClr val="000000"/>
                </a:solidFill>
                <a:latin typeface="Georgia Pro"/>
              </a:rPr>
              <a:t>Recurrir a los servicios de un agente comprador profesional es similar a recurrir a un contable para que te ayude con tus impuestos, a un médico para que te ayude con tu asistencia sanitaria o a un mecánico para que te ayude con tu coche.  Si tuvieras tiempo para dedicarlo a aprender todo sobre contabilidad, medicina y mecánica del automóvil, podrías realizar estos servicios tú mismo. Pero, ¿quién tiene tiempo? Por eso permites que otros profesionales te ayuden en sus áreas específicas de especialización.</a:t>
            </a:r>
          </a:p>
          <a:p>
            <a:pPr algn="just">
              <a:lnSpc>
                <a:spcPts val="1656"/>
              </a:lnSpc>
            </a:pPr>
            <a:endParaRPr lang="en-US" sz="1380">
              <a:solidFill>
                <a:srgbClr val="000000"/>
              </a:solidFill>
              <a:latin typeface="Georgia Pro"/>
            </a:endParaRPr>
          </a:p>
          <a:p>
            <a:pPr algn="just">
              <a:lnSpc>
                <a:spcPts val="1656"/>
              </a:lnSpc>
            </a:pPr>
            <a:r>
              <a:rPr lang="en-US" sz="1380">
                <a:solidFill>
                  <a:srgbClr val="000000"/>
                </a:solidFill>
                <a:latin typeface="Georgia Pro"/>
              </a:rPr>
              <a:t>Me ocuparé por ti de las molestias de las transacciones inmobiliarias cotidianas. Te dejo concentrarte en tu trabajo a tiempo completo mientras yo hago el mío. Te guiaré a través del proceso de compra de una vivienda y representaré exclusivamente tus intereses mientras te ayudo a encontrar una casa, presentar tu oferta de contrato, negociar y ¡cerrar la compra de tu casa!</a:t>
            </a:r>
          </a:p>
        </p:txBody>
      </p:sp>
      <p:grpSp>
        <p:nvGrpSpPr>
          <p:cNvPr id="7" name="Group 7"/>
          <p:cNvGrpSpPr/>
          <p:nvPr/>
        </p:nvGrpSpPr>
        <p:grpSpPr>
          <a:xfrm>
            <a:off x="-93720" y="9611929"/>
            <a:ext cx="7989642" cy="446471"/>
            <a:chOff x="0" y="0"/>
            <a:chExt cx="2785060" cy="155633"/>
          </a:xfrm>
        </p:grpSpPr>
        <p:sp>
          <p:nvSpPr>
            <p:cNvPr id="8" name="Freeform 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9" name="TextBox 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0" name="TextBox 10"/>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14</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grpSp>
        <p:nvGrpSpPr>
          <p:cNvPr id="2" name="Group 2"/>
          <p:cNvGrpSpPr/>
          <p:nvPr/>
        </p:nvGrpSpPr>
        <p:grpSpPr>
          <a:xfrm>
            <a:off x="533400" y="0"/>
            <a:ext cx="6705600" cy="10058400"/>
            <a:chOff x="0" y="0"/>
            <a:chExt cx="8940800" cy="134112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l="27791" r="27791"/>
            <a:stretch>
              <a:fillRect/>
            </a:stretch>
          </p:blipFill>
          <p:spPr>
            <a:xfrm>
              <a:off x="0" y="0"/>
              <a:ext cx="8940800" cy="13411200"/>
            </a:xfrm>
            <a:prstGeom prst="rect">
              <a:avLst/>
            </a:prstGeom>
          </p:spPr>
        </p:pic>
      </p:grpSp>
      <p:grpSp>
        <p:nvGrpSpPr>
          <p:cNvPr id="4" name="Group 4"/>
          <p:cNvGrpSpPr/>
          <p:nvPr/>
        </p:nvGrpSpPr>
        <p:grpSpPr>
          <a:xfrm>
            <a:off x="1119075" y="987478"/>
            <a:ext cx="5564052" cy="8624452"/>
            <a:chOff x="0" y="0"/>
            <a:chExt cx="3309775" cy="5130253"/>
          </a:xfrm>
        </p:grpSpPr>
        <p:sp>
          <p:nvSpPr>
            <p:cNvPr id="5" name="Freeform 5"/>
            <p:cNvSpPr/>
            <p:nvPr/>
          </p:nvSpPr>
          <p:spPr>
            <a:xfrm>
              <a:off x="0" y="0"/>
              <a:ext cx="3309774" cy="5130253"/>
            </a:xfrm>
            <a:custGeom>
              <a:avLst/>
              <a:gdLst/>
              <a:ahLst/>
              <a:cxnLst/>
              <a:rect l="l" t="t" r="r" b="b"/>
              <a:pathLst>
                <a:path w="3309774" h="5130253">
                  <a:moveTo>
                    <a:pt x="0" y="0"/>
                  </a:moveTo>
                  <a:lnTo>
                    <a:pt x="3309774" y="0"/>
                  </a:lnTo>
                  <a:lnTo>
                    <a:pt x="3309774" y="5130253"/>
                  </a:lnTo>
                  <a:lnTo>
                    <a:pt x="0" y="5130253"/>
                  </a:lnTo>
                  <a:close/>
                </a:path>
              </a:pathLst>
            </a:custGeom>
            <a:solidFill>
              <a:srgbClr val="FFFFFF">
                <a:alpha val="96863"/>
              </a:srgbClr>
            </a:solidFill>
          </p:spPr>
          <p:txBody>
            <a:bodyPr/>
            <a:lstStyle/>
            <a:p>
              <a:endParaRPr lang="en-US"/>
            </a:p>
          </p:txBody>
        </p:sp>
      </p:grpSp>
      <p:sp>
        <p:nvSpPr>
          <p:cNvPr id="6" name="TextBox 6"/>
          <p:cNvSpPr txBox="1"/>
          <p:nvPr/>
        </p:nvSpPr>
        <p:spPr>
          <a:xfrm>
            <a:off x="1491241" y="2290417"/>
            <a:ext cx="4789918" cy="6847900"/>
          </a:xfrm>
          <a:prstGeom prst="rect">
            <a:avLst/>
          </a:prstGeom>
        </p:spPr>
        <p:txBody>
          <a:bodyPr lIns="0" tIns="0" rIns="0" bIns="0" rtlCol="0" anchor="t">
            <a:spAutoFit/>
          </a:bodyPr>
          <a:lstStyle/>
          <a:p>
            <a:pPr algn="ctr">
              <a:lnSpc>
                <a:spcPts val="2036"/>
              </a:lnSpc>
            </a:pPr>
            <a:r>
              <a:rPr lang="en-US" sz="1400" dirty="0" err="1">
                <a:solidFill>
                  <a:srgbClr val="000000"/>
                </a:solidFill>
                <a:latin typeface="Georgia Pro"/>
              </a:rPr>
              <a:t>Cuando</a:t>
            </a:r>
            <a:r>
              <a:rPr lang="en-US" sz="1400" dirty="0">
                <a:solidFill>
                  <a:srgbClr val="000000"/>
                </a:solidFill>
                <a:latin typeface="Georgia Pro"/>
              </a:rPr>
              <a:t> se </a:t>
            </a:r>
            <a:r>
              <a:rPr lang="en-US" sz="1400" dirty="0" err="1">
                <a:solidFill>
                  <a:srgbClr val="000000"/>
                </a:solidFill>
                <a:latin typeface="Georgia Pro"/>
              </a:rPr>
              <a:t>trata</a:t>
            </a:r>
            <a:r>
              <a:rPr lang="en-US" sz="1400" dirty="0">
                <a:solidFill>
                  <a:srgbClr val="000000"/>
                </a:solidFill>
                <a:latin typeface="Georgia Pro"/>
              </a:rPr>
              <a:t> de </a:t>
            </a:r>
            <a:r>
              <a:rPr lang="en-US" sz="1400" dirty="0" err="1">
                <a:solidFill>
                  <a:srgbClr val="000000"/>
                </a:solidFill>
                <a:latin typeface="Georgia Pro"/>
              </a:rPr>
              <a:t>negociar</a:t>
            </a:r>
            <a:r>
              <a:rPr lang="en-US" sz="1400" dirty="0">
                <a:solidFill>
                  <a:srgbClr val="000000"/>
                </a:solidFill>
                <a:latin typeface="Georgia Pro"/>
              </a:rPr>
              <a:t> la </a:t>
            </a:r>
            <a:r>
              <a:rPr lang="en-US" sz="1400" dirty="0" err="1">
                <a:solidFill>
                  <a:srgbClr val="000000"/>
                </a:solidFill>
                <a:latin typeface="Georgia Pro"/>
              </a:rPr>
              <a:t>compra</a:t>
            </a:r>
            <a:r>
              <a:rPr lang="en-US" sz="1400" dirty="0">
                <a:solidFill>
                  <a:srgbClr val="000000"/>
                </a:solidFill>
                <a:latin typeface="Georgia Pro"/>
              </a:rPr>
              <a:t> de </a:t>
            </a:r>
            <a:r>
              <a:rPr lang="en-US" sz="1400" dirty="0" err="1">
                <a:solidFill>
                  <a:srgbClr val="000000"/>
                </a:solidFill>
                <a:latin typeface="Georgia Pro"/>
              </a:rPr>
              <a:t>una</a:t>
            </a:r>
            <a:r>
              <a:rPr lang="en-US" sz="1400" dirty="0">
                <a:solidFill>
                  <a:srgbClr val="000000"/>
                </a:solidFill>
                <a:latin typeface="Georgia Pro"/>
              </a:rPr>
              <a:t> </a:t>
            </a:r>
            <a:r>
              <a:rPr lang="en-US" sz="1400" dirty="0" err="1">
                <a:solidFill>
                  <a:srgbClr val="000000"/>
                </a:solidFill>
                <a:latin typeface="Georgia Pro"/>
              </a:rPr>
              <a:t>vivienda</a:t>
            </a:r>
            <a:r>
              <a:rPr lang="en-US" sz="1400" dirty="0">
                <a:solidFill>
                  <a:srgbClr val="000000"/>
                </a:solidFill>
                <a:latin typeface="Georgia Pro"/>
              </a:rPr>
              <a:t>, </a:t>
            </a:r>
            <a:r>
              <a:rPr lang="en-US" sz="1400" dirty="0" err="1">
                <a:solidFill>
                  <a:srgbClr val="000000"/>
                </a:solidFill>
                <a:latin typeface="Georgia Pro"/>
              </a:rPr>
              <a:t>éstas</a:t>
            </a:r>
            <a:r>
              <a:rPr lang="en-US" sz="1400" dirty="0">
                <a:solidFill>
                  <a:srgbClr val="000000"/>
                </a:solidFill>
                <a:latin typeface="Georgia Pro"/>
              </a:rPr>
              <a:t> son las partes </a:t>
            </a:r>
            <a:r>
              <a:rPr lang="en-US" sz="1400" dirty="0" err="1">
                <a:solidFill>
                  <a:srgbClr val="000000"/>
                </a:solidFill>
                <a:latin typeface="Georgia Pro"/>
              </a:rPr>
              <a:t>implicadas</a:t>
            </a:r>
            <a:r>
              <a:rPr lang="en-US" sz="1400" dirty="0">
                <a:solidFill>
                  <a:srgbClr val="000000"/>
                </a:solidFill>
                <a:latin typeface="Georgia Pro"/>
              </a:rPr>
              <a:t> que </a:t>
            </a:r>
            <a:r>
              <a:rPr lang="en-US" sz="1400" dirty="0" err="1">
                <a:solidFill>
                  <a:srgbClr val="000000"/>
                </a:solidFill>
                <a:latin typeface="Georgia Pro"/>
              </a:rPr>
              <a:t>influirán</a:t>
            </a:r>
            <a:r>
              <a:rPr lang="en-US" sz="1400" dirty="0">
                <a:solidFill>
                  <a:srgbClr val="000000"/>
                </a:solidFill>
                <a:latin typeface="Georgia Pro"/>
              </a:rPr>
              <a:t> </a:t>
            </a:r>
            <a:r>
              <a:rPr lang="en-US" sz="1400" dirty="0" err="1">
                <a:solidFill>
                  <a:srgbClr val="000000"/>
                </a:solidFill>
                <a:latin typeface="Georgia Pro"/>
              </a:rPr>
              <a:t>en</a:t>
            </a:r>
            <a:r>
              <a:rPr lang="en-US" sz="1400" dirty="0">
                <a:solidFill>
                  <a:srgbClr val="000000"/>
                </a:solidFill>
                <a:latin typeface="Georgia Pro"/>
              </a:rPr>
              <a:t> </a:t>
            </a:r>
            <a:r>
              <a:rPr lang="en-US" sz="1400" dirty="0" err="1">
                <a:solidFill>
                  <a:srgbClr val="000000"/>
                </a:solidFill>
                <a:latin typeface="Georgia Pro"/>
              </a:rPr>
              <a:t>los</a:t>
            </a:r>
            <a:r>
              <a:rPr lang="en-US" sz="1400" dirty="0">
                <a:solidFill>
                  <a:srgbClr val="000000"/>
                </a:solidFill>
                <a:latin typeface="Georgia Pro"/>
              </a:rPr>
              <a:t> </a:t>
            </a:r>
            <a:r>
              <a:rPr lang="en-US" sz="1400" dirty="0" err="1">
                <a:solidFill>
                  <a:srgbClr val="000000"/>
                </a:solidFill>
                <a:latin typeface="Georgia Pro"/>
              </a:rPr>
              <a:t>precios</a:t>
            </a:r>
            <a:r>
              <a:rPr lang="en-US" sz="1400" dirty="0">
                <a:solidFill>
                  <a:srgbClr val="000000"/>
                </a:solidFill>
                <a:latin typeface="Georgia Pro"/>
              </a:rPr>
              <a:t> y </a:t>
            </a:r>
            <a:r>
              <a:rPr lang="en-US" sz="1400" dirty="0" err="1">
                <a:solidFill>
                  <a:srgbClr val="000000"/>
                </a:solidFill>
                <a:latin typeface="Georgia Pro"/>
              </a:rPr>
              <a:t>condiciones</a:t>
            </a:r>
            <a:r>
              <a:rPr lang="en-US" sz="1400" dirty="0">
                <a:solidFill>
                  <a:srgbClr val="000000"/>
                </a:solidFill>
                <a:latin typeface="Georgia Pro"/>
              </a:rPr>
              <a:t> </a:t>
            </a:r>
            <a:r>
              <a:rPr lang="en-US" sz="1400" dirty="0" err="1">
                <a:solidFill>
                  <a:srgbClr val="000000"/>
                </a:solidFill>
                <a:latin typeface="Georgia Pro"/>
              </a:rPr>
              <a:t>acordados</a:t>
            </a:r>
            <a:r>
              <a:rPr lang="en-US" sz="1400" dirty="0">
                <a:solidFill>
                  <a:srgbClr val="000000"/>
                </a:solidFill>
                <a:latin typeface="Georgia Pro"/>
              </a:rPr>
              <a:t>:</a:t>
            </a:r>
          </a:p>
          <a:p>
            <a:pPr algn="just">
              <a:lnSpc>
                <a:spcPts val="1917"/>
              </a:lnSpc>
            </a:pPr>
            <a:endParaRPr lang="en-US" sz="1400" dirty="0">
              <a:solidFill>
                <a:srgbClr val="000000"/>
              </a:solidFill>
              <a:latin typeface="Georgia Pro"/>
            </a:endParaRPr>
          </a:p>
          <a:p>
            <a:pPr marL="179303" lvl="1" indent="-89651" algn="just">
              <a:lnSpc>
                <a:spcPts val="1917"/>
              </a:lnSpc>
              <a:buFont typeface="Arial"/>
              <a:buChar char="•"/>
            </a:pPr>
            <a:r>
              <a:rPr lang="en-US" sz="1400" dirty="0">
                <a:solidFill>
                  <a:srgbClr val="000000"/>
                </a:solidFill>
                <a:latin typeface="Georgia Pro Bold"/>
              </a:rPr>
              <a:t>Tú, </a:t>
            </a:r>
            <a:r>
              <a:rPr lang="en-US" sz="1400" dirty="0" err="1">
                <a:solidFill>
                  <a:srgbClr val="000000"/>
                </a:solidFill>
                <a:latin typeface="Georgia Pro Bold"/>
              </a:rPr>
              <a:t>el</a:t>
            </a:r>
            <a:r>
              <a:rPr lang="en-US" sz="1400" dirty="0">
                <a:solidFill>
                  <a:srgbClr val="000000"/>
                </a:solidFill>
                <a:latin typeface="Georgia Pro Bold"/>
              </a:rPr>
              <a:t> Comprador </a:t>
            </a:r>
            <a:r>
              <a:rPr lang="en-US" sz="1400" dirty="0">
                <a:solidFill>
                  <a:srgbClr val="000000"/>
                </a:solidFill>
                <a:latin typeface="Georgia Pro"/>
              </a:rPr>
              <a:t>- </a:t>
            </a:r>
            <a:r>
              <a:rPr lang="en-US" sz="1400" dirty="0" err="1">
                <a:solidFill>
                  <a:srgbClr val="000000"/>
                </a:solidFill>
                <a:latin typeface="Georgia Pro"/>
              </a:rPr>
              <a:t>buscas</a:t>
            </a:r>
            <a:r>
              <a:rPr lang="en-US" sz="1400" dirty="0">
                <a:solidFill>
                  <a:srgbClr val="000000"/>
                </a:solidFill>
                <a:latin typeface="Georgia Pro"/>
              </a:rPr>
              <a:t> </a:t>
            </a:r>
            <a:r>
              <a:rPr lang="en-US" sz="1400" dirty="0" err="1">
                <a:solidFill>
                  <a:srgbClr val="000000"/>
                </a:solidFill>
                <a:latin typeface="Georgia Pro"/>
              </a:rPr>
              <a:t>encontrar</a:t>
            </a:r>
            <a:r>
              <a:rPr lang="en-US" sz="1400" dirty="0">
                <a:solidFill>
                  <a:srgbClr val="000000"/>
                </a:solidFill>
                <a:latin typeface="Georgia Pro"/>
              </a:rPr>
              <a:t> </a:t>
            </a:r>
            <a:r>
              <a:rPr lang="en-US" sz="1400" dirty="0" err="1">
                <a:solidFill>
                  <a:srgbClr val="000000"/>
                </a:solidFill>
                <a:latin typeface="Georgia Pro"/>
              </a:rPr>
              <a:t>una</a:t>
            </a:r>
            <a:r>
              <a:rPr lang="en-US" sz="1400" dirty="0">
                <a:solidFill>
                  <a:srgbClr val="000000"/>
                </a:solidFill>
                <a:latin typeface="Georgia Pro"/>
              </a:rPr>
              <a:t> </a:t>
            </a:r>
            <a:r>
              <a:rPr lang="en-US" sz="1400" dirty="0" err="1">
                <a:solidFill>
                  <a:srgbClr val="000000"/>
                </a:solidFill>
                <a:latin typeface="Georgia Pro"/>
              </a:rPr>
              <a:t>vivienda</a:t>
            </a:r>
            <a:r>
              <a:rPr lang="en-US" sz="1400" dirty="0">
                <a:solidFill>
                  <a:srgbClr val="000000"/>
                </a:solidFill>
                <a:latin typeface="Georgia Pro"/>
              </a:rPr>
              <a:t> que se </a:t>
            </a:r>
            <a:r>
              <a:rPr lang="en-US" sz="1400" dirty="0" err="1">
                <a:solidFill>
                  <a:srgbClr val="000000"/>
                </a:solidFill>
                <a:latin typeface="Georgia Pro"/>
              </a:rPr>
              <a:t>adapte</a:t>
            </a:r>
            <a:r>
              <a:rPr lang="en-US" sz="1400" dirty="0">
                <a:solidFill>
                  <a:srgbClr val="000000"/>
                </a:solidFill>
                <a:latin typeface="Georgia Pro"/>
              </a:rPr>
              <a:t> a </a:t>
            </a:r>
            <a:r>
              <a:rPr lang="en-US" sz="1400" dirty="0" err="1">
                <a:solidFill>
                  <a:srgbClr val="000000"/>
                </a:solidFill>
                <a:latin typeface="Georgia Pro"/>
              </a:rPr>
              <a:t>tus</a:t>
            </a:r>
            <a:r>
              <a:rPr lang="en-US" sz="1400" dirty="0">
                <a:solidFill>
                  <a:srgbClr val="000000"/>
                </a:solidFill>
                <a:latin typeface="Georgia Pro"/>
              </a:rPr>
              <a:t> </a:t>
            </a:r>
            <a:r>
              <a:rPr lang="en-US" sz="1400" dirty="0" err="1">
                <a:solidFill>
                  <a:srgbClr val="000000"/>
                </a:solidFill>
                <a:latin typeface="Georgia Pro"/>
              </a:rPr>
              <a:t>necesidades</a:t>
            </a:r>
            <a:r>
              <a:rPr lang="en-US" sz="1400" dirty="0">
                <a:solidFill>
                  <a:srgbClr val="000000"/>
                </a:solidFill>
                <a:latin typeface="Georgia Pro"/>
              </a:rPr>
              <a:t> y </a:t>
            </a:r>
            <a:r>
              <a:rPr lang="en-US" sz="1400" dirty="0" err="1">
                <a:solidFill>
                  <a:srgbClr val="000000"/>
                </a:solidFill>
                <a:latin typeface="Georgia Pro"/>
              </a:rPr>
              <a:t>hacer</a:t>
            </a:r>
            <a:r>
              <a:rPr lang="en-US" sz="1400" dirty="0">
                <a:solidFill>
                  <a:srgbClr val="000000"/>
                </a:solidFill>
                <a:latin typeface="Georgia Pro"/>
              </a:rPr>
              <a:t> </a:t>
            </a:r>
            <a:r>
              <a:rPr lang="en-US" sz="1400" dirty="0" err="1">
                <a:solidFill>
                  <a:srgbClr val="000000"/>
                </a:solidFill>
                <a:latin typeface="Georgia Pro"/>
              </a:rPr>
              <a:t>una</a:t>
            </a:r>
            <a:r>
              <a:rPr lang="en-US" sz="1400" dirty="0">
                <a:solidFill>
                  <a:srgbClr val="000000"/>
                </a:solidFill>
                <a:latin typeface="Georgia Pro"/>
              </a:rPr>
              <a:t> </a:t>
            </a:r>
            <a:r>
              <a:rPr lang="en-US" sz="1400" dirty="0" err="1">
                <a:solidFill>
                  <a:srgbClr val="000000"/>
                </a:solidFill>
                <a:latin typeface="Georgia Pro"/>
              </a:rPr>
              <a:t>buena</a:t>
            </a:r>
            <a:r>
              <a:rPr lang="en-US" sz="1400" dirty="0">
                <a:solidFill>
                  <a:srgbClr val="000000"/>
                </a:solidFill>
                <a:latin typeface="Georgia Pro"/>
              </a:rPr>
              <a:t> </a:t>
            </a:r>
            <a:r>
              <a:rPr lang="en-US" sz="1400" dirty="0" err="1">
                <a:solidFill>
                  <a:srgbClr val="000000"/>
                </a:solidFill>
                <a:latin typeface="Georgia Pro"/>
              </a:rPr>
              <a:t>inversión</a:t>
            </a:r>
            <a:endParaRPr lang="en-US" sz="1400" dirty="0">
              <a:solidFill>
                <a:srgbClr val="000000"/>
              </a:solidFill>
              <a:latin typeface="Georgia Pro"/>
            </a:endParaRPr>
          </a:p>
          <a:p>
            <a:pPr marL="179303" lvl="1" indent="-89651" algn="just">
              <a:lnSpc>
                <a:spcPts val="1917"/>
              </a:lnSpc>
              <a:buFont typeface="Arial"/>
              <a:buChar char="•"/>
            </a:pPr>
            <a:r>
              <a:rPr lang="en-US" sz="1400" dirty="0">
                <a:solidFill>
                  <a:srgbClr val="000000"/>
                </a:solidFill>
                <a:latin typeface="Georgia Pro Bold"/>
              </a:rPr>
              <a:t>El </a:t>
            </a:r>
            <a:r>
              <a:rPr lang="en-US" sz="1400" dirty="0" err="1">
                <a:solidFill>
                  <a:srgbClr val="000000"/>
                </a:solidFill>
                <a:latin typeface="Georgia Pro Bold"/>
              </a:rPr>
              <a:t>Agente</a:t>
            </a:r>
            <a:r>
              <a:rPr lang="en-US" sz="1400" dirty="0">
                <a:solidFill>
                  <a:srgbClr val="000000"/>
                </a:solidFill>
                <a:latin typeface="Georgia Pro Bold"/>
              </a:rPr>
              <a:t> del Comprador </a:t>
            </a:r>
            <a:r>
              <a:rPr lang="en-US" sz="1400" dirty="0">
                <a:solidFill>
                  <a:srgbClr val="000000"/>
                </a:solidFill>
                <a:latin typeface="Georgia Pro"/>
              </a:rPr>
              <a:t>- </a:t>
            </a:r>
            <a:r>
              <a:rPr lang="en-US" sz="1400" dirty="0" err="1">
                <a:solidFill>
                  <a:srgbClr val="000000"/>
                </a:solidFill>
                <a:latin typeface="Georgia Pro"/>
              </a:rPr>
              <a:t>el</a:t>
            </a:r>
            <a:r>
              <a:rPr lang="en-US" sz="1400" dirty="0">
                <a:solidFill>
                  <a:srgbClr val="000000"/>
                </a:solidFill>
                <a:latin typeface="Georgia Pro"/>
              </a:rPr>
              <a:t> </a:t>
            </a:r>
            <a:r>
              <a:rPr lang="en-US" sz="1400" dirty="0" err="1">
                <a:solidFill>
                  <a:srgbClr val="000000"/>
                </a:solidFill>
                <a:latin typeface="Georgia Pro"/>
              </a:rPr>
              <a:t>agente</a:t>
            </a:r>
            <a:r>
              <a:rPr lang="en-US" sz="1400" dirty="0">
                <a:solidFill>
                  <a:srgbClr val="000000"/>
                </a:solidFill>
                <a:latin typeface="Georgia Pro"/>
              </a:rPr>
              <a:t> </a:t>
            </a:r>
            <a:r>
              <a:rPr lang="en-US" sz="1400" dirty="0" err="1">
                <a:solidFill>
                  <a:srgbClr val="000000"/>
                </a:solidFill>
                <a:latin typeface="Georgia Pro"/>
              </a:rPr>
              <a:t>inmobiliario</a:t>
            </a:r>
            <a:r>
              <a:rPr lang="en-US" sz="1400" dirty="0">
                <a:solidFill>
                  <a:srgbClr val="000000"/>
                </a:solidFill>
                <a:latin typeface="Georgia Pro"/>
              </a:rPr>
              <a:t> </a:t>
            </a:r>
            <a:r>
              <a:rPr lang="en-US" sz="1400" dirty="0" err="1">
                <a:solidFill>
                  <a:srgbClr val="000000"/>
                </a:solidFill>
                <a:latin typeface="Georgia Pro"/>
              </a:rPr>
              <a:t>encargado</a:t>
            </a:r>
            <a:r>
              <a:rPr lang="en-US" sz="1400" dirty="0">
                <a:solidFill>
                  <a:srgbClr val="000000"/>
                </a:solidFill>
                <a:latin typeface="Georgia Pro"/>
              </a:rPr>
              <a:t> de </a:t>
            </a:r>
            <a:r>
              <a:rPr lang="en-US" sz="1400" dirty="0" err="1">
                <a:solidFill>
                  <a:srgbClr val="000000"/>
                </a:solidFill>
                <a:latin typeface="Georgia Pro"/>
              </a:rPr>
              <a:t>negociar</a:t>
            </a:r>
            <a:r>
              <a:rPr lang="en-US" sz="1400" dirty="0">
                <a:solidFill>
                  <a:srgbClr val="000000"/>
                </a:solidFill>
                <a:latin typeface="Georgia Pro"/>
              </a:rPr>
              <a:t> </a:t>
            </a:r>
            <a:r>
              <a:rPr lang="en-US" sz="1400" dirty="0" err="1">
                <a:solidFill>
                  <a:srgbClr val="000000"/>
                </a:solidFill>
                <a:latin typeface="Georgia Pro"/>
              </a:rPr>
              <a:t>en</a:t>
            </a:r>
            <a:r>
              <a:rPr lang="en-US" sz="1400" dirty="0">
                <a:solidFill>
                  <a:srgbClr val="000000"/>
                </a:solidFill>
                <a:latin typeface="Georgia Pro"/>
              </a:rPr>
              <a:t> </a:t>
            </a:r>
            <a:r>
              <a:rPr lang="en-US" sz="1400" dirty="0" err="1">
                <a:solidFill>
                  <a:srgbClr val="000000"/>
                </a:solidFill>
                <a:latin typeface="Georgia Pro"/>
              </a:rPr>
              <a:t>tu</a:t>
            </a:r>
            <a:r>
              <a:rPr lang="en-US" sz="1400" dirty="0">
                <a:solidFill>
                  <a:srgbClr val="000000"/>
                </a:solidFill>
                <a:latin typeface="Georgia Pro"/>
              </a:rPr>
              <a:t> </a:t>
            </a:r>
            <a:r>
              <a:rPr lang="en-US" sz="1400" dirty="0" err="1">
                <a:solidFill>
                  <a:srgbClr val="000000"/>
                </a:solidFill>
                <a:latin typeface="Georgia Pro"/>
              </a:rPr>
              <a:t>nombre</a:t>
            </a:r>
            <a:r>
              <a:rPr lang="en-US" sz="1400" dirty="0">
                <a:solidFill>
                  <a:srgbClr val="000000"/>
                </a:solidFill>
                <a:latin typeface="Georgia Pro"/>
              </a:rPr>
              <a:t> y velar </a:t>
            </a:r>
            <a:r>
              <a:rPr lang="en-US" sz="1400" dirty="0" err="1">
                <a:solidFill>
                  <a:srgbClr val="000000"/>
                </a:solidFill>
                <a:latin typeface="Georgia Pro"/>
              </a:rPr>
              <a:t>por</a:t>
            </a:r>
            <a:r>
              <a:rPr lang="en-US" sz="1400" dirty="0">
                <a:solidFill>
                  <a:srgbClr val="000000"/>
                </a:solidFill>
                <a:latin typeface="Georgia Pro"/>
              </a:rPr>
              <a:t> </a:t>
            </a:r>
            <a:r>
              <a:rPr lang="en-US" sz="1400" dirty="0" err="1">
                <a:solidFill>
                  <a:srgbClr val="000000"/>
                </a:solidFill>
                <a:latin typeface="Georgia Pro"/>
              </a:rPr>
              <a:t>tus</a:t>
            </a:r>
            <a:r>
              <a:rPr lang="en-US" sz="1400" dirty="0">
                <a:solidFill>
                  <a:srgbClr val="000000"/>
                </a:solidFill>
                <a:latin typeface="Georgia Pro"/>
              </a:rPr>
              <a:t> </a:t>
            </a:r>
            <a:r>
              <a:rPr lang="en-US" sz="1400" dirty="0" err="1">
                <a:solidFill>
                  <a:srgbClr val="000000"/>
                </a:solidFill>
                <a:latin typeface="Georgia Pro"/>
              </a:rPr>
              <a:t>intereses</a:t>
            </a:r>
            <a:endParaRPr lang="en-US" sz="1400" dirty="0">
              <a:solidFill>
                <a:srgbClr val="000000"/>
              </a:solidFill>
              <a:latin typeface="Georgia Pro"/>
            </a:endParaRPr>
          </a:p>
          <a:p>
            <a:pPr marL="179303" lvl="1" indent="-89651" algn="just">
              <a:lnSpc>
                <a:spcPts val="1917"/>
              </a:lnSpc>
              <a:buFont typeface="Arial"/>
              <a:buChar char="•"/>
            </a:pPr>
            <a:r>
              <a:rPr lang="en-US" sz="1400" dirty="0">
                <a:solidFill>
                  <a:srgbClr val="000000"/>
                </a:solidFill>
                <a:latin typeface="Georgia Pro Bold"/>
              </a:rPr>
              <a:t>El abogado del comprador</a:t>
            </a:r>
            <a:r>
              <a:rPr lang="en-US" sz="1400" dirty="0">
                <a:solidFill>
                  <a:srgbClr val="000000"/>
                </a:solidFill>
                <a:latin typeface="Georgia Pro"/>
              </a:rPr>
              <a:t>: protege </a:t>
            </a:r>
            <a:r>
              <a:rPr lang="en-US" sz="1400" dirty="0" err="1">
                <a:solidFill>
                  <a:srgbClr val="000000"/>
                </a:solidFill>
                <a:latin typeface="Georgia Pro"/>
              </a:rPr>
              <a:t>tus</a:t>
            </a:r>
            <a:r>
              <a:rPr lang="en-US" sz="1400" dirty="0">
                <a:solidFill>
                  <a:srgbClr val="000000"/>
                </a:solidFill>
                <a:latin typeface="Georgia Pro"/>
              </a:rPr>
              <a:t> </a:t>
            </a:r>
            <a:r>
              <a:rPr lang="en-US" sz="1400" dirty="0" err="1">
                <a:solidFill>
                  <a:srgbClr val="000000"/>
                </a:solidFill>
                <a:latin typeface="Georgia Pro"/>
              </a:rPr>
              <a:t>intereses</a:t>
            </a:r>
            <a:r>
              <a:rPr lang="en-US" sz="1400" dirty="0">
                <a:solidFill>
                  <a:srgbClr val="000000"/>
                </a:solidFill>
                <a:latin typeface="Georgia Pro"/>
              </a:rPr>
              <a:t> </a:t>
            </a:r>
            <a:r>
              <a:rPr lang="en-US" sz="1400" dirty="0" err="1">
                <a:solidFill>
                  <a:srgbClr val="000000"/>
                </a:solidFill>
                <a:latin typeface="Georgia Pro"/>
              </a:rPr>
              <a:t>legales</a:t>
            </a:r>
            <a:endParaRPr lang="en-US" sz="1400" dirty="0">
              <a:solidFill>
                <a:srgbClr val="000000"/>
              </a:solidFill>
              <a:latin typeface="Georgia Pro"/>
            </a:endParaRPr>
          </a:p>
          <a:p>
            <a:pPr marL="179303" lvl="1" indent="-89651" algn="just">
              <a:lnSpc>
                <a:spcPts val="1917"/>
              </a:lnSpc>
              <a:buFont typeface="Arial"/>
              <a:buChar char="•"/>
            </a:pPr>
            <a:r>
              <a:rPr lang="en-US" sz="1400" dirty="0">
                <a:solidFill>
                  <a:srgbClr val="000000"/>
                </a:solidFill>
                <a:latin typeface="Georgia Pro Bold"/>
              </a:rPr>
              <a:t>El </a:t>
            </a:r>
            <a:r>
              <a:rPr lang="en-US" sz="1400" dirty="0" err="1">
                <a:solidFill>
                  <a:srgbClr val="000000"/>
                </a:solidFill>
                <a:latin typeface="Georgia Pro Bold"/>
              </a:rPr>
              <a:t>Vendedor</a:t>
            </a:r>
            <a:r>
              <a:rPr lang="en-US" sz="1400" dirty="0">
                <a:solidFill>
                  <a:srgbClr val="000000"/>
                </a:solidFill>
                <a:latin typeface="Georgia Pro Bold"/>
              </a:rPr>
              <a:t> </a:t>
            </a:r>
            <a:r>
              <a:rPr lang="en-US" sz="1400" dirty="0">
                <a:solidFill>
                  <a:srgbClr val="000000"/>
                </a:solidFill>
                <a:latin typeface="Georgia Pro"/>
              </a:rPr>
              <a:t>- que </a:t>
            </a:r>
            <a:r>
              <a:rPr lang="en-US" sz="1400" dirty="0" err="1">
                <a:solidFill>
                  <a:srgbClr val="000000"/>
                </a:solidFill>
                <a:latin typeface="Georgia Pro"/>
              </a:rPr>
              <a:t>busca</a:t>
            </a:r>
            <a:r>
              <a:rPr lang="en-US" sz="1400" dirty="0">
                <a:solidFill>
                  <a:srgbClr val="000000"/>
                </a:solidFill>
                <a:latin typeface="Georgia Pro"/>
              </a:rPr>
              <a:t> vender </a:t>
            </a:r>
            <a:r>
              <a:rPr lang="en-US" sz="1400" dirty="0" err="1">
                <a:solidFill>
                  <a:srgbClr val="000000"/>
                </a:solidFill>
                <a:latin typeface="Georgia Pro"/>
              </a:rPr>
              <a:t>su</a:t>
            </a:r>
            <a:r>
              <a:rPr lang="en-US" sz="1400" dirty="0">
                <a:solidFill>
                  <a:srgbClr val="000000"/>
                </a:solidFill>
                <a:latin typeface="Georgia Pro"/>
              </a:rPr>
              <a:t> casa y </a:t>
            </a:r>
            <a:r>
              <a:rPr lang="en-US" sz="1400" dirty="0" err="1">
                <a:solidFill>
                  <a:srgbClr val="000000"/>
                </a:solidFill>
                <a:latin typeface="Georgia Pro"/>
              </a:rPr>
              <a:t>obtener</a:t>
            </a:r>
            <a:r>
              <a:rPr lang="en-US" sz="1400" dirty="0">
                <a:solidFill>
                  <a:srgbClr val="000000"/>
                </a:solidFill>
                <a:latin typeface="Georgia Pro"/>
              </a:rPr>
              <a:t> </a:t>
            </a:r>
            <a:r>
              <a:rPr lang="en-US" sz="1400" dirty="0" err="1">
                <a:solidFill>
                  <a:srgbClr val="000000"/>
                </a:solidFill>
                <a:latin typeface="Georgia Pro"/>
              </a:rPr>
              <a:t>el</a:t>
            </a:r>
            <a:r>
              <a:rPr lang="en-US" sz="1400" dirty="0">
                <a:solidFill>
                  <a:srgbClr val="000000"/>
                </a:solidFill>
                <a:latin typeface="Georgia Pro"/>
              </a:rPr>
              <a:t> </a:t>
            </a:r>
            <a:r>
              <a:rPr lang="en-US" sz="1400" dirty="0" err="1">
                <a:solidFill>
                  <a:srgbClr val="000000"/>
                </a:solidFill>
                <a:latin typeface="Georgia Pro"/>
              </a:rPr>
              <a:t>precio</a:t>
            </a:r>
            <a:r>
              <a:rPr lang="en-US" sz="1400" dirty="0">
                <a:solidFill>
                  <a:srgbClr val="000000"/>
                </a:solidFill>
                <a:latin typeface="Georgia Pro"/>
              </a:rPr>
              <a:t> </a:t>
            </a:r>
            <a:r>
              <a:rPr lang="en-US" sz="1400" dirty="0" err="1">
                <a:solidFill>
                  <a:srgbClr val="000000"/>
                </a:solidFill>
                <a:latin typeface="Georgia Pro"/>
              </a:rPr>
              <a:t>más</a:t>
            </a:r>
            <a:r>
              <a:rPr lang="en-US" sz="1400" dirty="0">
                <a:solidFill>
                  <a:srgbClr val="000000"/>
                </a:solidFill>
                <a:latin typeface="Georgia Pro"/>
              </a:rPr>
              <a:t> alto y </a:t>
            </a:r>
            <a:r>
              <a:rPr lang="en-US" sz="1400" dirty="0" err="1">
                <a:solidFill>
                  <a:srgbClr val="000000"/>
                </a:solidFill>
                <a:latin typeface="Georgia Pro"/>
              </a:rPr>
              <a:t>el</a:t>
            </a:r>
            <a:r>
              <a:rPr lang="en-US" sz="1400" dirty="0">
                <a:solidFill>
                  <a:srgbClr val="000000"/>
                </a:solidFill>
                <a:latin typeface="Georgia Pro"/>
              </a:rPr>
              <a:t> </a:t>
            </a:r>
            <a:r>
              <a:rPr lang="en-US" sz="1400" dirty="0" err="1">
                <a:solidFill>
                  <a:srgbClr val="000000"/>
                </a:solidFill>
                <a:latin typeface="Georgia Pro"/>
              </a:rPr>
              <a:t>mejor</a:t>
            </a:r>
            <a:r>
              <a:rPr lang="en-US" sz="1400" dirty="0">
                <a:solidFill>
                  <a:srgbClr val="000000"/>
                </a:solidFill>
                <a:latin typeface="Georgia Pro"/>
              </a:rPr>
              <a:t> </a:t>
            </a:r>
            <a:r>
              <a:rPr lang="en-US" sz="1400" dirty="0" err="1">
                <a:solidFill>
                  <a:srgbClr val="000000"/>
                </a:solidFill>
                <a:latin typeface="Georgia Pro"/>
              </a:rPr>
              <a:t>rendimiento</a:t>
            </a:r>
            <a:r>
              <a:rPr lang="en-US" sz="1400" dirty="0">
                <a:solidFill>
                  <a:srgbClr val="000000"/>
                </a:solidFill>
                <a:latin typeface="Georgia Pro"/>
              </a:rPr>
              <a:t> de </a:t>
            </a:r>
            <a:r>
              <a:rPr lang="en-US" sz="1400" dirty="0" err="1">
                <a:solidFill>
                  <a:srgbClr val="000000"/>
                </a:solidFill>
                <a:latin typeface="Georgia Pro"/>
              </a:rPr>
              <a:t>su</a:t>
            </a:r>
            <a:r>
              <a:rPr lang="en-US" sz="1400" dirty="0">
                <a:solidFill>
                  <a:srgbClr val="000000"/>
                </a:solidFill>
                <a:latin typeface="Georgia Pro"/>
              </a:rPr>
              <a:t> </a:t>
            </a:r>
            <a:r>
              <a:rPr lang="en-US" sz="1400" dirty="0" err="1">
                <a:solidFill>
                  <a:srgbClr val="000000"/>
                </a:solidFill>
                <a:latin typeface="Georgia Pro"/>
              </a:rPr>
              <a:t>inversión</a:t>
            </a:r>
            <a:r>
              <a:rPr lang="en-US" sz="1400" dirty="0">
                <a:solidFill>
                  <a:srgbClr val="000000"/>
                </a:solidFill>
                <a:latin typeface="Georgia Pro"/>
              </a:rPr>
              <a:t>.</a:t>
            </a:r>
          </a:p>
          <a:p>
            <a:pPr marL="179303" lvl="1" indent="-89651" algn="just">
              <a:lnSpc>
                <a:spcPts val="1917"/>
              </a:lnSpc>
              <a:buFont typeface="Arial"/>
              <a:buChar char="•"/>
            </a:pPr>
            <a:r>
              <a:rPr lang="en-US" sz="1400" dirty="0">
                <a:solidFill>
                  <a:srgbClr val="000000"/>
                </a:solidFill>
                <a:latin typeface="Georgia Pro Bold"/>
              </a:rPr>
              <a:t>El </a:t>
            </a:r>
            <a:r>
              <a:rPr lang="en-US" sz="1400" dirty="0" err="1">
                <a:solidFill>
                  <a:srgbClr val="000000"/>
                </a:solidFill>
                <a:latin typeface="Georgia Pro Bold"/>
              </a:rPr>
              <a:t>agente</a:t>
            </a:r>
            <a:r>
              <a:rPr lang="en-US" sz="1400" dirty="0">
                <a:solidFill>
                  <a:srgbClr val="000000"/>
                </a:solidFill>
                <a:latin typeface="Georgia Pro Bold"/>
              </a:rPr>
              <a:t> del </a:t>
            </a:r>
            <a:r>
              <a:rPr lang="en-US" sz="1400" dirty="0" err="1">
                <a:solidFill>
                  <a:srgbClr val="000000"/>
                </a:solidFill>
                <a:latin typeface="Georgia Pro Bold"/>
              </a:rPr>
              <a:t>vendedor</a:t>
            </a:r>
            <a:r>
              <a:rPr lang="en-US" sz="1400" dirty="0">
                <a:solidFill>
                  <a:srgbClr val="000000"/>
                </a:solidFill>
                <a:latin typeface="Georgia Pro"/>
              </a:rPr>
              <a:t>: </a:t>
            </a:r>
            <a:r>
              <a:rPr lang="en-US" sz="1400" dirty="0" err="1">
                <a:solidFill>
                  <a:srgbClr val="000000"/>
                </a:solidFill>
                <a:latin typeface="Georgia Pro"/>
              </a:rPr>
              <a:t>el</a:t>
            </a:r>
            <a:r>
              <a:rPr lang="en-US" sz="1400" dirty="0">
                <a:solidFill>
                  <a:srgbClr val="000000"/>
                </a:solidFill>
                <a:latin typeface="Georgia Pro"/>
              </a:rPr>
              <a:t> </a:t>
            </a:r>
            <a:r>
              <a:rPr lang="en-US" sz="1400" dirty="0" err="1">
                <a:solidFill>
                  <a:srgbClr val="000000"/>
                </a:solidFill>
                <a:latin typeface="Georgia Pro"/>
              </a:rPr>
              <a:t>agente</a:t>
            </a:r>
            <a:r>
              <a:rPr lang="en-US" sz="1400" dirty="0">
                <a:solidFill>
                  <a:srgbClr val="000000"/>
                </a:solidFill>
                <a:latin typeface="Georgia Pro"/>
              </a:rPr>
              <a:t> </a:t>
            </a:r>
            <a:r>
              <a:rPr lang="en-US" sz="1400" dirty="0" err="1">
                <a:solidFill>
                  <a:srgbClr val="000000"/>
                </a:solidFill>
                <a:latin typeface="Georgia Pro"/>
              </a:rPr>
              <a:t>inmobiliario</a:t>
            </a:r>
            <a:r>
              <a:rPr lang="en-US" sz="1400" dirty="0">
                <a:solidFill>
                  <a:srgbClr val="000000"/>
                </a:solidFill>
                <a:latin typeface="Georgia Pro"/>
              </a:rPr>
              <a:t> que </a:t>
            </a:r>
            <a:r>
              <a:rPr lang="en-US" sz="1400" dirty="0" err="1">
                <a:solidFill>
                  <a:srgbClr val="000000"/>
                </a:solidFill>
                <a:latin typeface="Georgia Pro"/>
              </a:rPr>
              <a:t>protegerá</a:t>
            </a:r>
            <a:r>
              <a:rPr lang="en-US" sz="1400" dirty="0">
                <a:solidFill>
                  <a:srgbClr val="000000"/>
                </a:solidFill>
                <a:latin typeface="Georgia Pro"/>
              </a:rPr>
              <a:t> </a:t>
            </a:r>
            <a:r>
              <a:rPr lang="en-US" sz="1400" dirty="0" err="1">
                <a:solidFill>
                  <a:srgbClr val="000000"/>
                </a:solidFill>
                <a:latin typeface="Georgia Pro"/>
              </a:rPr>
              <a:t>los</a:t>
            </a:r>
            <a:r>
              <a:rPr lang="en-US" sz="1400" dirty="0">
                <a:solidFill>
                  <a:srgbClr val="000000"/>
                </a:solidFill>
                <a:latin typeface="Georgia Pro"/>
              </a:rPr>
              <a:t> </a:t>
            </a:r>
            <a:r>
              <a:rPr lang="en-US" sz="1400" dirty="0" err="1">
                <a:solidFill>
                  <a:srgbClr val="000000"/>
                </a:solidFill>
                <a:latin typeface="Georgia Pro"/>
              </a:rPr>
              <a:t>intereses</a:t>
            </a:r>
            <a:r>
              <a:rPr lang="en-US" sz="1400" dirty="0">
                <a:solidFill>
                  <a:srgbClr val="000000"/>
                </a:solidFill>
                <a:latin typeface="Georgia Pro"/>
              </a:rPr>
              <a:t> y </a:t>
            </a:r>
            <a:r>
              <a:rPr lang="en-US" sz="1400" dirty="0" err="1">
                <a:solidFill>
                  <a:srgbClr val="000000"/>
                </a:solidFill>
                <a:latin typeface="Georgia Pro"/>
              </a:rPr>
              <a:t>negociará</a:t>
            </a:r>
            <a:r>
              <a:rPr lang="en-US" sz="1400" dirty="0">
                <a:solidFill>
                  <a:srgbClr val="000000"/>
                </a:solidFill>
                <a:latin typeface="Georgia Pro"/>
              </a:rPr>
              <a:t> </a:t>
            </a:r>
            <a:r>
              <a:rPr lang="en-US" sz="1400" dirty="0" err="1">
                <a:solidFill>
                  <a:srgbClr val="000000"/>
                </a:solidFill>
                <a:latin typeface="Georgia Pro"/>
              </a:rPr>
              <a:t>el</a:t>
            </a:r>
            <a:r>
              <a:rPr lang="en-US" sz="1400" dirty="0">
                <a:solidFill>
                  <a:srgbClr val="000000"/>
                </a:solidFill>
                <a:latin typeface="Georgia Pro"/>
              </a:rPr>
              <a:t> </a:t>
            </a:r>
            <a:r>
              <a:rPr lang="en-US" sz="1400" dirty="0" err="1">
                <a:solidFill>
                  <a:srgbClr val="000000"/>
                </a:solidFill>
                <a:latin typeface="Georgia Pro"/>
              </a:rPr>
              <a:t>precio</a:t>
            </a:r>
            <a:r>
              <a:rPr lang="en-US" sz="1400" dirty="0">
                <a:solidFill>
                  <a:srgbClr val="000000"/>
                </a:solidFill>
                <a:latin typeface="Georgia Pro"/>
              </a:rPr>
              <a:t> y las </a:t>
            </a:r>
            <a:r>
              <a:rPr lang="en-US" sz="1400" dirty="0" err="1">
                <a:solidFill>
                  <a:srgbClr val="000000"/>
                </a:solidFill>
                <a:latin typeface="Georgia Pro"/>
              </a:rPr>
              <a:t>condiciones</a:t>
            </a:r>
            <a:r>
              <a:rPr lang="en-US" sz="1400" dirty="0">
                <a:solidFill>
                  <a:srgbClr val="000000"/>
                </a:solidFill>
                <a:latin typeface="Georgia Pro"/>
              </a:rPr>
              <a:t> </a:t>
            </a:r>
            <a:r>
              <a:rPr lang="en-US" sz="1400" dirty="0" err="1">
                <a:solidFill>
                  <a:srgbClr val="000000"/>
                </a:solidFill>
                <a:latin typeface="Georgia Pro"/>
              </a:rPr>
              <a:t>en</a:t>
            </a:r>
            <a:r>
              <a:rPr lang="en-US" sz="1400" dirty="0">
                <a:solidFill>
                  <a:srgbClr val="000000"/>
                </a:solidFill>
                <a:latin typeface="Georgia Pro"/>
              </a:rPr>
              <a:t> </a:t>
            </a:r>
            <a:r>
              <a:rPr lang="en-US" sz="1400" dirty="0" err="1">
                <a:solidFill>
                  <a:srgbClr val="000000"/>
                </a:solidFill>
                <a:latin typeface="Georgia Pro"/>
              </a:rPr>
              <a:t>nombre</a:t>
            </a:r>
            <a:r>
              <a:rPr lang="en-US" sz="1400" dirty="0">
                <a:solidFill>
                  <a:srgbClr val="000000"/>
                </a:solidFill>
                <a:latin typeface="Georgia Pro"/>
              </a:rPr>
              <a:t> del </a:t>
            </a:r>
            <a:r>
              <a:rPr lang="en-US" sz="1400" dirty="0" err="1">
                <a:solidFill>
                  <a:srgbClr val="000000"/>
                </a:solidFill>
                <a:latin typeface="Georgia Pro"/>
              </a:rPr>
              <a:t>vendedor</a:t>
            </a:r>
            <a:r>
              <a:rPr lang="en-US" sz="1400" dirty="0">
                <a:solidFill>
                  <a:srgbClr val="000000"/>
                </a:solidFill>
                <a:latin typeface="Georgia Pro"/>
              </a:rPr>
              <a:t>.</a:t>
            </a:r>
          </a:p>
          <a:p>
            <a:pPr marL="179303" lvl="1" indent="-89651" algn="just">
              <a:lnSpc>
                <a:spcPts val="1917"/>
              </a:lnSpc>
              <a:buFont typeface="Arial"/>
              <a:buChar char="•"/>
            </a:pPr>
            <a:r>
              <a:rPr lang="en-US" sz="1400" dirty="0">
                <a:solidFill>
                  <a:srgbClr val="000000"/>
                </a:solidFill>
                <a:latin typeface="Georgia Pro Bold"/>
              </a:rPr>
              <a:t>El abogado </a:t>
            </a:r>
            <a:r>
              <a:rPr lang="en-US" sz="1400" dirty="0">
                <a:solidFill>
                  <a:srgbClr val="000000"/>
                </a:solidFill>
                <a:latin typeface="Georgia Pro"/>
              </a:rPr>
              <a:t>del </a:t>
            </a:r>
            <a:r>
              <a:rPr lang="en-US" sz="1400" dirty="0" err="1">
                <a:solidFill>
                  <a:srgbClr val="000000"/>
                </a:solidFill>
                <a:latin typeface="Georgia Pro Bold"/>
              </a:rPr>
              <a:t>vendedor</a:t>
            </a:r>
            <a:r>
              <a:rPr lang="en-US" sz="1400" dirty="0">
                <a:solidFill>
                  <a:srgbClr val="000000"/>
                </a:solidFill>
                <a:latin typeface="Georgia Pro"/>
              </a:rPr>
              <a:t>: protege </a:t>
            </a:r>
            <a:r>
              <a:rPr lang="en-US" sz="1400" dirty="0" err="1">
                <a:solidFill>
                  <a:srgbClr val="000000"/>
                </a:solidFill>
                <a:latin typeface="Georgia Pro"/>
              </a:rPr>
              <a:t>los</a:t>
            </a:r>
            <a:r>
              <a:rPr lang="en-US" sz="1400" dirty="0">
                <a:solidFill>
                  <a:srgbClr val="000000"/>
                </a:solidFill>
                <a:latin typeface="Georgia Pro"/>
              </a:rPr>
              <a:t> </a:t>
            </a:r>
            <a:r>
              <a:rPr lang="en-US" sz="1400" dirty="0" err="1">
                <a:solidFill>
                  <a:srgbClr val="000000"/>
                </a:solidFill>
                <a:latin typeface="Georgia Pro"/>
              </a:rPr>
              <a:t>intereses</a:t>
            </a:r>
            <a:r>
              <a:rPr lang="en-US" sz="1400" dirty="0">
                <a:solidFill>
                  <a:srgbClr val="000000"/>
                </a:solidFill>
                <a:latin typeface="Georgia Pro"/>
              </a:rPr>
              <a:t> </a:t>
            </a:r>
            <a:r>
              <a:rPr lang="en-US" sz="1400" dirty="0" err="1">
                <a:solidFill>
                  <a:srgbClr val="000000"/>
                </a:solidFill>
                <a:latin typeface="Georgia Pro"/>
              </a:rPr>
              <a:t>legales</a:t>
            </a:r>
            <a:r>
              <a:rPr lang="en-US" sz="1400" dirty="0">
                <a:solidFill>
                  <a:srgbClr val="000000"/>
                </a:solidFill>
                <a:latin typeface="Georgia Pro"/>
              </a:rPr>
              <a:t> del </a:t>
            </a:r>
            <a:r>
              <a:rPr lang="en-US" sz="1400" dirty="0" err="1">
                <a:solidFill>
                  <a:srgbClr val="000000"/>
                </a:solidFill>
                <a:latin typeface="Georgia Pro"/>
              </a:rPr>
              <a:t>vendedor</a:t>
            </a:r>
            <a:endParaRPr lang="en-US" sz="1400" dirty="0">
              <a:solidFill>
                <a:srgbClr val="000000"/>
              </a:solidFill>
              <a:latin typeface="Georgia Pro"/>
            </a:endParaRPr>
          </a:p>
          <a:p>
            <a:pPr marL="179303" lvl="1" indent="-89651" algn="just">
              <a:lnSpc>
                <a:spcPts val="1917"/>
              </a:lnSpc>
              <a:buFont typeface="Arial"/>
              <a:buChar char="•"/>
            </a:pPr>
            <a:r>
              <a:rPr lang="en-US" sz="1400" dirty="0">
                <a:solidFill>
                  <a:srgbClr val="000000"/>
                </a:solidFill>
                <a:latin typeface="Georgia Pro Bold"/>
              </a:rPr>
              <a:t>La </a:t>
            </a:r>
            <a:r>
              <a:rPr lang="en-US" sz="1400" dirty="0" err="1">
                <a:solidFill>
                  <a:srgbClr val="000000"/>
                </a:solidFill>
                <a:latin typeface="Georgia Pro Bold"/>
              </a:rPr>
              <a:t>empresa</a:t>
            </a:r>
            <a:r>
              <a:rPr lang="en-US" sz="1400" dirty="0">
                <a:solidFill>
                  <a:srgbClr val="000000"/>
                </a:solidFill>
                <a:latin typeface="Georgia Pro Bold"/>
              </a:rPr>
              <a:t> de </a:t>
            </a:r>
            <a:r>
              <a:rPr lang="en-US" sz="1400" dirty="0" err="1">
                <a:solidFill>
                  <a:srgbClr val="000000"/>
                </a:solidFill>
                <a:latin typeface="Georgia Pro Bold"/>
              </a:rPr>
              <a:t>inspección</a:t>
            </a:r>
            <a:r>
              <a:rPr lang="en-US" sz="1400" dirty="0">
                <a:solidFill>
                  <a:srgbClr val="000000"/>
                </a:solidFill>
                <a:latin typeface="Georgia Pro Bold"/>
              </a:rPr>
              <a:t> de la </a:t>
            </a:r>
            <a:r>
              <a:rPr lang="en-US" sz="1400" dirty="0" err="1">
                <a:solidFill>
                  <a:srgbClr val="000000"/>
                </a:solidFill>
                <a:latin typeface="Georgia Pro Bold"/>
              </a:rPr>
              <a:t>vivienda</a:t>
            </a:r>
            <a:r>
              <a:rPr lang="en-US" sz="1400" dirty="0">
                <a:solidFill>
                  <a:srgbClr val="000000"/>
                </a:solidFill>
                <a:latin typeface="Georgia Pro"/>
              </a:rPr>
              <a:t>: </a:t>
            </a:r>
            <a:r>
              <a:rPr lang="en-US" sz="1400" dirty="0" err="1">
                <a:solidFill>
                  <a:srgbClr val="000000"/>
                </a:solidFill>
                <a:latin typeface="Georgia Pro"/>
              </a:rPr>
              <a:t>contratada</a:t>
            </a:r>
            <a:r>
              <a:rPr lang="en-US" sz="1400" dirty="0">
                <a:solidFill>
                  <a:srgbClr val="000000"/>
                </a:solidFill>
                <a:latin typeface="Georgia Pro"/>
              </a:rPr>
              <a:t> </a:t>
            </a:r>
            <a:r>
              <a:rPr lang="en-US" sz="1400" dirty="0" err="1">
                <a:solidFill>
                  <a:srgbClr val="000000"/>
                </a:solidFill>
                <a:latin typeface="Georgia Pro"/>
              </a:rPr>
              <a:t>por</a:t>
            </a:r>
            <a:r>
              <a:rPr lang="en-US" sz="1400" dirty="0">
                <a:solidFill>
                  <a:srgbClr val="000000"/>
                </a:solidFill>
                <a:latin typeface="Georgia Pro"/>
              </a:rPr>
              <a:t> </a:t>
            </a:r>
            <a:r>
              <a:rPr lang="en-US" sz="1400" dirty="0" err="1">
                <a:solidFill>
                  <a:srgbClr val="000000"/>
                </a:solidFill>
                <a:latin typeface="Georgia Pro"/>
              </a:rPr>
              <a:t>los</a:t>
            </a:r>
            <a:r>
              <a:rPr lang="en-US" sz="1400" dirty="0">
                <a:solidFill>
                  <a:srgbClr val="000000"/>
                </a:solidFill>
                <a:latin typeface="Georgia Pro"/>
              </a:rPr>
              <a:t> </a:t>
            </a:r>
            <a:r>
              <a:rPr lang="en-US" sz="1400" dirty="0" err="1">
                <a:solidFill>
                  <a:srgbClr val="000000"/>
                </a:solidFill>
                <a:latin typeface="Georgia Pro"/>
              </a:rPr>
              <a:t>compradores</a:t>
            </a:r>
            <a:r>
              <a:rPr lang="en-US" sz="1400" dirty="0">
                <a:solidFill>
                  <a:srgbClr val="000000"/>
                </a:solidFill>
                <a:latin typeface="Georgia Pro"/>
              </a:rPr>
              <a:t> para </a:t>
            </a:r>
            <a:r>
              <a:rPr lang="en-US" sz="1400" dirty="0" err="1">
                <a:solidFill>
                  <a:srgbClr val="000000"/>
                </a:solidFill>
                <a:latin typeface="Georgia Pro"/>
              </a:rPr>
              <a:t>encontrar</a:t>
            </a:r>
            <a:r>
              <a:rPr lang="en-US" sz="1400" dirty="0">
                <a:solidFill>
                  <a:srgbClr val="000000"/>
                </a:solidFill>
                <a:latin typeface="Georgia Pro"/>
              </a:rPr>
              <a:t> </a:t>
            </a:r>
            <a:r>
              <a:rPr lang="en-US" sz="1400" dirty="0" err="1">
                <a:solidFill>
                  <a:srgbClr val="000000"/>
                </a:solidFill>
                <a:latin typeface="Georgia Pro"/>
              </a:rPr>
              <a:t>problemas</a:t>
            </a:r>
            <a:r>
              <a:rPr lang="en-US" sz="1400" dirty="0">
                <a:solidFill>
                  <a:srgbClr val="000000"/>
                </a:solidFill>
                <a:latin typeface="Georgia Pro"/>
              </a:rPr>
              <a:t> (</a:t>
            </a:r>
            <a:r>
              <a:rPr lang="en-US" sz="1400" dirty="0" err="1">
                <a:solidFill>
                  <a:srgbClr val="000000"/>
                </a:solidFill>
                <a:latin typeface="Georgia Pro"/>
              </a:rPr>
              <a:t>grandes</a:t>
            </a:r>
            <a:r>
              <a:rPr lang="en-US" sz="1400" dirty="0">
                <a:solidFill>
                  <a:srgbClr val="000000"/>
                </a:solidFill>
                <a:latin typeface="Georgia Pro"/>
              </a:rPr>
              <a:t> o </a:t>
            </a:r>
            <a:r>
              <a:rPr lang="en-US" sz="1400" dirty="0" err="1">
                <a:solidFill>
                  <a:srgbClr val="000000"/>
                </a:solidFill>
                <a:latin typeface="Georgia Pro"/>
              </a:rPr>
              <a:t>pequeños</a:t>
            </a:r>
            <a:r>
              <a:rPr lang="en-US" sz="1400" dirty="0">
                <a:solidFill>
                  <a:srgbClr val="000000"/>
                </a:solidFill>
                <a:latin typeface="Georgia Pro"/>
              </a:rPr>
              <a:t>) </a:t>
            </a:r>
            <a:r>
              <a:rPr lang="en-US" sz="1400" dirty="0" err="1">
                <a:solidFill>
                  <a:srgbClr val="000000"/>
                </a:solidFill>
                <a:latin typeface="Georgia Pro"/>
              </a:rPr>
              <a:t>en</a:t>
            </a:r>
            <a:r>
              <a:rPr lang="en-US" sz="1400" dirty="0">
                <a:solidFill>
                  <a:srgbClr val="000000"/>
                </a:solidFill>
                <a:latin typeface="Georgia Pro"/>
              </a:rPr>
              <a:t> la </a:t>
            </a:r>
            <a:r>
              <a:rPr lang="en-US" sz="1400" dirty="0" err="1">
                <a:solidFill>
                  <a:srgbClr val="000000"/>
                </a:solidFill>
                <a:latin typeface="Georgia Pro"/>
              </a:rPr>
              <a:t>vivienda</a:t>
            </a:r>
            <a:r>
              <a:rPr lang="en-US" sz="1400" dirty="0">
                <a:solidFill>
                  <a:srgbClr val="000000"/>
                </a:solidFill>
                <a:latin typeface="Georgia Pro"/>
              </a:rPr>
              <a:t> y </a:t>
            </a:r>
            <a:r>
              <a:rPr lang="en-US" sz="1400" dirty="0" err="1">
                <a:solidFill>
                  <a:srgbClr val="000000"/>
                </a:solidFill>
                <a:latin typeface="Georgia Pro"/>
              </a:rPr>
              <a:t>darte</a:t>
            </a:r>
            <a:r>
              <a:rPr lang="en-US" sz="1400" dirty="0">
                <a:solidFill>
                  <a:srgbClr val="000000"/>
                </a:solidFill>
                <a:latin typeface="Georgia Pro"/>
              </a:rPr>
              <a:t> </a:t>
            </a:r>
            <a:r>
              <a:rPr lang="en-US" sz="1400" dirty="0" err="1">
                <a:solidFill>
                  <a:srgbClr val="000000"/>
                </a:solidFill>
                <a:latin typeface="Georgia Pro"/>
              </a:rPr>
              <a:t>más</a:t>
            </a:r>
            <a:r>
              <a:rPr lang="en-US" sz="1400" dirty="0">
                <a:solidFill>
                  <a:srgbClr val="000000"/>
                </a:solidFill>
                <a:latin typeface="Georgia Pro"/>
              </a:rPr>
              <a:t> </a:t>
            </a:r>
            <a:r>
              <a:rPr lang="en-US" sz="1400" dirty="0" err="1">
                <a:solidFill>
                  <a:srgbClr val="000000"/>
                </a:solidFill>
                <a:latin typeface="Georgia Pro"/>
              </a:rPr>
              <a:t>poder</a:t>
            </a:r>
            <a:r>
              <a:rPr lang="en-US" sz="1400" dirty="0">
                <a:solidFill>
                  <a:srgbClr val="000000"/>
                </a:solidFill>
                <a:latin typeface="Georgia Pro"/>
              </a:rPr>
              <a:t> de </a:t>
            </a:r>
            <a:r>
              <a:rPr lang="en-US" sz="1400" dirty="0" err="1">
                <a:solidFill>
                  <a:srgbClr val="000000"/>
                </a:solidFill>
                <a:latin typeface="Georgia Pro"/>
              </a:rPr>
              <a:t>negociación</a:t>
            </a:r>
            <a:r>
              <a:rPr lang="en-US" sz="1400" dirty="0">
                <a:solidFill>
                  <a:srgbClr val="000000"/>
                </a:solidFill>
                <a:latin typeface="Georgia Pro"/>
              </a:rPr>
              <a:t> y </a:t>
            </a:r>
            <a:r>
              <a:rPr lang="en-US" sz="1400" dirty="0" err="1">
                <a:solidFill>
                  <a:srgbClr val="000000"/>
                </a:solidFill>
                <a:latin typeface="Georgia Pro"/>
              </a:rPr>
              <a:t>conocimiento</a:t>
            </a:r>
            <a:r>
              <a:rPr lang="en-US" sz="1400" dirty="0">
                <a:solidFill>
                  <a:srgbClr val="000000"/>
                </a:solidFill>
                <a:latin typeface="Georgia Pro"/>
              </a:rPr>
              <a:t> de lo que </a:t>
            </a:r>
            <a:r>
              <a:rPr lang="en-US" sz="1400" dirty="0" err="1">
                <a:solidFill>
                  <a:srgbClr val="000000"/>
                </a:solidFill>
                <a:latin typeface="Georgia Pro"/>
              </a:rPr>
              <a:t>puedes</a:t>
            </a:r>
            <a:r>
              <a:rPr lang="en-US" sz="1400" dirty="0">
                <a:solidFill>
                  <a:srgbClr val="000000"/>
                </a:solidFill>
                <a:latin typeface="Georgia Pro"/>
              </a:rPr>
              <a:t> </a:t>
            </a:r>
            <a:r>
              <a:rPr lang="en-US" sz="1400" dirty="0" err="1">
                <a:solidFill>
                  <a:srgbClr val="000000"/>
                </a:solidFill>
                <a:latin typeface="Georgia Pro"/>
              </a:rPr>
              <a:t>estar</a:t>
            </a:r>
            <a:r>
              <a:rPr lang="en-US" sz="1400" dirty="0">
                <a:solidFill>
                  <a:srgbClr val="000000"/>
                </a:solidFill>
                <a:latin typeface="Georgia Pro"/>
              </a:rPr>
              <a:t> </a:t>
            </a:r>
            <a:r>
              <a:rPr lang="en-US" sz="1400" dirty="0" err="1">
                <a:solidFill>
                  <a:srgbClr val="000000"/>
                </a:solidFill>
                <a:latin typeface="Georgia Pro"/>
              </a:rPr>
              <a:t>comprando</a:t>
            </a:r>
            <a:r>
              <a:rPr lang="en-US" sz="1400" dirty="0">
                <a:solidFill>
                  <a:srgbClr val="000000"/>
                </a:solidFill>
                <a:latin typeface="Georgia Pro"/>
              </a:rPr>
              <a:t>.</a:t>
            </a:r>
          </a:p>
          <a:p>
            <a:pPr marL="179303" lvl="1" indent="-89651" algn="just">
              <a:lnSpc>
                <a:spcPts val="1917"/>
              </a:lnSpc>
              <a:buFont typeface="Arial"/>
              <a:buChar char="•"/>
            </a:pPr>
            <a:r>
              <a:rPr lang="en-US" sz="1400" dirty="0">
                <a:solidFill>
                  <a:srgbClr val="000000"/>
                </a:solidFill>
                <a:latin typeface="Georgia Pro Bold"/>
              </a:rPr>
              <a:t>El </a:t>
            </a:r>
            <a:r>
              <a:rPr lang="en-US" sz="1400" dirty="0" err="1">
                <a:solidFill>
                  <a:srgbClr val="000000"/>
                </a:solidFill>
                <a:latin typeface="Georgia Pro Bold"/>
              </a:rPr>
              <a:t>tasador</a:t>
            </a:r>
            <a:r>
              <a:rPr lang="en-US" sz="1400" dirty="0">
                <a:solidFill>
                  <a:srgbClr val="000000"/>
                </a:solidFill>
                <a:latin typeface="Georgia Pro Bold"/>
              </a:rPr>
              <a:t> </a:t>
            </a:r>
            <a:r>
              <a:rPr lang="en-US" sz="1400" dirty="0">
                <a:solidFill>
                  <a:srgbClr val="000000"/>
                </a:solidFill>
                <a:latin typeface="Georgia Pro"/>
              </a:rPr>
              <a:t>- </a:t>
            </a:r>
            <a:r>
              <a:rPr lang="en-US" sz="1400" dirty="0" err="1">
                <a:solidFill>
                  <a:srgbClr val="000000"/>
                </a:solidFill>
                <a:latin typeface="Georgia Pro"/>
              </a:rPr>
              <a:t>tasará</a:t>
            </a:r>
            <a:r>
              <a:rPr lang="en-US" sz="1400" dirty="0">
                <a:solidFill>
                  <a:srgbClr val="000000"/>
                </a:solidFill>
                <a:latin typeface="Georgia Pro"/>
              </a:rPr>
              <a:t> </a:t>
            </a:r>
            <a:r>
              <a:rPr lang="en-US" sz="1400" dirty="0" err="1">
                <a:solidFill>
                  <a:srgbClr val="000000"/>
                </a:solidFill>
                <a:latin typeface="Georgia Pro"/>
              </a:rPr>
              <a:t>objetivamente</a:t>
            </a:r>
            <a:r>
              <a:rPr lang="en-US" sz="1400" dirty="0">
                <a:solidFill>
                  <a:srgbClr val="000000"/>
                </a:solidFill>
                <a:latin typeface="Georgia Pro"/>
              </a:rPr>
              <a:t> </a:t>
            </a:r>
            <a:r>
              <a:rPr lang="en-US" sz="1400" dirty="0" err="1">
                <a:solidFill>
                  <a:srgbClr val="000000"/>
                </a:solidFill>
                <a:latin typeface="Georgia Pro"/>
              </a:rPr>
              <a:t>el</a:t>
            </a:r>
            <a:r>
              <a:rPr lang="en-US" sz="1400" dirty="0">
                <a:solidFill>
                  <a:srgbClr val="000000"/>
                </a:solidFill>
                <a:latin typeface="Georgia Pro"/>
              </a:rPr>
              <a:t> valor de la </a:t>
            </a:r>
            <a:r>
              <a:rPr lang="en-US" sz="1400" dirty="0" err="1">
                <a:solidFill>
                  <a:srgbClr val="000000"/>
                </a:solidFill>
                <a:latin typeface="Georgia Pro"/>
              </a:rPr>
              <a:t>vivienda</a:t>
            </a:r>
            <a:r>
              <a:rPr lang="en-US" sz="1400" dirty="0">
                <a:solidFill>
                  <a:srgbClr val="000000"/>
                </a:solidFill>
                <a:latin typeface="Georgia Pro"/>
              </a:rPr>
              <a:t> </a:t>
            </a:r>
            <a:r>
              <a:rPr lang="en-US" sz="1400" dirty="0" err="1">
                <a:solidFill>
                  <a:srgbClr val="000000"/>
                </a:solidFill>
                <a:latin typeface="Georgia Pro"/>
              </a:rPr>
              <a:t>en</a:t>
            </a:r>
            <a:r>
              <a:rPr lang="en-US" sz="1400" dirty="0">
                <a:solidFill>
                  <a:srgbClr val="000000"/>
                </a:solidFill>
                <a:latin typeface="Georgia Pro"/>
              </a:rPr>
              <a:t> </a:t>
            </a:r>
            <a:r>
              <a:rPr lang="en-US" sz="1400" dirty="0" err="1">
                <a:solidFill>
                  <a:srgbClr val="000000"/>
                </a:solidFill>
                <a:latin typeface="Georgia Pro"/>
              </a:rPr>
              <a:t>nombre</a:t>
            </a:r>
            <a:r>
              <a:rPr lang="en-US" sz="1400" dirty="0">
                <a:solidFill>
                  <a:srgbClr val="000000"/>
                </a:solidFill>
                <a:latin typeface="Georgia Pro"/>
              </a:rPr>
              <a:t> del </a:t>
            </a:r>
            <a:r>
              <a:rPr lang="en-US" sz="1400" dirty="0" err="1">
                <a:solidFill>
                  <a:srgbClr val="000000"/>
                </a:solidFill>
                <a:latin typeface="Georgia Pro"/>
              </a:rPr>
              <a:t>prestamista</a:t>
            </a:r>
            <a:endParaRPr lang="en-US" sz="1400" dirty="0">
              <a:solidFill>
                <a:srgbClr val="000000"/>
              </a:solidFill>
              <a:latin typeface="Georgia Pro"/>
            </a:endParaRPr>
          </a:p>
          <a:p>
            <a:pPr marL="179303" lvl="1" indent="-89651" algn="just">
              <a:lnSpc>
                <a:spcPts val="1917"/>
              </a:lnSpc>
              <a:buFont typeface="Arial"/>
              <a:buChar char="•"/>
            </a:pPr>
            <a:r>
              <a:rPr lang="en-US" sz="1400" dirty="0" err="1">
                <a:solidFill>
                  <a:srgbClr val="000000"/>
                </a:solidFill>
                <a:latin typeface="Georgia Pro Bold"/>
              </a:rPr>
              <a:t>Prestamista</a:t>
            </a:r>
            <a:r>
              <a:rPr lang="en-US" sz="1400" dirty="0">
                <a:solidFill>
                  <a:srgbClr val="000000"/>
                </a:solidFill>
                <a:latin typeface="Georgia Pro Bold"/>
              </a:rPr>
              <a:t> </a:t>
            </a:r>
            <a:r>
              <a:rPr lang="en-US" sz="1400" dirty="0" err="1">
                <a:solidFill>
                  <a:srgbClr val="000000"/>
                </a:solidFill>
                <a:latin typeface="Georgia Pro Bold"/>
              </a:rPr>
              <a:t>hipotecario</a:t>
            </a:r>
            <a:r>
              <a:rPr lang="en-US" sz="1400" dirty="0">
                <a:solidFill>
                  <a:srgbClr val="000000"/>
                </a:solidFill>
                <a:latin typeface="Georgia Pro Bold"/>
              </a:rPr>
              <a:t> o Banco</a:t>
            </a:r>
            <a:r>
              <a:rPr lang="en-US" sz="1400" dirty="0">
                <a:solidFill>
                  <a:srgbClr val="000000"/>
                </a:solidFill>
                <a:latin typeface="Georgia Pro"/>
              </a:rPr>
              <a:t>: </a:t>
            </a:r>
            <a:r>
              <a:rPr lang="en-US" sz="1400" dirty="0" err="1">
                <a:solidFill>
                  <a:srgbClr val="000000"/>
                </a:solidFill>
                <a:latin typeface="Georgia Pro"/>
              </a:rPr>
              <a:t>supervisará</a:t>
            </a:r>
            <a:r>
              <a:rPr lang="en-US" sz="1400" dirty="0">
                <a:solidFill>
                  <a:srgbClr val="000000"/>
                </a:solidFill>
                <a:latin typeface="Georgia Pro"/>
              </a:rPr>
              <a:t> </a:t>
            </a:r>
            <a:r>
              <a:rPr lang="en-US" sz="1400" dirty="0" err="1">
                <a:solidFill>
                  <a:srgbClr val="000000"/>
                </a:solidFill>
                <a:latin typeface="Georgia Pro"/>
              </a:rPr>
              <a:t>el</a:t>
            </a:r>
            <a:r>
              <a:rPr lang="en-US" sz="1400" dirty="0">
                <a:solidFill>
                  <a:srgbClr val="000000"/>
                </a:solidFill>
                <a:latin typeface="Georgia Pro"/>
              </a:rPr>
              <a:t> </a:t>
            </a:r>
            <a:r>
              <a:rPr lang="en-US" sz="1400" dirty="0" err="1">
                <a:solidFill>
                  <a:srgbClr val="000000"/>
                </a:solidFill>
                <a:latin typeface="Georgia Pro"/>
              </a:rPr>
              <a:t>proceso</a:t>
            </a:r>
            <a:r>
              <a:rPr lang="en-US" sz="1400" dirty="0">
                <a:solidFill>
                  <a:srgbClr val="000000"/>
                </a:solidFill>
                <a:latin typeface="Georgia Pro"/>
              </a:rPr>
              <a:t> de </a:t>
            </a:r>
            <a:r>
              <a:rPr lang="en-US" sz="1400" dirty="0" err="1">
                <a:solidFill>
                  <a:srgbClr val="000000"/>
                </a:solidFill>
                <a:latin typeface="Georgia Pro"/>
              </a:rPr>
              <a:t>préstamo</a:t>
            </a:r>
            <a:r>
              <a:rPr lang="en-US" sz="1400" dirty="0">
                <a:solidFill>
                  <a:srgbClr val="000000"/>
                </a:solidFill>
                <a:latin typeface="Georgia Pro"/>
              </a:rPr>
              <a:t>, las </a:t>
            </a:r>
            <a:r>
              <a:rPr lang="en-US" sz="1400" dirty="0" err="1">
                <a:solidFill>
                  <a:srgbClr val="000000"/>
                </a:solidFill>
                <a:latin typeface="Georgia Pro"/>
              </a:rPr>
              <a:t>opciones</a:t>
            </a:r>
            <a:r>
              <a:rPr lang="en-US" sz="1400" dirty="0">
                <a:solidFill>
                  <a:srgbClr val="000000"/>
                </a:solidFill>
                <a:latin typeface="Georgia Pro"/>
              </a:rPr>
              <a:t> </a:t>
            </a:r>
            <a:r>
              <a:rPr lang="en-US" sz="1400" dirty="0" err="1">
                <a:solidFill>
                  <a:srgbClr val="000000"/>
                </a:solidFill>
                <a:latin typeface="Georgia Pro"/>
              </a:rPr>
              <a:t>hipotecarias</a:t>
            </a:r>
            <a:r>
              <a:rPr lang="en-US" sz="1400" dirty="0">
                <a:solidFill>
                  <a:srgbClr val="000000"/>
                </a:solidFill>
                <a:latin typeface="Georgia Pro"/>
              </a:rPr>
              <a:t> y </a:t>
            </a:r>
            <a:r>
              <a:rPr lang="en-US" sz="1400" dirty="0" err="1">
                <a:solidFill>
                  <a:srgbClr val="000000"/>
                </a:solidFill>
                <a:latin typeface="Georgia Pro"/>
              </a:rPr>
              <a:t>el</a:t>
            </a:r>
            <a:r>
              <a:rPr lang="en-US" sz="1400" dirty="0">
                <a:solidFill>
                  <a:srgbClr val="000000"/>
                </a:solidFill>
                <a:latin typeface="Georgia Pro"/>
              </a:rPr>
              <a:t> </a:t>
            </a:r>
            <a:r>
              <a:rPr lang="en-US" sz="1400" dirty="0" err="1">
                <a:solidFill>
                  <a:srgbClr val="000000"/>
                </a:solidFill>
                <a:latin typeface="Georgia Pro"/>
              </a:rPr>
              <a:t>cierre</a:t>
            </a:r>
            <a:r>
              <a:rPr lang="en-US" sz="1400" dirty="0">
                <a:solidFill>
                  <a:srgbClr val="000000"/>
                </a:solidFill>
                <a:latin typeface="Georgia Pro"/>
              </a:rPr>
              <a:t>.</a:t>
            </a:r>
          </a:p>
          <a:p>
            <a:pPr marL="179303" lvl="1" indent="-89651" algn="just">
              <a:lnSpc>
                <a:spcPts val="1917"/>
              </a:lnSpc>
              <a:buFont typeface="Arial"/>
              <a:buChar char="•"/>
            </a:pPr>
            <a:r>
              <a:rPr lang="en-US" sz="1400" spc="40" dirty="0" err="1">
                <a:solidFill>
                  <a:srgbClr val="000000"/>
                </a:solidFill>
                <a:latin typeface="Georgia Pro Bold"/>
              </a:rPr>
              <a:t>Compañía</a:t>
            </a:r>
            <a:r>
              <a:rPr lang="en-US" sz="1400" spc="40" dirty="0">
                <a:solidFill>
                  <a:srgbClr val="000000"/>
                </a:solidFill>
                <a:latin typeface="Georgia Pro Bold"/>
              </a:rPr>
              <a:t> de </a:t>
            </a:r>
            <a:r>
              <a:rPr lang="en-US" sz="1400" spc="40" dirty="0" err="1">
                <a:solidFill>
                  <a:srgbClr val="000000"/>
                </a:solidFill>
                <a:latin typeface="Georgia Pro Bold"/>
              </a:rPr>
              <a:t>títulos</a:t>
            </a:r>
            <a:r>
              <a:rPr lang="en-US" sz="1400" spc="40" dirty="0">
                <a:solidFill>
                  <a:srgbClr val="000000"/>
                </a:solidFill>
                <a:latin typeface="Georgia Pro"/>
              </a:rPr>
              <a:t>: </a:t>
            </a:r>
            <a:r>
              <a:rPr lang="en-US" sz="1400" spc="40" dirty="0" err="1">
                <a:solidFill>
                  <a:srgbClr val="000000"/>
                </a:solidFill>
                <a:latin typeface="Georgia Pro"/>
              </a:rPr>
              <a:t>garantiza</a:t>
            </a:r>
            <a:r>
              <a:rPr lang="en-US" sz="1400" spc="40" dirty="0">
                <a:solidFill>
                  <a:srgbClr val="000000"/>
                </a:solidFill>
                <a:latin typeface="Georgia Pro"/>
              </a:rPr>
              <a:t> un </a:t>
            </a:r>
            <a:r>
              <a:rPr lang="en-US" sz="1400" spc="40" dirty="0" err="1">
                <a:solidFill>
                  <a:srgbClr val="000000"/>
                </a:solidFill>
                <a:latin typeface="Georgia Pro"/>
              </a:rPr>
              <a:t>título</a:t>
            </a:r>
            <a:r>
              <a:rPr lang="en-US" sz="1400" spc="40" dirty="0">
                <a:solidFill>
                  <a:srgbClr val="000000"/>
                </a:solidFill>
                <a:latin typeface="Georgia Pro"/>
              </a:rPr>
              <a:t> claro y la </a:t>
            </a:r>
            <a:r>
              <a:rPr lang="en-US" sz="1400" spc="40" dirty="0" err="1">
                <a:solidFill>
                  <a:srgbClr val="000000"/>
                </a:solidFill>
                <a:latin typeface="Georgia Pro"/>
              </a:rPr>
              <a:t>transferencia</a:t>
            </a:r>
            <a:r>
              <a:rPr lang="en-US" sz="1400" spc="40" dirty="0">
                <a:solidFill>
                  <a:srgbClr val="000000"/>
                </a:solidFill>
                <a:latin typeface="Georgia Pro"/>
              </a:rPr>
              <a:t> de la </a:t>
            </a:r>
            <a:r>
              <a:rPr lang="en-US" sz="1400" spc="40" dirty="0" err="1">
                <a:solidFill>
                  <a:srgbClr val="000000"/>
                </a:solidFill>
                <a:latin typeface="Georgia Pro"/>
              </a:rPr>
              <a:t>propiedad</a:t>
            </a:r>
            <a:r>
              <a:rPr lang="en-US" sz="1400" spc="40" dirty="0">
                <a:solidFill>
                  <a:srgbClr val="000000"/>
                </a:solidFill>
                <a:latin typeface="Georgia Pro"/>
              </a:rPr>
              <a:t>.</a:t>
            </a:r>
          </a:p>
        </p:txBody>
      </p:sp>
      <p:grpSp>
        <p:nvGrpSpPr>
          <p:cNvPr id="7" name="Group 7"/>
          <p:cNvGrpSpPr/>
          <p:nvPr/>
        </p:nvGrpSpPr>
        <p:grpSpPr>
          <a:xfrm>
            <a:off x="-93720" y="9611929"/>
            <a:ext cx="7989642" cy="446471"/>
            <a:chOff x="0" y="0"/>
            <a:chExt cx="2785060" cy="155633"/>
          </a:xfrm>
        </p:grpSpPr>
        <p:sp>
          <p:nvSpPr>
            <p:cNvPr id="8" name="Freeform 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9" name="TextBox 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0" name="TextBox 10"/>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del sitio web - Correo electrónico - Página 15</a:t>
            </a:r>
          </a:p>
        </p:txBody>
      </p:sp>
      <p:grpSp>
        <p:nvGrpSpPr>
          <p:cNvPr id="11" name="Group 11"/>
          <p:cNvGrpSpPr/>
          <p:nvPr/>
        </p:nvGrpSpPr>
        <p:grpSpPr>
          <a:xfrm>
            <a:off x="1119075" y="987478"/>
            <a:ext cx="5564052" cy="899393"/>
            <a:chOff x="0" y="0"/>
            <a:chExt cx="1939539" cy="313514"/>
          </a:xfrm>
        </p:grpSpPr>
        <p:sp>
          <p:nvSpPr>
            <p:cNvPr id="12" name="Freeform 12"/>
            <p:cNvSpPr/>
            <p:nvPr/>
          </p:nvSpPr>
          <p:spPr>
            <a:xfrm>
              <a:off x="0" y="0"/>
              <a:ext cx="1939539" cy="313514"/>
            </a:xfrm>
            <a:custGeom>
              <a:avLst/>
              <a:gdLst/>
              <a:ahLst/>
              <a:cxnLst/>
              <a:rect l="l" t="t" r="r" b="b"/>
              <a:pathLst>
                <a:path w="1939539" h="313514">
                  <a:moveTo>
                    <a:pt x="0" y="0"/>
                  </a:moveTo>
                  <a:lnTo>
                    <a:pt x="1939539" y="0"/>
                  </a:lnTo>
                  <a:lnTo>
                    <a:pt x="1939539" y="313514"/>
                  </a:lnTo>
                  <a:lnTo>
                    <a:pt x="0" y="313514"/>
                  </a:lnTo>
                  <a:close/>
                </a:path>
              </a:pathLst>
            </a:custGeom>
            <a:solidFill>
              <a:srgbClr val="231F20"/>
            </a:solidFill>
          </p:spPr>
          <p:txBody>
            <a:bodyPr/>
            <a:lstStyle/>
            <a:p>
              <a:endParaRPr lang="en-US"/>
            </a:p>
          </p:txBody>
        </p:sp>
        <p:sp>
          <p:nvSpPr>
            <p:cNvPr id="13" name="TextBox 13"/>
            <p:cNvSpPr txBox="1"/>
            <p:nvPr/>
          </p:nvSpPr>
          <p:spPr>
            <a:xfrm>
              <a:off x="0" y="-28575"/>
              <a:ext cx="1939539" cy="342089"/>
            </a:xfrm>
            <a:prstGeom prst="rect">
              <a:avLst/>
            </a:prstGeom>
          </p:spPr>
          <p:txBody>
            <a:bodyPr lIns="50800" tIns="50800" rIns="50800" bIns="50800" rtlCol="0" anchor="ctr"/>
            <a:lstStyle/>
            <a:p>
              <a:pPr algn="ctr">
                <a:lnSpc>
                  <a:spcPts val="1526"/>
                </a:lnSpc>
              </a:pPr>
              <a:endParaRPr/>
            </a:p>
          </p:txBody>
        </p:sp>
      </p:grpSp>
      <p:sp>
        <p:nvSpPr>
          <p:cNvPr id="14" name="TextBox 14"/>
          <p:cNvSpPr txBox="1"/>
          <p:nvPr/>
        </p:nvSpPr>
        <p:spPr>
          <a:xfrm>
            <a:off x="1119075" y="1143169"/>
            <a:ext cx="5564052" cy="549910"/>
          </a:xfrm>
          <a:prstGeom prst="rect">
            <a:avLst/>
          </a:prstGeom>
        </p:spPr>
        <p:txBody>
          <a:bodyPr lIns="0" tIns="0" rIns="0" bIns="0" rtlCol="0" anchor="t">
            <a:spAutoFit/>
          </a:bodyPr>
          <a:lstStyle/>
          <a:p>
            <a:pPr algn="ctr">
              <a:lnSpc>
                <a:spcPts val="2239"/>
              </a:lnSpc>
            </a:pPr>
            <a:r>
              <a:rPr lang="en-US" sz="1599" spc="159" dirty="0">
                <a:solidFill>
                  <a:srgbClr val="F7F5F3"/>
                </a:solidFill>
                <a:latin typeface="Georgia Pro Bold"/>
              </a:rPr>
              <a:t>QUIÉN PARTICIPA EN LA COMPRA DE TU CASA</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443" y="321301"/>
            <a:ext cx="6727514" cy="8231761"/>
            <a:chOff x="0" y="0"/>
            <a:chExt cx="10397067" cy="12721812"/>
          </a:xfrm>
        </p:grpSpPr>
        <p:sp>
          <p:nvSpPr>
            <p:cNvPr id="3" name="Freeform 3"/>
            <p:cNvSpPr/>
            <p:nvPr/>
          </p:nvSpPr>
          <p:spPr>
            <a:xfrm>
              <a:off x="16891" y="16891"/>
              <a:ext cx="10363200" cy="12687935"/>
            </a:xfrm>
            <a:custGeom>
              <a:avLst/>
              <a:gdLst/>
              <a:ahLst/>
              <a:cxnLst/>
              <a:rect l="l" t="t" r="r" b="b"/>
              <a:pathLst>
                <a:path w="10363200" h="12687935">
                  <a:moveTo>
                    <a:pt x="0" y="0"/>
                  </a:moveTo>
                  <a:lnTo>
                    <a:pt x="10363200" y="0"/>
                  </a:lnTo>
                  <a:lnTo>
                    <a:pt x="10363200" y="12687935"/>
                  </a:lnTo>
                  <a:lnTo>
                    <a:pt x="0" y="12687935"/>
                  </a:lnTo>
                  <a:close/>
                </a:path>
              </a:pathLst>
            </a:custGeom>
            <a:solidFill>
              <a:srgbClr val="FFFFFF"/>
            </a:solidFill>
          </p:spPr>
          <p:txBody>
            <a:bodyPr/>
            <a:lstStyle/>
            <a:p>
              <a:endParaRPr lang="en-US"/>
            </a:p>
          </p:txBody>
        </p:sp>
        <p:sp>
          <p:nvSpPr>
            <p:cNvPr id="4" name="Freeform 4"/>
            <p:cNvSpPr/>
            <p:nvPr/>
          </p:nvSpPr>
          <p:spPr>
            <a:xfrm>
              <a:off x="0" y="0"/>
              <a:ext cx="10396982" cy="12721717"/>
            </a:xfrm>
            <a:custGeom>
              <a:avLst/>
              <a:gdLst/>
              <a:ahLst/>
              <a:cxnLst/>
              <a:rect l="l" t="t" r="r" b="b"/>
              <a:pathLst>
                <a:path w="10396982" h="12721717">
                  <a:moveTo>
                    <a:pt x="16891" y="0"/>
                  </a:moveTo>
                  <a:lnTo>
                    <a:pt x="10380091" y="0"/>
                  </a:lnTo>
                  <a:cubicBezTo>
                    <a:pt x="10389489" y="0"/>
                    <a:pt x="10396982" y="7620"/>
                    <a:pt x="10396982" y="16891"/>
                  </a:cubicBezTo>
                  <a:lnTo>
                    <a:pt x="10396982" y="12704826"/>
                  </a:lnTo>
                  <a:cubicBezTo>
                    <a:pt x="10396982" y="12714224"/>
                    <a:pt x="10389362" y="12721717"/>
                    <a:pt x="10380091" y="12721717"/>
                  </a:cubicBezTo>
                  <a:lnTo>
                    <a:pt x="16891" y="12721717"/>
                  </a:lnTo>
                  <a:cubicBezTo>
                    <a:pt x="7493" y="12721717"/>
                    <a:pt x="0" y="12714097"/>
                    <a:pt x="0" y="12704826"/>
                  </a:cubicBezTo>
                  <a:lnTo>
                    <a:pt x="0" y="16891"/>
                  </a:lnTo>
                  <a:cubicBezTo>
                    <a:pt x="0" y="7620"/>
                    <a:pt x="7620" y="0"/>
                    <a:pt x="16891" y="0"/>
                  </a:cubicBezTo>
                  <a:moveTo>
                    <a:pt x="16891" y="33909"/>
                  </a:moveTo>
                  <a:lnTo>
                    <a:pt x="16891" y="16891"/>
                  </a:lnTo>
                  <a:lnTo>
                    <a:pt x="33909" y="16891"/>
                  </a:lnTo>
                  <a:lnTo>
                    <a:pt x="33909" y="12704826"/>
                  </a:lnTo>
                  <a:lnTo>
                    <a:pt x="16891" y="12704826"/>
                  </a:lnTo>
                  <a:lnTo>
                    <a:pt x="16891" y="12687935"/>
                  </a:lnTo>
                  <a:lnTo>
                    <a:pt x="10380091" y="12687935"/>
                  </a:lnTo>
                  <a:lnTo>
                    <a:pt x="10380091" y="12704826"/>
                  </a:lnTo>
                  <a:lnTo>
                    <a:pt x="10363200" y="12704826"/>
                  </a:lnTo>
                  <a:lnTo>
                    <a:pt x="10363200" y="16891"/>
                  </a:lnTo>
                  <a:lnTo>
                    <a:pt x="10380091" y="16891"/>
                  </a:lnTo>
                  <a:lnTo>
                    <a:pt x="10380091" y="33909"/>
                  </a:lnTo>
                  <a:lnTo>
                    <a:pt x="16891" y="33909"/>
                  </a:lnTo>
                  <a:close/>
                </a:path>
              </a:pathLst>
            </a:custGeom>
            <a:solidFill>
              <a:srgbClr val="4472C4"/>
            </a:solidFill>
          </p:spPr>
          <p:txBody>
            <a:bodyPr/>
            <a:lstStyle/>
            <a:p>
              <a:endParaRPr lang="en-US"/>
            </a:p>
          </p:txBody>
        </p:sp>
      </p:grpSp>
      <p:sp>
        <p:nvSpPr>
          <p:cNvPr id="5" name="Freeform 5"/>
          <p:cNvSpPr/>
          <p:nvPr/>
        </p:nvSpPr>
        <p:spPr>
          <a:xfrm>
            <a:off x="-93720" y="0"/>
            <a:ext cx="7866120" cy="9611929"/>
          </a:xfrm>
          <a:custGeom>
            <a:avLst/>
            <a:gdLst/>
            <a:ahLst/>
            <a:cxnLst/>
            <a:rect l="l" t="t" r="r" b="b"/>
            <a:pathLst>
              <a:path w="7866120" h="9611929">
                <a:moveTo>
                  <a:pt x="0" y="0"/>
                </a:moveTo>
                <a:lnTo>
                  <a:pt x="7866120" y="0"/>
                </a:lnTo>
                <a:lnTo>
                  <a:pt x="7866120" y="9611929"/>
                </a:lnTo>
                <a:lnTo>
                  <a:pt x="0" y="9611929"/>
                </a:lnTo>
                <a:lnTo>
                  <a:pt x="0" y="0"/>
                </a:lnTo>
                <a:close/>
              </a:path>
            </a:pathLst>
          </a:custGeom>
          <a:blipFill>
            <a:blip r:embed="rId2" cstate="email">
              <a:extLst>
                <a:ext uri="{28A0092B-C50C-407E-A947-70E740481C1C}">
                  <a14:useLocalDpi xmlns:a14="http://schemas.microsoft.com/office/drawing/2010/main"/>
                </a:ext>
              </a:extLst>
            </a:blip>
            <a:stretch>
              <a:fillRect t="-3295" b="-2583"/>
            </a:stretch>
          </a:blipFill>
        </p:spPr>
        <p:txBody>
          <a:bodyPr/>
          <a:lstStyle/>
          <a:p>
            <a:endParaRPr lang="en-US"/>
          </a:p>
        </p:txBody>
      </p:sp>
      <p:sp>
        <p:nvSpPr>
          <p:cNvPr id="6" name="TextBox 6"/>
          <p:cNvSpPr txBox="1"/>
          <p:nvPr/>
        </p:nvSpPr>
        <p:spPr>
          <a:xfrm>
            <a:off x="2670745" y="3387871"/>
            <a:ext cx="2282255" cy="1947841"/>
          </a:xfrm>
          <a:prstGeom prst="rect">
            <a:avLst/>
          </a:prstGeom>
        </p:spPr>
        <p:txBody>
          <a:bodyPr wrap="square" lIns="0" tIns="0" rIns="0" bIns="0" rtlCol="0" anchor="t">
            <a:spAutoFit/>
          </a:bodyPr>
          <a:lstStyle/>
          <a:p>
            <a:pPr algn="ctr">
              <a:lnSpc>
                <a:spcPts val="1656"/>
              </a:lnSpc>
            </a:pPr>
            <a:r>
              <a:rPr lang="en-US" sz="1380" dirty="0" err="1">
                <a:solidFill>
                  <a:srgbClr val="000000"/>
                </a:solidFill>
                <a:latin typeface="Arimo"/>
              </a:rPr>
              <a:t>Vendedores</a:t>
            </a:r>
            <a:endParaRPr lang="en-US" sz="1380" dirty="0">
              <a:solidFill>
                <a:srgbClr val="000000"/>
              </a:solidFill>
              <a:latin typeface="Arimo"/>
            </a:endParaRPr>
          </a:p>
          <a:p>
            <a:pPr algn="ctr">
              <a:lnSpc>
                <a:spcPts val="1656"/>
              </a:lnSpc>
            </a:pPr>
            <a:r>
              <a:rPr lang="en-US" sz="1380" dirty="0" err="1">
                <a:solidFill>
                  <a:srgbClr val="000000"/>
                </a:solidFill>
                <a:latin typeface="Arimo"/>
              </a:rPr>
              <a:t>Compradores</a:t>
            </a:r>
            <a:endParaRPr lang="en-US" sz="1380" dirty="0">
              <a:solidFill>
                <a:srgbClr val="000000"/>
              </a:solidFill>
              <a:latin typeface="Arimo"/>
            </a:endParaRPr>
          </a:p>
          <a:p>
            <a:pPr algn="ctr">
              <a:lnSpc>
                <a:spcPts val="1656"/>
              </a:lnSpc>
            </a:pPr>
            <a:r>
              <a:rPr lang="en-US" sz="1380" dirty="0" err="1">
                <a:solidFill>
                  <a:srgbClr val="000000"/>
                </a:solidFill>
                <a:latin typeface="Arimo"/>
              </a:rPr>
              <a:t>Tasadores</a:t>
            </a:r>
            <a:endParaRPr lang="en-US" sz="1380" dirty="0">
              <a:solidFill>
                <a:srgbClr val="000000"/>
              </a:solidFill>
              <a:latin typeface="Arimo"/>
            </a:endParaRPr>
          </a:p>
          <a:p>
            <a:pPr algn="ctr">
              <a:lnSpc>
                <a:spcPts val="1656"/>
              </a:lnSpc>
            </a:pPr>
            <a:r>
              <a:rPr lang="en-US" sz="1380" dirty="0" err="1">
                <a:solidFill>
                  <a:srgbClr val="000000"/>
                </a:solidFill>
                <a:latin typeface="Arimo"/>
              </a:rPr>
              <a:t>Ingenieros</a:t>
            </a:r>
            <a:endParaRPr lang="en-US" sz="1380" dirty="0">
              <a:solidFill>
                <a:srgbClr val="000000"/>
              </a:solidFill>
              <a:latin typeface="Arimo"/>
            </a:endParaRPr>
          </a:p>
          <a:p>
            <a:pPr algn="ctr">
              <a:lnSpc>
                <a:spcPts val="1656"/>
              </a:lnSpc>
            </a:pPr>
            <a:r>
              <a:rPr lang="en-US" sz="1380" dirty="0">
                <a:solidFill>
                  <a:srgbClr val="000000"/>
                </a:solidFill>
                <a:latin typeface="Arimo"/>
              </a:rPr>
              <a:t>Abogado del </a:t>
            </a:r>
            <a:r>
              <a:rPr lang="en-US" sz="1380" dirty="0" err="1">
                <a:solidFill>
                  <a:srgbClr val="000000"/>
                </a:solidFill>
                <a:latin typeface="Arimo"/>
              </a:rPr>
              <a:t>vendedor</a:t>
            </a:r>
            <a:endParaRPr lang="en-US" sz="1380" dirty="0">
              <a:solidFill>
                <a:srgbClr val="000000"/>
              </a:solidFill>
              <a:latin typeface="Arimo"/>
            </a:endParaRPr>
          </a:p>
          <a:p>
            <a:pPr algn="ctr">
              <a:lnSpc>
                <a:spcPts val="1656"/>
              </a:lnSpc>
            </a:pPr>
            <a:r>
              <a:rPr lang="en-US" sz="1380" dirty="0">
                <a:solidFill>
                  <a:srgbClr val="000000"/>
                </a:solidFill>
                <a:latin typeface="Arimo"/>
              </a:rPr>
              <a:t>Abogado del comprador</a:t>
            </a:r>
          </a:p>
          <a:p>
            <a:pPr algn="ctr">
              <a:lnSpc>
                <a:spcPts val="1656"/>
              </a:lnSpc>
            </a:pPr>
            <a:r>
              <a:rPr lang="en-US" sz="1380" dirty="0" err="1">
                <a:solidFill>
                  <a:srgbClr val="000000"/>
                </a:solidFill>
                <a:latin typeface="Arimo"/>
              </a:rPr>
              <a:t>Título</a:t>
            </a:r>
            <a:r>
              <a:rPr lang="en-US" sz="1380" dirty="0">
                <a:solidFill>
                  <a:srgbClr val="000000"/>
                </a:solidFill>
                <a:latin typeface="Arimo"/>
              </a:rPr>
              <a:t> </a:t>
            </a:r>
            <a:r>
              <a:rPr lang="en-US" sz="1380" dirty="0" err="1">
                <a:solidFill>
                  <a:srgbClr val="000000"/>
                </a:solidFill>
                <a:latin typeface="Arimo"/>
              </a:rPr>
              <a:t>Empresa</a:t>
            </a:r>
            <a:endParaRPr lang="en-US" sz="1380" dirty="0">
              <a:solidFill>
                <a:srgbClr val="000000"/>
              </a:solidFill>
              <a:latin typeface="Arimo"/>
            </a:endParaRPr>
          </a:p>
          <a:p>
            <a:pPr algn="ctr">
              <a:lnSpc>
                <a:spcPts val="1656"/>
              </a:lnSpc>
            </a:pPr>
            <a:r>
              <a:rPr lang="en-US" sz="1380" dirty="0">
                <a:solidFill>
                  <a:srgbClr val="000000"/>
                </a:solidFill>
                <a:latin typeface="Arimo"/>
              </a:rPr>
              <a:t>Inspector de </a:t>
            </a:r>
            <a:r>
              <a:rPr lang="en-US" sz="1380" dirty="0" err="1">
                <a:solidFill>
                  <a:srgbClr val="000000"/>
                </a:solidFill>
                <a:latin typeface="Arimo"/>
              </a:rPr>
              <a:t>viviendas</a:t>
            </a:r>
            <a:endParaRPr lang="en-US" sz="1380" dirty="0">
              <a:solidFill>
                <a:srgbClr val="000000"/>
              </a:solidFill>
              <a:latin typeface="Arimo"/>
            </a:endParaRPr>
          </a:p>
          <a:p>
            <a:pPr algn="ctr">
              <a:lnSpc>
                <a:spcPts val="1656"/>
              </a:lnSpc>
            </a:pPr>
            <a:r>
              <a:rPr lang="en-US" sz="1380" dirty="0" err="1">
                <a:solidFill>
                  <a:srgbClr val="000000"/>
                </a:solidFill>
                <a:latin typeface="Arimo"/>
              </a:rPr>
              <a:t>Representante</a:t>
            </a:r>
            <a:r>
              <a:rPr lang="en-US" sz="1380" dirty="0">
                <a:solidFill>
                  <a:srgbClr val="000000"/>
                </a:solidFill>
                <a:latin typeface="Arimo"/>
              </a:rPr>
              <a:t> </a:t>
            </a:r>
            <a:r>
              <a:rPr lang="en-US" sz="1380" dirty="0" err="1">
                <a:solidFill>
                  <a:srgbClr val="000000"/>
                </a:solidFill>
                <a:latin typeface="Arimo"/>
              </a:rPr>
              <a:t>bancario</a:t>
            </a:r>
            <a:endParaRPr lang="en-US" sz="1380" dirty="0">
              <a:solidFill>
                <a:srgbClr val="000000"/>
              </a:solidFill>
              <a:latin typeface="Arimo"/>
            </a:endParaRPr>
          </a:p>
        </p:txBody>
      </p:sp>
      <p:sp>
        <p:nvSpPr>
          <p:cNvPr id="7" name="Freeform 7"/>
          <p:cNvSpPr/>
          <p:nvPr/>
        </p:nvSpPr>
        <p:spPr>
          <a:xfrm>
            <a:off x="2670745" y="5409016"/>
            <a:ext cx="2460712" cy="1464710"/>
          </a:xfrm>
          <a:custGeom>
            <a:avLst/>
            <a:gdLst/>
            <a:ahLst/>
            <a:cxnLst/>
            <a:rect l="l" t="t" r="r" b="b"/>
            <a:pathLst>
              <a:path w="2460712" h="1464710">
                <a:moveTo>
                  <a:pt x="0" y="0"/>
                </a:moveTo>
                <a:lnTo>
                  <a:pt x="2460712" y="0"/>
                </a:lnTo>
                <a:lnTo>
                  <a:pt x="2460712" y="1464710"/>
                </a:lnTo>
                <a:lnTo>
                  <a:pt x="0" y="1464710"/>
                </a:lnTo>
                <a:lnTo>
                  <a:pt x="0" y="0"/>
                </a:lnTo>
                <a:close/>
              </a:path>
            </a:pathLst>
          </a:custGeom>
          <a:blipFill>
            <a:blip r:embed="rId3" cstate="email">
              <a:extLst>
                <a:ext uri="{28A0092B-C50C-407E-A947-70E740481C1C}">
                  <a14:useLocalDpi xmlns:a14="http://schemas.microsoft.com/office/drawing/2010/main"/>
                </a:ext>
              </a:extLst>
            </a:blip>
            <a:stretch>
              <a:fillRect t="-207" b="-207"/>
            </a:stretch>
          </a:blipFill>
        </p:spPr>
        <p:txBody>
          <a:bodyPr/>
          <a:lstStyle/>
          <a:p>
            <a:endParaRPr lang="en-US"/>
          </a:p>
        </p:txBody>
      </p:sp>
      <p:sp>
        <p:nvSpPr>
          <p:cNvPr id="8" name="TextBox 8"/>
          <p:cNvSpPr txBox="1"/>
          <p:nvPr/>
        </p:nvSpPr>
        <p:spPr>
          <a:xfrm>
            <a:off x="2236877" y="5639549"/>
            <a:ext cx="3298645" cy="444672"/>
          </a:xfrm>
          <a:prstGeom prst="rect">
            <a:avLst/>
          </a:prstGeom>
        </p:spPr>
        <p:txBody>
          <a:bodyPr lIns="0" tIns="0" rIns="0" bIns="0" rtlCol="0" anchor="t">
            <a:spAutoFit/>
          </a:bodyPr>
          <a:lstStyle/>
          <a:p>
            <a:pPr algn="ctr">
              <a:lnSpc>
                <a:spcPts val="1656"/>
              </a:lnSpc>
            </a:pPr>
            <a:r>
              <a:rPr lang="en-US" sz="1380" dirty="0">
                <a:solidFill>
                  <a:srgbClr val="000000"/>
                </a:solidFill>
                <a:latin typeface="Arimo Bold"/>
              </a:rPr>
              <a:t>Tu </a:t>
            </a:r>
            <a:r>
              <a:rPr lang="en-US" sz="1380" dirty="0" err="1">
                <a:solidFill>
                  <a:srgbClr val="000000"/>
                </a:solidFill>
                <a:latin typeface="Arimo Bold"/>
              </a:rPr>
              <a:t>inmobiliaria</a:t>
            </a:r>
            <a:r>
              <a:rPr lang="en-US" sz="1380" dirty="0">
                <a:solidFill>
                  <a:srgbClr val="000000"/>
                </a:solidFill>
                <a:latin typeface="Arimo Bold"/>
              </a:rPr>
              <a:t> </a:t>
            </a:r>
          </a:p>
          <a:p>
            <a:pPr algn="ctr">
              <a:lnSpc>
                <a:spcPts val="1656"/>
              </a:lnSpc>
            </a:pPr>
            <a:r>
              <a:rPr lang="en-US" sz="1380" dirty="0" err="1">
                <a:solidFill>
                  <a:srgbClr val="000000"/>
                </a:solidFill>
                <a:latin typeface="Arimo Bold"/>
              </a:rPr>
              <a:t>Profesional</a:t>
            </a:r>
            <a:endParaRPr lang="en-US" sz="1380" dirty="0">
              <a:solidFill>
                <a:srgbClr val="000000"/>
              </a:solidFill>
              <a:latin typeface="Arimo Bold"/>
            </a:endParaRPr>
          </a:p>
        </p:txBody>
      </p:sp>
      <p:sp>
        <p:nvSpPr>
          <p:cNvPr id="9" name="TextBox 9"/>
          <p:cNvSpPr txBox="1"/>
          <p:nvPr/>
        </p:nvSpPr>
        <p:spPr>
          <a:xfrm>
            <a:off x="1030870" y="2020510"/>
            <a:ext cx="5710661" cy="1173692"/>
          </a:xfrm>
          <a:prstGeom prst="rect">
            <a:avLst/>
          </a:prstGeom>
        </p:spPr>
        <p:txBody>
          <a:bodyPr lIns="0" tIns="0" rIns="0" bIns="0" rtlCol="0" anchor="t">
            <a:spAutoFit/>
          </a:bodyPr>
          <a:lstStyle/>
          <a:p>
            <a:pPr algn="ctr">
              <a:lnSpc>
                <a:spcPts val="4657"/>
              </a:lnSpc>
            </a:pPr>
            <a:r>
              <a:rPr lang="en-US" sz="3881">
                <a:solidFill>
                  <a:srgbClr val="000000"/>
                </a:solidFill>
                <a:latin typeface="Georgia Pro Bold"/>
              </a:rPr>
              <a:t>¿Quién dirige tu transacción?</a:t>
            </a:r>
          </a:p>
        </p:txBody>
      </p:sp>
      <p:grpSp>
        <p:nvGrpSpPr>
          <p:cNvPr id="10" name="Group 10"/>
          <p:cNvGrpSpPr/>
          <p:nvPr/>
        </p:nvGrpSpPr>
        <p:grpSpPr>
          <a:xfrm>
            <a:off x="-93720" y="9611929"/>
            <a:ext cx="7989642" cy="446471"/>
            <a:chOff x="0" y="0"/>
            <a:chExt cx="2785060" cy="155633"/>
          </a:xfrm>
        </p:grpSpPr>
        <p:sp>
          <p:nvSpPr>
            <p:cNvPr id="11" name="Freeform 11"/>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2" name="TextBox 12"/>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3" name="TextBox 13"/>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16</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6230" y="2877841"/>
            <a:ext cx="3800093" cy="7365105"/>
          </a:xfrm>
          <a:custGeom>
            <a:avLst/>
            <a:gdLst/>
            <a:ahLst/>
            <a:cxnLst/>
            <a:rect l="l" t="t" r="r" b="b"/>
            <a:pathLst>
              <a:path w="3800093" h="7365105">
                <a:moveTo>
                  <a:pt x="0" y="0"/>
                </a:moveTo>
                <a:lnTo>
                  <a:pt x="3800093" y="0"/>
                </a:lnTo>
                <a:lnTo>
                  <a:pt x="3800093" y="7365104"/>
                </a:lnTo>
                <a:lnTo>
                  <a:pt x="0" y="7365104"/>
                </a:lnTo>
                <a:lnTo>
                  <a:pt x="0" y="0"/>
                </a:lnTo>
                <a:close/>
              </a:path>
            </a:pathLst>
          </a:custGeom>
          <a:blipFill>
            <a:blip r:embed="rId2" cstate="email">
              <a:extLst>
                <a:ext uri="{28A0092B-C50C-407E-A947-70E740481C1C}">
                  <a14:useLocalDpi xmlns:a14="http://schemas.microsoft.com/office/drawing/2010/main"/>
                </a:ext>
              </a:extLst>
            </a:blip>
            <a:stretch>
              <a:fillRect l="-10408" r="-18800"/>
            </a:stretch>
          </a:blipFill>
        </p:spPr>
        <p:txBody>
          <a:bodyPr/>
          <a:lstStyle/>
          <a:p>
            <a:endParaRPr lang="en-US"/>
          </a:p>
        </p:txBody>
      </p:sp>
      <p:grpSp>
        <p:nvGrpSpPr>
          <p:cNvPr id="3" name="Group 3"/>
          <p:cNvGrpSpPr/>
          <p:nvPr/>
        </p:nvGrpSpPr>
        <p:grpSpPr>
          <a:xfrm>
            <a:off x="0" y="-674653"/>
            <a:ext cx="8001000" cy="3547925"/>
            <a:chOff x="0" y="0"/>
            <a:chExt cx="632178" cy="280330"/>
          </a:xfrm>
        </p:grpSpPr>
        <p:sp>
          <p:nvSpPr>
            <p:cNvPr id="4" name="Freeform 4"/>
            <p:cNvSpPr/>
            <p:nvPr/>
          </p:nvSpPr>
          <p:spPr>
            <a:xfrm>
              <a:off x="0" y="0"/>
              <a:ext cx="632178" cy="280330"/>
            </a:xfrm>
            <a:custGeom>
              <a:avLst/>
              <a:gdLst/>
              <a:ahLst/>
              <a:cxnLst/>
              <a:rect l="l" t="t" r="r" b="b"/>
              <a:pathLst>
                <a:path w="632178" h="280330">
                  <a:moveTo>
                    <a:pt x="0" y="0"/>
                  </a:moveTo>
                  <a:lnTo>
                    <a:pt x="632178" y="0"/>
                  </a:lnTo>
                  <a:lnTo>
                    <a:pt x="632178" y="280330"/>
                  </a:lnTo>
                  <a:lnTo>
                    <a:pt x="0" y="280330"/>
                  </a:lnTo>
                  <a:close/>
                </a:path>
              </a:pathLst>
            </a:custGeom>
            <a:solidFill>
              <a:srgbClr val="171717">
                <a:alpha val="69804"/>
              </a:srgbClr>
            </a:solidFill>
          </p:spPr>
          <p:txBody>
            <a:bodyPr/>
            <a:lstStyle/>
            <a:p>
              <a:endParaRPr lang="en-US"/>
            </a:p>
          </p:txBody>
        </p:sp>
        <p:sp>
          <p:nvSpPr>
            <p:cNvPr id="5" name="TextBox 5"/>
            <p:cNvSpPr txBox="1"/>
            <p:nvPr/>
          </p:nvSpPr>
          <p:spPr>
            <a:xfrm>
              <a:off x="0" y="-28575"/>
              <a:ext cx="632178" cy="308905"/>
            </a:xfrm>
            <a:prstGeom prst="rect">
              <a:avLst/>
            </a:prstGeom>
          </p:spPr>
          <p:txBody>
            <a:bodyPr lIns="50800" tIns="50800" rIns="50800" bIns="50800" rtlCol="0" anchor="ctr"/>
            <a:lstStyle/>
            <a:p>
              <a:pPr algn="ctr">
                <a:lnSpc>
                  <a:spcPts val="1526"/>
                </a:lnSpc>
              </a:pPr>
              <a:endParaRPr/>
            </a:p>
          </p:txBody>
        </p:sp>
      </p:grpSp>
      <p:sp>
        <p:nvSpPr>
          <p:cNvPr id="6" name="TextBox 6"/>
          <p:cNvSpPr txBox="1"/>
          <p:nvPr/>
        </p:nvSpPr>
        <p:spPr>
          <a:xfrm>
            <a:off x="285602" y="466214"/>
            <a:ext cx="7201196" cy="1261110"/>
          </a:xfrm>
          <a:prstGeom prst="rect">
            <a:avLst/>
          </a:prstGeom>
        </p:spPr>
        <p:txBody>
          <a:bodyPr lIns="0" tIns="0" rIns="0" bIns="0" rtlCol="0" anchor="t">
            <a:spAutoFit/>
          </a:bodyPr>
          <a:lstStyle/>
          <a:p>
            <a:pPr algn="ctr">
              <a:lnSpc>
                <a:spcPts val="5040"/>
              </a:lnSpc>
            </a:pPr>
            <a:r>
              <a:rPr lang="en-US" sz="3600" spc="144">
                <a:solidFill>
                  <a:srgbClr val="FFFFFF"/>
                </a:solidFill>
                <a:latin typeface="Georgia Pro"/>
              </a:rPr>
              <a:t>CUÁLES SON LAS RESPONSABILIDADES</a:t>
            </a:r>
          </a:p>
        </p:txBody>
      </p:sp>
      <p:sp>
        <p:nvSpPr>
          <p:cNvPr id="7" name="TextBox 7"/>
          <p:cNvSpPr txBox="1"/>
          <p:nvPr/>
        </p:nvSpPr>
        <p:spPr>
          <a:xfrm>
            <a:off x="1522701" y="1919373"/>
            <a:ext cx="4726998" cy="273685"/>
          </a:xfrm>
          <a:prstGeom prst="rect">
            <a:avLst/>
          </a:prstGeom>
        </p:spPr>
        <p:txBody>
          <a:bodyPr lIns="0" tIns="0" rIns="0" bIns="0" rtlCol="0" anchor="t">
            <a:spAutoFit/>
          </a:bodyPr>
          <a:lstStyle/>
          <a:p>
            <a:pPr algn="ctr">
              <a:lnSpc>
                <a:spcPts val="2239"/>
              </a:lnSpc>
              <a:spcBef>
                <a:spcPct val="0"/>
              </a:spcBef>
            </a:pPr>
            <a:r>
              <a:rPr lang="en-US" sz="1599" spc="319">
                <a:solidFill>
                  <a:srgbClr val="FFFFFF"/>
                </a:solidFill>
                <a:latin typeface="Georgia Pro Bold"/>
              </a:rPr>
              <a:t>DE UN AGENTE DEL COMPRADOR?</a:t>
            </a:r>
          </a:p>
        </p:txBody>
      </p:sp>
      <p:sp>
        <p:nvSpPr>
          <p:cNvPr id="8" name="TextBox 8"/>
          <p:cNvSpPr txBox="1"/>
          <p:nvPr/>
        </p:nvSpPr>
        <p:spPr>
          <a:xfrm>
            <a:off x="3743118" y="3054247"/>
            <a:ext cx="3624777" cy="6446701"/>
          </a:xfrm>
          <a:prstGeom prst="rect">
            <a:avLst/>
          </a:prstGeom>
        </p:spPr>
        <p:txBody>
          <a:bodyPr lIns="0" tIns="0" rIns="0" bIns="0" rtlCol="0" anchor="t">
            <a:spAutoFit/>
          </a:bodyPr>
          <a:lstStyle/>
          <a:p>
            <a:pPr algn="just">
              <a:lnSpc>
                <a:spcPts val="1819"/>
              </a:lnSpc>
            </a:pPr>
            <a:r>
              <a:rPr lang="en-US" sz="1200" dirty="0" err="1">
                <a:solidFill>
                  <a:srgbClr val="000000"/>
                </a:solidFill>
                <a:latin typeface="Georgia Pro Bold"/>
              </a:rPr>
              <a:t>Deber</a:t>
            </a:r>
            <a:r>
              <a:rPr lang="en-US" sz="1200" dirty="0">
                <a:solidFill>
                  <a:srgbClr val="000000"/>
                </a:solidFill>
                <a:latin typeface="Georgia Pro Bold"/>
              </a:rPr>
              <a:t> </a:t>
            </a:r>
            <a:r>
              <a:rPr lang="en-US" sz="1200" dirty="0" err="1">
                <a:solidFill>
                  <a:srgbClr val="000000"/>
                </a:solidFill>
                <a:latin typeface="Georgia Pro Bold"/>
              </a:rPr>
              <a:t>fiduciario</a:t>
            </a:r>
            <a:r>
              <a:rPr lang="en-US" sz="1200" dirty="0">
                <a:solidFill>
                  <a:srgbClr val="000000"/>
                </a:solidFill>
                <a:latin typeface="Georgia Pro Bold"/>
              </a:rPr>
              <a:t>: </a:t>
            </a:r>
            <a:r>
              <a:rPr lang="en-US" sz="1200" dirty="0">
                <a:solidFill>
                  <a:srgbClr val="000000"/>
                </a:solidFill>
                <a:latin typeface="Georgia Pro"/>
              </a:rPr>
              <a:t>Mi </a:t>
            </a:r>
            <a:r>
              <a:rPr lang="en-US" sz="1200" dirty="0" err="1">
                <a:solidFill>
                  <a:srgbClr val="000000"/>
                </a:solidFill>
                <a:latin typeface="Georgia Pro"/>
              </a:rPr>
              <a:t>responsabilidad</a:t>
            </a:r>
            <a:r>
              <a:rPr lang="en-US" sz="1200" dirty="0">
                <a:solidFill>
                  <a:srgbClr val="000000"/>
                </a:solidFill>
                <a:latin typeface="Georgia Pro"/>
              </a:rPr>
              <a:t> </a:t>
            </a:r>
            <a:r>
              <a:rPr lang="en-US" sz="1200" dirty="0" err="1">
                <a:solidFill>
                  <a:srgbClr val="000000"/>
                </a:solidFill>
                <a:latin typeface="Georgia Pro"/>
              </a:rPr>
              <a:t>fiduciaria</a:t>
            </a:r>
            <a:r>
              <a:rPr lang="en-US" sz="1200" dirty="0">
                <a:solidFill>
                  <a:srgbClr val="000000"/>
                </a:solidFill>
                <a:latin typeface="Georgia Pro"/>
              </a:rPr>
              <a:t> es para CONTIGO. En </a:t>
            </a:r>
            <a:r>
              <a:rPr lang="en-US" sz="1200" dirty="0" err="1">
                <a:solidFill>
                  <a:srgbClr val="000000"/>
                </a:solidFill>
                <a:latin typeface="Georgia Pro"/>
              </a:rPr>
              <a:t>todo</a:t>
            </a:r>
            <a:r>
              <a:rPr lang="en-US" sz="1200" dirty="0">
                <a:solidFill>
                  <a:srgbClr val="000000"/>
                </a:solidFill>
                <a:latin typeface="Georgia Pro"/>
              </a:rPr>
              <a:t> </a:t>
            </a:r>
            <a:r>
              <a:rPr lang="en-US" sz="1200" dirty="0" err="1">
                <a:solidFill>
                  <a:srgbClr val="000000"/>
                </a:solidFill>
                <a:latin typeface="Georgia Pro"/>
              </a:rPr>
              <a:t>momento</a:t>
            </a:r>
            <a:r>
              <a:rPr lang="en-US" sz="1200" dirty="0">
                <a:solidFill>
                  <a:srgbClr val="000000"/>
                </a:solidFill>
                <a:latin typeface="Georgia Pro"/>
              </a:rPr>
              <a:t>, </a:t>
            </a:r>
            <a:r>
              <a:rPr lang="en-US" sz="1200" dirty="0" err="1">
                <a:solidFill>
                  <a:srgbClr val="000000"/>
                </a:solidFill>
                <a:latin typeface="Georgia Pro"/>
              </a:rPr>
              <a:t>actúo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interés</a:t>
            </a:r>
            <a:r>
              <a:rPr lang="en-US" sz="1200" dirty="0">
                <a:solidFill>
                  <a:srgbClr val="000000"/>
                </a:solidFill>
                <a:latin typeface="Georgia Pro"/>
              </a:rPr>
              <a:t>, </a:t>
            </a:r>
            <a:r>
              <a:rPr lang="en-US" sz="1200" dirty="0" err="1">
                <a:solidFill>
                  <a:srgbClr val="000000"/>
                </a:solidFill>
                <a:latin typeface="Georgia Pro"/>
              </a:rPr>
              <a:t>desde</a:t>
            </a:r>
            <a:r>
              <a:rPr lang="en-US" sz="1200" dirty="0">
                <a:solidFill>
                  <a:srgbClr val="000000"/>
                </a:solidFill>
                <a:latin typeface="Georgia Pro"/>
              </a:rPr>
              <a:t> </a:t>
            </a:r>
            <a:r>
              <a:rPr lang="en-US" sz="1200" dirty="0" err="1">
                <a:solidFill>
                  <a:srgbClr val="000000"/>
                </a:solidFill>
                <a:latin typeface="Georgia Pro"/>
              </a:rPr>
              <a:t>negociar</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precio</a:t>
            </a:r>
            <a:r>
              <a:rPr lang="en-US" sz="1200" dirty="0">
                <a:solidFill>
                  <a:srgbClr val="000000"/>
                </a:solidFill>
                <a:latin typeface="Georgia Pro"/>
              </a:rPr>
              <a:t> y las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condiciones</a:t>
            </a:r>
            <a:r>
              <a:rPr lang="en-US" sz="1200" dirty="0">
                <a:solidFill>
                  <a:srgbClr val="000000"/>
                </a:solidFill>
                <a:latin typeface="Georgia Pro"/>
              </a:rPr>
              <a:t> para </a:t>
            </a:r>
            <a:r>
              <a:rPr lang="en-US" sz="1200" dirty="0" err="1">
                <a:solidFill>
                  <a:srgbClr val="000000"/>
                </a:solidFill>
                <a:latin typeface="Georgia Pro"/>
              </a:rPr>
              <a:t>ti</a:t>
            </a:r>
            <a:r>
              <a:rPr lang="en-US" sz="1200" dirty="0">
                <a:solidFill>
                  <a:srgbClr val="000000"/>
                </a:solidFill>
                <a:latin typeface="Georgia Pro"/>
              </a:rPr>
              <a:t> hasta </a:t>
            </a:r>
            <a:r>
              <a:rPr lang="en-US" sz="1200" dirty="0" err="1">
                <a:solidFill>
                  <a:srgbClr val="000000"/>
                </a:solidFill>
                <a:latin typeface="Georgia Pro"/>
              </a:rPr>
              <a:t>dar</a:t>
            </a:r>
            <a:r>
              <a:rPr lang="en-US" sz="1200" dirty="0">
                <a:solidFill>
                  <a:srgbClr val="000000"/>
                </a:solidFill>
                <a:latin typeface="Georgia Pro"/>
              </a:rPr>
              <a:t> </a:t>
            </a:r>
            <a:r>
              <a:rPr lang="en-US" sz="1200" dirty="0" err="1">
                <a:solidFill>
                  <a:srgbClr val="000000"/>
                </a:solidFill>
                <a:latin typeface="Georgia Pro"/>
              </a:rPr>
              <a:t>prioridad</a:t>
            </a:r>
            <a:r>
              <a:rPr lang="en-US" sz="1200" dirty="0">
                <a:solidFill>
                  <a:srgbClr val="000000"/>
                </a:solidFill>
                <a:latin typeface="Georgia Pro"/>
              </a:rPr>
              <a:t> a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necesidades</a:t>
            </a:r>
            <a:r>
              <a:rPr lang="en-US" sz="1200" dirty="0">
                <a:solidFill>
                  <a:srgbClr val="000000"/>
                </a:solidFill>
                <a:latin typeface="Georgia Pro"/>
              </a:rPr>
              <a:t>, </a:t>
            </a:r>
            <a:r>
              <a:rPr lang="en-US" sz="1200" dirty="0" err="1">
                <a:solidFill>
                  <a:srgbClr val="000000"/>
                </a:solidFill>
                <a:latin typeface="Georgia Pro"/>
              </a:rPr>
              <a:t>compromisos</a:t>
            </a:r>
            <a:r>
              <a:rPr lang="en-US" sz="1200" dirty="0">
                <a:solidFill>
                  <a:srgbClr val="000000"/>
                </a:solidFill>
                <a:latin typeface="Georgia Pro"/>
              </a:rPr>
              <a:t> y </a:t>
            </a:r>
            <a:r>
              <a:rPr lang="en-US" sz="1200" dirty="0" err="1">
                <a:solidFill>
                  <a:srgbClr val="000000"/>
                </a:solidFill>
                <a:latin typeface="Georgia Pro"/>
              </a:rPr>
              <a:t>objetivos</a:t>
            </a:r>
            <a:r>
              <a:rPr lang="en-US" sz="1200" dirty="0">
                <a:solidFill>
                  <a:srgbClr val="000000"/>
                </a:solidFill>
                <a:latin typeface="Georgia Pro"/>
              </a:rPr>
              <a:t>. ¿Mi </a:t>
            </a:r>
            <a:r>
              <a:rPr lang="en-US" sz="1200" dirty="0" err="1">
                <a:solidFill>
                  <a:srgbClr val="000000"/>
                </a:solidFill>
                <a:latin typeface="Georgia Pro"/>
              </a:rPr>
              <a:t>objetivo</a:t>
            </a:r>
            <a:r>
              <a:rPr lang="en-US" sz="1200" dirty="0">
                <a:solidFill>
                  <a:srgbClr val="000000"/>
                </a:solidFill>
                <a:latin typeface="Georgia Pro"/>
              </a:rPr>
              <a:t>? </a:t>
            </a:r>
            <a:r>
              <a:rPr lang="en-US" sz="1200" dirty="0" err="1">
                <a:solidFill>
                  <a:srgbClr val="000000"/>
                </a:solidFill>
                <a:latin typeface="Georgia Pro"/>
              </a:rPr>
              <a:t>Trabajar</a:t>
            </a:r>
            <a:r>
              <a:rPr lang="en-US" sz="1200" dirty="0">
                <a:solidFill>
                  <a:srgbClr val="000000"/>
                </a:solidFill>
                <a:latin typeface="Georgia Pro"/>
              </a:rPr>
              <a:t> </a:t>
            </a:r>
            <a:r>
              <a:rPr lang="en-US" sz="1200" dirty="0" err="1">
                <a:solidFill>
                  <a:srgbClr val="000000"/>
                </a:solidFill>
                <a:latin typeface="Georgia Pro"/>
              </a:rPr>
              <a:t>duro</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ti</a:t>
            </a:r>
            <a:r>
              <a:rPr lang="en-US" sz="1200" dirty="0">
                <a:solidFill>
                  <a:srgbClr val="000000"/>
                </a:solidFill>
                <a:latin typeface="Georgia Pro"/>
              </a:rPr>
              <a:t> para que </a:t>
            </a:r>
            <a:r>
              <a:rPr lang="en-US" sz="1200" dirty="0" err="1">
                <a:solidFill>
                  <a:srgbClr val="000000"/>
                </a:solidFill>
                <a:latin typeface="Georgia Pro"/>
              </a:rPr>
              <a:t>obtengas</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resultado</a:t>
            </a:r>
            <a:r>
              <a:rPr lang="en-US" sz="1200" dirty="0">
                <a:solidFill>
                  <a:srgbClr val="000000"/>
                </a:solidFill>
                <a:latin typeface="Georgia Pro"/>
              </a:rPr>
              <a:t> </a:t>
            </a:r>
            <a:r>
              <a:rPr lang="en-US" sz="1200" dirty="0" err="1">
                <a:solidFill>
                  <a:srgbClr val="000000"/>
                </a:solidFill>
                <a:latin typeface="Georgia Pro"/>
              </a:rPr>
              <a:t>posible</a:t>
            </a:r>
            <a:r>
              <a:rPr lang="en-US" sz="1200" dirty="0">
                <a:solidFill>
                  <a:srgbClr val="000000"/>
                </a:solidFill>
                <a:latin typeface="Georgia Pro"/>
              </a:rPr>
              <a:t> y, al </a:t>
            </a:r>
            <a:r>
              <a:rPr lang="en-US" sz="1200" dirty="0" err="1">
                <a:solidFill>
                  <a:srgbClr val="000000"/>
                </a:solidFill>
                <a:latin typeface="Georgia Pro"/>
              </a:rPr>
              <a:t>mismo</a:t>
            </a:r>
            <a:r>
              <a:rPr lang="en-US" sz="1200" dirty="0">
                <a:solidFill>
                  <a:srgbClr val="000000"/>
                </a:solidFill>
                <a:latin typeface="Georgia Pro"/>
              </a:rPr>
              <a:t> </a:t>
            </a:r>
            <a:r>
              <a:rPr lang="en-US" sz="1200" dirty="0" err="1">
                <a:solidFill>
                  <a:srgbClr val="000000"/>
                </a:solidFill>
                <a:latin typeface="Georgia Pro"/>
              </a:rPr>
              <a:t>tiempo</a:t>
            </a:r>
            <a:r>
              <a:rPr lang="en-US" sz="1200" dirty="0">
                <a:solidFill>
                  <a:srgbClr val="000000"/>
                </a:solidFill>
                <a:latin typeface="Georgia Pro"/>
              </a:rPr>
              <a:t>, </a:t>
            </a:r>
            <a:r>
              <a:rPr lang="en-US" sz="1200" dirty="0" err="1">
                <a:solidFill>
                  <a:srgbClr val="000000"/>
                </a:solidFill>
                <a:latin typeface="Georgia Pro"/>
              </a:rPr>
              <a:t>tengas</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experiencia</a:t>
            </a:r>
            <a:r>
              <a:rPr lang="en-US" sz="1200" dirty="0">
                <a:solidFill>
                  <a:srgbClr val="000000"/>
                </a:solidFill>
                <a:latin typeface="Georgia Pro"/>
              </a:rPr>
              <a:t> </a:t>
            </a:r>
            <a:r>
              <a:rPr lang="en-US" sz="1200" dirty="0" err="1">
                <a:solidFill>
                  <a:srgbClr val="000000"/>
                </a:solidFill>
                <a:latin typeface="Georgia Pro"/>
              </a:rPr>
              <a:t>positiva</a:t>
            </a:r>
            <a:r>
              <a:rPr lang="en-US" sz="1200" dirty="0">
                <a:solidFill>
                  <a:srgbClr val="000000"/>
                </a:solidFill>
                <a:latin typeface="Georgia Pro"/>
              </a:rPr>
              <a:t>.</a:t>
            </a:r>
          </a:p>
          <a:p>
            <a:pPr algn="just">
              <a:lnSpc>
                <a:spcPts val="1819"/>
              </a:lnSpc>
            </a:pPr>
            <a:endParaRPr lang="en-US" sz="1200" dirty="0">
              <a:solidFill>
                <a:srgbClr val="000000"/>
              </a:solidFill>
              <a:latin typeface="Georgia Pro"/>
            </a:endParaRPr>
          </a:p>
          <a:p>
            <a:pPr algn="just">
              <a:lnSpc>
                <a:spcPts val="1819"/>
              </a:lnSpc>
            </a:pPr>
            <a:r>
              <a:rPr lang="en-US" sz="1200" dirty="0" err="1">
                <a:solidFill>
                  <a:srgbClr val="000000"/>
                </a:solidFill>
                <a:latin typeface="Georgia Pro Bold"/>
              </a:rPr>
              <a:t>Búsqueda</a:t>
            </a:r>
            <a:r>
              <a:rPr lang="en-US" sz="1200" dirty="0">
                <a:solidFill>
                  <a:srgbClr val="000000"/>
                </a:solidFill>
                <a:latin typeface="Georgia Pro Bold"/>
              </a:rPr>
              <a:t> de </a:t>
            </a:r>
            <a:r>
              <a:rPr lang="en-US" sz="1200" dirty="0" err="1">
                <a:solidFill>
                  <a:srgbClr val="000000"/>
                </a:solidFill>
                <a:latin typeface="Georgia Pro Bold"/>
              </a:rPr>
              <a:t>propiedades</a:t>
            </a:r>
            <a:r>
              <a:rPr lang="en-US" sz="1200" dirty="0">
                <a:solidFill>
                  <a:srgbClr val="000000"/>
                </a:solidFill>
                <a:latin typeface="Georgia Pro Bold"/>
              </a:rPr>
              <a:t> y </a:t>
            </a:r>
            <a:r>
              <a:rPr lang="en-US" sz="1200" dirty="0" err="1">
                <a:solidFill>
                  <a:srgbClr val="000000"/>
                </a:solidFill>
                <a:latin typeface="Georgia Pro Bold"/>
              </a:rPr>
              <a:t>coordinación</a:t>
            </a:r>
            <a:r>
              <a:rPr lang="en-US" sz="1200" dirty="0">
                <a:solidFill>
                  <a:srgbClr val="000000"/>
                </a:solidFill>
                <a:latin typeface="Georgia Pro Bold"/>
              </a:rPr>
              <a:t> de </a:t>
            </a:r>
            <a:r>
              <a:rPr lang="en-US" sz="1200" dirty="0" err="1">
                <a:solidFill>
                  <a:srgbClr val="000000"/>
                </a:solidFill>
                <a:latin typeface="Georgia Pro Bold"/>
              </a:rPr>
              <a:t>visitas</a:t>
            </a:r>
            <a:r>
              <a:rPr lang="en-US" sz="1200" dirty="0">
                <a:solidFill>
                  <a:srgbClr val="000000"/>
                </a:solidFill>
                <a:latin typeface="Georgia Pro Bold"/>
              </a:rPr>
              <a:t>: </a:t>
            </a:r>
            <a:r>
              <a:rPr lang="en-US" sz="1200" dirty="0">
                <a:solidFill>
                  <a:srgbClr val="000000"/>
                </a:solidFill>
                <a:latin typeface="Georgia Pro"/>
              </a:rPr>
              <a:t>No </a:t>
            </a:r>
            <a:r>
              <a:rPr lang="en-US" sz="1200" dirty="0" err="1">
                <a:solidFill>
                  <a:srgbClr val="000000"/>
                </a:solidFill>
                <a:latin typeface="Georgia Pro"/>
              </a:rPr>
              <a:t>sólo</a:t>
            </a:r>
            <a:r>
              <a:rPr lang="en-US" sz="1200" dirty="0">
                <a:solidFill>
                  <a:srgbClr val="000000"/>
                </a:solidFill>
                <a:latin typeface="Georgia Pro"/>
              </a:rPr>
              <a:t> me </a:t>
            </a:r>
            <a:r>
              <a:rPr lang="en-US" sz="1200" dirty="0" err="1">
                <a:solidFill>
                  <a:srgbClr val="000000"/>
                </a:solidFill>
                <a:latin typeface="Georgia Pro"/>
              </a:rPr>
              <a:t>esforzaré</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localizar</a:t>
            </a:r>
            <a:r>
              <a:rPr lang="en-US" sz="1200" dirty="0">
                <a:solidFill>
                  <a:srgbClr val="000000"/>
                </a:solidFill>
                <a:latin typeface="Georgia Pro"/>
              </a:rPr>
              <a:t> las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propiedades</a:t>
            </a:r>
            <a:r>
              <a:rPr lang="en-US" sz="1200" dirty="0">
                <a:solidFill>
                  <a:srgbClr val="000000"/>
                </a:solidFill>
                <a:latin typeface="Georgia Pro"/>
              </a:rPr>
              <a:t> que se </a:t>
            </a:r>
            <a:r>
              <a:rPr lang="en-US" sz="1200" dirty="0" err="1">
                <a:solidFill>
                  <a:srgbClr val="000000"/>
                </a:solidFill>
                <a:latin typeface="Georgia Pro"/>
              </a:rPr>
              <a:t>ajusten</a:t>
            </a:r>
            <a:r>
              <a:rPr lang="en-US" sz="1200" dirty="0">
                <a:solidFill>
                  <a:srgbClr val="000000"/>
                </a:solidFill>
                <a:latin typeface="Georgia Pro"/>
              </a:rPr>
              <a:t> a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objetivos</a:t>
            </a:r>
            <a:r>
              <a:rPr lang="en-US" sz="1200" dirty="0">
                <a:solidFill>
                  <a:srgbClr val="000000"/>
                </a:solidFill>
                <a:latin typeface="Georgia Pro"/>
              </a:rPr>
              <a:t> y </a:t>
            </a:r>
            <a:r>
              <a:rPr lang="en-US" sz="1200" dirty="0" err="1">
                <a:solidFill>
                  <a:srgbClr val="000000"/>
                </a:solidFill>
                <a:latin typeface="Georgia Pro"/>
              </a:rPr>
              <a:t>compromisos</a:t>
            </a:r>
            <a:r>
              <a:rPr lang="en-US" sz="1200" dirty="0">
                <a:solidFill>
                  <a:srgbClr val="000000"/>
                </a:solidFill>
                <a:latin typeface="Georgia Pro"/>
              </a:rPr>
              <a:t>, </a:t>
            </a:r>
            <a:r>
              <a:rPr lang="en-US" sz="1200" dirty="0" err="1">
                <a:solidFill>
                  <a:srgbClr val="000000"/>
                </a:solidFill>
                <a:latin typeface="Georgia Pro"/>
              </a:rPr>
              <a:t>sino</a:t>
            </a:r>
            <a:r>
              <a:rPr lang="en-US" sz="1200" dirty="0">
                <a:solidFill>
                  <a:srgbClr val="000000"/>
                </a:solidFill>
                <a:latin typeface="Georgia Pro"/>
              </a:rPr>
              <a:t> que </a:t>
            </a:r>
            <a:r>
              <a:rPr lang="en-US" sz="1200" dirty="0" err="1">
                <a:solidFill>
                  <a:srgbClr val="000000"/>
                </a:solidFill>
                <a:latin typeface="Georgia Pro"/>
              </a:rPr>
              <a:t>también</a:t>
            </a:r>
            <a:r>
              <a:rPr lang="en-US" sz="1200" dirty="0">
                <a:solidFill>
                  <a:srgbClr val="000000"/>
                </a:solidFill>
                <a:latin typeface="Georgia Pro"/>
              </a:rPr>
              <a:t> me </a:t>
            </a:r>
            <a:r>
              <a:rPr lang="en-US" sz="1200" dirty="0" err="1">
                <a:solidFill>
                  <a:srgbClr val="000000"/>
                </a:solidFill>
                <a:latin typeface="Georgia Pro"/>
              </a:rPr>
              <a:t>encargaré</a:t>
            </a:r>
            <a:r>
              <a:rPr lang="en-US" sz="1200" dirty="0">
                <a:solidFill>
                  <a:srgbClr val="000000"/>
                </a:solidFill>
                <a:latin typeface="Georgia Pro"/>
              </a:rPr>
              <a:t> de </a:t>
            </a:r>
            <a:r>
              <a:rPr lang="en-US" sz="1200" dirty="0" err="1">
                <a:solidFill>
                  <a:srgbClr val="000000"/>
                </a:solidFill>
                <a:latin typeface="Georgia Pro"/>
              </a:rPr>
              <a:t>programar</a:t>
            </a:r>
            <a:r>
              <a:rPr lang="en-US" sz="1200" dirty="0">
                <a:solidFill>
                  <a:srgbClr val="000000"/>
                </a:solidFill>
                <a:latin typeface="Georgia Pro"/>
              </a:rPr>
              <a:t> las </a:t>
            </a:r>
            <a:r>
              <a:rPr lang="en-US" sz="1200" dirty="0" err="1">
                <a:solidFill>
                  <a:srgbClr val="000000"/>
                </a:solidFill>
                <a:latin typeface="Georgia Pro"/>
              </a:rPr>
              <a:t>visitas</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ti</a:t>
            </a:r>
            <a:r>
              <a:rPr lang="en-US" sz="1200" dirty="0">
                <a:solidFill>
                  <a:srgbClr val="000000"/>
                </a:solidFill>
                <a:latin typeface="Georgia Pro"/>
              </a:rPr>
              <a:t>, me </a:t>
            </a:r>
            <a:r>
              <a:rPr lang="en-US" sz="1200" dirty="0" err="1">
                <a:solidFill>
                  <a:srgbClr val="000000"/>
                </a:solidFill>
                <a:latin typeface="Georgia Pro"/>
              </a:rPr>
              <a:t>mantendré</a:t>
            </a:r>
            <a:r>
              <a:rPr lang="en-US" sz="1200" dirty="0">
                <a:solidFill>
                  <a:srgbClr val="000000"/>
                </a:solidFill>
                <a:latin typeface="Georgia Pro"/>
              </a:rPr>
              <a:t> al día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mercado local para </a:t>
            </a:r>
            <a:r>
              <a:rPr lang="en-US" sz="1200" dirty="0" err="1">
                <a:solidFill>
                  <a:srgbClr val="000000"/>
                </a:solidFill>
                <a:latin typeface="Georgia Pro"/>
              </a:rPr>
              <a:t>asegurarme</a:t>
            </a:r>
            <a:r>
              <a:rPr lang="en-US" sz="1200" dirty="0">
                <a:solidFill>
                  <a:srgbClr val="000000"/>
                </a:solidFill>
                <a:latin typeface="Georgia Pro"/>
              </a:rPr>
              <a:t> de que </a:t>
            </a:r>
            <a:r>
              <a:rPr lang="en-US" sz="1200" dirty="0" err="1">
                <a:solidFill>
                  <a:srgbClr val="000000"/>
                </a:solidFill>
                <a:latin typeface="Georgia Pro"/>
              </a:rPr>
              <a:t>consigas</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trato</a:t>
            </a:r>
            <a:r>
              <a:rPr lang="en-US" sz="1200" dirty="0">
                <a:solidFill>
                  <a:srgbClr val="000000"/>
                </a:solidFill>
                <a:latin typeface="Georgia Pro"/>
              </a:rPr>
              <a:t>, </a:t>
            </a:r>
            <a:r>
              <a:rPr lang="en-US" sz="1200" dirty="0" err="1">
                <a:solidFill>
                  <a:srgbClr val="000000"/>
                </a:solidFill>
                <a:latin typeface="Georgia Pro"/>
              </a:rPr>
              <a:t>localizaré</a:t>
            </a:r>
            <a:r>
              <a:rPr lang="en-US" sz="1200" dirty="0">
                <a:solidFill>
                  <a:srgbClr val="000000"/>
                </a:solidFill>
                <a:latin typeface="Georgia Pro"/>
              </a:rPr>
              <a:t> </a:t>
            </a:r>
            <a:r>
              <a:rPr lang="en-US" sz="1200" dirty="0" err="1">
                <a:solidFill>
                  <a:srgbClr val="000000"/>
                </a:solidFill>
                <a:latin typeface="Georgia Pro"/>
              </a:rPr>
              <a:t>todas</a:t>
            </a:r>
            <a:r>
              <a:rPr lang="en-US" sz="1200" dirty="0">
                <a:solidFill>
                  <a:srgbClr val="000000"/>
                </a:solidFill>
                <a:latin typeface="Georgia Pro"/>
              </a:rPr>
              <a:t> las </a:t>
            </a:r>
            <a:r>
              <a:rPr lang="en-US" sz="1200" dirty="0" err="1">
                <a:solidFill>
                  <a:srgbClr val="000000"/>
                </a:solidFill>
                <a:latin typeface="Georgia Pro"/>
              </a:rPr>
              <a:t>divulgaciones</a:t>
            </a:r>
            <a:r>
              <a:rPr lang="en-US" sz="1200" dirty="0">
                <a:solidFill>
                  <a:srgbClr val="000000"/>
                </a:solidFill>
                <a:latin typeface="Georgia Pro"/>
              </a:rPr>
              <a:t> y me </a:t>
            </a:r>
            <a:r>
              <a:rPr lang="en-US" sz="1200" dirty="0" err="1">
                <a:solidFill>
                  <a:srgbClr val="000000"/>
                </a:solidFill>
                <a:latin typeface="Georgia Pro"/>
              </a:rPr>
              <a:t>comunicaré</a:t>
            </a:r>
            <a:r>
              <a:rPr lang="en-US" sz="1200" dirty="0">
                <a:solidFill>
                  <a:srgbClr val="000000"/>
                </a:solidFill>
                <a:latin typeface="Georgia Pro"/>
              </a:rPr>
              <a:t> </a:t>
            </a:r>
            <a:r>
              <a:rPr lang="en-US" sz="1200" dirty="0" err="1">
                <a:solidFill>
                  <a:srgbClr val="000000"/>
                </a:solidFill>
                <a:latin typeface="Georgia Pro"/>
              </a:rPr>
              <a:t>activamente</a:t>
            </a:r>
            <a:r>
              <a:rPr lang="en-US" sz="1200" dirty="0">
                <a:solidFill>
                  <a:srgbClr val="000000"/>
                </a:solidFill>
                <a:latin typeface="Georgia Pro"/>
              </a:rPr>
              <a:t> con </a:t>
            </a:r>
            <a:r>
              <a:rPr lang="en-US" sz="1200" dirty="0" err="1">
                <a:solidFill>
                  <a:srgbClr val="000000"/>
                </a:solidFill>
                <a:latin typeface="Georgia Pro"/>
              </a:rPr>
              <a:t>otros</a:t>
            </a:r>
            <a:r>
              <a:rPr lang="en-US" sz="1200" dirty="0">
                <a:solidFill>
                  <a:srgbClr val="000000"/>
                </a:solidFill>
                <a:latin typeface="Georgia Pro"/>
              </a:rPr>
              <a:t> </a:t>
            </a:r>
            <a:r>
              <a:rPr lang="en-US" sz="1200" dirty="0" err="1">
                <a:solidFill>
                  <a:srgbClr val="000000"/>
                </a:solidFill>
                <a:latin typeface="Georgia Pro"/>
              </a:rPr>
              <a:t>agentes</a:t>
            </a:r>
            <a:r>
              <a:rPr lang="en-US" sz="1200" dirty="0">
                <a:solidFill>
                  <a:srgbClr val="000000"/>
                </a:solidFill>
                <a:latin typeface="Georgia Pro"/>
              </a:rPr>
              <a:t> de la zona para </a:t>
            </a:r>
            <a:r>
              <a:rPr lang="en-US" sz="1200" dirty="0" err="1">
                <a:solidFill>
                  <a:srgbClr val="000000"/>
                </a:solidFill>
                <a:latin typeface="Georgia Pro"/>
              </a:rPr>
              <a:t>encontrarte</a:t>
            </a:r>
            <a:r>
              <a:rPr lang="en-US" sz="1200" dirty="0">
                <a:solidFill>
                  <a:srgbClr val="000000"/>
                </a:solidFill>
                <a:latin typeface="Georgia Pro"/>
              </a:rPr>
              <a:t> la casa perfecta.</a:t>
            </a:r>
          </a:p>
          <a:p>
            <a:pPr algn="just">
              <a:lnSpc>
                <a:spcPts val="1819"/>
              </a:lnSpc>
            </a:pPr>
            <a:endParaRPr lang="en-US" sz="1200" dirty="0">
              <a:solidFill>
                <a:srgbClr val="000000"/>
              </a:solidFill>
              <a:latin typeface="Georgia Pro"/>
            </a:endParaRPr>
          </a:p>
          <a:p>
            <a:pPr algn="just">
              <a:lnSpc>
                <a:spcPts val="1819"/>
              </a:lnSpc>
            </a:pPr>
            <a:r>
              <a:rPr lang="en-US" sz="1200" dirty="0" err="1">
                <a:solidFill>
                  <a:srgbClr val="000000"/>
                </a:solidFill>
                <a:latin typeface="Georgia Pro Bold"/>
              </a:rPr>
              <a:t>Asesoramiento</a:t>
            </a:r>
            <a:r>
              <a:rPr lang="en-US" sz="1200" dirty="0">
                <a:solidFill>
                  <a:srgbClr val="000000"/>
                </a:solidFill>
                <a:latin typeface="Georgia Pro Bold"/>
              </a:rPr>
              <a:t> </a:t>
            </a:r>
            <a:r>
              <a:rPr lang="en-US" sz="1200" dirty="0" err="1">
                <a:solidFill>
                  <a:srgbClr val="000000"/>
                </a:solidFill>
                <a:latin typeface="Georgia Pro Bold"/>
              </a:rPr>
              <a:t>experto</a:t>
            </a:r>
            <a:r>
              <a:rPr lang="en-US" sz="1200" dirty="0">
                <a:solidFill>
                  <a:srgbClr val="000000"/>
                </a:solidFill>
                <a:latin typeface="Georgia Pro Bold"/>
              </a:rPr>
              <a:t>:</a:t>
            </a:r>
            <a:r>
              <a:rPr lang="en-US" sz="1200" dirty="0">
                <a:solidFill>
                  <a:srgbClr val="000000"/>
                </a:solidFill>
                <a:latin typeface="Georgia Pro"/>
              </a:rPr>
              <a:t> Vivo y </a:t>
            </a:r>
            <a:r>
              <a:rPr lang="en-US" sz="1200" dirty="0" err="1">
                <a:solidFill>
                  <a:srgbClr val="000000"/>
                </a:solidFill>
                <a:latin typeface="Georgia Pro"/>
              </a:rPr>
              <a:t>respiro</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sector </a:t>
            </a:r>
            <a:r>
              <a:rPr lang="en-US" sz="1200" dirty="0" err="1">
                <a:solidFill>
                  <a:srgbClr val="000000"/>
                </a:solidFill>
                <a:latin typeface="Georgia Pro"/>
              </a:rPr>
              <a:t>inmobiliario</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lo que </a:t>
            </a:r>
            <a:r>
              <a:rPr lang="en-US" sz="1200" dirty="0" err="1">
                <a:solidFill>
                  <a:srgbClr val="000000"/>
                </a:solidFill>
                <a:latin typeface="Georgia Pro"/>
              </a:rPr>
              <a:t>puedo</a:t>
            </a:r>
            <a:r>
              <a:rPr lang="en-US" sz="1200" dirty="0">
                <a:solidFill>
                  <a:srgbClr val="000000"/>
                </a:solidFill>
                <a:latin typeface="Georgia Pro"/>
              </a:rPr>
              <a:t> </a:t>
            </a:r>
            <a:r>
              <a:rPr lang="en-US" sz="1200" dirty="0" err="1">
                <a:solidFill>
                  <a:srgbClr val="000000"/>
                </a:solidFill>
                <a:latin typeface="Georgia Pro"/>
              </a:rPr>
              <a:t>ofrecerte</a:t>
            </a:r>
            <a:r>
              <a:rPr lang="en-US" sz="1200" dirty="0">
                <a:solidFill>
                  <a:srgbClr val="000000"/>
                </a:solidFill>
                <a:latin typeface="Georgia Pro"/>
              </a:rPr>
              <a:t> mi </a:t>
            </a:r>
            <a:r>
              <a:rPr lang="en-US" sz="1200" dirty="0" err="1">
                <a:solidFill>
                  <a:srgbClr val="000000"/>
                </a:solidFill>
                <a:latin typeface="Georgia Pro"/>
              </a:rPr>
              <a:t>experiencia</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mercado local, </a:t>
            </a:r>
            <a:r>
              <a:rPr lang="en-US" sz="1200" dirty="0" err="1">
                <a:solidFill>
                  <a:srgbClr val="000000"/>
                </a:solidFill>
                <a:latin typeface="Georgia Pro"/>
              </a:rPr>
              <a:t>el</a:t>
            </a:r>
            <a:r>
              <a:rPr lang="en-US" sz="1200" dirty="0">
                <a:solidFill>
                  <a:srgbClr val="000000"/>
                </a:solidFill>
                <a:latin typeface="Georgia Pro"/>
              </a:rPr>
              <a:t> valor de las </a:t>
            </a:r>
            <a:r>
              <a:rPr lang="en-US" sz="1200" dirty="0" err="1">
                <a:solidFill>
                  <a:srgbClr val="000000"/>
                </a:solidFill>
                <a:latin typeface="Georgia Pro"/>
              </a:rPr>
              <a:t>propiedades</a:t>
            </a:r>
            <a:r>
              <a:rPr lang="en-US" sz="1200" dirty="0">
                <a:solidFill>
                  <a:srgbClr val="000000"/>
                </a:solidFill>
                <a:latin typeface="Georgia Pro"/>
              </a:rPr>
              <a:t> de la zona, las </a:t>
            </a:r>
            <a:r>
              <a:rPr lang="en-US" sz="1200" dirty="0" err="1">
                <a:solidFill>
                  <a:srgbClr val="000000"/>
                </a:solidFill>
                <a:latin typeface="Georgia Pro"/>
              </a:rPr>
              <a:t>opciones</a:t>
            </a:r>
            <a:r>
              <a:rPr lang="en-US" sz="1200" dirty="0">
                <a:solidFill>
                  <a:srgbClr val="000000"/>
                </a:solidFill>
                <a:latin typeface="Georgia Pro"/>
              </a:rPr>
              <a:t> de </a:t>
            </a:r>
            <a:r>
              <a:rPr lang="en-US" sz="1200" dirty="0" err="1">
                <a:solidFill>
                  <a:srgbClr val="000000"/>
                </a:solidFill>
                <a:latin typeface="Georgia Pro"/>
              </a:rPr>
              <a:t>financiación</a:t>
            </a:r>
            <a:r>
              <a:rPr lang="en-US" sz="1200" dirty="0">
                <a:solidFill>
                  <a:srgbClr val="000000"/>
                </a:solidFill>
                <a:latin typeface="Georgia Pro"/>
              </a:rPr>
              <a:t> y la </a:t>
            </a:r>
            <a:r>
              <a:rPr lang="en-US" sz="1200" dirty="0" err="1">
                <a:solidFill>
                  <a:srgbClr val="000000"/>
                </a:solidFill>
                <a:latin typeface="Georgia Pro"/>
              </a:rPr>
              <a:t>búsqueda</a:t>
            </a:r>
            <a:r>
              <a:rPr lang="en-US" sz="1200" dirty="0">
                <a:solidFill>
                  <a:srgbClr val="000000"/>
                </a:solidFill>
                <a:latin typeface="Georgia Pro"/>
              </a:rPr>
              <a:t> de la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vivienda</a:t>
            </a:r>
            <a:r>
              <a:rPr lang="en-US" sz="1200" dirty="0">
                <a:solidFill>
                  <a:srgbClr val="000000"/>
                </a:solidFill>
                <a:latin typeface="Georgia Pro"/>
              </a:rPr>
              <a:t> con las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condiciones</a:t>
            </a:r>
            <a:r>
              <a:rPr lang="en-US" sz="1200" dirty="0">
                <a:solidFill>
                  <a:srgbClr val="000000"/>
                </a:solidFill>
                <a:latin typeface="Georgia Pro"/>
              </a:rPr>
              <a:t>. </a:t>
            </a:r>
            <a:r>
              <a:rPr lang="en-US" sz="1200" dirty="0" err="1">
                <a:solidFill>
                  <a:srgbClr val="000000"/>
                </a:solidFill>
                <a:latin typeface="Georgia Pro"/>
              </a:rPr>
              <a:t>También</a:t>
            </a:r>
            <a:r>
              <a:rPr lang="en-US" sz="1200" dirty="0">
                <a:solidFill>
                  <a:srgbClr val="000000"/>
                </a:solidFill>
                <a:latin typeface="Georgia Pro"/>
              </a:rPr>
              <a:t> </a:t>
            </a:r>
            <a:r>
              <a:rPr lang="en-US" sz="1200" dirty="0" err="1">
                <a:solidFill>
                  <a:srgbClr val="000000"/>
                </a:solidFill>
                <a:latin typeface="Georgia Pro"/>
              </a:rPr>
              <a:t>puedo</a:t>
            </a:r>
            <a:r>
              <a:rPr lang="en-US" sz="1200" dirty="0">
                <a:solidFill>
                  <a:srgbClr val="000000"/>
                </a:solidFill>
                <a:latin typeface="Georgia Pro"/>
              </a:rPr>
              <a:t> </a:t>
            </a:r>
            <a:r>
              <a:rPr lang="en-US" sz="1200" dirty="0" err="1">
                <a:solidFill>
                  <a:srgbClr val="000000"/>
                </a:solidFill>
                <a:latin typeface="Georgia Pro"/>
              </a:rPr>
              <a:t>guiarte</a:t>
            </a:r>
            <a:r>
              <a:rPr lang="en-US" sz="1200" dirty="0">
                <a:solidFill>
                  <a:srgbClr val="000000"/>
                </a:solidFill>
                <a:latin typeface="Georgia Pro"/>
              </a:rPr>
              <a:t> a </a:t>
            </a:r>
            <a:r>
              <a:rPr lang="en-US" sz="1200" dirty="0" err="1">
                <a:solidFill>
                  <a:srgbClr val="000000"/>
                </a:solidFill>
                <a:latin typeface="Georgia Pro"/>
              </a:rPr>
              <a:t>través</a:t>
            </a:r>
            <a:r>
              <a:rPr lang="en-US" sz="1200" dirty="0">
                <a:solidFill>
                  <a:srgbClr val="000000"/>
                </a:solidFill>
                <a:latin typeface="Georgia Pro"/>
              </a:rPr>
              <a:t> de la </a:t>
            </a:r>
            <a:r>
              <a:rPr lang="en-US" sz="1200" dirty="0" err="1">
                <a:solidFill>
                  <a:srgbClr val="000000"/>
                </a:solidFill>
                <a:latin typeface="Georgia Pro"/>
              </a:rPr>
              <a:t>compleja</a:t>
            </a:r>
            <a:r>
              <a:rPr lang="en-US" sz="1200" dirty="0">
                <a:solidFill>
                  <a:srgbClr val="000000"/>
                </a:solidFill>
                <a:latin typeface="Georgia Pro"/>
              </a:rPr>
              <a:t> </a:t>
            </a:r>
            <a:r>
              <a:rPr lang="en-US" sz="1200" dirty="0" err="1">
                <a:solidFill>
                  <a:srgbClr val="000000"/>
                </a:solidFill>
                <a:latin typeface="Georgia Pro"/>
              </a:rPr>
              <a:t>jerga</a:t>
            </a:r>
            <a:r>
              <a:rPr lang="en-US" sz="1200" dirty="0">
                <a:solidFill>
                  <a:srgbClr val="000000"/>
                </a:solidFill>
                <a:latin typeface="Georgia Pro"/>
              </a:rPr>
              <a:t> </a:t>
            </a:r>
            <a:r>
              <a:rPr lang="en-US" sz="1200" dirty="0" err="1">
                <a:solidFill>
                  <a:srgbClr val="000000"/>
                </a:solidFill>
                <a:latin typeface="Georgia Pro"/>
              </a:rPr>
              <a:t>jurídica</a:t>
            </a:r>
            <a:r>
              <a:rPr lang="en-US" sz="1200" dirty="0">
                <a:solidFill>
                  <a:srgbClr val="000000"/>
                </a:solidFill>
                <a:latin typeface="Georgia Pro"/>
              </a:rPr>
              <a:t> para </a:t>
            </a:r>
            <a:r>
              <a:rPr lang="en-US" sz="1200" dirty="0" err="1">
                <a:solidFill>
                  <a:srgbClr val="000000"/>
                </a:solidFill>
                <a:latin typeface="Georgia Pro"/>
              </a:rPr>
              <a:t>asegurarme</a:t>
            </a:r>
            <a:r>
              <a:rPr lang="en-US" sz="1200" dirty="0">
                <a:solidFill>
                  <a:srgbClr val="000000"/>
                </a:solidFill>
                <a:latin typeface="Georgia Pro"/>
              </a:rPr>
              <a:t> de que </a:t>
            </a:r>
            <a:r>
              <a:rPr lang="en-US" sz="1200" dirty="0" err="1">
                <a:solidFill>
                  <a:srgbClr val="000000"/>
                </a:solidFill>
                <a:latin typeface="Georgia Pro"/>
              </a:rPr>
              <a:t>estés</a:t>
            </a:r>
            <a:r>
              <a:rPr lang="en-US" sz="1200" dirty="0">
                <a:solidFill>
                  <a:srgbClr val="000000"/>
                </a:solidFill>
                <a:latin typeface="Georgia Pro"/>
              </a:rPr>
              <a:t> </a:t>
            </a:r>
            <a:r>
              <a:rPr lang="en-US" sz="1200" dirty="0" err="1">
                <a:solidFill>
                  <a:srgbClr val="000000"/>
                </a:solidFill>
                <a:latin typeface="Georgia Pro"/>
              </a:rPr>
              <a:t>protegido</a:t>
            </a:r>
            <a:r>
              <a:rPr lang="en-US" sz="1200" dirty="0">
                <a:solidFill>
                  <a:srgbClr val="000000"/>
                </a:solidFill>
                <a:latin typeface="Georgia Pro"/>
              </a:rPr>
              <a:t> y </a:t>
            </a:r>
            <a:r>
              <a:rPr lang="en-US" sz="1200" dirty="0" err="1">
                <a:solidFill>
                  <a:srgbClr val="000000"/>
                </a:solidFill>
                <a:latin typeface="Georgia Pro"/>
              </a:rPr>
              <a:t>confiado</a:t>
            </a:r>
            <a:r>
              <a:rPr lang="en-US" sz="1200" dirty="0">
                <a:solidFill>
                  <a:srgbClr val="000000"/>
                </a:solidFill>
                <a:latin typeface="Georgia Pro"/>
              </a:rPr>
              <a:t> </a:t>
            </a:r>
            <a:r>
              <a:rPr lang="en-US" sz="1200" dirty="0" err="1">
                <a:solidFill>
                  <a:srgbClr val="000000"/>
                </a:solidFill>
                <a:latin typeface="Georgia Pro"/>
              </a:rPr>
              <a:t>cuando</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fin </a:t>
            </a:r>
            <a:r>
              <a:rPr lang="en-US" sz="1200" dirty="0" err="1">
                <a:solidFill>
                  <a:srgbClr val="000000"/>
                </a:solidFill>
                <a:latin typeface="Georgia Pro"/>
              </a:rPr>
              <a:t>pongas</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bolígrafo</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papel</a:t>
            </a:r>
            <a:r>
              <a:rPr lang="en-US" sz="1200" dirty="0">
                <a:solidFill>
                  <a:srgbClr val="000000"/>
                </a:solidFill>
                <a:latin typeface="Georgia Pro"/>
              </a:rPr>
              <a:t> y </a:t>
            </a:r>
            <a:r>
              <a:rPr lang="en-US" sz="1200" dirty="0" err="1">
                <a:solidFill>
                  <a:srgbClr val="000000"/>
                </a:solidFill>
                <a:latin typeface="Georgia Pro"/>
              </a:rPr>
              <a:t>firmes</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contrato</a:t>
            </a:r>
            <a:r>
              <a:rPr lang="en-US" sz="1200" dirty="0">
                <a:solidFill>
                  <a:srgbClr val="000000"/>
                </a:solidFill>
                <a:latin typeface="Georgia Pro"/>
              </a:rPr>
              <a:t>.</a:t>
            </a:r>
          </a:p>
        </p:txBody>
      </p:sp>
      <p:grpSp>
        <p:nvGrpSpPr>
          <p:cNvPr id="9" name="Group 9"/>
          <p:cNvGrpSpPr/>
          <p:nvPr/>
        </p:nvGrpSpPr>
        <p:grpSpPr>
          <a:xfrm>
            <a:off x="-93720" y="9611929"/>
            <a:ext cx="7989642" cy="446471"/>
            <a:chOff x="0" y="0"/>
            <a:chExt cx="2785060" cy="155633"/>
          </a:xfrm>
        </p:grpSpPr>
        <p:sp>
          <p:nvSpPr>
            <p:cNvPr id="10" name="Freeform 10"/>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1" name="TextBox 11"/>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17</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66667"/>
            <a:ext cx="2634749" cy="10391734"/>
          </a:xfrm>
          <a:custGeom>
            <a:avLst/>
            <a:gdLst/>
            <a:ahLst/>
            <a:cxnLst/>
            <a:rect l="l" t="t" r="r" b="b"/>
            <a:pathLst>
              <a:path w="2634749" h="10391734">
                <a:moveTo>
                  <a:pt x="0" y="0"/>
                </a:moveTo>
                <a:lnTo>
                  <a:pt x="2634749" y="0"/>
                </a:lnTo>
                <a:lnTo>
                  <a:pt x="2634749" y="10391734"/>
                </a:lnTo>
                <a:lnTo>
                  <a:pt x="0" y="10391734"/>
                </a:lnTo>
                <a:lnTo>
                  <a:pt x="0" y="0"/>
                </a:lnTo>
                <a:close/>
              </a:path>
            </a:pathLst>
          </a:custGeom>
          <a:blipFill>
            <a:blip r:embed="rId2" cstate="email">
              <a:extLst>
                <a:ext uri="{28A0092B-C50C-407E-A947-70E740481C1C}">
                  <a14:useLocalDpi xmlns:a14="http://schemas.microsoft.com/office/drawing/2010/main"/>
                </a:ext>
              </a:extLst>
            </a:blip>
            <a:stretch>
              <a:fillRect l="-87776" r="-75492"/>
            </a:stretch>
          </a:blipFill>
        </p:spPr>
        <p:txBody>
          <a:bodyPr/>
          <a:lstStyle/>
          <a:p>
            <a:endParaRPr lang="en-US"/>
          </a:p>
        </p:txBody>
      </p:sp>
      <p:sp>
        <p:nvSpPr>
          <p:cNvPr id="3" name="TextBox 3"/>
          <p:cNvSpPr txBox="1"/>
          <p:nvPr/>
        </p:nvSpPr>
        <p:spPr>
          <a:xfrm>
            <a:off x="3154186" y="351155"/>
            <a:ext cx="4217174" cy="8926839"/>
          </a:xfrm>
          <a:prstGeom prst="rect">
            <a:avLst/>
          </a:prstGeom>
        </p:spPr>
        <p:txBody>
          <a:bodyPr lIns="0" tIns="0" rIns="0" bIns="0" rtlCol="0" anchor="t">
            <a:spAutoFit/>
          </a:bodyPr>
          <a:lstStyle/>
          <a:p>
            <a:pPr algn="just">
              <a:lnSpc>
                <a:spcPts val="1819"/>
              </a:lnSpc>
            </a:pPr>
            <a:r>
              <a:rPr lang="en-US" sz="1200" dirty="0">
                <a:solidFill>
                  <a:srgbClr val="000000"/>
                </a:solidFill>
                <a:latin typeface="Georgia Pro Bold"/>
              </a:rPr>
              <a:t>La </a:t>
            </a:r>
            <a:r>
              <a:rPr lang="en-US" sz="1200" dirty="0" err="1">
                <a:solidFill>
                  <a:srgbClr val="000000"/>
                </a:solidFill>
                <a:latin typeface="Georgia Pro Bold"/>
              </a:rPr>
              <a:t>negociación</a:t>
            </a:r>
            <a:r>
              <a:rPr lang="en-US" sz="1200" dirty="0">
                <a:solidFill>
                  <a:srgbClr val="000000"/>
                </a:solidFill>
                <a:latin typeface="Georgia Pro Bold"/>
              </a:rPr>
              <a:t>: </a:t>
            </a:r>
            <a:r>
              <a:rPr lang="en-US" sz="1200" dirty="0">
                <a:solidFill>
                  <a:srgbClr val="000000"/>
                </a:solidFill>
                <a:latin typeface="Georgia Pro"/>
              </a:rPr>
              <a:t>La </a:t>
            </a:r>
            <a:r>
              <a:rPr lang="en-US" sz="1200" dirty="0" err="1">
                <a:solidFill>
                  <a:srgbClr val="000000"/>
                </a:solidFill>
                <a:latin typeface="Georgia Pro"/>
              </a:rPr>
              <a:t>negociación</a:t>
            </a:r>
            <a:r>
              <a:rPr lang="en-US" sz="1200" dirty="0">
                <a:solidFill>
                  <a:srgbClr val="000000"/>
                </a:solidFill>
                <a:latin typeface="Georgia Pro"/>
              </a:rPr>
              <a:t> es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parte</a:t>
            </a:r>
            <a:r>
              <a:rPr lang="en-US" sz="1200" dirty="0">
                <a:solidFill>
                  <a:srgbClr val="000000"/>
                </a:solidFill>
                <a:latin typeface="Georgia Pro"/>
              </a:rPr>
              <a:t> </a:t>
            </a:r>
            <a:r>
              <a:rPr lang="en-US" sz="1200" dirty="0" err="1">
                <a:solidFill>
                  <a:srgbClr val="000000"/>
                </a:solidFill>
                <a:latin typeface="Georgia Pro"/>
              </a:rPr>
              <a:t>importante</a:t>
            </a:r>
            <a:r>
              <a:rPr lang="en-US" sz="1200" dirty="0">
                <a:solidFill>
                  <a:srgbClr val="000000"/>
                </a:solidFill>
                <a:latin typeface="Georgia Pro"/>
              </a:rPr>
              <a:t> del </a:t>
            </a:r>
            <a:r>
              <a:rPr lang="en-US" sz="1200" dirty="0" err="1">
                <a:solidFill>
                  <a:srgbClr val="000000"/>
                </a:solidFill>
                <a:latin typeface="Georgia Pro"/>
              </a:rPr>
              <a:t>proceso</a:t>
            </a:r>
            <a:r>
              <a:rPr lang="en-US" sz="1200" dirty="0">
                <a:solidFill>
                  <a:srgbClr val="000000"/>
                </a:solidFill>
                <a:latin typeface="Georgia Pro"/>
              </a:rPr>
              <a:t> de </a:t>
            </a:r>
            <a:r>
              <a:rPr lang="en-US" sz="1200" dirty="0" err="1">
                <a:solidFill>
                  <a:srgbClr val="000000"/>
                </a:solidFill>
                <a:latin typeface="Georgia Pro"/>
              </a:rPr>
              <a:t>compra</a:t>
            </a:r>
            <a:r>
              <a:rPr lang="en-US" sz="1200" dirty="0">
                <a:solidFill>
                  <a:srgbClr val="000000"/>
                </a:solidFill>
                <a:latin typeface="Georgia Pro"/>
              </a:rPr>
              <a:t> de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vivienda</a:t>
            </a:r>
            <a:r>
              <a:rPr lang="en-US" sz="1200" dirty="0">
                <a:solidFill>
                  <a:srgbClr val="000000"/>
                </a:solidFill>
                <a:latin typeface="Georgia Pro"/>
              </a:rPr>
              <a:t>: ¡</a:t>
            </a:r>
            <a:r>
              <a:rPr lang="en-US" sz="1200" dirty="0" err="1">
                <a:solidFill>
                  <a:srgbClr val="000000"/>
                </a:solidFill>
                <a:latin typeface="Georgia Pro"/>
              </a:rPr>
              <a:t>aquí</a:t>
            </a:r>
            <a:r>
              <a:rPr lang="en-US" sz="1200" dirty="0">
                <a:solidFill>
                  <a:srgbClr val="000000"/>
                </a:solidFill>
                <a:latin typeface="Georgia Pro"/>
              </a:rPr>
              <a:t> es </a:t>
            </a:r>
            <a:r>
              <a:rPr lang="en-US" sz="1200" dirty="0" err="1">
                <a:solidFill>
                  <a:srgbClr val="000000"/>
                </a:solidFill>
                <a:latin typeface="Georgia Pro"/>
              </a:rPr>
              <a:t>donde</a:t>
            </a:r>
            <a:r>
              <a:rPr lang="en-US" sz="1200" dirty="0">
                <a:solidFill>
                  <a:srgbClr val="000000"/>
                </a:solidFill>
                <a:latin typeface="Georgia Pro"/>
              </a:rPr>
              <a:t> </a:t>
            </a:r>
            <a:r>
              <a:rPr lang="en-US" sz="1200" dirty="0" err="1">
                <a:solidFill>
                  <a:srgbClr val="000000"/>
                </a:solidFill>
                <a:latin typeface="Georgia Pro"/>
              </a:rPr>
              <a:t>ocurre</a:t>
            </a:r>
            <a:r>
              <a:rPr lang="en-US" sz="1200" dirty="0">
                <a:solidFill>
                  <a:srgbClr val="000000"/>
                </a:solidFill>
                <a:latin typeface="Georgia Pro"/>
              </a:rPr>
              <a:t> la </a:t>
            </a:r>
            <a:r>
              <a:rPr lang="en-US" sz="1200" dirty="0" err="1">
                <a:solidFill>
                  <a:srgbClr val="000000"/>
                </a:solidFill>
                <a:latin typeface="Georgia Pro"/>
              </a:rPr>
              <a:t>magia</a:t>
            </a:r>
            <a:r>
              <a:rPr lang="en-US" sz="1200" dirty="0">
                <a:solidFill>
                  <a:srgbClr val="000000"/>
                </a:solidFill>
                <a:latin typeface="Georgia Pro"/>
              </a:rPr>
              <a:t>! No </a:t>
            </a:r>
            <a:r>
              <a:rPr lang="en-US" sz="1200" dirty="0" err="1">
                <a:solidFill>
                  <a:srgbClr val="000000"/>
                </a:solidFill>
                <a:latin typeface="Georgia Pro"/>
              </a:rPr>
              <a:t>sólo</a:t>
            </a:r>
            <a:r>
              <a:rPr lang="en-US" sz="1200" dirty="0">
                <a:solidFill>
                  <a:srgbClr val="000000"/>
                </a:solidFill>
                <a:latin typeface="Georgia Pro"/>
              </a:rPr>
              <a:t> </a:t>
            </a:r>
            <a:r>
              <a:rPr lang="en-US" sz="1200" dirty="0" err="1">
                <a:solidFill>
                  <a:srgbClr val="000000"/>
                </a:solidFill>
                <a:latin typeface="Georgia Pro"/>
              </a:rPr>
              <a:t>negocio</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precio</a:t>
            </a:r>
            <a:r>
              <a:rPr lang="en-US" sz="1200" dirty="0">
                <a:solidFill>
                  <a:srgbClr val="000000"/>
                </a:solidFill>
                <a:latin typeface="Georgia Pro"/>
              </a:rPr>
              <a:t> y las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condiciones</a:t>
            </a:r>
            <a:r>
              <a:rPr lang="en-US" sz="1200" dirty="0">
                <a:solidFill>
                  <a:srgbClr val="000000"/>
                </a:solidFill>
                <a:latin typeface="Georgia Pro"/>
              </a:rPr>
              <a:t> </a:t>
            </a:r>
            <a:r>
              <a:rPr lang="en-US" sz="1200" dirty="0" err="1">
                <a:solidFill>
                  <a:srgbClr val="000000"/>
                </a:solidFill>
                <a:latin typeface="Georgia Pro"/>
              </a:rPr>
              <a:t>posibles</a:t>
            </a:r>
            <a:r>
              <a:rPr lang="en-US" sz="1200" dirty="0">
                <a:solidFill>
                  <a:srgbClr val="000000"/>
                </a:solidFill>
                <a:latin typeface="Georgia Pro"/>
              </a:rPr>
              <a:t> para </a:t>
            </a:r>
            <a:r>
              <a:rPr lang="en-US" sz="1200" dirty="0" err="1">
                <a:solidFill>
                  <a:srgbClr val="000000"/>
                </a:solidFill>
                <a:latin typeface="Georgia Pro"/>
              </a:rPr>
              <a:t>ti</a:t>
            </a:r>
            <a:r>
              <a:rPr lang="en-US" sz="1200" dirty="0">
                <a:solidFill>
                  <a:srgbClr val="000000"/>
                </a:solidFill>
                <a:latin typeface="Georgia Pro"/>
              </a:rPr>
              <a:t> </a:t>
            </a:r>
            <a:r>
              <a:rPr lang="en-US" sz="1200" dirty="0" err="1">
                <a:solidFill>
                  <a:srgbClr val="000000"/>
                </a:solidFill>
                <a:latin typeface="Georgia Pro"/>
              </a:rPr>
              <a:t>mediante</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comunicación</a:t>
            </a:r>
            <a:r>
              <a:rPr lang="en-US" sz="1200" dirty="0">
                <a:solidFill>
                  <a:srgbClr val="000000"/>
                </a:solidFill>
                <a:latin typeface="Georgia Pro"/>
              </a:rPr>
              <a:t> y un debate </a:t>
            </a:r>
            <a:r>
              <a:rPr lang="en-US" sz="1200" dirty="0" err="1">
                <a:solidFill>
                  <a:srgbClr val="000000"/>
                </a:solidFill>
                <a:latin typeface="Georgia Pro"/>
              </a:rPr>
              <a:t>frecuentes</a:t>
            </a:r>
            <a:r>
              <a:rPr lang="en-US" sz="1200" dirty="0">
                <a:solidFill>
                  <a:srgbClr val="000000"/>
                </a:solidFill>
                <a:latin typeface="Georgia Pro"/>
              </a:rPr>
              <a:t>, </a:t>
            </a:r>
            <a:r>
              <a:rPr lang="en-US" sz="1200" dirty="0" err="1">
                <a:solidFill>
                  <a:srgbClr val="000000"/>
                </a:solidFill>
                <a:latin typeface="Georgia Pro"/>
              </a:rPr>
              <a:t>sino</a:t>
            </a:r>
            <a:r>
              <a:rPr lang="en-US" sz="1200" dirty="0">
                <a:solidFill>
                  <a:srgbClr val="000000"/>
                </a:solidFill>
                <a:latin typeface="Georgia Pro"/>
              </a:rPr>
              <a:t> que </a:t>
            </a:r>
            <a:r>
              <a:rPr lang="en-US" sz="1200" dirty="0" err="1">
                <a:solidFill>
                  <a:srgbClr val="000000"/>
                </a:solidFill>
                <a:latin typeface="Georgia Pro"/>
              </a:rPr>
              <a:t>hago</a:t>
            </a:r>
            <a:r>
              <a:rPr lang="en-US" sz="1200" dirty="0">
                <a:solidFill>
                  <a:srgbClr val="000000"/>
                </a:solidFill>
                <a:latin typeface="Georgia Pro"/>
              </a:rPr>
              <a:t> que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oferta</a:t>
            </a:r>
            <a:r>
              <a:rPr lang="en-US" sz="1200" dirty="0">
                <a:solidFill>
                  <a:srgbClr val="000000"/>
                </a:solidFill>
                <a:latin typeface="Georgia Pro"/>
              </a:rPr>
              <a:t> </a:t>
            </a:r>
            <a:r>
              <a:rPr lang="en-US" sz="1200" dirty="0" err="1">
                <a:solidFill>
                  <a:srgbClr val="000000"/>
                </a:solidFill>
                <a:latin typeface="Georgia Pro"/>
              </a:rPr>
              <a:t>destaque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mar de la </a:t>
            </a:r>
            <a:r>
              <a:rPr lang="en-US" sz="1200" dirty="0" err="1">
                <a:solidFill>
                  <a:srgbClr val="000000"/>
                </a:solidFill>
                <a:latin typeface="Georgia Pro"/>
              </a:rPr>
              <a:t>competencia</a:t>
            </a:r>
            <a:r>
              <a:rPr lang="en-US" sz="1200" dirty="0">
                <a:solidFill>
                  <a:srgbClr val="000000"/>
                </a:solidFill>
                <a:latin typeface="Georgia Pro"/>
              </a:rPr>
              <a:t>. Hay </a:t>
            </a:r>
            <a:r>
              <a:rPr lang="en-US" sz="1200" dirty="0" err="1">
                <a:solidFill>
                  <a:srgbClr val="000000"/>
                </a:solidFill>
                <a:latin typeface="Georgia Pro"/>
              </a:rPr>
              <a:t>muchas</a:t>
            </a:r>
            <a:r>
              <a:rPr lang="en-US" sz="1200" dirty="0">
                <a:solidFill>
                  <a:srgbClr val="000000"/>
                </a:solidFill>
                <a:latin typeface="Georgia Pro"/>
              </a:rPr>
              <a:t> </a:t>
            </a:r>
            <a:r>
              <a:rPr lang="en-US" sz="1200" dirty="0" err="1">
                <a:solidFill>
                  <a:srgbClr val="000000"/>
                </a:solidFill>
                <a:latin typeface="Georgia Pro"/>
              </a:rPr>
              <a:t>formas</a:t>
            </a:r>
            <a:r>
              <a:rPr lang="en-US" sz="1200" dirty="0">
                <a:solidFill>
                  <a:srgbClr val="000000"/>
                </a:solidFill>
                <a:latin typeface="Georgia Pro"/>
              </a:rPr>
              <a:t> de </a:t>
            </a:r>
            <a:r>
              <a:rPr lang="en-US" sz="1200" dirty="0" err="1">
                <a:solidFill>
                  <a:srgbClr val="000000"/>
                </a:solidFill>
                <a:latin typeface="Georgia Pro"/>
              </a:rPr>
              <a:t>colaborar</a:t>
            </a:r>
            <a:r>
              <a:rPr lang="en-US" sz="1200" dirty="0">
                <a:solidFill>
                  <a:srgbClr val="000000"/>
                </a:solidFill>
                <a:latin typeface="Georgia Pro"/>
              </a:rPr>
              <a:t> con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de la </a:t>
            </a:r>
            <a:r>
              <a:rPr lang="en-US" sz="1200" dirty="0" err="1">
                <a:solidFill>
                  <a:srgbClr val="000000"/>
                </a:solidFill>
                <a:latin typeface="Georgia Pro"/>
              </a:rPr>
              <a:t>propiedad</a:t>
            </a:r>
            <a:r>
              <a:rPr lang="en-US" sz="1200" dirty="0">
                <a:solidFill>
                  <a:srgbClr val="000000"/>
                </a:solidFill>
                <a:latin typeface="Georgia Pro"/>
              </a:rPr>
              <a:t> para </a:t>
            </a:r>
            <a:r>
              <a:rPr lang="en-US" sz="1200" dirty="0" err="1">
                <a:solidFill>
                  <a:srgbClr val="000000"/>
                </a:solidFill>
                <a:latin typeface="Georgia Pro"/>
              </a:rPr>
              <a:t>conseguir</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acuerdo</a:t>
            </a:r>
            <a:r>
              <a:rPr lang="en-US" sz="1200" dirty="0">
                <a:solidFill>
                  <a:srgbClr val="000000"/>
                </a:solidFill>
                <a:latin typeface="Georgia Pro"/>
              </a:rPr>
              <a:t> </a:t>
            </a:r>
            <a:r>
              <a:rPr lang="en-US" sz="1200" dirty="0" err="1">
                <a:solidFill>
                  <a:srgbClr val="000000"/>
                </a:solidFill>
                <a:latin typeface="Georgia Pro"/>
              </a:rPr>
              <a:t>posible</a:t>
            </a:r>
            <a:r>
              <a:rPr lang="en-US" sz="1200" dirty="0">
                <a:solidFill>
                  <a:srgbClr val="000000"/>
                </a:solidFill>
                <a:latin typeface="Georgia Pro"/>
              </a:rPr>
              <a:t>, y </a:t>
            </a:r>
            <a:r>
              <a:rPr lang="en-US" sz="1200" dirty="0" err="1">
                <a:solidFill>
                  <a:srgbClr val="000000"/>
                </a:solidFill>
                <a:latin typeface="Georgia Pro"/>
              </a:rPr>
              <a:t>esto</a:t>
            </a:r>
            <a:r>
              <a:rPr lang="en-US" sz="1200" dirty="0">
                <a:solidFill>
                  <a:srgbClr val="000000"/>
                </a:solidFill>
                <a:latin typeface="Georgia Pro"/>
              </a:rPr>
              <a:t> </a:t>
            </a:r>
            <a:r>
              <a:rPr lang="en-US" sz="1200" dirty="0" err="1">
                <a:solidFill>
                  <a:srgbClr val="000000"/>
                </a:solidFill>
                <a:latin typeface="Georgia Pro"/>
              </a:rPr>
              <a:t>incluye</a:t>
            </a:r>
            <a:r>
              <a:rPr lang="en-US" sz="1200" dirty="0">
                <a:solidFill>
                  <a:srgbClr val="000000"/>
                </a:solidFill>
                <a:latin typeface="Georgia Pro"/>
              </a:rPr>
              <a:t> </a:t>
            </a:r>
            <a:r>
              <a:rPr lang="en-US" sz="1200" dirty="0" err="1">
                <a:solidFill>
                  <a:srgbClr val="000000"/>
                </a:solidFill>
                <a:latin typeface="Georgia Pro"/>
              </a:rPr>
              <a:t>negociar</a:t>
            </a:r>
            <a:r>
              <a:rPr lang="en-US" sz="1200" dirty="0">
                <a:solidFill>
                  <a:srgbClr val="000000"/>
                </a:solidFill>
                <a:latin typeface="Georgia Pro"/>
              </a:rPr>
              <a:t> </a:t>
            </a:r>
            <a:r>
              <a:rPr lang="en-US" sz="1200" dirty="0" err="1">
                <a:solidFill>
                  <a:srgbClr val="000000"/>
                </a:solidFill>
                <a:latin typeface="Georgia Pro"/>
              </a:rPr>
              <a:t>cosas</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a:t>
            </a:r>
          </a:p>
          <a:p>
            <a:pPr algn="just">
              <a:lnSpc>
                <a:spcPts val="1819"/>
              </a:lnSpc>
            </a:pPr>
            <a:endParaRPr lang="en-US" sz="1200" dirty="0">
              <a:solidFill>
                <a:srgbClr val="000000"/>
              </a:solidFill>
              <a:latin typeface="Georgia Pro"/>
            </a:endParaRPr>
          </a:p>
          <a:p>
            <a:pPr marL="280669" lvl="1" indent="-140335" algn="just">
              <a:lnSpc>
                <a:spcPts val="1819"/>
              </a:lnSpc>
              <a:buFont typeface="Arial"/>
              <a:buChar char="•"/>
            </a:pPr>
            <a:r>
              <a:rPr lang="en-US" sz="1200" dirty="0">
                <a:solidFill>
                  <a:srgbClr val="000000"/>
                </a:solidFill>
                <a:latin typeface="Georgia Pro"/>
              </a:rPr>
              <a:t>Tu </a:t>
            </a:r>
            <a:r>
              <a:rPr lang="en-US" sz="1200" dirty="0" err="1">
                <a:solidFill>
                  <a:srgbClr val="000000"/>
                </a:solidFill>
                <a:latin typeface="Georgia Pro"/>
              </a:rPr>
              <a:t>fecha</a:t>
            </a:r>
            <a:r>
              <a:rPr lang="en-US" sz="1200" dirty="0">
                <a:solidFill>
                  <a:srgbClr val="000000"/>
                </a:solidFill>
                <a:latin typeface="Georgia Pro"/>
              </a:rPr>
              <a:t> de </a:t>
            </a:r>
            <a:r>
              <a:rPr lang="en-US" sz="1200" dirty="0" err="1">
                <a:solidFill>
                  <a:srgbClr val="000000"/>
                </a:solidFill>
                <a:latin typeface="Georgia Pro"/>
              </a:rPr>
              <a:t>cierre</a:t>
            </a:r>
            <a:r>
              <a:rPr lang="en-US" sz="1200" dirty="0">
                <a:solidFill>
                  <a:srgbClr val="000000"/>
                </a:solidFill>
                <a:latin typeface="Georgia Pro"/>
              </a:rPr>
              <a:t> </a:t>
            </a:r>
            <a:r>
              <a:rPr lang="en-US" sz="1200" dirty="0" err="1">
                <a:solidFill>
                  <a:srgbClr val="000000"/>
                </a:solidFill>
                <a:latin typeface="Georgia Pro"/>
              </a:rPr>
              <a:t>más</a:t>
            </a:r>
            <a:r>
              <a:rPr lang="en-US" sz="1200" dirty="0">
                <a:solidFill>
                  <a:srgbClr val="000000"/>
                </a:solidFill>
                <a:latin typeface="Georgia Pro"/>
              </a:rPr>
              <a:t> </a:t>
            </a:r>
            <a:r>
              <a:rPr lang="en-US" sz="1200" dirty="0" err="1">
                <a:solidFill>
                  <a:srgbClr val="000000"/>
                </a:solidFill>
                <a:latin typeface="Georgia Pro"/>
              </a:rPr>
              <a:t>óptima</a:t>
            </a:r>
            <a:endParaRPr lang="en-US" sz="1200" dirty="0">
              <a:solidFill>
                <a:srgbClr val="000000"/>
              </a:solidFill>
              <a:latin typeface="Georgia Pro"/>
            </a:endParaRPr>
          </a:p>
          <a:p>
            <a:pPr marL="280669" lvl="1" indent="-140335" algn="just">
              <a:lnSpc>
                <a:spcPts val="1819"/>
              </a:lnSpc>
              <a:buFont typeface="Arial"/>
              <a:buChar char="•"/>
            </a:pPr>
            <a:r>
              <a:rPr lang="en-US" sz="1200" dirty="0">
                <a:solidFill>
                  <a:srgbClr val="000000"/>
                </a:solidFill>
                <a:latin typeface="Georgia Pro"/>
              </a:rPr>
              <a:t>Las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cláusulas</a:t>
            </a:r>
            <a:r>
              <a:rPr lang="en-US" sz="1200" dirty="0">
                <a:solidFill>
                  <a:srgbClr val="000000"/>
                </a:solidFill>
                <a:latin typeface="Georgia Pro"/>
              </a:rPr>
              <a:t> de </a:t>
            </a:r>
            <a:r>
              <a:rPr lang="en-US" sz="1200" dirty="0" err="1">
                <a:solidFill>
                  <a:srgbClr val="000000"/>
                </a:solidFill>
                <a:latin typeface="Georgia Pro"/>
              </a:rPr>
              <a:t>contingencia</a:t>
            </a:r>
            <a:r>
              <a:rPr lang="en-US" sz="1200" dirty="0">
                <a:solidFill>
                  <a:srgbClr val="000000"/>
                </a:solidFill>
                <a:latin typeface="Georgia Pro"/>
              </a:rPr>
              <a:t> para </a:t>
            </a:r>
            <a:r>
              <a:rPr lang="en-US" sz="1200" dirty="0" err="1">
                <a:solidFill>
                  <a:srgbClr val="000000"/>
                </a:solidFill>
                <a:latin typeface="Georgia Pro"/>
              </a:rPr>
              <a:t>protegerte</a:t>
            </a:r>
            <a:r>
              <a:rPr lang="en-US" sz="1200" dirty="0">
                <a:solidFill>
                  <a:srgbClr val="000000"/>
                </a:solidFill>
                <a:latin typeface="Georgia Pro"/>
              </a:rPr>
              <a:t> a </a:t>
            </a:r>
            <a:r>
              <a:rPr lang="en-US" sz="1200" dirty="0" err="1">
                <a:solidFill>
                  <a:srgbClr val="000000"/>
                </a:solidFill>
                <a:latin typeface="Georgia Pro"/>
              </a:rPr>
              <a:t>ti</a:t>
            </a:r>
            <a:r>
              <a:rPr lang="en-US" sz="1200" dirty="0">
                <a:solidFill>
                  <a:srgbClr val="000000"/>
                </a:solidFill>
                <a:latin typeface="Georgia Pro"/>
              </a:rPr>
              <a:t> y a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intereses</a:t>
            </a:r>
            <a:endParaRPr lang="en-US" sz="1200" dirty="0">
              <a:solidFill>
                <a:srgbClr val="000000"/>
              </a:solidFill>
              <a:latin typeface="Georgia Pro"/>
            </a:endParaRPr>
          </a:p>
          <a:p>
            <a:pPr marL="280669" lvl="1" indent="-140335" algn="just">
              <a:lnSpc>
                <a:spcPts val="1819"/>
              </a:lnSpc>
              <a:buFont typeface="Arial"/>
              <a:buChar char="•"/>
            </a:pPr>
            <a:r>
              <a:rPr lang="en-US" sz="1200" dirty="0" err="1">
                <a:solidFill>
                  <a:srgbClr val="000000"/>
                </a:solidFill>
                <a:latin typeface="Georgia Pro"/>
              </a:rPr>
              <a:t>Opciones</a:t>
            </a:r>
            <a:r>
              <a:rPr lang="en-US" sz="1200" dirty="0">
                <a:solidFill>
                  <a:srgbClr val="000000"/>
                </a:solidFill>
                <a:latin typeface="Georgia Pro"/>
              </a:rPr>
              <a:t> de </a:t>
            </a:r>
            <a:r>
              <a:rPr lang="en-US" sz="1200" dirty="0" err="1">
                <a:solidFill>
                  <a:srgbClr val="000000"/>
                </a:solidFill>
                <a:latin typeface="Georgia Pro"/>
              </a:rPr>
              <a:t>reparación</a:t>
            </a:r>
            <a:r>
              <a:rPr lang="en-US" sz="1200" dirty="0">
                <a:solidFill>
                  <a:srgbClr val="000000"/>
                </a:solidFill>
                <a:latin typeface="Georgia Pro"/>
              </a:rPr>
              <a:t> o </a:t>
            </a:r>
            <a:r>
              <a:rPr lang="en-US" sz="1200" dirty="0" err="1">
                <a:solidFill>
                  <a:srgbClr val="000000"/>
                </a:solidFill>
                <a:latin typeface="Georgia Pro"/>
              </a:rPr>
              <a:t>créditos</a:t>
            </a:r>
            <a:r>
              <a:rPr lang="en-US" sz="1200" dirty="0">
                <a:solidFill>
                  <a:srgbClr val="000000"/>
                </a:solidFill>
                <a:latin typeface="Georgia Pro"/>
              </a:rPr>
              <a:t> del </a:t>
            </a:r>
            <a:r>
              <a:rPr lang="en-US" sz="1200" dirty="0" err="1">
                <a:solidFill>
                  <a:srgbClr val="000000"/>
                </a:solidFill>
                <a:latin typeface="Georgia Pro"/>
              </a:rPr>
              <a:t>vendedor</a:t>
            </a:r>
            <a:endParaRPr lang="en-US" sz="1200" dirty="0">
              <a:solidFill>
                <a:srgbClr val="000000"/>
              </a:solidFill>
              <a:latin typeface="Georgia Pro"/>
            </a:endParaRPr>
          </a:p>
          <a:p>
            <a:pPr marL="280669" lvl="1" indent="-140335" algn="just">
              <a:lnSpc>
                <a:spcPts val="1819"/>
              </a:lnSpc>
              <a:buFont typeface="Arial"/>
              <a:buChar char="•"/>
            </a:pPr>
            <a:r>
              <a:rPr lang="en-US" sz="1200" dirty="0" err="1">
                <a:solidFill>
                  <a:srgbClr val="000000"/>
                </a:solidFill>
                <a:latin typeface="Georgia Pro"/>
              </a:rPr>
              <a:t>Qué</a:t>
            </a:r>
            <a:r>
              <a:rPr lang="en-US" sz="1200" dirty="0">
                <a:solidFill>
                  <a:srgbClr val="000000"/>
                </a:solidFill>
                <a:latin typeface="Georgia Pro"/>
              </a:rPr>
              <a:t> </a:t>
            </a:r>
            <a:r>
              <a:rPr lang="en-US" sz="1200" dirty="0" err="1">
                <a:solidFill>
                  <a:srgbClr val="000000"/>
                </a:solidFill>
                <a:latin typeface="Georgia Pro"/>
              </a:rPr>
              <a:t>artículos</a:t>
            </a:r>
            <a:r>
              <a:rPr lang="en-US" sz="1200" dirty="0">
                <a:solidFill>
                  <a:srgbClr val="000000"/>
                </a:solidFill>
                <a:latin typeface="Georgia Pro"/>
              </a:rPr>
              <a:t> </a:t>
            </a:r>
            <a:r>
              <a:rPr lang="en-US" sz="1200" dirty="0" err="1">
                <a:solidFill>
                  <a:srgbClr val="000000"/>
                </a:solidFill>
                <a:latin typeface="Georgia Pro"/>
              </a:rPr>
              <a:t>están</a:t>
            </a:r>
            <a:r>
              <a:rPr lang="en-US" sz="1200" dirty="0">
                <a:solidFill>
                  <a:srgbClr val="000000"/>
                </a:solidFill>
                <a:latin typeface="Georgia Pro"/>
              </a:rPr>
              <a:t> </a:t>
            </a:r>
            <a:r>
              <a:rPr lang="en-US" sz="1200" dirty="0" err="1">
                <a:solidFill>
                  <a:srgbClr val="000000"/>
                </a:solidFill>
                <a:latin typeface="Georgia Pro"/>
              </a:rPr>
              <a:t>incluidos</a:t>
            </a:r>
            <a:r>
              <a:rPr lang="en-US" sz="1200" dirty="0">
                <a:solidFill>
                  <a:srgbClr val="000000"/>
                </a:solidFill>
                <a:latin typeface="Georgia Pro"/>
              </a:rPr>
              <a:t> o </a:t>
            </a:r>
            <a:r>
              <a:rPr lang="en-US" sz="1200" dirty="0" err="1">
                <a:solidFill>
                  <a:srgbClr val="000000"/>
                </a:solidFill>
                <a:latin typeface="Georgia Pro"/>
              </a:rPr>
              <a:t>excluidos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la </a:t>
            </a:r>
            <a:r>
              <a:rPr lang="en-US" sz="1200" dirty="0" err="1">
                <a:solidFill>
                  <a:srgbClr val="000000"/>
                </a:solidFill>
                <a:latin typeface="Georgia Pro"/>
              </a:rPr>
              <a:t>venta</a:t>
            </a:r>
            <a:endParaRPr lang="en-US" sz="1200" dirty="0">
              <a:solidFill>
                <a:srgbClr val="000000"/>
              </a:solidFill>
              <a:latin typeface="Georgia Pro"/>
            </a:endParaRPr>
          </a:p>
          <a:p>
            <a:pPr marL="280669" lvl="1" indent="-140335" algn="just">
              <a:lnSpc>
                <a:spcPts val="1819"/>
              </a:lnSpc>
              <a:buFont typeface="Arial"/>
              <a:buChar char="•"/>
            </a:pPr>
            <a:r>
              <a:rPr lang="en-US" sz="1200" dirty="0">
                <a:solidFill>
                  <a:srgbClr val="000000"/>
                </a:solidFill>
                <a:latin typeface="Georgia Pro"/>
              </a:rPr>
              <a:t>Un </a:t>
            </a:r>
            <a:r>
              <a:rPr lang="en-US" sz="1200" dirty="0" err="1">
                <a:solidFill>
                  <a:srgbClr val="000000"/>
                </a:solidFill>
                <a:latin typeface="Georgia Pro"/>
              </a:rPr>
              <a:t>posible</a:t>
            </a:r>
            <a:r>
              <a:rPr lang="en-US" sz="1200" dirty="0">
                <a:solidFill>
                  <a:srgbClr val="000000"/>
                </a:solidFill>
                <a:latin typeface="Georgia Pro"/>
              </a:rPr>
              <a:t> </a:t>
            </a:r>
            <a:r>
              <a:rPr lang="en-US" sz="1200" dirty="0" err="1">
                <a:solidFill>
                  <a:srgbClr val="000000"/>
                </a:solidFill>
                <a:latin typeface="Georgia Pro"/>
              </a:rPr>
              <a:t>acuerdo</a:t>
            </a:r>
            <a:r>
              <a:rPr lang="en-US" sz="1200" dirty="0">
                <a:solidFill>
                  <a:srgbClr val="000000"/>
                </a:solidFill>
                <a:latin typeface="Georgia Pro"/>
              </a:rPr>
              <a:t> de </a:t>
            </a:r>
            <a:r>
              <a:rPr lang="en-US" sz="1200" dirty="0" err="1">
                <a:solidFill>
                  <a:srgbClr val="000000"/>
                </a:solidFill>
                <a:latin typeface="Georgia Pro"/>
              </a:rPr>
              <a:t>devolución</a:t>
            </a:r>
            <a:r>
              <a:rPr lang="en-US" sz="1200" dirty="0">
                <a:solidFill>
                  <a:srgbClr val="000000"/>
                </a:solidFill>
                <a:latin typeface="Georgia Pro"/>
              </a:rPr>
              <a:t> del </a:t>
            </a:r>
            <a:r>
              <a:rPr lang="en-US" sz="1200" dirty="0" err="1">
                <a:solidFill>
                  <a:srgbClr val="000000"/>
                </a:solidFill>
                <a:latin typeface="Georgia Pro"/>
              </a:rPr>
              <a:t>alquiler</a:t>
            </a:r>
            <a:r>
              <a:rPr lang="en-US" sz="1200" dirty="0">
                <a:solidFill>
                  <a:srgbClr val="000000"/>
                </a:solidFill>
                <a:latin typeface="Georgia Pro"/>
              </a:rPr>
              <a:t>,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beneficie</a:t>
            </a:r>
            <a:r>
              <a:rPr lang="en-US" sz="1200" dirty="0">
                <a:solidFill>
                  <a:srgbClr val="000000"/>
                </a:solidFill>
                <a:latin typeface="Georgia Pro"/>
              </a:rPr>
              <a:t> a </a:t>
            </a:r>
            <a:r>
              <a:rPr lang="en-US" sz="1200" dirty="0" err="1">
                <a:solidFill>
                  <a:srgbClr val="000000"/>
                </a:solidFill>
                <a:latin typeface="Georgia Pro"/>
              </a:rPr>
              <a:t>ti</a:t>
            </a:r>
            <a:r>
              <a:rPr lang="en-US" sz="1200" dirty="0">
                <a:solidFill>
                  <a:srgbClr val="000000"/>
                </a:solidFill>
                <a:latin typeface="Georgia Pro"/>
              </a:rPr>
              <a:t> y al </a:t>
            </a:r>
            <a:r>
              <a:rPr lang="en-US" sz="1200" dirty="0" err="1">
                <a:solidFill>
                  <a:srgbClr val="000000"/>
                </a:solidFill>
                <a:latin typeface="Georgia Pro"/>
              </a:rPr>
              <a:t>vendedor</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caso</a:t>
            </a:r>
            <a:r>
              <a:rPr lang="en-US" sz="1200" dirty="0">
                <a:solidFill>
                  <a:srgbClr val="000000"/>
                </a:solidFill>
                <a:latin typeface="Georgia Pro"/>
              </a:rPr>
              <a:t> de que no </a:t>
            </a:r>
            <a:r>
              <a:rPr lang="en-US" sz="1200" dirty="0" err="1">
                <a:solidFill>
                  <a:srgbClr val="000000"/>
                </a:solidFill>
                <a:latin typeface="Georgia Pro"/>
              </a:rPr>
              <a:t>puedan</a:t>
            </a:r>
            <a:r>
              <a:rPr lang="en-US" sz="1200" dirty="0">
                <a:solidFill>
                  <a:srgbClr val="000000"/>
                </a:solidFill>
                <a:latin typeface="Georgia Pro"/>
              </a:rPr>
              <a:t> </a:t>
            </a:r>
            <a:r>
              <a:rPr lang="en-US" sz="1200" dirty="0" err="1">
                <a:solidFill>
                  <a:srgbClr val="000000"/>
                </a:solidFill>
                <a:latin typeface="Georgia Pro"/>
              </a:rPr>
              <a:t>mudarse</a:t>
            </a:r>
            <a:r>
              <a:rPr lang="en-US" sz="1200" dirty="0">
                <a:solidFill>
                  <a:srgbClr val="000000"/>
                </a:solidFill>
                <a:latin typeface="Georgia Pro"/>
              </a:rPr>
              <a:t> antes del </a:t>
            </a:r>
            <a:r>
              <a:rPr lang="en-US" sz="1200" dirty="0" err="1">
                <a:solidFill>
                  <a:srgbClr val="000000"/>
                </a:solidFill>
                <a:latin typeface="Georgia Pro"/>
              </a:rPr>
              <a:t>cierre</a:t>
            </a:r>
            <a:r>
              <a:rPr lang="en-US" sz="1200" dirty="0">
                <a:solidFill>
                  <a:srgbClr val="000000"/>
                </a:solidFill>
                <a:latin typeface="Georgia Pro"/>
              </a:rPr>
              <a:t>.</a:t>
            </a:r>
          </a:p>
          <a:p>
            <a:pPr marL="280669" lvl="1" indent="-140335" algn="just">
              <a:lnSpc>
                <a:spcPts val="1819"/>
              </a:lnSpc>
              <a:buFont typeface="Arial"/>
              <a:buChar char="•"/>
            </a:pPr>
            <a:r>
              <a:rPr lang="en-US" sz="1200" dirty="0" err="1">
                <a:solidFill>
                  <a:srgbClr val="000000"/>
                </a:solidFill>
                <a:latin typeface="Georgia Pro"/>
              </a:rPr>
              <a:t>Algunos</a:t>
            </a:r>
            <a:r>
              <a:rPr lang="en-US" sz="1200" dirty="0">
                <a:solidFill>
                  <a:srgbClr val="000000"/>
                </a:solidFill>
                <a:latin typeface="Georgia Pro"/>
              </a:rPr>
              <a:t> o </a:t>
            </a:r>
            <a:r>
              <a:rPr lang="en-US" sz="1200" dirty="0" err="1">
                <a:solidFill>
                  <a:srgbClr val="000000"/>
                </a:solidFill>
                <a:latin typeface="Georgia Pro"/>
              </a:rPr>
              <a:t>todos</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gastos</a:t>
            </a:r>
            <a:r>
              <a:rPr lang="en-US" sz="1200" dirty="0">
                <a:solidFill>
                  <a:srgbClr val="000000"/>
                </a:solidFill>
                <a:latin typeface="Georgia Pro"/>
              </a:rPr>
              <a:t> de </a:t>
            </a:r>
            <a:r>
              <a:rPr lang="en-US" sz="1200" dirty="0" err="1">
                <a:solidFill>
                  <a:srgbClr val="000000"/>
                </a:solidFill>
                <a:latin typeface="Georgia Pro"/>
              </a:rPr>
              <a:t>cierre</a:t>
            </a:r>
            <a:endParaRPr lang="en-US" sz="1200" dirty="0">
              <a:solidFill>
                <a:srgbClr val="000000"/>
              </a:solidFill>
              <a:latin typeface="Georgia Pro"/>
            </a:endParaRPr>
          </a:p>
          <a:p>
            <a:pPr marL="280669" lvl="1" indent="-140335" algn="just">
              <a:lnSpc>
                <a:spcPts val="1819"/>
              </a:lnSpc>
              <a:buFont typeface="Arial"/>
              <a:buChar char="•"/>
            </a:pPr>
            <a:r>
              <a:rPr lang="en-US" sz="1200" dirty="0">
                <a:solidFill>
                  <a:srgbClr val="000000"/>
                </a:solidFill>
                <a:latin typeface="Georgia Pro"/>
              </a:rPr>
              <a:t>Una </a:t>
            </a:r>
            <a:r>
              <a:rPr lang="en-US" sz="1200" dirty="0" err="1">
                <a:solidFill>
                  <a:srgbClr val="000000"/>
                </a:solidFill>
                <a:latin typeface="Georgia Pro"/>
              </a:rPr>
              <a:t>garantía</a:t>
            </a:r>
            <a:r>
              <a:rPr lang="en-US" sz="1200" dirty="0">
                <a:solidFill>
                  <a:srgbClr val="000000"/>
                </a:solidFill>
                <a:latin typeface="Georgia Pro"/>
              </a:rPr>
              <a:t> </a:t>
            </a:r>
            <a:r>
              <a:rPr lang="en-US" sz="1200" dirty="0" err="1">
                <a:solidFill>
                  <a:srgbClr val="000000"/>
                </a:solidFill>
                <a:latin typeface="Georgia Pro"/>
              </a:rPr>
              <a:t>inmobiliaria</a:t>
            </a:r>
            <a:r>
              <a:rPr lang="en-US" sz="1200" dirty="0">
                <a:solidFill>
                  <a:srgbClr val="000000"/>
                </a:solidFill>
                <a:latin typeface="Georgia Pro"/>
              </a:rPr>
              <a:t>, a cargo del </a:t>
            </a:r>
            <a:r>
              <a:rPr lang="en-US" sz="1200" dirty="0" err="1">
                <a:solidFill>
                  <a:srgbClr val="000000"/>
                </a:solidFill>
                <a:latin typeface="Georgia Pro"/>
              </a:rPr>
              <a:t>vendedor</a:t>
            </a:r>
            <a:endParaRPr lang="en-US" sz="1200" dirty="0">
              <a:solidFill>
                <a:srgbClr val="000000"/>
              </a:solidFill>
              <a:latin typeface="Georgia Pro"/>
            </a:endParaRPr>
          </a:p>
          <a:p>
            <a:pPr marL="280669" lvl="1" indent="-140335" algn="just">
              <a:lnSpc>
                <a:spcPts val="1819"/>
              </a:lnSpc>
              <a:buFont typeface="Arial"/>
              <a:buChar char="•"/>
            </a:pPr>
            <a:r>
              <a:rPr lang="en-US" sz="1200" dirty="0" err="1">
                <a:solidFill>
                  <a:srgbClr val="000000"/>
                </a:solidFill>
                <a:latin typeface="Georgia Pro"/>
              </a:rPr>
              <a:t>Cualquier</a:t>
            </a:r>
            <a:r>
              <a:rPr lang="en-US" sz="1200" dirty="0">
                <a:solidFill>
                  <a:srgbClr val="000000"/>
                </a:solidFill>
                <a:latin typeface="Georgia Pro"/>
              </a:rPr>
              <a:t> </a:t>
            </a:r>
            <a:r>
              <a:rPr lang="en-US" sz="1200" dirty="0" err="1">
                <a:solidFill>
                  <a:srgbClr val="000000"/>
                </a:solidFill>
                <a:latin typeface="Georgia Pro"/>
              </a:rPr>
              <a:t>cláusula</a:t>
            </a:r>
            <a:r>
              <a:rPr lang="en-US" sz="1200" dirty="0">
                <a:solidFill>
                  <a:srgbClr val="000000"/>
                </a:solidFill>
                <a:latin typeface="Georgia Pro"/>
              </a:rPr>
              <a:t> de </a:t>
            </a:r>
            <a:r>
              <a:rPr lang="en-US" sz="1200" dirty="0" err="1">
                <a:solidFill>
                  <a:srgbClr val="000000"/>
                </a:solidFill>
                <a:latin typeface="Georgia Pro"/>
              </a:rPr>
              <a:t>escalada</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caso</a:t>
            </a:r>
            <a:r>
              <a:rPr lang="en-US" sz="1200" dirty="0">
                <a:solidFill>
                  <a:srgbClr val="000000"/>
                </a:solidFill>
                <a:latin typeface="Georgia Pro"/>
              </a:rPr>
              <a:t> de </a:t>
            </a:r>
            <a:r>
              <a:rPr lang="en-US" sz="1200" dirty="0" err="1">
                <a:solidFill>
                  <a:srgbClr val="000000"/>
                </a:solidFill>
                <a:latin typeface="Georgia Pro"/>
              </a:rPr>
              <a:t>oferta</a:t>
            </a:r>
            <a:r>
              <a:rPr lang="en-US" sz="1200" dirty="0">
                <a:solidFill>
                  <a:srgbClr val="000000"/>
                </a:solidFill>
                <a:latin typeface="Georgia Pro"/>
              </a:rPr>
              <a:t> </a:t>
            </a:r>
            <a:r>
              <a:rPr lang="en-US" sz="1200" dirty="0" err="1">
                <a:solidFill>
                  <a:srgbClr val="000000"/>
                </a:solidFill>
                <a:latin typeface="Georgia Pro"/>
              </a:rPr>
              <a:t>múltiple</a:t>
            </a:r>
            <a:endParaRPr lang="en-US" sz="1200" dirty="0">
              <a:solidFill>
                <a:srgbClr val="000000"/>
              </a:solidFill>
              <a:latin typeface="Georgia Pro"/>
            </a:endParaRPr>
          </a:p>
          <a:p>
            <a:pPr marL="280669" lvl="1" indent="-140335" algn="just">
              <a:lnSpc>
                <a:spcPts val="1819"/>
              </a:lnSpc>
              <a:buFont typeface="Arial"/>
              <a:buChar char="•"/>
            </a:pPr>
            <a:r>
              <a:rPr lang="en-US" sz="1200" dirty="0">
                <a:solidFill>
                  <a:srgbClr val="000000"/>
                </a:solidFill>
                <a:latin typeface="Georgia Pro"/>
              </a:rPr>
              <a:t>Un </a:t>
            </a:r>
            <a:r>
              <a:rPr lang="en-US" sz="1200" dirty="0" err="1">
                <a:solidFill>
                  <a:srgbClr val="000000"/>
                </a:solidFill>
                <a:latin typeface="Georgia Pro"/>
              </a:rPr>
              <a:t>depósito</a:t>
            </a:r>
            <a:r>
              <a:rPr lang="en-US" sz="1200" dirty="0">
                <a:solidFill>
                  <a:srgbClr val="000000"/>
                </a:solidFill>
                <a:latin typeface="Georgia Pro"/>
              </a:rPr>
              <a:t> de </a:t>
            </a:r>
            <a:r>
              <a:rPr lang="en-US" sz="1200" dirty="0" err="1">
                <a:solidFill>
                  <a:srgbClr val="000000"/>
                </a:solidFill>
                <a:latin typeface="Georgia Pro"/>
              </a:rPr>
              <a:t>garantía</a:t>
            </a:r>
            <a:r>
              <a:rPr lang="en-US" sz="1200" dirty="0">
                <a:solidFill>
                  <a:srgbClr val="000000"/>
                </a:solidFill>
                <a:latin typeface="Georgia Pro"/>
              </a:rPr>
              <a:t> para </a:t>
            </a:r>
            <a:r>
              <a:rPr lang="en-US" sz="1200" dirty="0" err="1">
                <a:solidFill>
                  <a:srgbClr val="000000"/>
                </a:solidFill>
                <a:latin typeface="Georgia Pro"/>
              </a:rPr>
              <a:t>demostrar</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firme</a:t>
            </a:r>
            <a:r>
              <a:rPr lang="en-US" sz="1200" dirty="0">
                <a:solidFill>
                  <a:srgbClr val="000000"/>
                </a:solidFill>
                <a:latin typeface="Georgia Pro"/>
              </a:rPr>
              <a:t> </a:t>
            </a:r>
            <a:r>
              <a:rPr lang="en-US" sz="1200" dirty="0" err="1">
                <a:solidFill>
                  <a:srgbClr val="000000"/>
                </a:solidFill>
                <a:latin typeface="Georgia Pro"/>
              </a:rPr>
              <a:t>voluntad</a:t>
            </a:r>
            <a:r>
              <a:rPr lang="en-US" sz="1200" dirty="0">
                <a:solidFill>
                  <a:srgbClr val="000000"/>
                </a:solidFill>
                <a:latin typeface="Georgia Pro"/>
              </a:rPr>
              <a:t> de </a:t>
            </a:r>
            <a:r>
              <a:rPr lang="en-US" sz="1200" dirty="0" err="1">
                <a:solidFill>
                  <a:srgbClr val="000000"/>
                </a:solidFill>
                <a:latin typeface="Georgia Pro"/>
              </a:rPr>
              <a:t>comprar</a:t>
            </a:r>
            <a:r>
              <a:rPr lang="en-US" sz="1200" dirty="0">
                <a:solidFill>
                  <a:srgbClr val="000000"/>
                </a:solidFill>
                <a:latin typeface="Georgia Pro"/>
              </a:rPr>
              <a:t> la </a:t>
            </a:r>
            <a:r>
              <a:rPr lang="en-US" sz="1200" dirty="0" err="1">
                <a:solidFill>
                  <a:srgbClr val="000000"/>
                </a:solidFill>
                <a:latin typeface="Georgia Pro"/>
              </a:rPr>
              <a:t>vivienda</a:t>
            </a:r>
            <a:endParaRPr lang="en-US" sz="1200" dirty="0">
              <a:solidFill>
                <a:srgbClr val="000000"/>
              </a:solidFill>
              <a:latin typeface="Georgia Pro"/>
            </a:endParaRPr>
          </a:p>
          <a:p>
            <a:pPr marL="280669" lvl="1" indent="-140335" algn="just">
              <a:lnSpc>
                <a:spcPts val="1819"/>
              </a:lnSpc>
              <a:buFont typeface="Arial"/>
              <a:buChar char="•"/>
            </a:pPr>
            <a:r>
              <a:rPr lang="en-US" sz="1200" dirty="0" err="1">
                <a:solidFill>
                  <a:srgbClr val="000000"/>
                </a:solidFill>
                <a:latin typeface="Georgia Pro"/>
              </a:rPr>
              <a:t>Asegurarse</a:t>
            </a:r>
            <a:r>
              <a:rPr lang="en-US" sz="1200" dirty="0">
                <a:solidFill>
                  <a:srgbClr val="000000"/>
                </a:solidFill>
                <a:latin typeface="Georgia Pro"/>
              </a:rPr>
              <a:t> de que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título</a:t>
            </a:r>
            <a:r>
              <a:rPr lang="en-US" sz="1200" dirty="0">
                <a:solidFill>
                  <a:srgbClr val="000000"/>
                </a:solidFill>
                <a:latin typeface="Georgia Pro"/>
              </a:rPr>
              <a:t> </a:t>
            </a:r>
            <a:r>
              <a:rPr lang="en-US" sz="1200" dirty="0" err="1">
                <a:solidFill>
                  <a:srgbClr val="000000"/>
                </a:solidFill>
                <a:latin typeface="Georgia Pro"/>
              </a:rPr>
              <a:t>está</a:t>
            </a:r>
            <a:r>
              <a:rPr lang="en-US" sz="1200" dirty="0">
                <a:solidFill>
                  <a:srgbClr val="000000"/>
                </a:solidFill>
                <a:latin typeface="Georgia Pro"/>
              </a:rPr>
              <a:t> </a:t>
            </a:r>
            <a:r>
              <a:rPr lang="en-US" sz="1200" dirty="0" err="1">
                <a:solidFill>
                  <a:srgbClr val="000000"/>
                </a:solidFill>
                <a:latin typeface="Georgia Pro"/>
              </a:rPr>
              <a:t>limpio</a:t>
            </a:r>
            <a:r>
              <a:rPr lang="en-US" sz="1200" dirty="0">
                <a:solidFill>
                  <a:srgbClr val="000000"/>
                </a:solidFill>
                <a:latin typeface="Georgia Pro"/>
              </a:rPr>
              <a:t>, con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costes</a:t>
            </a:r>
            <a:r>
              <a:rPr lang="en-US" sz="1200" dirty="0">
                <a:solidFill>
                  <a:srgbClr val="000000"/>
                </a:solidFill>
                <a:latin typeface="Georgia Pro"/>
              </a:rPr>
              <a:t> </a:t>
            </a:r>
            <a:r>
              <a:rPr lang="en-US" sz="1200" dirty="0" err="1">
                <a:solidFill>
                  <a:srgbClr val="000000"/>
                </a:solidFill>
                <a:latin typeface="Georgia Pro"/>
              </a:rPr>
              <a:t>potencialmente</a:t>
            </a:r>
            <a:r>
              <a:rPr lang="en-US" sz="1200" dirty="0">
                <a:solidFill>
                  <a:srgbClr val="000000"/>
                </a:solidFill>
                <a:latin typeface="Georgia Pro"/>
              </a:rPr>
              <a:t> </a:t>
            </a:r>
            <a:r>
              <a:rPr lang="en-US" sz="1200" dirty="0" err="1">
                <a:solidFill>
                  <a:srgbClr val="000000"/>
                </a:solidFill>
                <a:latin typeface="Georgia Pro"/>
              </a:rPr>
              <a:t>pagados</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vendedor</a:t>
            </a:r>
            <a:endParaRPr lang="en-US" sz="1200" dirty="0">
              <a:solidFill>
                <a:srgbClr val="000000"/>
              </a:solidFill>
              <a:latin typeface="Georgia Pro"/>
            </a:endParaRPr>
          </a:p>
          <a:p>
            <a:pPr marL="280669" lvl="1" indent="-140335" algn="just">
              <a:lnSpc>
                <a:spcPts val="1819"/>
              </a:lnSpc>
              <a:buFont typeface="Arial"/>
              <a:buChar char="•"/>
            </a:pPr>
            <a:r>
              <a:rPr lang="en-US" sz="1200" dirty="0">
                <a:solidFill>
                  <a:srgbClr val="000000"/>
                </a:solidFill>
                <a:latin typeface="Georgia Pro"/>
              </a:rPr>
              <a:t>La hora y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lugar</a:t>
            </a:r>
            <a:r>
              <a:rPr lang="en-US" sz="1200" dirty="0">
                <a:solidFill>
                  <a:srgbClr val="000000"/>
                </a:solidFill>
                <a:latin typeface="Georgia Pro"/>
              </a:rPr>
              <a:t> del </a:t>
            </a:r>
            <a:r>
              <a:rPr lang="en-US" sz="1200" dirty="0" err="1">
                <a:solidFill>
                  <a:srgbClr val="000000"/>
                </a:solidFill>
                <a:latin typeface="Georgia Pro"/>
              </a:rPr>
              <a:t>cierre</a:t>
            </a:r>
            <a:r>
              <a:rPr lang="en-US" sz="1200" dirty="0">
                <a:solidFill>
                  <a:srgbClr val="000000"/>
                </a:solidFill>
                <a:latin typeface="Georgia Pro"/>
              </a:rPr>
              <a:t> y la </a:t>
            </a:r>
            <a:r>
              <a:rPr lang="en-US" sz="1200" dirty="0" err="1">
                <a:solidFill>
                  <a:srgbClr val="000000"/>
                </a:solidFill>
                <a:latin typeface="Georgia Pro"/>
              </a:rPr>
              <a:t>entrega</a:t>
            </a:r>
            <a:r>
              <a:rPr lang="en-US" sz="1200" dirty="0">
                <a:solidFill>
                  <a:srgbClr val="000000"/>
                </a:solidFill>
                <a:latin typeface="Georgia Pro"/>
              </a:rPr>
              <a:t> de las </a:t>
            </a:r>
            <a:r>
              <a:rPr lang="en-US" sz="1200" dirty="0" err="1">
                <a:solidFill>
                  <a:srgbClr val="000000"/>
                </a:solidFill>
                <a:latin typeface="Georgia Pro"/>
              </a:rPr>
              <a:t>llaves</a:t>
            </a:r>
            <a:r>
              <a:rPr lang="en-US" sz="1200" dirty="0">
                <a:solidFill>
                  <a:srgbClr val="000000"/>
                </a:solidFill>
                <a:latin typeface="Georgia Pro"/>
              </a:rPr>
              <a:t> para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comodidad</a:t>
            </a:r>
            <a:r>
              <a:rPr lang="en-US" sz="1200" dirty="0">
                <a:solidFill>
                  <a:srgbClr val="000000"/>
                </a:solidFill>
                <a:latin typeface="Georgia Pro"/>
              </a:rPr>
              <a:t>.</a:t>
            </a:r>
          </a:p>
          <a:p>
            <a:pPr algn="just">
              <a:lnSpc>
                <a:spcPts val="1819"/>
              </a:lnSpc>
            </a:pPr>
            <a:endParaRPr lang="en-US" sz="1200" dirty="0">
              <a:solidFill>
                <a:srgbClr val="000000"/>
              </a:solidFill>
              <a:latin typeface="Georgia Pro"/>
            </a:endParaRPr>
          </a:p>
          <a:p>
            <a:pPr algn="just">
              <a:lnSpc>
                <a:spcPts val="1819"/>
              </a:lnSpc>
            </a:pPr>
            <a:r>
              <a:rPr lang="en-US" sz="1200" dirty="0" err="1">
                <a:solidFill>
                  <a:srgbClr val="000000"/>
                </a:solidFill>
                <a:latin typeface="Georgia Pro Bold"/>
              </a:rPr>
              <a:t>Coordinación</a:t>
            </a:r>
            <a:r>
              <a:rPr lang="en-US" sz="1200" dirty="0">
                <a:solidFill>
                  <a:srgbClr val="000000"/>
                </a:solidFill>
                <a:latin typeface="Georgia Pro Bold"/>
              </a:rPr>
              <a:t> de la </a:t>
            </a:r>
            <a:r>
              <a:rPr lang="en-US" sz="1200" dirty="0" err="1">
                <a:solidFill>
                  <a:srgbClr val="000000"/>
                </a:solidFill>
                <a:latin typeface="Georgia Pro Bold"/>
              </a:rPr>
              <a:t>transacción</a:t>
            </a:r>
            <a:r>
              <a:rPr lang="en-US" sz="1200" dirty="0">
                <a:solidFill>
                  <a:srgbClr val="000000"/>
                </a:solidFill>
                <a:latin typeface="Georgia Pro Bold"/>
              </a:rPr>
              <a:t> de </a:t>
            </a:r>
            <a:r>
              <a:rPr lang="en-US" sz="1200" dirty="0" err="1">
                <a:solidFill>
                  <a:srgbClr val="000000"/>
                </a:solidFill>
                <a:latin typeface="Georgia Pro Bold"/>
              </a:rPr>
              <a:t>compra</a:t>
            </a:r>
            <a:r>
              <a:rPr lang="en-US" sz="1200" dirty="0">
                <a:solidFill>
                  <a:srgbClr val="000000"/>
                </a:solidFill>
                <a:latin typeface="Georgia Pro Bold"/>
              </a:rPr>
              <a:t> de </a:t>
            </a:r>
            <a:r>
              <a:rPr lang="en-US" sz="1200" dirty="0" err="1">
                <a:solidFill>
                  <a:srgbClr val="000000"/>
                </a:solidFill>
                <a:latin typeface="Georgia Pro Bold"/>
              </a:rPr>
              <a:t>vivienda</a:t>
            </a:r>
            <a:r>
              <a:rPr lang="en-US" sz="1200" dirty="0">
                <a:solidFill>
                  <a:srgbClr val="000000"/>
                </a:solidFill>
                <a:latin typeface="Georgia Pro Bold"/>
              </a:rPr>
              <a:t>: </a:t>
            </a:r>
            <a:r>
              <a:rPr lang="en-US" sz="1200" dirty="0">
                <a:solidFill>
                  <a:srgbClr val="000000"/>
                </a:solidFill>
                <a:latin typeface="Georgia Pro"/>
              </a:rPr>
              <a:t>El </a:t>
            </a:r>
            <a:r>
              <a:rPr lang="en-US" sz="1200" dirty="0" err="1">
                <a:solidFill>
                  <a:srgbClr val="000000"/>
                </a:solidFill>
                <a:latin typeface="Georgia Pro"/>
              </a:rPr>
              <a:t>proceso</a:t>
            </a:r>
            <a:r>
              <a:rPr lang="en-US" sz="1200" dirty="0">
                <a:solidFill>
                  <a:srgbClr val="000000"/>
                </a:solidFill>
                <a:latin typeface="Georgia Pro"/>
              </a:rPr>
              <a:t> de </a:t>
            </a:r>
            <a:r>
              <a:rPr lang="en-US" sz="1200" dirty="0" err="1">
                <a:solidFill>
                  <a:srgbClr val="000000"/>
                </a:solidFill>
                <a:latin typeface="Georgia Pro"/>
              </a:rPr>
              <a:t>compra</a:t>
            </a:r>
            <a:r>
              <a:rPr lang="en-US" sz="1200" dirty="0">
                <a:solidFill>
                  <a:srgbClr val="000000"/>
                </a:solidFill>
                <a:latin typeface="Georgia Pro"/>
              </a:rPr>
              <a:t> de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vivienda</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resultar</a:t>
            </a:r>
            <a:r>
              <a:rPr lang="en-US" sz="1200" dirty="0">
                <a:solidFill>
                  <a:srgbClr val="000000"/>
                </a:solidFill>
                <a:latin typeface="Georgia Pro"/>
              </a:rPr>
              <a:t> un poco </a:t>
            </a:r>
            <a:r>
              <a:rPr lang="en-US" sz="1200" dirty="0" err="1">
                <a:solidFill>
                  <a:srgbClr val="000000"/>
                </a:solidFill>
                <a:latin typeface="Georgia Pro"/>
              </a:rPr>
              <a:t>desalentador</a:t>
            </a:r>
            <a:r>
              <a:rPr lang="en-US" sz="1200" dirty="0">
                <a:solidFill>
                  <a:srgbClr val="000000"/>
                </a:solidFill>
                <a:latin typeface="Georgia Pro"/>
              </a:rPr>
              <a:t> </a:t>
            </a:r>
            <a:r>
              <a:rPr lang="en-US" sz="1200" dirty="0" err="1">
                <a:solidFill>
                  <a:srgbClr val="000000"/>
                </a:solidFill>
                <a:latin typeface="Georgia Pro"/>
              </a:rPr>
              <a:t>porque</a:t>
            </a:r>
            <a:r>
              <a:rPr lang="en-US" sz="1200" dirty="0">
                <a:solidFill>
                  <a:srgbClr val="000000"/>
                </a:solidFill>
                <a:latin typeface="Georgia Pro"/>
              </a:rPr>
              <a:t> </a:t>
            </a:r>
            <a:r>
              <a:rPr lang="en-US" sz="1200" dirty="0" err="1">
                <a:solidFill>
                  <a:srgbClr val="000000"/>
                </a:solidFill>
                <a:latin typeface="Georgia Pro"/>
              </a:rPr>
              <a:t>suceden</a:t>
            </a:r>
            <a:r>
              <a:rPr lang="en-US" sz="1200" dirty="0">
                <a:solidFill>
                  <a:srgbClr val="000000"/>
                </a:solidFill>
                <a:latin typeface="Georgia Pro"/>
              </a:rPr>
              <a:t> </a:t>
            </a:r>
            <a:r>
              <a:rPr lang="en-US" sz="1200" dirty="0" err="1">
                <a:solidFill>
                  <a:srgbClr val="000000"/>
                </a:solidFill>
                <a:latin typeface="Georgia Pro"/>
              </a:rPr>
              <a:t>muchas</a:t>
            </a:r>
            <a:r>
              <a:rPr lang="en-US" sz="1200" dirty="0">
                <a:solidFill>
                  <a:srgbClr val="000000"/>
                </a:solidFill>
                <a:latin typeface="Georgia Pro"/>
              </a:rPr>
              <a:t> </a:t>
            </a:r>
            <a:r>
              <a:rPr lang="en-US" sz="1200" dirty="0" err="1">
                <a:solidFill>
                  <a:srgbClr val="000000"/>
                </a:solidFill>
                <a:latin typeface="Georgia Pro"/>
              </a:rPr>
              <a:t>cosas</a:t>
            </a:r>
            <a:r>
              <a:rPr lang="en-US" sz="1200" dirty="0">
                <a:solidFill>
                  <a:srgbClr val="000000"/>
                </a:solidFill>
                <a:latin typeface="Georgia Pro"/>
              </a:rPr>
              <a:t> al </a:t>
            </a:r>
            <a:r>
              <a:rPr lang="en-US" sz="1200" dirty="0" err="1">
                <a:solidFill>
                  <a:srgbClr val="000000"/>
                </a:solidFill>
                <a:latin typeface="Georgia Pro"/>
              </a:rPr>
              <a:t>mismo</a:t>
            </a:r>
            <a:r>
              <a:rPr lang="en-US" sz="1200" dirty="0">
                <a:solidFill>
                  <a:srgbClr val="000000"/>
                </a:solidFill>
                <a:latin typeface="Georgia Pro"/>
              </a:rPr>
              <a:t> </a:t>
            </a:r>
            <a:r>
              <a:rPr lang="en-US" sz="1200" dirty="0" err="1">
                <a:solidFill>
                  <a:srgbClr val="000000"/>
                </a:solidFill>
                <a:latin typeface="Georgia Pro"/>
              </a:rPr>
              <a:t>tiempo</a:t>
            </a:r>
            <a:r>
              <a:rPr lang="en-US" sz="1200" dirty="0">
                <a:solidFill>
                  <a:srgbClr val="000000"/>
                </a:solidFill>
                <a:latin typeface="Georgia Pro"/>
              </a:rPr>
              <a:t>. </a:t>
            </a:r>
            <a:r>
              <a:rPr lang="en-US" sz="1200" dirty="0" err="1">
                <a:solidFill>
                  <a:srgbClr val="000000"/>
                </a:solidFill>
                <a:latin typeface="Georgia Pro"/>
              </a:rPr>
              <a:t>Estoy</a:t>
            </a:r>
            <a:r>
              <a:rPr lang="en-US" sz="1200" dirty="0">
                <a:solidFill>
                  <a:srgbClr val="000000"/>
                </a:solidFill>
                <a:latin typeface="Georgia Pro"/>
              </a:rPr>
              <a:t> </a:t>
            </a:r>
            <a:r>
              <a:rPr lang="en-US" sz="1200" dirty="0" err="1">
                <a:solidFill>
                  <a:srgbClr val="000000"/>
                </a:solidFill>
                <a:latin typeface="Georgia Pro"/>
              </a:rPr>
              <a:t>aquí</a:t>
            </a:r>
            <a:r>
              <a:rPr lang="en-US" sz="1200" dirty="0">
                <a:solidFill>
                  <a:srgbClr val="000000"/>
                </a:solidFill>
                <a:latin typeface="Georgia Pro"/>
              </a:rPr>
              <a:t> para </a:t>
            </a:r>
            <a:r>
              <a:rPr lang="en-US" sz="1200" dirty="0" err="1">
                <a:solidFill>
                  <a:srgbClr val="000000"/>
                </a:solidFill>
                <a:latin typeface="Georgia Pro"/>
              </a:rPr>
              <a:t>coordinar</a:t>
            </a:r>
            <a:r>
              <a:rPr lang="en-US" sz="1200" dirty="0">
                <a:solidFill>
                  <a:srgbClr val="000000"/>
                </a:solidFill>
                <a:latin typeface="Georgia Pro"/>
              </a:rPr>
              <a:t> y </a:t>
            </a:r>
            <a:r>
              <a:rPr lang="en-US" sz="1200" dirty="0" err="1">
                <a:solidFill>
                  <a:srgbClr val="000000"/>
                </a:solidFill>
                <a:latin typeface="Georgia Pro"/>
              </a:rPr>
              <a:t>agilizar</a:t>
            </a:r>
            <a:r>
              <a:rPr lang="en-US" sz="1200" dirty="0">
                <a:solidFill>
                  <a:srgbClr val="000000"/>
                </a:solidFill>
                <a:latin typeface="Georgia Pro"/>
              </a:rPr>
              <a:t> </a:t>
            </a:r>
            <a:r>
              <a:rPr lang="en-US" sz="1200" dirty="0" err="1">
                <a:solidFill>
                  <a:srgbClr val="000000"/>
                </a:solidFill>
                <a:latin typeface="Georgia Pro"/>
              </a:rPr>
              <a:t>este</a:t>
            </a:r>
            <a:r>
              <a:rPr lang="en-US" sz="1200" dirty="0">
                <a:solidFill>
                  <a:srgbClr val="000000"/>
                </a:solidFill>
                <a:latin typeface="Georgia Pro"/>
              </a:rPr>
              <a:t> </a:t>
            </a:r>
            <a:r>
              <a:rPr lang="en-US" sz="1200" dirty="0" err="1">
                <a:solidFill>
                  <a:srgbClr val="000000"/>
                </a:solidFill>
                <a:latin typeface="Georgia Pro"/>
              </a:rPr>
              <a:t>proceso</a:t>
            </a:r>
            <a:r>
              <a:rPr lang="en-US" sz="1200" dirty="0">
                <a:solidFill>
                  <a:srgbClr val="000000"/>
                </a:solidFill>
                <a:latin typeface="Georgia Pro"/>
              </a:rPr>
              <a:t> para </a:t>
            </a:r>
            <a:r>
              <a:rPr lang="en-US" sz="1200" dirty="0" err="1">
                <a:solidFill>
                  <a:srgbClr val="000000"/>
                </a:solidFill>
                <a:latin typeface="Georgia Pro"/>
              </a:rPr>
              <a:t>ti</a:t>
            </a:r>
            <a:r>
              <a:rPr lang="en-US" sz="1200" dirty="0">
                <a:solidFill>
                  <a:srgbClr val="000000"/>
                </a:solidFill>
                <a:latin typeface="Georgia Pro"/>
              </a:rPr>
              <a:t>, </a:t>
            </a:r>
            <a:r>
              <a:rPr lang="en-US" sz="1200" dirty="0" err="1">
                <a:solidFill>
                  <a:srgbClr val="000000"/>
                </a:solidFill>
                <a:latin typeface="Georgia Pro"/>
              </a:rPr>
              <a:t>desde</a:t>
            </a:r>
            <a:r>
              <a:rPr lang="en-US" sz="1200" dirty="0">
                <a:solidFill>
                  <a:srgbClr val="000000"/>
                </a:solidFill>
                <a:latin typeface="Georgia Pro"/>
              </a:rPr>
              <a:t> </a:t>
            </a:r>
            <a:r>
              <a:rPr lang="en-US" sz="1200" dirty="0" err="1">
                <a:solidFill>
                  <a:srgbClr val="000000"/>
                </a:solidFill>
                <a:latin typeface="Georgia Pro"/>
              </a:rPr>
              <a:t>organizar</a:t>
            </a:r>
            <a:r>
              <a:rPr lang="en-US" sz="1200" dirty="0">
                <a:solidFill>
                  <a:srgbClr val="000000"/>
                </a:solidFill>
                <a:latin typeface="Georgia Pro"/>
              </a:rPr>
              <a:t> la </a:t>
            </a:r>
            <a:r>
              <a:rPr lang="en-US" sz="1200" dirty="0" err="1">
                <a:solidFill>
                  <a:srgbClr val="000000"/>
                </a:solidFill>
                <a:latin typeface="Georgia Pro"/>
              </a:rPr>
              <a:t>inspección</a:t>
            </a:r>
            <a:r>
              <a:rPr lang="en-US" sz="1200" dirty="0">
                <a:solidFill>
                  <a:srgbClr val="000000"/>
                </a:solidFill>
                <a:latin typeface="Georgia Pro"/>
              </a:rPr>
              <a:t>, </a:t>
            </a:r>
            <a:r>
              <a:rPr lang="en-US" sz="1200" dirty="0" err="1">
                <a:solidFill>
                  <a:srgbClr val="000000"/>
                </a:solidFill>
                <a:latin typeface="Georgia Pro"/>
              </a:rPr>
              <a:t>asegurarme</a:t>
            </a:r>
            <a:r>
              <a:rPr lang="en-US" sz="1200" dirty="0">
                <a:solidFill>
                  <a:srgbClr val="000000"/>
                </a:solidFill>
                <a:latin typeface="Georgia Pro"/>
              </a:rPr>
              <a:t> de que se </a:t>
            </a:r>
            <a:r>
              <a:rPr lang="en-US" sz="1200" dirty="0" err="1">
                <a:solidFill>
                  <a:srgbClr val="000000"/>
                </a:solidFill>
                <a:latin typeface="Georgia Pro"/>
              </a:rPr>
              <a:t>cumplen</a:t>
            </a:r>
            <a:r>
              <a:rPr lang="en-US" sz="1200" dirty="0">
                <a:solidFill>
                  <a:srgbClr val="000000"/>
                </a:solidFill>
                <a:latin typeface="Georgia Pro"/>
              </a:rPr>
              <a:t> </a:t>
            </a:r>
            <a:r>
              <a:rPr lang="en-US" sz="1200" dirty="0" err="1">
                <a:solidFill>
                  <a:srgbClr val="000000"/>
                </a:solidFill>
                <a:latin typeface="Georgia Pro"/>
              </a:rPr>
              <a:t>todos</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plazos</a:t>
            </a:r>
            <a:r>
              <a:rPr lang="en-US" sz="1200" dirty="0">
                <a:solidFill>
                  <a:srgbClr val="000000"/>
                </a:solidFill>
                <a:latin typeface="Georgia Pro"/>
              </a:rPr>
              <a:t>, </a:t>
            </a:r>
            <a:r>
              <a:rPr lang="en-US" sz="1200" dirty="0" err="1">
                <a:solidFill>
                  <a:srgbClr val="000000"/>
                </a:solidFill>
                <a:latin typeface="Georgia Pro"/>
              </a:rPr>
              <a:t>comunicarme</a:t>
            </a:r>
            <a:r>
              <a:rPr lang="en-US" sz="1200" dirty="0">
                <a:solidFill>
                  <a:srgbClr val="000000"/>
                </a:solidFill>
                <a:latin typeface="Georgia Pro"/>
              </a:rPr>
              <a:t> </a:t>
            </a:r>
            <a:r>
              <a:rPr lang="en-US" sz="1200" dirty="0" err="1">
                <a:solidFill>
                  <a:srgbClr val="000000"/>
                </a:solidFill>
                <a:latin typeface="Georgia Pro"/>
              </a:rPr>
              <a:t>frecuentemente</a:t>
            </a:r>
            <a:r>
              <a:rPr lang="en-US" sz="1200" dirty="0">
                <a:solidFill>
                  <a:srgbClr val="000000"/>
                </a:solidFill>
                <a:latin typeface="Georgia Pro"/>
              </a:rPr>
              <a:t> con </a:t>
            </a:r>
            <a:r>
              <a:rPr lang="en-US" sz="1200" dirty="0" err="1">
                <a:solidFill>
                  <a:srgbClr val="000000"/>
                </a:solidFill>
                <a:latin typeface="Georgia Pro"/>
              </a:rPr>
              <a:t>otros</a:t>
            </a:r>
            <a:r>
              <a:rPr lang="en-US" sz="1200" dirty="0">
                <a:solidFill>
                  <a:srgbClr val="000000"/>
                </a:solidFill>
                <a:latin typeface="Georgia Pro"/>
              </a:rPr>
              <a:t> </a:t>
            </a:r>
            <a:r>
              <a:rPr lang="en-US" sz="1200" dirty="0" err="1">
                <a:solidFill>
                  <a:srgbClr val="000000"/>
                </a:solidFill>
                <a:latin typeface="Georgia Pro"/>
              </a:rPr>
              <a:t>agentes</a:t>
            </a:r>
            <a:r>
              <a:rPr lang="en-US" sz="1200" dirty="0">
                <a:solidFill>
                  <a:srgbClr val="000000"/>
                </a:solidFill>
                <a:latin typeface="Georgia Pro"/>
              </a:rPr>
              <a:t> y </a:t>
            </a:r>
            <a:r>
              <a:rPr lang="en-US" sz="1200" dirty="0" err="1">
                <a:solidFill>
                  <a:srgbClr val="000000"/>
                </a:solidFill>
                <a:latin typeface="Georgia Pro"/>
              </a:rPr>
              <a:t>proveedores</a:t>
            </a:r>
            <a:r>
              <a:rPr lang="en-US" sz="1200" dirty="0">
                <a:solidFill>
                  <a:srgbClr val="000000"/>
                </a:solidFill>
                <a:latin typeface="Georgia Pro"/>
              </a:rPr>
              <a:t> que </a:t>
            </a:r>
            <a:r>
              <a:rPr lang="en-US" sz="1200" dirty="0" err="1">
                <a:solidFill>
                  <a:srgbClr val="000000"/>
                </a:solidFill>
                <a:latin typeface="Georgia Pro"/>
              </a:rPr>
              <a:t>intervienen</a:t>
            </a:r>
            <a:r>
              <a:rPr lang="en-US" sz="1200" dirty="0">
                <a:solidFill>
                  <a:srgbClr val="000000"/>
                </a:solidFill>
                <a:latin typeface="Georgia Pro"/>
              </a:rPr>
              <a:t> </a:t>
            </a:r>
            <a:r>
              <a:rPr lang="en-US" sz="1200" dirty="0" err="1">
                <a:solidFill>
                  <a:srgbClr val="000000"/>
                </a:solidFill>
                <a:latin typeface="Georgia Pro"/>
              </a:rPr>
              <a:t>durante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proceso</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a:t>
            </a:r>
            <a:r>
              <a:rPr lang="en-US" sz="1200" dirty="0" err="1">
                <a:solidFill>
                  <a:srgbClr val="000000"/>
                </a:solidFill>
                <a:latin typeface="Georgia Pro"/>
              </a:rPr>
              <a:t>agentes</a:t>
            </a:r>
            <a:r>
              <a:rPr lang="en-US" sz="1200" dirty="0">
                <a:solidFill>
                  <a:srgbClr val="000000"/>
                </a:solidFill>
                <a:latin typeface="Georgia Pro"/>
              </a:rPr>
              <a:t> </a:t>
            </a:r>
            <a:r>
              <a:rPr lang="en-US" sz="1200" dirty="0" err="1">
                <a:solidFill>
                  <a:srgbClr val="000000"/>
                </a:solidFill>
                <a:latin typeface="Georgia Pro"/>
              </a:rPr>
              <a:t>hipotecarios</a:t>
            </a:r>
            <a:r>
              <a:rPr lang="en-US" sz="1200" dirty="0">
                <a:solidFill>
                  <a:srgbClr val="000000"/>
                </a:solidFill>
                <a:latin typeface="Georgia Pro"/>
              </a:rPr>
              <a:t>, </a:t>
            </a:r>
            <a:r>
              <a:rPr lang="en-US" sz="1200" dirty="0" err="1">
                <a:solidFill>
                  <a:srgbClr val="000000"/>
                </a:solidFill>
                <a:latin typeface="Georgia Pro"/>
              </a:rPr>
              <a:t>inspectores</a:t>
            </a:r>
            <a:r>
              <a:rPr lang="en-US" sz="1200" dirty="0">
                <a:solidFill>
                  <a:srgbClr val="000000"/>
                </a:solidFill>
                <a:latin typeface="Georgia Pro"/>
              </a:rPr>
              <a:t> de </a:t>
            </a:r>
            <a:r>
              <a:rPr lang="en-US" sz="1200" dirty="0" err="1">
                <a:solidFill>
                  <a:srgbClr val="000000"/>
                </a:solidFill>
                <a:latin typeface="Georgia Pro"/>
              </a:rPr>
              <a:t>viviendas</a:t>
            </a:r>
            <a:r>
              <a:rPr lang="en-US" sz="1200" dirty="0">
                <a:solidFill>
                  <a:srgbClr val="000000"/>
                </a:solidFill>
                <a:latin typeface="Georgia Pro"/>
              </a:rPr>
              <a:t>, </a:t>
            </a:r>
            <a:r>
              <a:rPr lang="en-US" sz="1200" dirty="0" err="1">
                <a:solidFill>
                  <a:srgbClr val="000000"/>
                </a:solidFill>
                <a:latin typeface="Georgia Pro"/>
              </a:rPr>
              <a:t>compañías</a:t>
            </a:r>
            <a:r>
              <a:rPr lang="en-US" sz="1200" dirty="0">
                <a:solidFill>
                  <a:srgbClr val="000000"/>
                </a:solidFill>
                <a:latin typeface="Georgia Pro"/>
              </a:rPr>
              <a:t> de </a:t>
            </a:r>
            <a:r>
              <a:rPr lang="en-US" sz="1200" dirty="0" err="1">
                <a:solidFill>
                  <a:srgbClr val="000000"/>
                </a:solidFill>
                <a:latin typeface="Georgia Pro"/>
              </a:rPr>
              <a:t>títulos</a:t>
            </a:r>
            <a:r>
              <a:rPr lang="en-US" sz="1200" dirty="0">
                <a:solidFill>
                  <a:srgbClr val="000000"/>
                </a:solidFill>
                <a:latin typeface="Georgia Pro"/>
              </a:rPr>
              <a:t>, abogados y </a:t>
            </a:r>
            <a:r>
              <a:rPr lang="en-US" sz="1200" dirty="0" err="1">
                <a:solidFill>
                  <a:srgbClr val="000000"/>
                </a:solidFill>
                <a:latin typeface="Georgia Pro"/>
              </a:rPr>
              <a:t>agentes</a:t>
            </a:r>
            <a:r>
              <a:rPr lang="en-US" sz="1200" dirty="0">
                <a:solidFill>
                  <a:srgbClr val="000000"/>
                </a:solidFill>
                <a:latin typeface="Georgia Pro"/>
              </a:rPr>
              <a:t> de </a:t>
            </a:r>
            <a:r>
              <a:rPr lang="en-US" sz="1200" dirty="0" err="1">
                <a:solidFill>
                  <a:srgbClr val="000000"/>
                </a:solidFill>
                <a:latin typeface="Georgia Pro"/>
              </a:rPr>
              <a:t>seguros</a:t>
            </a:r>
            <a:r>
              <a:rPr lang="en-US" sz="1200" dirty="0">
                <a:solidFill>
                  <a:srgbClr val="000000"/>
                </a:solidFill>
                <a:latin typeface="Georgia Pro"/>
              </a:rPr>
              <a:t>. Me </a:t>
            </a:r>
            <a:r>
              <a:rPr lang="en-US" sz="1200" dirty="0" err="1">
                <a:solidFill>
                  <a:srgbClr val="000000"/>
                </a:solidFill>
                <a:latin typeface="Georgia Pro"/>
              </a:rPr>
              <a:t>mantengo</a:t>
            </a:r>
            <a:r>
              <a:rPr lang="en-US" sz="1200" dirty="0">
                <a:solidFill>
                  <a:srgbClr val="000000"/>
                </a:solidFill>
                <a:latin typeface="Georgia Pro"/>
              </a:rPr>
              <a:t> al tanto de </a:t>
            </a:r>
            <a:r>
              <a:rPr lang="en-US" sz="1200" dirty="0" err="1">
                <a:solidFill>
                  <a:srgbClr val="000000"/>
                </a:solidFill>
                <a:latin typeface="Georgia Pro"/>
              </a:rPr>
              <a:t>todo</a:t>
            </a:r>
            <a:r>
              <a:rPr lang="en-US" sz="1200" dirty="0">
                <a:solidFill>
                  <a:srgbClr val="000000"/>
                </a:solidFill>
                <a:latin typeface="Georgia Pro"/>
              </a:rPr>
              <a:t> para </a:t>
            </a:r>
            <a:r>
              <a:rPr lang="en-US" sz="1200" dirty="0" err="1">
                <a:solidFill>
                  <a:srgbClr val="000000"/>
                </a:solidFill>
                <a:latin typeface="Georgia Pro"/>
              </a:rPr>
              <a:t>asegurarme</a:t>
            </a:r>
            <a:r>
              <a:rPr lang="en-US" sz="1200" dirty="0">
                <a:solidFill>
                  <a:srgbClr val="000000"/>
                </a:solidFill>
                <a:latin typeface="Georgia Pro"/>
              </a:rPr>
              <a:t> de que la </a:t>
            </a:r>
            <a:r>
              <a:rPr lang="en-US" sz="1200" dirty="0" err="1">
                <a:solidFill>
                  <a:srgbClr val="000000"/>
                </a:solidFill>
                <a:latin typeface="Georgia Pro"/>
              </a:rPr>
              <a:t>transacción</a:t>
            </a:r>
            <a:r>
              <a:rPr lang="en-US" sz="1200" dirty="0">
                <a:solidFill>
                  <a:srgbClr val="000000"/>
                </a:solidFill>
                <a:latin typeface="Georgia Pro"/>
              </a:rPr>
              <a:t> </a:t>
            </a:r>
            <a:r>
              <a:rPr lang="en-US" sz="1200" dirty="0" err="1">
                <a:solidFill>
                  <a:srgbClr val="000000"/>
                </a:solidFill>
                <a:latin typeface="Georgia Pro"/>
              </a:rPr>
              <a:t>sigue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calendario</a:t>
            </a:r>
            <a:r>
              <a:rPr lang="en-US" sz="1200" dirty="0">
                <a:solidFill>
                  <a:srgbClr val="000000"/>
                </a:solidFill>
                <a:latin typeface="Georgia Pro"/>
              </a:rPr>
              <a:t> </a:t>
            </a:r>
            <a:r>
              <a:rPr lang="en-US" sz="1200" dirty="0" err="1">
                <a:solidFill>
                  <a:srgbClr val="000000"/>
                </a:solidFill>
                <a:latin typeface="Georgia Pro"/>
              </a:rPr>
              <a:t>previsto</a:t>
            </a:r>
            <a:r>
              <a:rPr lang="en-US" sz="1200" dirty="0">
                <a:solidFill>
                  <a:srgbClr val="000000"/>
                </a:solidFill>
                <a:latin typeface="Georgia Pro"/>
              </a:rPr>
              <a:t>, de modo que </a:t>
            </a:r>
            <a:r>
              <a:rPr lang="en-US" sz="1200" dirty="0" err="1">
                <a:solidFill>
                  <a:srgbClr val="000000"/>
                </a:solidFill>
                <a:latin typeface="Georgia Pro"/>
              </a:rPr>
              <a:t>estemos</a:t>
            </a:r>
            <a:r>
              <a:rPr lang="en-US" sz="1200" dirty="0">
                <a:solidFill>
                  <a:srgbClr val="000000"/>
                </a:solidFill>
                <a:latin typeface="Georgia Pro"/>
              </a:rPr>
              <a:t> </a:t>
            </a:r>
            <a:r>
              <a:rPr lang="en-US" sz="1200" dirty="0" err="1">
                <a:solidFill>
                  <a:srgbClr val="000000"/>
                </a:solidFill>
                <a:latin typeface="Georgia Pro"/>
              </a:rPr>
              <a:t>listos</a:t>
            </a:r>
            <a:r>
              <a:rPr lang="en-US" sz="1200" dirty="0">
                <a:solidFill>
                  <a:srgbClr val="000000"/>
                </a:solidFill>
                <a:latin typeface="Georgia Pro"/>
              </a:rPr>
              <a:t> para la </a:t>
            </a:r>
            <a:r>
              <a:rPr lang="en-US" sz="1200" dirty="0" err="1">
                <a:solidFill>
                  <a:srgbClr val="000000"/>
                </a:solidFill>
                <a:latin typeface="Georgia Pro"/>
              </a:rPr>
              <a:t>fecha</a:t>
            </a:r>
            <a:r>
              <a:rPr lang="en-US" sz="1200" dirty="0">
                <a:solidFill>
                  <a:srgbClr val="000000"/>
                </a:solidFill>
                <a:latin typeface="Georgia Pro"/>
              </a:rPr>
              <a:t> de </a:t>
            </a:r>
            <a:r>
              <a:rPr lang="en-US" sz="1200" dirty="0" err="1">
                <a:solidFill>
                  <a:srgbClr val="000000"/>
                </a:solidFill>
                <a:latin typeface="Georgia Pro"/>
              </a:rPr>
              <a:t>cierre</a:t>
            </a:r>
            <a:r>
              <a:rPr lang="en-US" sz="1200" dirty="0">
                <a:solidFill>
                  <a:srgbClr val="000000"/>
                </a:solidFill>
                <a:latin typeface="Georgia Pro"/>
              </a:rPr>
              <a:t> </a:t>
            </a:r>
            <a:r>
              <a:rPr lang="en-US" sz="1200" dirty="0" err="1">
                <a:solidFill>
                  <a:srgbClr val="000000"/>
                </a:solidFill>
                <a:latin typeface="Georgia Pro"/>
              </a:rPr>
              <a:t>negociada</a:t>
            </a:r>
            <a:r>
              <a:rPr lang="en-US" sz="1200" dirty="0">
                <a:solidFill>
                  <a:srgbClr val="000000"/>
                </a:solidFill>
                <a:latin typeface="Georgia Pro"/>
              </a:rPr>
              <a:t>.</a:t>
            </a:r>
          </a:p>
        </p:txBody>
      </p:sp>
      <p:grpSp>
        <p:nvGrpSpPr>
          <p:cNvPr id="4" name="Group 4"/>
          <p:cNvGrpSpPr/>
          <p:nvPr/>
        </p:nvGrpSpPr>
        <p:grpSpPr>
          <a:xfrm>
            <a:off x="-93720" y="9611929"/>
            <a:ext cx="7989642" cy="446471"/>
            <a:chOff x="0" y="0"/>
            <a:chExt cx="2785060" cy="155633"/>
          </a:xfrm>
        </p:grpSpPr>
        <p:sp>
          <p:nvSpPr>
            <p:cNvPr id="5" name="Freeform 5"/>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6" name="TextBox 6"/>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7" name="TextBox 7"/>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del sitio web - Correo electrónico - Página 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794" y="179093"/>
            <a:ext cx="8140135" cy="560047"/>
            <a:chOff x="0" y="0"/>
            <a:chExt cx="2837520" cy="195224"/>
          </a:xfrm>
        </p:grpSpPr>
        <p:sp>
          <p:nvSpPr>
            <p:cNvPr id="3" name="Freeform 3"/>
            <p:cNvSpPr/>
            <p:nvPr/>
          </p:nvSpPr>
          <p:spPr>
            <a:xfrm>
              <a:off x="0" y="0"/>
              <a:ext cx="2837520" cy="195224"/>
            </a:xfrm>
            <a:custGeom>
              <a:avLst/>
              <a:gdLst/>
              <a:ahLst/>
              <a:cxnLst/>
              <a:rect l="l" t="t" r="r" b="b"/>
              <a:pathLst>
                <a:path w="2837520" h="195224">
                  <a:moveTo>
                    <a:pt x="0" y="0"/>
                  </a:moveTo>
                  <a:lnTo>
                    <a:pt x="2837520" y="0"/>
                  </a:lnTo>
                  <a:lnTo>
                    <a:pt x="2837520" y="195224"/>
                  </a:lnTo>
                  <a:lnTo>
                    <a:pt x="0" y="195224"/>
                  </a:lnTo>
                  <a:close/>
                </a:path>
              </a:pathLst>
            </a:custGeom>
            <a:solidFill>
              <a:srgbClr val="231F20"/>
            </a:solidFill>
          </p:spPr>
          <p:txBody>
            <a:bodyPr/>
            <a:lstStyle/>
            <a:p>
              <a:endParaRPr lang="en-US"/>
            </a:p>
          </p:txBody>
        </p:sp>
        <p:sp>
          <p:nvSpPr>
            <p:cNvPr id="4" name="TextBox 4"/>
            <p:cNvSpPr txBox="1"/>
            <p:nvPr/>
          </p:nvSpPr>
          <p:spPr>
            <a:xfrm>
              <a:off x="0" y="-28575"/>
              <a:ext cx="2837520" cy="223799"/>
            </a:xfrm>
            <a:prstGeom prst="rect">
              <a:avLst/>
            </a:prstGeom>
          </p:spPr>
          <p:txBody>
            <a:bodyPr lIns="50800" tIns="50800" rIns="50800" bIns="50800" rtlCol="0" anchor="ctr"/>
            <a:lstStyle/>
            <a:p>
              <a:pPr algn="ctr">
                <a:lnSpc>
                  <a:spcPts val="1526"/>
                </a:lnSpc>
              </a:pPr>
              <a:endParaRPr/>
            </a:p>
          </p:txBody>
        </p:sp>
      </p:grpSp>
      <p:grpSp>
        <p:nvGrpSpPr>
          <p:cNvPr id="5" name="Group 5"/>
          <p:cNvGrpSpPr/>
          <p:nvPr/>
        </p:nvGrpSpPr>
        <p:grpSpPr>
          <a:xfrm>
            <a:off x="-832431" y="4269128"/>
            <a:ext cx="8720574" cy="560047"/>
            <a:chOff x="0" y="0"/>
            <a:chExt cx="3039851" cy="195224"/>
          </a:xfrm>
        </p:grpSpPr>
        <p:sp>
          <p:nvSpPr>
            <p:cNvPr id="6" name="Freeform 6"/>
            <p:cNvSpPr/>
            <p:nvPr/>
          </p:nvSpPr>
          <p:spPr>
            <a:xfrm>
              <a:off x="0" y="0"/>
              <a:ext cx="3039851" cy="195224"/>
            </a:xfrm>
            <a:custGeom>
              <a:avLst/>
              <a:gdLst/>
              <a:ahLst/>
              <a:cxnLst/>
              <a:rect l="l" t="t" r="r" b="b"/>
              <a:pathLst>
                <a:path w="3039851" h="195224">
                  <a:moveTo>
                    <a:pt x="0" y="0"/>
                  </a:moveTo>
                  <a:lnTo>
                    <a:pt x="3039851" y="0"/>
                  </a:lnTo>
                  <a:lnTo>
                    <a:pt x="3039851" y="195224"/>
                  </a:lnTo>
                  <a:lnTo>
                    <a:pt x="0" y="195224"/>
                  </a:lnTo>
                  <a:close/>
                </a:path>
              </a:pathLst>
            </a:custGeom>
            <a:solidFill>
              <a:srgbClr val="231F20"/>
            </a:solidFill>
          </p:spPr>
          <p:txBody>
            <a:bodyPr/>
            <a:lstStyle/>
            <a:p>
              <a:endParaRPr lang="en-US"/>
            </a:p>
          </p:txBody>
        </p:sp>
        <p:sp>
          <p:nvSpPr>
            <p:cNvPr id="7" name="TextBox 7"/>
            <p:cNvSpPr txBox="1"/>
            <p:nvPr/>
          </p:nvSpPr>
          <p:spPr>
            <a:xfrm>
              <a:off x="0" y="-28575"/>
              <a:ext cx="3039851" cy="223799"/>
            </a:xfrm>
            <a:prstGeom prst="rect">
              <a:avLst/>
            </a:prstGeom>
          </p:spPr>
          <p:txBody>
            <a:bodyPr lIns="50800" tIns="50800" rIns="50800" bIns="50800" rtlCol="0" anchor="ctr"/>
            <a:lstStyle/>
            <a:p>
              <a:pPr algn="ctr">
                <a:lnSpc>
                  <a:spcPts val="1526"/>
                </a:lnSpc>
              </a:pPr>
              <a:endParaRPr/>
            </a:p>
          </p:txBody>
        </p:sp>
      </p:grpSp>
      <p:sp>
        <p:nvSpPr>
          <p:cNvPr id="8" name="Freeform 8"/>
          <p:cNvSpPr/>
          <p:nvPr/>
        </p:nvSpPr>
        <p:spPr>
          <a:xfrm flipH="1">
            <a:off x="5262986" y="4829175"/>
            <a:ext cx="2509414" cy="5229225"/>
          </a:xfrm>
          <a:custGeom>
            <a:avLst/>
            <a:gdLst/>
            <a:ahLst/>
            <a:cxnLst/>
            <a:rect l="l" t="t" r="r" b="b"/>
            <a:pathLst>
              <a:path w="2509414" h="5229225">
                <a:moveTo>
                  <a:pt x="2509414" y="0"/>
                </a:moveTo>
                <a:lnTo>
                  <a:pt x="0" y="0"/>
                </a:lnTo>
                <a:lnTo>
                  <a:pt x="0" y="5229225"/>
                </a:lnTo>
                <a:lnTo>
                  <a:pt x="2509414" y="5229225"/>
                </a:lnTo>
                <a:lnTo>
                  <a:pt x="2509414" y="0"/>
                </a:lnTo>
                <a:close/>
              </a:path>
            </a:pathLst>
          </a:custGeom>
          <a:blipFill>
            <a:blip r:embed="rId2" cstate="email">
              <a:extLst>
                <a:ext uri="{28A0092B-C50C-407E-A947-70E740481C1C}">
                  <a14:useLocalDpi xmlns:a14="http://schemas.microsoft.com/office/drawing/2010/main"/>
                </a:ext>
              </a:extLst>
            </a:blip>
            <a:stretch>
              <a:fillRect l="-55806" r="-214654"/>
            </a:stretch>
          </a:blipFill>
        </p:spPr>
        <p:txBody>
          <a:bodyPr/>
          <a:lstStyle/>
          <a:p>
            <a:endParaRPr lang="en-US"/>
          </a:p>
        </p:txBody>
      </p:sp>
      <p:sp>
        <p:nvSpPr>
          <p:cNvPr id="9" name="TextBox 9"/>
          <p:cNvSpPr txBox="1"/>
          <p:nvPr/>
        </p:nvSpPr>
        <p:spPr>
          <a:xfrm>
            <a:off x="2038529" y="303257"/>
            <a:ext cx="3695341" cy="273685"/>
          </a:xfrm>
          <a:prstGeom prst="rect">
            <a:avLst/>
          </a:prstGeom>
        </p:spPr>
        <p:txBody>
          <a:bodyPr lIns="0" tIns="0" rIns="0" bIns="0" rtlCol="0" anchor="t">
            <a:spAutoFit/>
          </a:bodyPr>
          <a:lstStyle/>
          <a:p>
            <a:pPr algn="ctr">
              <a:lnSpc>
                <a:spcPts val="2239"/>
              </a:lnSpc>
              <a:spcBef>
                <a:spcPct val="0"/>
              </a:spcBef>
            </a:pPr>
            <a:r>
              <a:rPr lang="en-US" sz="1599" spc="159">
                <a:solidFill>
                  <a:srgbClr val="FFFFFF"/>
                </a:solidFill>
                <a:latin typeface="Georgia Pro Bold"/>
              </a:rPr>
              <a:t>CÓMO TE BENEFICIA:</a:t>
            </a:r>
          </a:p>
        </p:txBody>
      </p:sp>
      <p:sp>
        <p:nvSpPr>
          <p:cNvPr id="10" name="TextBox 10"/>
          <p:cNvSpPr txBox="1"/>
          <p:nvPr/>
        </p:nvSpPr>
        <p:spPr>
          <a:xfrm>
            <a:off x="0" y="4393292"/>
            <a:ext cx="7772400" cy="273685"/>
          </a:xfrm>
          <a:prstGeom prst="rect">
            <a:avLst/>
          </a:prstGeom>
        </p:spPr>
        <p:txBody>
          <a:bodyPr lIns="0" tIns="0" rIns="0" bIns="0" rtlCol="0" anchor="t">
            <a:spAutoFit/>
          </a:bodyPr>
          <a:lstStyle/>
          <a:p>
            <a:pPr algn="ctr">
              <a:lnSpc>
                <a:spcPts val="2239"/>
              </a:lnSpc>
              <a:spcBef>
                <a:spcPct val="0"/>
              </a:spcBef>
            </a:pPr>
            <a:r>
              <a:rPr lang="en-US" sz="1599" spc="159">
                <a:solidFill>
                  <a:srgbClr val="FFFFFF"/>
                </a:solidFill>
                <a:latin typeface="Georgia Pro Bold"/>
              </a:rPr>
              <a:t>OTRAS COSAS A TENER EN CUENTA:</a:t>
            </a:r>
          </a:p>
        </p:txBody>
      </p:sp>
      <p:sp>
        <p:nvSpPr>
          <p:cNvPr id="11" name="TextBox 11"/>
          <p:cNvSpPr txBox="1"/>
          <p:nvPr/>
        </p:nvSpPr>
        <p:spPr>
          <a:xfrm>
            <a:off x="302015" y="913787"/>
            <a:ext cx="7168371" cy="3256725"/>
          </a:xfrm>
          <a:prstGeom prst="rect">
            <a:avLst/>
          </a:prstGeom>
        </p:spPr>
        <p:txBody>
          <a:bodyPr lIns="0" tIns="0" rIns="0" bIns="0" rtlCol="0" anchor="t">
            <a:spAutoFit/>
          </a:bodyPr>
          <a:lstStyle/>
          <a:p>
            <a:pPr algn="just">
              <a:lnSpc>
                <a:spcPts val="1689"/>
              </a:lnSpc>
            </a:pPr>
            <a:r>
              <a:rPr lang="en-US" sz="1200" dirty="0" err="1">
                <a:solidFill>
                  <a:srgbClr val="000000"/>
                </a:solidFill>
                <a:latin typeface="Georgia Pro Bold"/>
              </a:rPr>
              <a:t>Tienes</a:t>
            </a:r>
            <a:r>
              <a:rPr lang="en-US" sz="1200" dirty="0">
                <a:solidFill>
                  <a:srgbClr val="000000"/>
                </a:solidFill>
                <a:latin typeface="Georgia Pro Bold"/>
              </a:rPr>
              <a:t> </a:t>
            </a:r>
            <a:r>
              <a:rPr lang="en-US" sz="1200" dirty="0" err="1">
                <a:solidFill>
                  <a:srgbClr val="000000"/>
                </a:solidFill>
                <a:latin typeface="Georgia Pro Bold"/>
              </a:rPr>
              <a:t>Representación</a:t>
            </a:r>
            <a:r>
              <a:rPr lang="en-US" sz="1200" dirty="0">
                <a:solidFill>
                  <a:srgbClr val="000000"/>
                </a:solidFill>
                <a:latin typeface="Georgia Pro Bold"/>
              </a:rPr>
              <a:t> </a:t>
            </a:r>
            <a:r>
              <a:rPr lang="en-US" sz="1200" dirty="0" err="1">
                <a:solidFill>
                  <a:srgbClr val="000000"/>
                </a:solidFill>
                <a:latin typeface="Georgia Pro Bold"/>
              </a:rPr>
              <a:t>Profesional</a:t>
            </a:r>
            <a:r>
              <a:rPr lang="en-US" sz="1200" dirty="0">
                <a:solidFill>
                  <a:srgbClr val="000000"/>
                </a:solidFill>
                <a:latin typeface="Georgia Pro Bold"/>
              </a:rPr>
              <a:t>:</a:t>
            </a:r>
            <a:r>
              <a:rPr lang="en-US" sz="1200" dirty="0">
                <a:solidFill>
                  <a:srgbClr val="000000"/>
                </a:solidFill>
                <a:latin typeface="Georgia Pro"/>
              </a:rPr>
              <a:t> Mi </a:t>
            </a:r>
            <a:r>
              <a:rPr lang="en-US" sz="1200" dirty="0" err="1">
                <a:solidFill>
                  <a:srgbClr val="000000"/>
                </a:solidFill>
                <a:latin typeface="Georgia Pro"/>
              </a:rPr>
              <a:t>deber</a:t>
            </a:r>
            <a:r>
              <a:rPr lang="en-US" sz="1200" dirty="0">
                <a:solidFill>
                  <a:srgbClr val="000000"/>
                </a:solidFill>
                <a:latin typeface="Georgia Pro"/>
              </a:rPr>
              <a:t> </a:t>
            </a:r>
            <a:r>
              <a:rPr lang="en-US" sz="1200" dirty="0" err="1">
                <a:solidFill>
                  <a:srgbClr val="000000"/>
                </a:solidFill>
                <a:latin typeface="Georgia Pro"/>
              </a:rPr>
              <a:t>fiduciario</a:t>
            </a:r>
            <a:r>
              <a:rPr lang="en-US" sz="1200" dirty="0">
                <a:solidFill>
                  <a:srgbClr val="000000"/>
                </a:solidFill>
                <a:latin typeface="Georgia Pro"/>
              </a:rPr>
              <a:t> es </a:t>
            </a:r>
            <a:r>
              <a:rPr lang="en-US" sz="1200" dirty="0" err="1">
                <a:solidFill>
                  <a:srgbClr val="000000"/>
                </a:solidFill>
                <a:latin typeface="Georgia Pro"/>
              </a:rPr>
              <a:t>únicamente</a:t>
            </a:r>
            <a:r>
              <a:rPr lang="en-US" sz="1200" dirty="0">
                <a:solidFill>
                  <a:srgbClr val="000000"/>
                </a:solidFill>
                <a:latin typeface="Georgia Pro"/>
              </a:rPr>
              <a:t> </a:t>
            </a:r>
            <a:r>
              <a:rPr lang="en-US" sz="1200" dirty="0" err="1">
                <a:solidFill>
                  <a:srgbClr val="000000"/>
                </a:solidFill>
                <a:latin typeface="Georgia Pro"/>
              </a:rPr>
              <a:t>contigo</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lo que </a:t>
            </a:r>
            <a:r>
              <a:rPr lang="en-US" sz="1200" dirty="0" err="1">
                <a:solidFill>
                  <a:srgbClr val="000000"/>
                </a:solidFill>
                <a:latin typeface="Georgia Pro"/>
              </a:rPr>
              <a:t>velaré</a:t>
            </a:r>
            <a:r>
              <a:rPr lang="en-US" sz="1200" dirty="0">
                <a:solidFill>
                  <a:srgbClr val="000000"/>
                </a:solidFill>
                <a:latin typeface="Georgia Pro"/>
              </a:rPr>
              <a:t> </a:t>
            </a:r>
            <a:r>
              <a:rPr lang="en-US" sz="1200" dirty="0" err="1">
                <a:solidFill>
                  <a:srgbClr val="000000"/>
                </a:solidFill>
                <a:latin typeface="Georgia Pro"/>
              </a:rPr>
              <a:t>exclusivamente</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intereses</a:t>
            </a:r>
            <a:r>
              <a:rPr lang="en-US" sz="1200" dirty="0">
                <a:solidFill>
                  <a:srgbClr val="000000"/>
                </a:solidFill>
                <a:latin typeface="Georgia Pro"/>
              </a:rPr>
              <a:t> </a:t>
            </a:r>
            <a:r>
              <a:rPr lang="en-US" sz="1200" dirty="0" err="1">
                <a:solidFill>
                  <a:srgbClr val="000000"/>
                </a:solidFill>
                <a:latin typeface="Georgia Pro"/>
              </a:rPr>
              <a:t>durante</a:t>
            </a:r>
            <a:r>
              <a:rPr lang="en-US" sz="1200" dirty="0">
                <a:solidFill>
                  <a:srgbClr val="000000"/>
                </a:solidFill>
                <a:latin typeface="Georgia Pro"/>
              </a:rPr>
              <a:t> </a:t>
            </a:r>
            <a:r>
              <a:rPr lang="en-US" sz="1200" dirty="0" err="1">
                <a:solidFill>
                  <a:srgbClr val="000000"/>
                </a:solidFill>
                <a:latin typeface="Georgia Pro"/>
              </a:rPr>
              <a:t>toda</a:t>
            </a:r>
            <a:r>
              <a:rPr lang="en-US" sz="1200" dirty="0">
                <a:solidFill>
                  <a:srgbClr val="000000"/>
                </a:solidFill>
                <a:latin typeface="Georgia Pro"/>
              </a:rPr>
              <a:t> la </a:t>
            </a:r>
            <a:r>
              <a:rPr lang="en-US" sz="1200" dirty="0" err="1">
                <a:solidFill>
                  <a:srgbClr val="000000"/>
                </a:solidFill>
                <a:latin typeface="Georgia Pro"/>
              </a:rPr>
              <a:t>transacción</a:t>
            </a:r>
            <a:r>
              <a:rPr lang="en-US" sz="1200" dirty="0">
                <a:solidFill>
                  <a:srgbClr val="000000"/>
                </a:solidFill>
                <a:latin typeface="Georgia Pro"/>
              </a:rPr>
              <a:t>. </a:t>
            </a:r>
          </a:p>
          <a:p>
            <a:pPr algn="just">
              <a:lnSpc>
                <a:spcPts val="1689"/>
              </a:lnSpc>
            </a:pPr>
            <a:endParaRPr lang="en-US" sz="1200" dirty="0">
              <a:solidFill>
                <a:srgbClr val="000000"/>
              </a:solidFill>
              <a:latin typeface="Georgia Pro"/>
            </a:endParaRPr>
          </a:p>
          <a:p>
            <a:pPr algn="just">
              <a:lnSpc>
                <a:spcPts val="1689"/>
              </a:lnSpc>
            </a:pPr>
            <a:r>
              <a:rPr lang="en-US" sz="1200" dirty="0" err="1">
                <a:solidFill>
                  <a:srgbClr val="000000"/>
                </a:solidFill>
                <a:latin typeface="Georgia Pro Bold"/>
              </a:rPr>
              <a:t>Acceso</a:t>
            </a:r>
            <a:r>
              <a:rPr lang="en-US" sz="1200" dirty="0">
                <a:solidFill>
                  <a:srgbClr val="000000"/>
                </a:solidFill>
                <a:latin typeface="Georgia Pro Bold"/>
              </a:rPr>
              <a:t> a mis </a:t>
            </a:r>
            <a:r>
              <a:rPr lang="en-US" sz="1200" dirty="0" err="1">
                <a:solidFill>
                  <a:srgbClr val="000000"/>
                </a:solidFill>
                <a:latin typeface="Georgia Pro Bold"/>
              </a:rPr>
              <a:t>amplios</a:t>
            </a:r>
            <a:r>
              <a:rPr lang="en-US" sz="1200" dirty="0">
                <a:solidFill>
                  <a:srgbClr val="000000"/>
                </a:solidFill>
                <a:latin typeface="Georgia Pro Bold"/>
              </a:rPr>
              <a:t> </a:t>
            </a:r>
            <a:r>
              <a:rPr lang="en-US" sz="1200" dirty="0" err="1">
                <a:solidFill>
                  <a:srgbClr val="000000"/>
                </a:solidFill>
                <a:latin typeface="Georgia Pro Bold"/>
              </a:rPr>
              <a:t>recursos</a:t>
            </a:r>
            <a:r>
              <a:rPr lang="en-US" sz="1200" dirty="0">
                <a:solidFill>
                  <a:srgbClr val="000000"/>
                </a:solidFill>
                <a:latin typeface="Georgia Pro Bold"/>
              </a:rPr>
              <a:t>:</a:t>
            </a:r>
            <a:r>
              <a:rPr lang="en-US" sz="1200" dirty="0">
                <a:solidFill>
                  <a:srgbClr val="000000"/>
                </a:solidFill>
                <a:latin typeface="Georgia Pro"/>
              </a:rPr>
              <a:t> </a:t>
            </a:r>
            <a:r>
              <a:rPr lang="en-US" sz="1200" dirty="0" err="1">
                <a:solidFill>
                  <a:srgbClr val="000000"/>
                </a:solidFill>
                <a:latin typeface="Georgia Pro"/>
              </a:rPr>
              <a:t>Puedo</a:t>
            </a:r>
            <a:r>
              <a:rPr lang="en-US" sz="1200" dirty="0">
                <a:solidFill>
                  <a:srgbClr val="000000"/>
                </a:solidFill>
                <a:latin typeface="Georgia Pro"/>
              </a:rPr>
              <a:t> </a:t>
            </a:r>
            <a:r>
              <a:rPr lang="en-US" sz="1200" dirty="0" err="1">
                <a:solidFill>
                  <a:srgbClr val="000000"/>
                </a:solidFill>
                <a:latin typeface="Georgia Pro"/>
              </a:rPr>
              <a:t>ponerte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contacto</a:t>
            </a:r>
            <a:r>
              <a:rPr lang="en-US" sz="1200" dirty="0">
                <a:solidFill>
                  <a:srgbClr val="000000"/>
                </a:solidFill>
                <a:latin typeface="Georgia Pro"/>
              </a:rPr>
              <a:t> con mi extensa </a:t>
            </a:r>
            <a:r>
              <a:rPr lang="en-US" sz="1200" dirty="0" err="1">
                <a:solidFill>
                  <a:srgbClr val="000000"/>
                </a:solidFill>
                <a:latin typeface="Georgia Pro"/>
              </a:rPr>
              <a:t>lista</a:t>
            </a:r>
            <a:r>
              <a:rPr lang="en-US" sz="1200" dirty="0">
                <a:solidFill>
                  <a:srgbClr val="000000"/>
                </a:solidFill>
                <a:latin typeface="Georgia Pro"/>
              </a:rPr>
              <a:t> de </a:t>
            </a:r>
            <a:r>
              <a:rPr lang="en-US" sz="1200" dirty="0" err="1">
                <a:solidFill>
                  <a:srgbClr val="000000"/>
                </a:solidFill>
                <a:latin typeface="Georgia Pro"/>
              </a:rPr>
              <a:t>propiedades</a:t>
            </a:r>
            <a:r>
              <a:rPr lang="en-US" sz="1200" dirty="0">
                <a:solidFill>
                  <a:srgbClr val="000000"/>
                </a:solidFill>
                <a:latin typeface="Georgia Pro"/>
              </a:rPr>
              <a:t>, </a:t>
            </a:r>
            <a:r>
              <a:rPr lang="en-US" sz="1200" dirty="0" err="1">
                <a:solidFill>
                  <a:srgbClr val="000000"/>
                </a:solidFill>
                <a:latin typeface="Georgia Pro"/>
              </a:rPr>
              <a:t>incluidos</a:t>
            </a:r>
            <a:r>
              <a:rPr lang="en-US" sz="1200" dirty="0">
                <a:solidFill>
                  <a:srgbClr val="000000"/>
                </a:solidFill>
                <a:latin typeface="Georgia Pro"/>
              </a:rPr>
              <a:t> </a:t>
            </a:r>
            <a:r>
              <a:rPr lang="en-US" sz="1200" dirty="0" err="1">
                <a:solidFill>
                  <a:srgbClr val="000000"/>
                </a:solidFill>
                <a:latin typeface="Georgia Pro"/>
              </a:rPr>
              <a:t>listados</a:t>
            </a:r>
            <a:r>
              <a:rPr lang="en-US" sz="1200" dirty="0">
                <a:solidFill>
                  <a:srgbClr val="000000"/>
                </a:solidFill>
                <a:latin typeface="Georgia Pro"/>
              </a:rPr>
              <a:t> </a:t>
            </a:r>
            <a:r>
              <a:rPr lang="en-US" sz="1200" dirty="0" err="1">
                <a:solidFill>
                  <a:srgbClr val="000000"/>
                </a:solidFill>
                <a:latin typeface="Georgia Pro"/>
              </a:rPr>
              <a:t>exclusivos</a:t>
            </a:r>
            <a:r>
              <a:rPr lang="en-US" sz="1200" dirty="0">
                <a:solidFill>
                  <a:srgbClr val="000000"/>
                </a:solidFill>
                <a:latin typeface="Georgia Pro"/>
              </a:rPr>
              <a:t> y mi </a:t>
            </a:r>
            <a:r>
              <a:rPr lang="en-US" sz="1200" dirty="0" err="1">
                <a:solidFill>
                  <a:srgbClr val="000000"/>
                </a:solidFill>
                <a:latin typeface="Georgia Pro"/>
              </a:rPr>
              <a:t>amplia</a:t>
            </a:r>
            <a:r>
              <a:rPr lang="en-US" sz="1200" dirty="0">
                <a:solidFill>
                  <a:srgbClr val="000000"/>
                </a:solidFill>
                <a:latin typeface="Georgia Pro"/>
              </a:rPr>
              <a:t> red de </a:t>
            </a:r>
            <a:r>
              <a:rPr lang="en-US" sz="1200" dirty="0" err="1">
                <a:solidFill>
                  <a:srgbClr val="000000"/>
                </a:solidFill>
                <a:latin typeface="Georgia Pro"/>
              </a:rPr>
              <a:t>proveedores</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a:t>
            </a:r>
            <a:r>
              <a:rPr lang="en-US" sz="1200" dirty="0" err="1">
                <a:solidFill>
                  <a:srgbClr val="000000"/>
                </a:solidFill>
                <a:latin typeface="Georgia Pro"/>
              </a:rPr>
              <a:t>fontaneros</a:t>
            </a:r>
            <a:r>
              <a:rPr lang="en-US" sz="1200" dirty="0">
                <a:solidFill>
                  <a:srgbClr val="000000"/>
                </a:solidFill>
                <a:latin typeface="Georgia Pro"/>
              </a:rPr>
              <a:t>, </a:t>
            </a:r>
            <a:r>
              <a:rPr lang="en-US" sz="1200" dirty="0" err="1">
                <a:solidFill>
                  <a:srgbClr val="000000"/>
                </a:solidFill>
                <a:latin typeface="Georgia Pro"/>
              </a:rPr>
              <a:t>contratistas</a:t>
            </a:r>
            <a:r>
              <a:rPr lang="en-US" sz="1200" dirty="0">
                <a:solidFill>
                  <a:srgbClr val="000000"/>
                </a:solidFill>
                <a:latin typeface="Georgia Pro"/>
              </a:rPr>
              <a:t>, abogados y </a:t>
            </a:r>
            <a:r>
              <a:rPr lang="en-US" sz="1200" dirty="0" err="1">
                <a:solidFill>
                  <a:srgbClr val="000000"/>
                </a:solidFill>
                <a:latin typeface="Georgia Pro"/>
              </a:rPr>
              <a:t>más</a:t>
            </a:r>
            <a:r>
              <a:rPr lang="en-US" sz="1200" dirty="0">
                <a:solidFill>
                  <a:srgbClr val="000000"/>
                </a:solidFill>
                <a:latin typeface="Georgia Pro"/>
              </a:rPr>
              <a:t>.</a:t>
            </a:r>
          </a:p>
          <a:p>
            <a:pPr algn="just">
              <a:lnSpc>
                <a:spcPts val="1689"/>
              </a:lnSpc>
            </a:pPr>
            <a:endParaRPr lang="en-US" sz="1200" dirty="0">
              <a:solidFill>
                <a:srgbClr val="000000"/>
              </a:solidFill>
              <a:latin typeface="Georgia Pro"/>
            </a:endParaRPr>
          </a:p>
          <a:p>
            <a:pPr algn="just">
              <a:lnSpc>
                <a:spcPts val="1689"/>
              </a:lnSpc>
            </a:pPr>
            <a:r>
              <a:rPr lang="en-US" sz="1200" dirty="0" err="1">
                <a:solidFill>
                  <a:srgbClr val="000000"/>
                </a:solidFill>
                <a:latin typeface="Georgia Pro Bold"/>
              </a:rPr>
              <a:t>Menos</a:t>
            </a:r>
            <a:r>
              <a:rPr lang="en-US" sz="1200" dirty="0">
                <a:solidFill>
                  <a:srgbClr val="000000"/>
                </a:solidFill>
                <a:latin typeface="Georgia Pro Bold"/>
              </a:rPr>
              <a:t> </a:t>
            </a:r>
            <a:r>
              <a:rPr lang="en-US" sz="1200" dirty="0" err="1">
                <a:solidFill>
                  <a:srgbClr val="000000"/>
                </a:solidFill>
                <a:latin typeface="Georgia Pro Bold"/>
              </a:rPr>
              <a:t>tiempo</a:t>
            </a:r>
            <a:r>
              <a:rPr lang="en-US" sz="1200" dirty="0">
                <a:solidFill>
                  <a:srgbClr val="000000"/>
                </a:solidFill>
                <a:latin typeface="Georgia Pro Bold"/>
              </a:rPr>
              <a:t>, </a:t>
            </a:r>
            <a:r>
              <a:rPr lang="en-US" sz="1200" dirty="0" err="1">
                <a:solidFill>
                  <a:srgbClr val="000000"/>
                </a:solidFill>
                <a:latin typeface="Georgia Pro Bold"/>
              </a:rPr>
              <a:t>menos</a:t>
            </a:r>
            <a:r>
              <a:rPr lang="en-US" sz="1200" dirty="0">
                <a:solidFill>
                  <a:srgbClr val="000000"/>
                </a:solidFill>
                <a:latin typeface="Georgia Pro Bold"/>
              </a:rPr>
              <a:t> </a:t>
            </a:r>
            <a:r>
              <a:rPr lang="en-US" sz="1200" dirty="0" err="1">
                <a:solidFill>
                  <a:srgbClr val="000000"/>
                </a:solidFill>
                <a:latin typeface="Georgia Pro Bold"/>
              </a:rPr>
              <a:t>estrés</a:t>
            </a:r>
            <a:r>
              <a:rPr lang="en-US" sz="1200" dirty="0">
                <a:solidFill>
                  <a:srgbClr val="000000"/>
                </a:solidFill>
                <a:latin typeface="Georgia Pro Bold"/>
              </a:rPr>
              <a:t>: </a:t>
            </a:r>
            <a:r>
              <a:rPr lang="en-US" sz="1200" dirty="0" err="1">
                <a:solidFill>
                  <a:srgbClr val="000000"/>
                </a:solidFill>
                <a:latin typeface="Georgia Pro"/>
              </a:rPr>
              <a:t>Gestiono</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detalles</a:t>
            </a:r>
            <a:r>
              <a:rPr lang="en-US" sz="1200" dirty="0">
                <a:solidFill>
                  <a:srgbClr val="000000"/>
                </a:solidFill>
                <a:latin typeface="Georgia Pro"/>
              </a:rPr>
              <a:t> </a:t>
            </a:r>
            <a:r>
              <a:rPr lang="en-US" sz="1200" dirty="0" err="1">
                <a:solidFill>
                  <a:srgbClr val="000000"/>
                </a:solidFill>
                <a:latin typeface="Georgia Pro"/>
              </a:rPr>
              <a:t>durante</a:t>
            </a:r>
            <a:r>
              <a:rPr lang="en-US" sz="1200" dirty="0">
                <a:solidFill>
                  <a:srgbClr val="000000"/>
                </a:solidFill>
                <a:latin typeface="Georgia Pro"/>
              </a:rPr>
              <a:t> la </a:t>
            </a:r>
            <a:r>
              <a:rPr lang="en-US" sz="1200" dirty="0" err="1">
                <a:solidFill>
                  <a:srgbClr val="000000"/>
                </a:solidFill>
                <a:latin typeface="Georgia Pro"/>
              </a:rPr>
              <a:t>transacción</a:t>
            </a:r>
            <a:r>
              <a:rPr lang="en-US" sz="1200" dirty="0">
                <a:solidFill>
                  <a:srgbClr val="000000"/>
                </a:solidFill>
                <a:latin typeface="Georgia Pro"/>
              </a:rPr>
              <a:t> para que </a:t>
            </a:r>
            <a:r>
              <a:rPr lang="en-US" sz="1200" dirty="0" err="1">
                <a:solidFill>
                  <a:srgbClr val="000000"/>
                </a:solidFill>
                <a:latin typeface="Georgia Pro"/>
              </a:rPr>
              <a:t>tú</a:t>
            </a:r>
            <a:r>
              <a:rPr lang="en-US" sz="1200" dirty="0">
                <a:solidFill>
                  <a:srgbClr val="000000"/>
                </a:solidFill>
                <a:latin typeface="Georgia Pro"/>
              </a:rPr>
              <a:t> no </a:t>
            </a:r>
            <a:r>
              <a:rPr lang="en-US" sz="1200" dirty="0" err="1">
                <a:solidFill>
                  <a:srgbClr val="000000"/>
                </a:solidFill>
                <a:latin typeface="Georgia Pro"/>
              </a:rPr>
              <a:t>tengas</a:t>
            </a:r>
            <a:r>
              <a:rPr lang="en-US" sz="1200" dirty="0">
                <a:solidFill>
                  <a:srgbClr val="000000"/>
                </a:solidFill>
                <a:latin typeface="Georgia Pro"/>
              </a:rPr>
              <a:t> que </a:t>
            </a:r>
            <a:r>
              <a:rPr lang="en-US" sz="1200" dirty="0" err="1">
                <a:solidFill>
                  <a:srgbClr val="000000"/>
                </a:solidFill>
                <a:latin typeface="Georgia Pro"/>
              </a:rPr>
              <a:t>hacerlo</a:t>
            </a:r>
            <a:r>
              <a:rPr lang="en-US" sz="1200" dirty="0">
                <a:solidFill>
                  <a:srgbClr val="000000"/>
                </a:solidFill>
                <a:latin typeface="Georgia Pro"/>
              </a:rPr>
              <a:t>, </a:t>
            </a:r>
            <a:r>
              <a:rPr lang="en-US" sz="1200" dirty="0" err="1">
                <a:solidFill>
                  <a:srgbClr val="000000"/>
                </a:solidFill>
                <a:latin typeface="Georgia Pro"/>
              </a:rPr>
              <a:t>ahorrándote</a:t>
            </a:r>
            <a:r>
              <a:rPr lang="en-US" sz="1200" dirty="0">
                <a:solidFill>
                  <a:srgbClr val="000000"/>
                </a:solidFill>
                <a:latin typeface="Georgia Pro"/>
              </a:rPr>
              <a:t> </a:t>
            </a:r>
            <a:r>
              <a:rPr lang="en-US" sz="1200" dirty="0" err="1">
                <a:solidFill>
                  <a:srgbClr val="000000"/>
                </a:solidFill>
                <a:latin typeface="Georgia Pro"/>
              </a:rPr>
              <a:t>tiempo</a:t>
            </a:r>
            <a:r>
              <a:rPr lang="en-US" sz="1200" dirty="0">
                <a:solidFill>
                  <a:srgbClr val="000000"/>
                </a:solidFill>
                <a:latin typeface="Georgia Pro"/>
              </a:rPr>
              <a:t> y </a:t>
            </a:r>
            <a:r>
              <a:rPr lang="en-US" sz="1200" dirty="0" err="1">
                <a:solidFill>
                  <a:srgbClr val="000000"/>
                </a:solidFill>
                <a:latin typeface="Georgia Pro"/>
              </a:rPr>
              <a:t>energía</a:t>
            </a:r>
            <a:r>
              <a:rPr lang="en-US" sz="1200" dirty="0">
                <a:solidFill>
                  <a:srgbClr val="000000"/>
                </a:solidFill>
                <a:latin typeface="Georgia Pro"/>
              </a:rPr>
              <a:t>. </a:t>
            </a:r>
            <a:r>
              <a:rPr lang="en-US" sz="1200" dirty="0" err="1">
                <a:solidFill>
                  <a:srgbClr val="000000"/>
                </a:solidFill>
                <a:latin typeface="Georgia Pro"/>
              </a:rPr>
              <a:t>Puedes</a:t>
            </a:r>
            <a:r>
              <a:rPr lang="en-US" sz="1200" dirty="0">
                <a:solidFill>
                  <a:srgbClr val="000000"/>
                </a:solidFill>
                <a:latin typeface="Georgia Pro"/>
              </a:rPr>
              <a:t> </a:t>
            </a:r>
            <a:r>
              <a:rPr lang="en-US" sz="1200" dirty="0" err="1">
                <a:solidFill>
                  <a:srgbClr val="000000"/>
                </a:solidFill>
                <a:latin typeface="Georgia Pro"/>
              </a:rPr>
              <a:t>estar</a:t>
            </a:r>
            <a:r>
              <a:rPr lang="en-US" sz="1200" dirty="0">
                <a:solidFill>
                  <a:srgbClr val="000000"/>
                </a:solidFill>
                <a:latin typeface="Georgia Pro"/>
              </a:rPr>
              <a:t> </a:t>
            </a:r>
            <a:r>
              <a:rPr lang="en-US" sz="1200" dirty="0" err="1">
                <a:solidFill>
                  <a:srgbClr val="000000"/>
                </a:solidFill>
                <a:latin typeface="Georgia Pro"/>
              </a:rPr>
              <a:t>tranquilo</a:t>
            </a:r>
            <a:r>
              <a:rPr lang="en-US" sz="1200" dirty="0">
                <a:solidFill>
                  <a:srgbClr val="000000"/>
                </a:solidFill>
                <a:latin typeface="Georgia Pro"/>
              </a:rPr>
              <a:t>, </a:t>
            </a:r>
            <a:r>
              <a:rPr lang="en-US" sz="1200" dirty="0" err="1">
                <a:solidFill>
                  <a:srgbClr val="000000"/>
                </a:solidFill>
                <a:latin typeface="Georgia Pro"/>
              </a:rPr>
              <a:t>sabiendo</a:t>
            </a:r>
            <a:r>
              <a:rPr lang="en-US" sz="1200" dirty="0">
                <a:solidFill>
                  <a:srgbClr val="000000"/>
                </a:solidFill>
                <a:latin typeface="Georgia Pro"/>
              </a:rPr>
              <a:t> que </a:t>
            </a:r>
            <a:r>
              <a:rPr lang="en-US" sz="1200" dirty="0" err="1">
                <a:solidFill>
                  <a:srgbClr val="000000"/>
                </a:solidFill>
                <a:latin typeface="Georgia Pro"/>
              </a:rPr>
              <a:t>estás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buenas</a:t>
            </a:r>
            <a:r>
              <a:rPr lang="en-US" sz="1200" dirty="0">
                <a:solidFill>
                  <a:srgbClr val="000000"/>
                </a:solidFill>
                <a:latin typeface="Georgia Pro"/>
              </a:rPr>
              <a:t> manos.</a:t>
            </a:r>
          </a:p>
          <a:p>
            <a:pPr algn="just">
              <a:lnSpc>
                <a:spcPts val="1689"/>
              </a:lnSpc>
            </a:pPr>
            <a:endParaRPr lang="en-US" sz="1200" dirty="0">
              <a:solidFill>
                <a:srgbClr val="000000"/>
              </a:solidFill>
              <a:latin typeface="Georgia Pro"/>
            </a:endParaRPr>
          </a:p>
          <a:p>
            <a:pPr algn="just">
              <a:lnSpc>
                <a:spcPts val="1689"/>
              </a:lnSpc>
            </a:pPr>
            <a:r>
              <a:rPr lang="en-US" sz="1200" dirty="0">
                <a:solidFill>
                  <a:srgbClr val="000000"/>
                </a:solidFill>
                <a:latin typeface="Georgia Pro"/>
              </a:rPr>
              <a:t>Un </a:t>
            </a:r>
            <a:r>
              <a:rPr lang="en-US" sz="1200" dirty="0" err="1">
                <a:solidFill>
                  <a:srgbClr val="000000"/>
                </a:solidFill>
                <a:latin typeface="Georgia Pro Bold"/>
              </a:rPr>
              <a:t>fuerte</a:t>
            </a:r>
            <a:r>
              <a:rPr lang="en-US" sz="1200" dirty="0">
                <a:solidFill>
                  <a:srgbClr val="000000"/>
                </a:solidFill>
                <a:latin typeface="Georgia Pro Bold"/>
              </a:rPr>
              <a:t> </a:t>
            </a:r>
            <a:r>
              <a:rPr lang="en-US" sz="1200" dirty="0" err="1">
                <a:solidFill>
                  <a:srgbClr val="000000"/>
                </a:solidFill>
                <a:latin typeface="Georgia Pro Bold"/>
              </a:rPr>
              <a:t>negociador</a:t>
            </a:r>
            <a:r>
              <a:rPr lang="en-US" sz="1200" dirty="0">
                <a:solidFill>
                  <a:srgbClr val="000000"/>
                </a:solidFill>
                <a:latin typeface="Georgia Pro Bold"/>
              </a:rPr>
              <a:t> a </a:t>
            </a:r>
            <a:r>
              <a:rPr lang="en-US" sz="1200" dirty="0" err="1">
                <a:solidFill>
                  <a:srgbClr val="000000"/>
                </a:solidFill>
                <a:latin typeface="Georgia Pro Bold"/>
              </a:rPr>
              <a:t>tu</a:t>
            </a:r>
            <a:r>
              <a:rPr lang="en-US" sz="1200" dirty="0">
                <a:solidFill>
                  <a:srgbClr val="000000"/>
                </a:solidFill>
                <a:latin typeface="Georgia Pro Bold"/>
              </a:rPr>
              <a:t> </a:t>
            </a:r>
            <a:r>
              <a:rPr lang="en-US" sz="1200" dirty="0" err="1">
                <a:solidFill>
                  <a:srgbClr val="000000"/>
                </a:solidFill>
                <a:latin typeface="Georgia Pro Bold"/>
              </a:rPr>
              <a:t>lado</a:t>
            </a:r>
            <a:r>
              <a:rPr lang="en-US" sz="1200" dirty="0">
                <a:solidFill>
                  <a:srgbClr val="000000"/>
                </a:solidFill>
                <a:latin typeface="Georgia Pro Bold"/>
              </a:rPr>
              <a:t>: </a:t>
            </a:r>
            <a:r>
              <a:rPr lang="en-US" sz="1200" dirty="0" err="1">
                <a:solidFill>
                  <a:srgbClr val="000000"/>
                </a:solidFill>
                <a:latin typeface="Georgia Pro"/>
              </a:rPr>
              <a:t>Puedes</a:t>
            </a:r>
            <a:r>
              <a:rPr lang="en-US" sz="1200" dirty="0">
                <a:solidFill>
                  <a:srgbClr val="000000"/>
                </a:solidFill>
                <a:latin typeface="Georgia Pro"/>
              </a:rPr>
              <a:t> </a:t>
            </a:r>
            <a:r>
              <a:rPr lang="en-US" sz="1200" dirty="0" err="1">
                <a:solidFill>
                  <a:srgbClr val="000000"/>
                </a:solidFill>
                <a:latin typeface="Georgia Pro"/>
              </a:rPr>
              <a:t>relajarte</a:t>
            </a:r>
            <a:r>
              <a:rPr lang="en-US" sz="1200" dirty="0">
                <a:solidFill>
                  <a:srgbClr val="000000"/>
                </a:solidFill>
                <a:latin typeface="Georgia Pro"/>
              </a:rPr>
              <a:t> </a:t>
            </a:r>
            <a:r>
              <a:rPr lang="en-US" sz="1200" dirty="0" err="1">
                <a:solidFill>
                  <a:srgbClr val="000000"/>
                </a:solidFill>
                <a:latin typeface="Georgia Pro"/>
              </a:rPr>
              <a:t>sabiendo</a:t>
            </a:r>
            <a:r>
              <a:rPr lang="en-US" sz="1200" dirty="0">
                <a:solidFill>
                  <a:srgbClr val="000000"/>
                </a:solidFill>
                <a:latin typeface="Georgia Pro"/>
              </a:rPr>
              <a:t> que </a:t>
            </a:r>
            <a:r>
              <a:rPr lang="en-US" sz="1200" dirty="0" err="1">
                <a:solidFill>
                  <a:srgbClr val="000000"/>
                </a:solidFill>
                <a:latin typeface="Georgia Pro"/>
              </a:rPr>
              <a:t>tengo</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objetivos</a:t>
            </a:r>
            <a:r>
              <a:rPr lang="en-US" sz="1200" dirty="0">
                <a:solidFill>
                  <a:srgbClr val="000000"/>
                </a:solidFill>
                <a:latin typeface="Georgia Pro"/>
              </a:rPr>
              <a:t> y </a:t>
            </a:r>
            <a:r>
              <a:rPr lang="en-US" sz="1200" dirty="0" err="1">
                <a:solidFill>
                  <a:srgbClr val="000000"/>
                </a:solidFill>
                <a:latin typeface="Georgia Pro"/>
              </a:rPr>
              <a:t>compromisos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mente</a:t>
            </a:r>
            <a:r>
              <a:rPr lang="en-US" sz="1200" dirty="0">
                <a:solidFill>
                  <a:srgbClr val="000000"/>
                </a:solidFill>
                <a:latin typeface="Georgia Pro"/>
              </a:rPr>
              <a:t>, y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conseguiré</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precio</a:t>
            </a:r>
            <a:r>
              <a:rPr lang="en-US" sz="1200" dirty="0">
                <a:solidFill>
                  <a:srgbClr val="000000"/>
                </a:solidFill>
                <a:latin typeface="Georgia Pro"/>
              </a:rPr>
              <a:t> y las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condiciones</a:t>
            </a:r>
            <a:r>
              <a:rPr lang="en-US" sz="1200" dirty="0">
                <a:solidFill>
                  <a:srgbClr val="000000"/>
                </a:solidFill>
                <a:latin typeface="Georgia Pro"/>
              </a:rPr>
              <a:t> </a:t>
            </a:r>
            <a:r>
              <a:rPr lang="en-US" sz="1200" dirty="0" err="1">
                <a:solidFill>
                  <a:srgbClr val="000000"/>
                </a:solidFill>
                <a:latin typeface="Georgia Pro"/>
              </a:rPr>
              <a:t>posibles</a:t>
            </a:r>
            <a:r>
              <a:rPr lang="en-US" sz="1200" dirty="0">
                <a:solidFill>
                  <a:srgbClr val="000000"/>
                </a:solidFill>
                <a:latin typeface="Georgia Pro"/>
              </a:rPr>
              <a:t>.</a:t>
            </a:r>
          </a:p>
          <a:p>
            <a:pPr algn="just">
              <a:lnSpc>
                <a:spcPts val="1689"/>
              </a:lnSpc>
            </a:pPr>
            <a:endParaRPr lang="en-US" sz="1200" dirty="0">
              <a:solidFill>
                <a:srgbClr val="000000"/>
              </a:solidFill>
              <a:latin typeface="Georgia Pro"/>
            </a:endParaRPr>
          </a:p>
          <a:p>
            <a:pPr algn="just">
              <a:lnSpc>
                <a:spcPts val="1689"/>
              </a:lnSpc>
            </a:pPr>
            <a:r>
              <a:rPr lang="en-US" sz="1200" dirty="0" err="1">
                <a:solidFill>
                  <a:srgbClr val="000000"/>
                </a:solidFill>
                <a:latin typeface="Georgia Pro Bold"/>
              </a:rPr>
              <a:t>Mucha</a:t>
            </a:r>
            <a:r>
              <a:rPr lang="en-US" sz="1200" dirty="0">
                <a:solidFill>
                  <a:srgbClr val="000000"/>
                </a:solidFill>
                <a:latin typeface="Georgia Pro Bold"/>
              </a:rPr>
              <a:t> </a:t>
            </a:r>
            <a:r>
              <a:rPr lang="en-US" sz="1200" dirty="0" err="1">
                <a:solidFill>
                  <a:srgbClr val="000000"/>
                </a:solidFill>
                <a:latin typeface="Georgia Pro Bold"/>
              </a:rPr>
              <a:t>orientación</a:t>
            </a:r>
            <a:r>
              <a:rPr lang="en-US" sz="1200" dirty="0">
                <a:solidFill>
                  <a:srgbClr val="000000"/>
                </a:solidFill>
                <a:latin typeface="Georgia Pro Bold"/>
              </a:rPr>
              <a:t> y </a:t>
            </a:r>
            <a:r>
              <a:rPr lang="en-US" sz="1200" dirty="0" err="1">
                <a:solidFill>
                  <a:srgbClr val="000000"/>
                </a:solidFill>
                <a:latin typeface="Georgia Pro Bold"/>
              </a:rPr>
              <a:t>apoyo</a:t>
            </a:r>
            <a:r>
              <a:rPr lang="en-US" sz="1200" dirty="0">
                <a:solidFill>
                  <a:srgbClr val="000000"/>
                </a:solidFill>
                <a:latin typeface="Georgia Pro Bold"/>
              </a:rPr>
              <a:t>:</a:t>
            </a:r>
            <a:r>
              <a:rPr lang="en-US" sz="1200" dirty="0">
                <a:solidFill>
                  <a:srgbClr val="000000"/>
                </a:solidFill>
                <a:latin typeface="Georgia Pro"/>
              </a:rPr>
              <a:t> Soy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entrenador</a:t>
            </a:r>
            <a:r>
              <a:rPr lang="en-US" sz="1200" dirty="0">
                <a:solidFill>
                  <a:srgbClr val="000000"/>
                </a:solidFill>
                <a:latin typeface="Georgia Pro"/>
              </a:rPr>
              <a:t> y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guiaré</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cada</a:t>
            </a:r>
            <a:r>
              <a:rPr lang="en-US" sz="1200" dirty="0">
                <a:solidFill>
                  <a:srgbClr val="000000"/>
                </a:solidFill>
                <a:latin typeface="Georgia Pro"/>
              </a:rPr>
              <a:t> paso del </a:t>
            </a:r>
            <a:r>
              <a:rPr lang="en-US" sz="1200" dirty="0" err="1">
                <a:solidFill>
                  <a:srgbClr val="000000"/>
                </a:solidFill>
                <a:latin typeface="Georgia Pro"/>
              </a:rPr>
              <a:t>proceso</a:t>
            </a:r>
            <a:r>
              <a:rPr lang="en-US" sz="1200" dirty="0">
                <a:solidFill>
                  <a:srgbClr val="000000"/>
                </a:solidFill>
                <a:latin typeface="Georgia Pro"/>
              </a:rPr>
              <a:t>, </a:t>
            </a:r>
            <a:r>
              <a:rPr lang="en-US" sz="1200" dirty="0" err="1">
                <a:solidFill>
                  <a:srgbClr val="000000"/>
                </a:solidFill>
                <a:latin typeface="Georgia Pro"/>
              </a:rPr>
              <a:t>proporcionándote</a:t>
            </a:r>
            <a:r>
              <a:rPr lang="en-US" sz="1200" dirty="0">
                <a:solidFill>
                  <a:srgbClr val="000000"/>
                </a:solidFill>
                <a:latin typeface="Georgia Pro"/>
              </a:rPr>
              <a:t> </a:t>
            </a:r>
            <a:r>
              <a:rPr lang="en-US" sz="1200" dirty="0" err="1">
                <a:solidFill>
                  <a:srgbClr val="000000"/>
                </a:solidFill>
                <a:latin typeface="Georgia Pro"/>
              </a:rPr>
              <a:t>apoyo</a:t>
            </a:r>
            <a:r>
              <a:rPr lang="en-US" sz="1200" dirty="0">
                <a:solidFill>
                  <a:srgbClr val="000000"/>
                </a:solidFill>
                <a:latin typeface="Georgia Pro"/>
              </a:rPr>
              <a:t> y </a:t>
            </a:r>
            <a:r>
              <a:rPr lang="en-US" sz="1200" dirty="0" err="1">
                <a:solidFill>
                  <a:srgbClr val="000000"/>
                </a:solidFill>
                <a:latin typeface="Georgia Pro"/>
              </a:rPr>
              <a:t>asesoramiento</a:t>
            </a:r>
            <a:r>
              <a:rPr lang="en-US" sz="1200" dirty="0">
                <a:solidFill>
                  <a:srgbClr val="000000"/>
                </a:solidFill>
                <a:latin typeface="Georgia Pro"/>
              </a:rPr>
              <a:t> tanto </a:t>
            </a:r>
            <a:r>
              <a:rPr lang="en-US" sz="1200" dirty="0" err="1">
                <a:solidFill>
                  <a:srgbClr val="000000"/>
                </a:solidFill>
                <a:latin typeface="Georgia Pro"/>
              </a:rPr>
              <a:t>si</a:t>
            </a:r>
            <a:r>
              <a:rPr lang="en-US" sz="1200" dirty="0">
                <a:solidFill>
                  <a:srgbClr val="000000"/>
                </a:solidFill>
                <a:latin typeface="Georgia Pro"/>
              </a:rPr>
              <a:t> es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primera</a:t>
            </a:r>
            <a:r>
              <a:rPr lang="en-US" sz="1200" dirty="0">
                <a:solidFill>
                  <a:srgbClr val="000000"/>
                </a:solidFill>
                <a:latin typeface="Georgia Pro"/>
              </a:rPr>
              <a:t> casa </a:t>
            </a:r>
            <a:r>
              <a:rPr lang="en-US" sz="1200" dirty="0" err="1">
                <a:solidFill>
                  <a:srgbClr val="000000"/>
                </a:solidFill>
                <a:latin typeface="Georgia Pro"/>
              </a:rPr>
              <a:t>como</a:t>
            </a:r>
            <a:r>
              <a:rPr lang="en-US" sz="1200" dirty="0">
                <a:solidFill>
                  <a:srgbClr val="000000"/>
                </a:solidFill>
                <a:latin typeface="Georgia Pro"/>
              </a:rPr>
              <a:t> </a:t>
            </a:r>
            <a:r>
              <a:rPr lang="en-US" sz="1200" dirty="0" err="1">
                <a:solidFill>
                  <a:srgbClr val="000000"/>
                </a:solidFill>
                <a:latin typeface="Georgia Pro"/>
              </a:rPr>
              <a:t>si</a:t>
            </a:r>
            <a:r>
              <a:rPr lang="en-US" sz="1200" dirty="0">
                <a:solidFill>
                  <a:srgbClr val="000000"/>
                </a:solidFill>
                <a:latin typeface="Georgia Pro"/>
              </a:rPr>
              <a:t> es la </a:t>
            </a:r>
            <a:r>
              <a:rPr lang="en-US" sz="1200" dirty="0" err="1">
                <a:solidFill>
                  <a:srgbClr val="000000"/>
                </a:solidFill>
                <a:latin typeface="Georgia Pro"/>
              </a:rPr>
              <a:t>décima</a:t>
            </a:r>
            <a:r>
              <a:rPr lang="en-US" sz="1200" dirty="0">
                <a:solidFill>
                  <a:srgbClr val="000000"/>
                </a:solidFill>
                <a:latin typeface="Georgia Pro"/>
              </a:rPr>
              <a:t>.</a:t>
            </a:r>
          </a:p>
        </p:txBody>
      </p:sp>
      <p:sp>
        <p:nvSpPr>
          <p:cNvPr id="12" name="TextBox 12"/>
          <p:cNvSpPr txBox="1"/>
          <p:nvPr/>
        </p:nvSpPr>
        <p:spPr>
          <a:xfrm>
            <a:off x="302014" y="5056802"/>
            <a:ext cx="4837449" cy="4366003"/>
          </a:xfrm>
          <a:prstGeom prst="rect">
            <a:avLst/>
          </a:prstGeom>
        </p:spPr>
        <p:txBody>
          <a:bodyPr wrap="square" lIns="0" tIns="0" rIns="0" bIns="0" rtlCol="0" anchor="t">
            <a:spAutoFit/>
          </a:bodyPr>
          <a:lstStyle/>
          <a:p>
            <a:pPr algn="just">
              <a:lnSpc>
                <a:spcPts val="1926"/>
              </a:lnSpc>
              <a:spcBef>
                <a:spcPct val="0"/>
              </a:spcBef>
            </a:pPr>
            <a:r>
              <a:rPr lang="en-US" sz="1200" dirty="0" err="1">
                <a:solidFill>
                  <a:srgbClr val="000000"/>
                </a:solidFill>
                <a:latin typeface="Georgia Pro Bold"/>
              </a:rPr>
              <a:t>Acuerdos</a:t>
            </a:r>
            <a:r>
              <a:rPr lang="en-US" sz="1200" dirty="0">
                <a:solidFill>
                  <a:srgbClr val="000000"/>
                </a:solidFill>
                <a:latin typeface="Georgia Pro Bold"/>
              </a:rPr>
              <a:t> </a:t>
            </a:r>
            <a:r>
              <a:rPr lang="en-US" sz="1200" dirty="0" err="1">
                <a:solidFill>
                  <a:srgbClr val="000000"/>
                </a:solidFill>
                <a:latin typeface="Georgia Pro Bold"/>
              </a:rPr>
              <a:t>exclusivos</a:t>
            </a:r>
            <a:r>
              <a:rPr lang="en-US" sz="1200" dirty="0">
                <a:solidFill>
                  <a:srgbClr val="000000"/>
                </a:solidFill>
                <a:latin typeface="Georgia Pro Bold"/>
              </a:rPr>
              <a:t>:</a:t>
            </a:r>
            <a:r>
              <a:rPr lang="en-US" sz="1200" dirty="0">
                <a:solidFill>
                  <a:srgbClr val="000000"/>
                </a:solidFill>
                <a:latin typeface="Georgia Pro"/>
              </a:rPr>
              <a:t> </a:t>
            </a:r>
            <a:r>
              <a:rPr lang="en-US" sz="1200" dirty="0" err="1">
                <a:solidFill>
                  <a:srgbClr val="000000"/>
                </a:solidFill>
                <a:latin typeface="Georgia Pro"/>
              </a:rPr>
              <a:t>Todos</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compradores</a:t>
            </a:r>
            <a:r>
              <a:rPr lang="en-US" sz="1200" dirty="0">
                <a:solidFill>
                  <a:srgbClr val="000000"/>
                </a:solidFill>
                <a:latin typeface="Georgia Pro"/>
              </a:rPr>
              <a:t> </a:t>
            </a:r>
            <a:r>
              <a:rPr lang="en-US" sz="1200" dirty="0" err="1">
                <a:solidFill>
                  <a:srgbClr val="000000"/>
                </a:solidFill>
                <a:latin typeface="Georgia Pro"/>
              </a:rPr>
              <a:t>deben</a:t>
            </a:r>
            <a:r>
              <a:rPr lang="en-US" sz="1200" dirty="0">
                <a:solidFill>
                  <a:srgbClr val="000000"/>
                </a:solidFill>
                <a:latin typeface="Georgia Pro"/>
              </a:rPr>
              <a:t> </a:t>
            </a:r>
            <a:r>
              <a:rPr lang="en-US" sz="1200" dirty="0" err="1">
                <a:solidFill>
                  <a:srgbClr val="000000"/>
                </a:solidFill>
                <a:latin typeface="Georgia Pro"/>
              </a:rPr>
              <a:t>tener</a:t>
            </a:r>
            <a:r>
              <a:rPr lang="en-US" sz="1200" dirty="0">
                <a:solidFill>
                  <a:srgbClr val="000000"/>
                </a:solidFill>
                <a:latin typeface="Georgia Pro"/>
              </a:rPr>
              <a:t> un </a:t>
            </a:r>
            <a:r>
              <a:rPr lang="en-US" sz="1200" dirty="0" err="1">
                <a:solidFill>
                  <a:srgbClr val="000000"/>
                </a:solidFill>
                <a:latin typeface="Georgia Pro"/>
              </a:rPr>
              <a:t>Acuerdo</a:t>
            </a:r>
            <a:r>
              <a:rPr lang="en-US" sz="1200" dirty="0">
                <a:solidFill>
                  <a:srgbClr val="000000"/>
                </a:solidFill>
                <a:latin typeface="Georgia Pro"/>
              </a:rPr>
              <a:t> de </a:t>
            </a:r>
            <a:r>
              <a:rPr lang="en-US" sz="1200" dirty="0" err="1">
                <a:solidFill>
                  <a:srgbClr val="000000"/>
                </a:solidFill>
                <a:latin typeface="Georgia Pro"/>
              </a:rPr>
              <a:t>Agencia</a:t>
            </a:r>
            <a:r>
              <a:rPr lang="en-US" sz="1200" dirty="0">
                <a:solidFill>
                  <a:srgbClr val="000000"/>
                </a:solidFill>
                <a:latin typeface="Georgia Pro"/>
              </a:rPr>
              <a:t> del Comprador antes de que se les </a:t>
            </a:r>
            <a:r>
              <a:rPr lang="en-US" sz="1200" dirty="0" err="1">
                <a:solidFill>
                  <a:srgbClr val="000000"/>
                </a:solidFill>
                <a:latin typeface="Georgia Pro"/>
              </a:rPr>
              <a:t>enseñe</a:t>
            </a:r>
            <a:r>
              <a:rPr lang="en-US" sz="1200" dirty="0">
                <a:solidFill>
                  <a:srgbClr val="000000"/>
                </a:solidFill>
                <a:latin typeface="Georgia Pro"/>
              </a:rPr>
              <a:t> </a:t>
            </a:r>
            <a:r>
              <a:rPr lang="en-US" sz="1200" dirty="0" err="1">
                <a:solidFill>
                  <a:srgbClr val="000000"/>
                </a:solidFill>
                <a:latin typeface="Georgia Pro"/>
              </a:rPr>
              <a:t>ninguna</a:t>
            </a:r>
            <a:r>
              <a:rPr lang="en-US" sz="1200" dirty="0">
                <a:solidFill>
                  <a:srgbClr val="000000"/>
                </a:solidFill>
                <a:latin typeface="Georgia Pro"/>
              </a:rPr>
              <a:t> casa, lo que me </a:t>
            </a:r>
            <a:r>
              <a:rPr lang="en-US" sz="1200" dirty="0" err="1">
                <a:solidFill>
                  <a:srgbClr val="000000"/>
                </a:solidFill>
                <a:latin typeface="Georgia Pro"/>
              </a:rPr>
              <a:t>convierte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exclusivo</a:t>
            </a:r>
            <a:r>
              <a:rPr lang="en-US" sz="1200" dirty="0">
                <a:solidFill>
                  <a:srgbClr val="000000"/>
                </a:solidFill>
                <a:latin typeface="Georgia Pro"/>
              </a:rPr>
              <a:t> que </a:t>
            </a:r>
            <a:r>
              <a:rPr lang="en-US" sz="1200" dirty="0" err="1">
                <a:solidFill>
                  <a:srgbClr val="000000"/>
                </a:solidFill>
                <a:latin typeface="Georgia Pro"/>
              </a:rPr>
              <a:t>servirá</a:t>
            </a:r>
            <a:r>
              <a:rPr lang="en-US" sz="1200" dirty="0">
                <a:solidFill>
                  <a:srgbClr val="000000"/>
                </a:solidFill>
                <a:latin typeface="Georgia Pro"/>
              </a:rPr>
              <a:t> a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intereses</a:t>
            </a:r>
            <a:r>
              <a:rPr lang="en-US" sz="1200" dirty="0">
                <a:solidFill>
                  <a:srgbClr val="000000"/>
                </a:solidFill>
                <a:latin typeface="Georgia Pro"/>
              </a:rPr>
              <a:t>. </a:t>
            </a:r>
          </a:p>
          <a:p>
            <a:pPr algn="just">
              <a:lnSpc>
                <a:spcPts val="1926"/>
              </a:lnSpc>
              <a:spcBef>
                <a:spcPct val="0"/>
              </a:spcBef>
            </a:pPr>
            <a:endParaRPr lang="en-US" sz="1200" dirty="0">
              <a:solidFill>
                <a:srgbClr val="000000"/>
              </a:solidFill>
              <a:latin typeface="Georgia Pro"/>
            </a:endParaRPr>
          </a:p>
          <a:p>
            <a:pPr algn="just">
              <a:lnSpc>
                <a:spcPts val="1926"/>
              </a:lnSpc>
              <a:spcBef>
                <a:spcPct val="0"/>
              </a:spcBef>
            </a:pPr>
            <a:r>
              <a:rPr lang="en-US" sz="1200" dirty="0" err="1">
                <a:solidFill>
                  <a:srgbClr val="000000"/>
                </a:solidFill>
                <a:latin typeface="Georgia Pro Bold"/>
              </a:rPr>
              <a:t>Honorarios</a:t>
            </a:r>
            <a:r>
              <a:rPr lang="en-US" sz="1200" dirty="0">
                <a:solidFill>
                  <a:srgbClr val="000000"/>
                </a:solidFill>
                <a:latin typeface="Georgia Pro Bold"/>
              </a:rPr>
              <a:t> </a:t>
            </a:r>
            <a:r>
              <a:rPr lang="en-US" sz="1200" dirty="0" err="1">
                <a:solidFill>
                  <a:srgbClr val="000000"/>
                </a:solidFill>
                <a:latin typeface="Georgia Pro Bold"/>
              </a:rPr>
              <a:t>profesionales</a:t>
            </a:r>
            <a:r>
              <a:rPr lang="en-US" sz="1200" dirty="0">
                <a:solidFill>
                  <a:srgbClr val="000000"/>
                </a:solidFill>
                <a:latin typeface="Georgia Pro Bold"/>
              </a:rPr>
              <a:t>:</a:t>
            </a:r>
            <a:r>
              <a:rPr lang="en-US" sz="1200" dirty="0">
                <a:solidFill>
                  <a:srgbClr val="000000"/>
                </a:solidFill>
                <a:latin typeface="Georgia Pro"/>
              </a:rPr>
              <a:t> </a:t>
            </a:r>
            <a:r>
              <a:rPr lang="en-US" sz="1200" dirty="0" err="1">
                <a:solidFill>
                  <a:srgbClr val="000000"/>
                </a:solidFill>
                <a:latin typeface="Georgia Pro"/>
              </a:rPr>
              <a:t>Debido</a:t>
            </a:r>
            <a:r>
              <a:rPr lang="en-US" sz="1200" dirty="0">
                <a:solidFill>
                  <a:srgbClr val="000000"/>
                </a:solidFill>
                <a:latin typeface="Georgia Pro"/>
              </a:rPr>
              <a:t> al </a:t>
            </a:r>
            <a:r>
              <a:rPr lang="en-US" sz="1200" dirty="0" err="1">
                <a:solidFill>
                  <a:srgbClr val="000000"/>
                </a:solidFill>
                <a:latin typeface="Georgia Pro"/>
              </a:rPr>
              <a:t>Acuerdo</a:t>
            </a:r>
            <a:r>
              <a:rPr lang="en-US" sz="1200" dirty="0">
                <a:solidFill>
                  <a:srgbClr val="000000"/>
                </a:solidFill>
                <a:latin typeface="Georgia Pro"/>
              </a:rPr>
              <a:t> de la NAR, las </a:t>
            </a:r>
            <a:r>
              <a:rPr lang="en-US" sz="1200" dirty="0" err="1">
                <a:solidFill>
                  <a:srgbClr val="000000"/>
                </a:solidFill>
                <a:latin typeface="Georgia Pro"/>
              </a:rPr>
              <a:t>estructuras</a:t>
            </a:r>
            <a:r>
              <a:rPr lang="en-US" sz="1200" dirty="0">
                <a:solidFill>
                  <a:srgbClr val="000000"/>
                </a:solidFill>
                <a:latin typeface="Georgia Pro"/>
              </a:rPr>
              <a:t> de </a:t>
            </a:r>
            <a:r>
              <a:rPr lang="en-US" sz="1200" dirty="0" err="1">
                <a:solidFill>
                  <a:srgbClr val="000000"/>
                </a:solidFill>
                <a:latin typeface="Georgia Pro"/>
              </a:rPr>
              <a:t>honorarios</a:t>
            </a:r>
            <a:r>
              <a:rPr lang="en-US" sz="1200" dirty="0">
                <a:solidFill>
                  <a:srgbClr val="000000"/>
                </a:solidFill>
                <a:latin typeface="Georgia Pro"/>
              </a:rPr>
              <a:t> </a:t>
            </a:r>
            <a:r>
              <a:rPr lang="en-US" sz="1200" dirty="0" err="1">
                <a:solidFill>
                  <a:srgbClr val="000000"/>
                </a:solidFill>
                <a:latin typeface="Georgia Pro"/>
              </a:rPr>
              <a:t>profesionales</a:t>
            </a:r>
            <a:r>
              <a:rPr lang="en-US" sz="1200" dirty="0">
                <a:solidFill>
                  <a:srgbClr val="000000"/>
                </a:solidFill>
                <a:latin typeface="Georgia Pro"/>
              </a:rPr>
              <a:t> para </a:t>
            </a:r>
            <a:r>
              <a:rPr lang="en-US" sz="1200" dirty="0" err="1">
                <a:solidFill>
                  <a:srgbClr val="000000"/>
                </a:solidFill>
                <a:latin typeface="Georgia Pro"/>
              </a:rPr>
              <a:t>compradores</a:t>
            </a:r>
            <a:r>
              <a:rPr lang="en-US" sz="1200" dirty="0">
                <a:solidFill>
                  <a:srgbClr val="000000"/>
                </a:solidFill>
                <a:latin typeface="Georgia Pro"/>
              </a:rPr>
              <a:t> y </a:t>
            </a:r>
            <a:r>
              <a:rPr lang="en-US" sz="1200" dirty="0" err="1">
                <a:solidFill>
                  <a:srgbClr val="000000"/>
                </a:solidFill>
                <a:latin typeface="Georgia Pro"/>
              </a:rPr>
              <a:t>vendedores</a:t>
            </a:r>
            <a:r>
              <a:rPr lang="en-US" sz="1200" dirty="0">
                <a:solidFill>
                  <a:srgbClr val="000000"/>
                </a:solidFill>
                <a:latin typeface="Georgia Pro"/>
              </a:rPr>
              <a:t> se </a:t>
            </a:r>
            <a:r>
              <a:rPr lang="en-US" sz="1200" dirty="0" err="1">
                <a:solidFill>
                  <a:srgbClr val="000000"/>
                </a:solidFill>
                <a:latin typeface="Georgia Pro"/>
              </a:rPr>
              <a:t>están</a:t>
            </a:r>
            <a:r>
              <a:rPr lang="en-US" sz="1200" dirty="0">
                <a:solidFill>
                  <a:srgbClr val="000000"/>
                </a:solidFill>
                <a:latin typeface="Georgia Pro"/>
              </a:rPr>
              <a:t> </a:t>
            </a:r>
            <a:r>
              <a:rPr lang="en-US" sz="1200" dirty="0" err="1">
                <a:solidFill>
                  <a:srgbClr val="000000"/>
                </a:solidFill>
                <a:latin typeface="Georgia Pro"/>
              </a:rPr>
              <a:t>desacoplando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muchas</a:t>
            </a:r>
            <a:r>
              <a:rPr lang="en-US" sz="1200" dirty="0">
                <a:solidFill>
                  <a:srgbClr val="000000"/>
                </a:solidFill>
                <a:latin typeface="Georgia Pro"/>
              </a:rPr>
              <a:t> </a:t>
            </a:r>
            <a:r>
              <a:rPr lang="en-US" sz="1200" dirty="0" err="1">
                <a:solidFill>
                  <a:srgbClr val="000000"/>
                </a:solidFill>
                <a:latin typeface="Georgia Pro"/>
              </a:rPr>
              <a:t>circunstancias</a:t>
            </a:r>
            <a:r>
              <a:rPr lang="en-US" sz="1200" dirty="0">
                <a:solidFill>
                  <a:srgbClr val="000000"/>
                </a:solidFill>
                <a:latin typeface="Georgia Pro"/>
              </a:rPr>
              <a:t>. En </a:t>
            </a:r>
            <a:r>
              <a:rPr lang="en-US" sz="1200" dirty="0" err="1">
                <a:solidFill>
                  <a:srgbClr val="000000"/>
                </a:solidFill>
                <a:latin typeface="Georgia Pro"/>
              </a:rPr>
              <a:t>nuestra</a:t>
            </a:r>
            <a:r>
              <a:rPr lang="en-US" sz="1200" dirty="0">
                <a:solidFill>
                  <a:srgbClr val="000000"/>
                </a:solidFill>
                <a:latin typeface="Georgia Pro"/>
              </a:rPr>
              <a:t> </a:t>
            </a:r>
            <a:r>
              <a:rPr lang="en-US" sz="1200" dirty="0" err="1">
                <a:solidFill>
                  <a:srgbClr val="000000"/>
                </a:solidFill>
                <a:latin typeface="Georgia Pro"/>
              </a:rPr>
              <a:t>primera</a:t>
            </a:r>
            <a:r>
              <a:rPr lang="en-US" sz="1200" dirty="0">
                <a:solidFill>
                  <a:srgbClr val="000000"/>
                </a:solidFill>
                <a:latin typeface="Georgia Pro"/>
              </a:rPr>
              <a:t> </a:t>
            </a:r>
            <a:r>
              <a:rPr lang="en-US" sz="1200" dirty="0" err="1">
                <a:solidFill>
                  <a:srgbClr val="000000"/>
                </a:solidFill>
                <a:latin typeface="Georgia Pro"/>
              </a:rPr>
              <a:t>reunión</a:t>
            </a:r>
            <a:r>
              <a:rPr lang="en-US" sz="1200" dirty="0">
                <a:solidFill>
                  <a:srgbClr val="000000"/>
                </a:solidFill>
                <a:latin typeface="Georgia Pro"/>
              </a:rPr>
              <a:t>, </a:t>
            </a:r>
            <a:r>
              <a:rPr lang="en-US" sz="1200" dirty="0" err="1">
                <a:solidFill>
                  <a:srgbClr val="000000"/>
                </a:solidFill>
                <a:latin typeface="Georgia Pro"/>
              </a:rPr>
              <a:t>discutiremos</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detalles</a:t>
            </a:r>
            <a:r>
              <a:rPr lang="en-US" sz="1200" dirty="0">
                <a:solidFill>
                  <a:srgbClr val="000000"/>
                </a:solidFill>
                <a:latin typeface="Georgia Pro"/>
              </a:rPr>
              <a:t>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honorarios</a:t>
            </a:r>
            <a:r>
              <a:rPr lang="en-US" sz="1200" dirty="0">
                <a:solidFill>
                  <a:srgbClr val="000000"/>
                </a:solidFill>
                <a:latin typeface="Georgia Pro"/>
              </a:rPr>
              <a:t> y las </a:t>
            </a:r>
            <a:r>
              <a:rPr lang="en-US" sz="1200" dirty="0" err="1">
                <a:solidFill>
                  <a:srgbClr val="000000"/>
                </a:solidFill>
                <a:latin typeface="Georgia Pro"/>
              </a:rPr>
              <a:t>opciones</a:t>
            </a:r>
            <a:r>
              <a:rPr lang="en-US" sz="1200" dirty="0">
                <a:solidFill>
                  <a:srgbClr val="000000"/>
                </a:solidFill>
                <a:latin typeface="Georgia Pro"/>
              </a:rPr>
              <a:t>. En </a:t>
            </a:r>
            <a:r>
              <a:rPr lang="en-US" sz="1200" dirty="0" err="1">
                <a:solidFill>
                  <a:srgbClr val="000000"/>
                </a:solidFill>
                <a:latin typeface="Georgia Pro"/>
              </a:rPr>
              <a:t>resumen</a:t>
            </a:r>
            <a:r>
              <a:rPr lang="en-US" sz="1200" dirty="0">
                <a:solidFill>
                  <a:srgbClr val="000000"/>
                </a:solidFill>
                <a:latin typeface="Georgia Pro"/>
              </a:rPr>
              <a:t>, la </a:t>
            </a:r>
            <a:r>
              <a:rPr lang="en-US" sz="1200" dirty="0" err="1">
                <a:solidFill>
                  <a:srgbClr val="000000"/>
                </a:solidFill>
                <a:latin typeface="Georgia Pro"/>
              </a:rPr>
              <a:t>comisión</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negociarse</a:t>
            </a:r>
            <a:r>
              <a:rPr lang="en-US" sz="1200" dirty="0">
                <a:solidFill>
                  <a:srgbClr val="000000"/>
                </a:solidFill>
                <a:latin typeface="Georgia Pro"/>
              </a:rPr>
              <a:t> para que la </a:t>
            </a:r>
            <a:r>
              <a:rPr lang="en-US" sz="1200" dirty="0" err="1">
                <a:solidFill>
                  <a:srgbClr val="000000"/>
                </a:solidFill>
                <a:latin typeface="Georgia Pro"/>
              </a:rPr>
              <a:t>pague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vendedor</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comprador,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corredor</a:t>
            </a:r>
            <a:r>
              <a:rPr lang="en-US" sz="1200" dirty="0">
                <a:solidFill>
                  <a:srgbClr val="000000"/>
                </a:solidFill>
                <a:latin typeface="Georgia Pro"/>
              </a:rPr>
              <a:t> con </a:t>
            </a:r>
            <a:r>
              <a:rPr lang="en-US" sz="1200" dirty="0" err="1">
                <a:solidFill>
                  <a:srgbClr val="000000"/>
                </a:solidFill>
                <a:latin typeface="Georgia Pro"/>
              </a:rPr>
              <a:t>contrato</a:t>
            </a:r>
            <a:r>
              <a:rPr lang="en-US" sz="1200" dirty="0">
                <a:solidFill>
                  <a:srgbClr val="000000"/>
                </a:solidFill>
                <a:latin typeface="Georgia Pro"/>
              </a:rPr>
              <a:t> de </a:t>
            </a:r>
            <a:r>
              <a:rPr lang="en-US" sz="1200" dirty="0" err="1">
                <a:solidFill>
                  <a:srgbClr val="000000"/>
                </a:solidFill>
                <a:latin typeface="Georgia Pro"/>
              </a:rPr>
              <a:t>venta</a:t>
            </a:r>
            <a:r>
              <a:rPr lang="en-US" sz="1200" dirty="0">
                <a:solidFill>
                  <a:srgbClr val="000000"/>
                </a:solidFill>
                <a:latin typeface="Georgia Pro"/>
              </a:rPr>
              <a:t>, o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combinación</a:t>
            </a:r>
            <a:r>
              <a:rPr lang="en-US" sz="1200" dirty="0">
                <a:solidFill>
                  <a:srgbClr val="000000"/>
                </a:solidFill>
                <a:latin typeface="Georgia Pro"/>
              </a:rPr>
              <a:t> de ambos. Hay </a:t>
            </a:r>
            <a:r>
              <a:rPr lang="en-US" sz="1200" dirty="0" err="1">
                <a:solidFill>
                  <a:srgbClr val="000000"/>
                </a:solidFill>
                <a:latin typeface="Georgia Pro"/>
              </a:rPr>
              <a:t>muchas</a:t>
            </a:r>
            <a:r>
              <a:rPr lang="en-US" sz="1200" dirty="0">
                <a:solidFill>
                  <a:srgbClr val="000000"/>
                </a:solidFill>
                <a:latin typeface="Georgia Pro"/>
              </a:rPr>
              <a:t> </a:t>
            </a:r>
            <a:r>
              <a:rPr lang="en-US" sz="1200" dirty="0" err="1">
                <a:solidFill>
                  <a:srgbClr val="000000"/>
                </a:solidFill>
                <a:latin typeface="Georgia Pro"/>
              </a:rPr>
              <a:t>opciones</a:t>
            </a:r>
            <a:r>
              <a:rPr lang="en-US" sz="1200" dirty="0">
                <a:solidFill>
                  <a:srgbClr val="000000"/>
                </a:solidFill>
                <a:latin typeface="Georgia Pro"/>
              </a:rPr>
              <a:t>, </a:t>
            </a:r>
            <a:r>
              <a:rPr lang="en-US" sz="1200" dirty="0" err="1">
                <a:solidFill>
                  <a:srgbClr val="000000"/>
                </a:solidFill>
                <a:latin typeface="Georgia Pro"/>
              </a:rPr>
              <a:t>así</a:t>
            </a:r>
            <a:r>
              <a:rPr lang="en-US" sz="1200" dirty="0">
                <a:solidFill>
                  <a:srgbClr val="000000"/>
                </a:solidFill>
                <a:latin typeface="Georgia Pro"/>
              </a:rPr>
              <a:t> que </a:t>
            </a:r>
            <a:r>
              <a:rPr lang="en-US" sz="1200" dirty="0" err="1">
                <a:solidFill>
                  <a:srgbClr val="000000"/>
                </a:solidFill>
                <a:latin typeface="Georgia Pro"/>
              </a:rPr>
              <a:t>discutiremos</a:t>
            </a:r>
            <a:r>
              <a:rPr lang="en-US" sz="1200" dirty="0">
                <a:solidFill>
                  <a:srgbClr val="000000"/>
                </a:solidFill>
                <a:latin typeface="Georgia Pro"/>
              </a:rPr>
              <a:t> </a:t>
            </a:r>
            <a:r>
              <a:rPr lang="en-US" sz="1200" dirty="0" err="1">
                <a:solidFill>
                  <a:srgbClr val="000000"/>
                </a:solidFill>
                <a:latin typeface="Georgia Pro"/>
              </a:rPr>
              <a:t>cuál</a:t>
            </a:r>
            <a:r>
              <a:rPr lang="en-US" sz="1200" dirty="0">
                <a:solidFill>
                  <a:srgbClr val="000000"/>
                </a:solidFill>
                <a:latin typeface="Georgia Pro"/>
              </a:rPr>
              <a:t> es la </a:t>
            </a:r>
            <a:r>
              <a:rPr lang="en-US" sz="1200" dirty="0" err="1">
                <a:solidFill>
                  <a:srgbClr val="000000"/>
                </a:solidFill>
                <a:latin typeface="Georgia Pro"/>
              </a:rPr>
              <a:t>mejor</a:t>
            </a:r>
            <a:r>
              <a:rPr lang="en-US" sz="1200" dirty="0">
                <a:solidFill>
                  <a:srgbClr val="000000"/>
                </a:solidFill>
                <a:latin typeface="Georgia Pro"/>
              </a:rPr>
              <a:t> para </a:t>
            </a:r>
            <a:r>
              <a:rPr lang="en-US" sz="1200" dirty="0" err="1">
                <a:solidFill>
                  <a:srgbClr val="000000"/>
                </a:solidFill>
                <a:latin typeface="Georgia Pro"/>
              </a:rPr>
              <a:t>ti</a:t>
            </a:r>
            <a:r>
              <a:rPr lang="en-US" sz="1200" dirty="0">
                <a:solidFill>
                  <a:srgbClr val="000000"/>
                </a:solidFill>
                <a:latin typeface="Georgia Pro"/>
              </a:rPr>
              <a:t>. </a:t>
            </a:r>
          </a:p>
          <a:p>
            <a:pPr algn="just">
              <a:lnSpc>
                <a:spcPts val="1926"/>
              </a:lnSpc>
              <a:spcBef>
                <a:spcPct val="0"/>
              </a:spcBef>
            </a:pPr>
            <a:endParaRPr lang="en-US" sz="1200" dirty="0">
              <a:solidFill>
                <a:srgbClr val="000000"/>
              </a:solidFill>
              <a:latin typeface="Georgia Pro"/>
            </a:endParaRPr>
          </a:p>
          <a:p>
            <a:pPr algn="just">
              <a:lnSpc>
                <a:spcPts val="1926"/>
              </a:lnSpc>
              <a:spcBef>
                <a:spcPct val="0"/>
              </a:spcBef>
            </a:pPr>
            <a:r>
              <a:rPr lang="en-US" sz="1200" dirty="0" err="1">
                <a:solidFill>
                  <a:srgbClr val="000000"/>
                </a:solidFill>
                <a:latin typeface="Georgia Pro Bold"/>
              </a:rPr>
              <a:t>Compatibilidad</a:t>
            </a:r>
            <a:r>
              <a:rPr lang="en-US" sz="1200" dirty="0">
                <a:solidFill>
                  <a:srgbClr val="000000"/>
                </a:solidFill>
                <a:latin typeface="Georgia Pro Bold"/>
              </a:rPr>
              <a:t>:</a:t>
            </a:r>
            <a:r>
              <a:rPr lang="en-US" sz="1200" dirty="0">
                <a:solidFill>
                  <a:srgbClr val="000000"/>
                </a:solidFill>
                <a:latin typeface="Georgia Pro"/>
              </a:rPr>
              <a:t> Un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inmobiliario</a:t>
            </a:r>
            <a:r>
              <a:rPr lang="en-US" sz="1200" dirty="0">
                <a:solidFill>
                  <a:srgbClr val="000000"/>
                </a:solidFill>
                <a:latin typeface="Georgia Pro"/>
              </a:rPr>
              <a:t> es </a:t>
            </a:r>
            <a:r>
              <a:rPr lang="en-US" sz="1200" dirty="0" err="1">
                <a:solidFill>
                  <a:srgbClr val="000000"/>
                </a:solidFill>
                <a:latin typeface="Georgia Pro"/>
              </a:rPr>
              <a:t>tu</a:t>
            </a:r>
            <a:r>
              <a:rPr lang="en-US" sz="1200" dirty="0">
                <a:solidFill>
                  <a:srgbClr val="000000"/>
                </a:solidFill>
                <a:latin typeface="Georgia Pro"/>
              </a:rPr>
              <a:t> socio y </a:t>
            </a:r>
            <a:r>
              <a:rPr lang="en-US" sz="1200" dirty="0" err="1">
                <a:solidFill>
                  <a:srgbClr val="000000"/>
                </a:solidFill>
                <a:latin typeface="Georgia Pro"/>
              </a:rPr>
              <a:t>entrenador</a:t>
            </a:r>
            <a:r>
              <a:rPr lang="en-US" sz="1200" dirty="0">
                <a:solidFill>
                  <a:srgbClr val="000000"/>
                </a:solidFill>
                <a:latin typeface="Georgia Pro"/>
              </a:rPr>
              <a:t> </a:t>
            </a:r>
            <a:r>
              <a:rPr lang="en-US" sz="1200" dirty="0" err="1">
                <a:solidFill>
                  <a:srgbClr val="000000"/>
                </a:solidFill>
                <a:latin typeface="Georgia Pro"/>
              </a:rPr>
              <a:t>durante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proceso</a:t>
            </a:r>
            <a:r>
              <a:rPr lang="en-US" sz="1200" dirty="0">
                <a:solidFill>
                  <a:srgbClr val="000000"/>
                </a:solidFill>
                <a:latin typeface="Georgia Pro"/>
              </a:rPr>
              <a:t> de </a:t>
            </a:r>
            <a:r>
              <a:rPr lang="en-US" sz="1200" dirty="0" err="1">
                <a:solidFill>
                  <a:srgbClr val="000000"/>
                </a:solidFill>
                <a:latin typeface="Georgia Pro"/>
              </a:rPr>
              <a:t>compra</a:t>
            </a:r>
            <a:r>
              <a:rPr lang="en-US" sz="1200" dirty="0">
                <a:solidFill>
                  <a:srgbClr val="000000"/>
                </a:solidFill>
                <a:latin typeface="Georgia Pro"/>
              </a:rPr>
              <a:t> de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vivienda</a:t>
            </a:r>
            <a:r>
              <a:rPr lang="en-US" sz="1200" dirty="0">
                <a:solidFill>
                  <a:srgbClr val="000000"/>
                </a:solidFill>
                <a:latin typeface="Georgia Pro"/>
              </a:rPr>
              <a:t>, </a:t>
            </a:r>
            <a:r>
              <a:rPr lang="en-US" sz="1200" dirty="0" err="1">
                <a:solidFill>
                  <a:srgbClr val="000000"/>
                </a:solidFill>
                <a:latin typeface="Georgia Pro"/>
              </a:rPr>
              <a:t>así</a:t>
            </a:r>
            <a:r>
              <a:rPr lang="en-US" sz="1200" dirty="0">
                <a:solidFill>
                  <a:srgbClr val="000000"/>
                </a:solidFill>
                <a:latin typeface="Georgia Pro"/>
              </a:rPr>
              <a:t> que </a:t>
            </a:r>
            <a:r>
              <a:rPr lang="en-US" sz="1200" dirty="0" err="1">
                <a:solidFill>
                  <a:srgbClr val="000000"/>
                </a:solidFill>
                <a:latin typeface="Georgia Pro"/>
              </a:rPr>
              <a:t>contrata</a:t>
            </a:r>
            <a:r>
              <a:rPr lang="en-US" sz="1200" dirty="0">
                <a:solidFill>
                  <a:srgbClr val="000000"/>
                </a:solidFill>
                <a:latin typeface="Georgia Pro"/>
              </a:rPr>
              <a:t> a un </a:t>
            </a:r>
            <a:r>
              <a:rPr lang="en-US" sz="1200" dirty="0" err="1">
                <a:solidFill>
                  <a:srgbClr val="000000"/>
                </a:solidFill>
                <a:latin typeface="Georgia Pro"/>
              </a:rPr>
              <a:t>agente</a:t>
            </a:r>
            <a:r>
              <a:rPr lang="en-US" sz="1200" dirty="0">
                <a:solidFill>
                  <a:srgbClr val="000000"/>
                </a:solidFill>
                <a:latin typeface="Georgia Pro"/>
              </a:rPr>
              <a:t> con </a:t>
            </a:r>
            <a:r>
              <a:rPr lang="en-US" sz="1200" dirty="0" err="1">
                <a:solidFill>
                  <a:srgbClr val="000000"/>
                </a:solidFill>
                <a:latin typeface="Georgia Pro"/>
              </a:rPr>
              <a:t>el</a:t>
            </a:r>
            <a:r>
              <a:rPr lang="en-US" sz="1200" dirty="0">
                <a:solidFill>
                  <a:srgbClr val="000000"/>
                </a:solidFill>
                <a:latin typeface="Georgia Pro"/>
              </a:rPr>
              <a:t>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sientas</a:t>
            </a:r>
            <a:r>
              <a:rPr lang="en-US" sz="1200" dirty="0">
                <a:solidFill>
                  <a:srgbClr val="000000"/>
                </a:solidFill>
                <a:latin typeface="Georgia Pro"/>
              </a:rPr>
              <a:t> compatible y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que </a:t>
            </a:r>
            <a:r>
              <a:rPr lang="en-US" sz="1200" dirty="0" err="1">
                <a:solidFill>
                  <a:srgbClr val="000000"/>
                </a:solidFill>
                <a:latin typeface="Georgia Pro"/>
              </a:rPr>
              <a:t>puedas</a:t>
            </a:r>
            <a:r>
              <a:rPr lang="en-US" sz="1200" dirty="0">
                <a:solidFill>
                  <a:srgbClr val="000000"/>
                </a:solidFill>
                <a:latin typeface="Georgia Pro"/>
              </a:rPr>
              <a:t> </a:t>
            </a:r>
            <a:r>
              <a:rPr lang="en-US" sz="1200" dirty="0" err="1">
                <a:solidFill>
                  <a:srgbClr val="000000"/>
                </a:solidFill>
                <a:latin typeface="Georgia Pro"/>
              </a:rPr>
              <a:t>confiar</a:t>
            </a:r>
            <a:r>
              <a:rPr lang="en-US" sz="1200" dirty="0">
                <a:solidFill>
                  <a:srgbClr val="000000"/>
                </a:solidFill>
                <a:latin typeface="Georgia Pro"/>
              </a:rPr>
              <a:t>. </a:t>
            </a:r>
            <a:r>
              <a:rPr lang="en-US" sz="1200" dirty="0" err="1">
                <a:solidFill>
                  <a:srgbClr val="000000"/>
                </a:solidFill>
                <a:latin typeface="Georgia Pro"/>
              </a:rPr>
              <a:t>Esto</a:t>
            </a:r>
            <a:r>
              <a:rPr lang="en-US" sz="1200" dirty="0">
                <a:solidFill>
                  <a:srgbClr val="000000"/>
                </a:solidFill>
                <a:latin typeface="Georgia Pro"/>
              </a:rPr>
              <a:t> es vital para </a:t>
            </a:r>
            <a:r>
              <a:rPr lang="en-US" sz="1200" dirty="0" err="1">
                <a:solidFill>
                  <a:srgbClr val="000000"/>
                </a:solidFill>
                <a:latin typeface="Georgia Pro"/>
              </a:rPr>
              <a:t>tener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experiencia</a:t>
            </a:r>
            <a:r>
              <a:rPr lang="en-US" sz="1200" dirty="0">
                <a:solidFill>
                  <a:srgbClr val="000000"/>
                </a:solidFill>
                <a:latin typeface="Georgia Pro"/>
              </a:rPr>
              <a:t> y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relación</a:t>
            </a:r>
            <a:r>
              <a:rPr lang="en-US" sz="1200" dirty="0">
                <a:solidFill>
                  <a:srgbClr val="000000"/>
                </a:solidFill>
                <a:latin typeface="Georgia Pro"/>
              </a:rPr>
              <a:t> de </a:t>
            </a:r>
            <a:r>
              <a:rPr lang="en-US" sz="1200" dirty="0" err="1">
                <a:solidFill>
                  <a:srgbClr val="000000"/>
                </a:solidFill>
                <a:latin typeface="Georgia Pro"/>
              </a:rPr>
              <a:t>trabajo</a:t>
            </a:r>
            <a:r>
              <a:rPr lang="en-US" sz="1200" dirty="0">
                <a:solidFill>
                  <a:srgbClr val="000000"/>
                </a:solidFill>
                <a:latin typeface="Georgia Pro"/>
              </a:rPr>
              <a:t> </a:t>
            </a:r>
            <a:r>
              <a:rPr lang="en-US" sz="1200" dirty="0" err="1">
                <a:solidFill>
                  <a:srgbClr val="000000"/>
                </a:solidFill>
                <a:latin typeface="Georgia Pro"/>
              </a:rPr>
              <a:t>positivas</a:t>
            </a:r>
            <a:r>
              <a:rPr lang="en-US" sz="1200" dirty="0">
                <a:solidFill>
                  <a:srgbClr val="000000"/>
                </a:solidFill>
                <a:latin typeface="Georgia Pro"/>
              </a:rPr>
              <a:t>.</a:t>
            </a:r>
          </a:p>
        </p:txBody>
      </p:sp>
      <p:grpSp>
        <p:nvGrpSpPr>
          <p:cNvPr id="13" name="Group 13"/>
          <p:cNvGrpSpPr/>
          <p:nvPr/>
        </p:nvGrpSpPr>
        <p:grpSpPr>
          <a:xfrm>
            <a:off x="-93720" y="9611929"/>
            <a:ext cx="7989642" cy="446471"/>
            <a:chOff x="0" y="0"/>
            <a:chExt cx="2785060" cy="155633"/>
          </a:xfrm>
        </p:grpSpPr>
        <p:sp>
          <p:nvSpPr>
            <p:cNvPr id="14" name="Freeform 14"/>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5" name="TextBox 15"/>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6" name="TextBox 16"/>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del sitio web - Correo electrónico - Página 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6936" y="3505200"/>
            <a:ext cx="6958529" cy="6119689"/>
          </a:xfrm>
          <a:prstGeom prst="rect">
            <a:avLst/>
          </a:prstGeom>
        </p:spPr>
        <p:txBody>
          <a:bodyPr lIns="0" tIns="0" rIns="0" bIns="0" rtlCol="0" anchor="t">
            <a:spAutoFit/>
          </a:bodyPr>
          <a:lstStyle/>
          <a:p>
            <a:pPr marL="280669" lvl="1" indent="-140335" algn="l">
              <a:lnSpc>
                <a:spcPts val="2378"/>
              </a:lnSpc>
              <a:buFont typeface="Arial"/>
              <a:buChar char="•"/>
            </a:pPr>
            <a:r>
              <a:rPr lang="en-US" sz="1200" dirty="0" err="1">
                <a:solidFill>
                  <a:srgbClr val="000000"/>
                </a:solidFill>
                <a:latin typeface="Georgia Pro"/>
              </a:rPr>
              <a:t>Promover</a:t>
            </a:r>
            <a:r>
              <a:rPr lang="en-US" sz="1200" dirty="0">
                <a:solidFill>
                  <a:srgbClr val="000000"/>
                </a:solidFill>
                <a:latin typeface="Georgia Pro"/>
              </a:rPr>
              <a:t> y </a:t>
            </a:r>
            <a:r>
              <a:rPr lang="en-US" sz="1200" dirty="0" err="1">
                <a:solidFill>
                  <a:srgbClr val="000000"/>
                </a:solidFill>
                <a:latin typeface="Georgia Pro"/>
              </a:rPr>
              <a:t>proteger</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intereses</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Firma</a:t>
            </a:r>
            <a:r>
              <a:rPr lang="en-US" sz="1200" dirty="0">
                <a:solidFill>
                  <a:srgbClr val="000000"/>
                </a:solidFill>
                <a:latin typeface="Georgia Pro"/>
              </a:rPr>
              <a:t> un </a:t>
            </a:r>
            <a:r>
              <a:rPr lang="en-US" sz="1200" dirty="0" err="1">
                <a:solidFill>
                  <a:srgbClr val="000000"/>
                </a:solidFill>
                <a:latin typeface="Georgia Pro"/>
              </a:rPr>
              <a:t>contrato</a:t>
            </a:r>
            <a:r>
              <a:rPr lang="en-US" sz="1200" dirty="0">
                <a:solidFill>
                  <a:srgbClr val="000000"/>
                </a:solidFill>
                <a:latin typeface="Georgia Pro"/>
              </a:rPr>
              <a:t> de </a:t>
            </a:r>
            <a:r>
              <a:rPr lang="en-US" sz="1200" dirty="0" err="1">
                <a:solidFill>
                  <a:srgbClr val="000000"/>
                </a:solidFill>
                <a:latin typeface="Georgia Pro"/>
              </a:rPr>
              <a:t>agencia</a:t>
            </a:r>
            <a:r>
              <a:rPr lang="en-US" sz="1200" dirty="0">
                <a:solidFill>
                  <a:srgbClr val="000000"/>
                </a:solidFill>
                <a:latin typeface="Georgia Pro"/>
              </a:rPr>
              <a:t> </a:t>
            </a:r>
            <a:r>
              <a:rPr lang="en-US" sz="1200" dirty="0" err="1">
                <a:solidFill>
                  <a:srgbClr val="000000"/>
                </a:solidFill>
                <a:latin typeface="Georgia Pro"/>
              </a:rPr>
              <a:t>diciendo</a:t>
            </a:r>
            <a:r>
              <a:rPr lang="en-US" sz="1200" dirty="0">
                <a:solidFill>
                  <a:srgbClr val="000000"/>
                </a:solidFill>
                <a:latin typeface="Georgia Pro"/>
              </a:rPr>
              <a:t>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representaré</a:t>
            </a:r>
            <a:r>
              <a:rPr lang="en-US" sz="1200" dirty="0">
                <a:solidFill>
                  <a:srgbClr val="000000"/>
                </a:solidFill>
                <a:latin typeface="Georgia Pro"/>
              </a:rPr>
              <a:t> a </a:t>
            </a:r>
            <a:r>
              <a:rPr lang="en-US" sz="1200" dirty="0" err="1">
                <a:solidFill>
                  <a:srgbClr val="000000"/>
                </a:solidFill>
                <a:latin typeface="Georgia Pro"/>
              </a:rPr>
              <a:t>ti</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comprador. </a:t>
            </a:r>
          </a:p>
          <a:p>
            <a:pPr marL="280669" lvl="1" indent="-140335" algn="l">
              <a:lnSpc>
                <a:spcPts val="2378"/>
              </a:lnSpc>
              <a:buFont typeface="Arial"/>
              <a:buChar char="•"/>
            </a:pPr>
            <a:r>
              <a:rPr lang="en-US" sz="1200" dirty="0" err="1">
                <a:solidFill>
                  <a:srgbClr val="000000"/>
                </a:solidFill>
                <a:latin typeface="Georgia Pro"/>
                <a:ea typeface="Georgia Pro"/>
              </a:rPr>
              <a:t>Pedirte</a:t>
            </a:r>
            <a:r>
              <a:rPr lang="en-US" sz="1200" dirty="0">
                <a:solidFill>
                  <a:srgbClr val="000000"/>
                </a:solidFill>
                <a:latin typeface="Georgia Pro"/>
                <a:ea typeface="Georgia Pro"/>
              </a:rPr>
              <a:t> que seas </a:t>
            </a:r>
            <a:r>
              <a:rPr lang="en-US" sz="1200" dirty="0" err="1">
                <a:solidFill>
                  <a:srgbClr val="000000"/>
                </a:solidFill>
                <a:latin typeface="Georgia Pro"/>
                <a:ea typeface="Georgia Pro"/>
              </a:rPr>
              <a:t>leal</a:t>
            </a:r>
            <a:r>
              <a:rPr lang="en-US" sz="1200" dirty="0">
                <a:solidFill>
                  <a:srgbClr val="000000"/>
                </a:solidFill>
                <a:latin typeface="Georgia Pro"/>
                <a:ea typeface="Georgia Pro"/>
              </a:rPr>
              <a:t> y no </a:t>
            </a:r>
            <a:r>
              <a:rPr lang="en-US" sz="1200" dirty="0" err="1">
                <a:solidFill>
                  <a:srgbClr val="000000"/>
                </a:solidFill>
                <a:latin typeface="Georgia Pro"/>
                <a:ea typeface="Georgia Pro"/>
              </a:rPr>
              <a:t>trabajes</a:t>
            </a:r>
            <a:r>
              <a:rPr lang="en-US" sz="1200" dirty="0">
                <a:solidFill>
                  <a:srgbClr val="000000"/>
                </a:solidFill>
                <a:latin typeface="Georgia Pro"/>
                <a:ea typeface="Georgia Pro"/>
              </a:rPr>
              <a:t> con </a:t>
            </a:r>
            <a:r>
              <a:rPr lang="en-US" sz="1200" dirty="0" err="1">
                <a:solidFill>
                  <a:srgbClr val="000000"/>
                </a:solidFill>
                <a:latin typeface="Georgia Pro"/>
                <a:ea typeface="Georgia Pro"/>
              </a:rPr>
              <a:t>otros</a:t>
            </a:r>
            <a:r>
              <a:rPr lang="en-US" sz="1200" dirty="0">
                <a:solidFill>
                  <a:srgbClr val="000000"/>
                </a:solidFill>
                <a:latin typeface="Georgia Pro"/>
                <a:ea typeface="Georgia Pro"/>
              </a:rPr>
              <a:t> REALTORS®️. </a:t>
            </a:r>
          </a:p>
          <a:p>
            <a:pPr marL="280669" lvl="1" indent="-140335" algn="l">
              <a:lnSpc>
                <a:spcPts val="2378"/>
              </a:lnSpc>
              <a:buFont typeface="Arial"/>
              <a:buChar char="•"/>
            </a:pPr>
            <a:r>
              <a:rPr lang="en-US" sz="1200" dirty="0" err="1">
                <a:solidFill>
                  <a:srgbClr val="000000"/>
                </a:solidFill>
                <a:latin typeface="Georgia Pro"/>
              </a:rPr>
              <a:t>Localiza</a:t>
            </a:r>
            <a:r>
              <a:rPr lang="en-US" sz="1200" dirty="0">
                <a:solidFill>
                  <a:srgbClr val="000000"/>
                </a:solidFill>
                <a:latin typeface="Georgia Pro"/>
              </a:rPr>
              <a:t> y </a:t>
            </a:r>
            <a:r>
              <a:rPr lang="en-US" sz="1200" dirty="0" err="1">
                <a:solidFill>
                  <a:srgbClr val="000000"/>
                </a:solidFill>
                <a:latin typeface="Georgia Pro"/>
              </a:rPr>
              <a:t>muestra</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inmuebles</a:t>
            </a:r>
            <a:r>
              <a:rPr lang="en-US" sz="1200" dirty="0">
                <a:solidFill>
                  <a:srgbClr val="000000"/>
                </a:solidFill>
                <a:latin typeface="Georgia Pro"/>
              </a:rPr>
              <a:t> </a:t>
            </a:r>
            <a:r>
              <a:rPr lang="en-US" sz="1200" dirty="0" err="1">
                <a:solidFill>
                  <a:srgbClr val="000000"/>
                </a:solidFill>
                <a:latin typeface="Georgia Pro"/>
              </a:rPr>
              <a:t>disponibles</a:t>
            </a:r>
            <a:r>
              <a:rPr lang="en-US" sz="1200" dirty="0">
                <a:solidFill>
                  <a:srgbClr val="000000"/>
                </a:solidFill>
                <a:latin typeface="Georgia Pro"/>
              </a:rPr>
              <a:t> de </a:t>
            </a:r>
            <a:r>
              <a:rPr lang="en-US" sz="1200" dirty="0" err="1">
                <a:solidFill>
                  <a:srgbClr val="000000"/>
                </a:solidFill>
                <a:latin typeface="Georgia Pro"/>
              </a:rPr>
              <a:t>cualquier</a:t>
            </a:r>
            <a:r>
              <a:rPr lang="en-US" sz="1200" dirty="0">
                <a:solidFill>
                  <a:srgbClr val="000000"/>
                </a:solidFill>
                <a:latin typeface="Georgia Pro"/>
              </a:rPr>
              <a:t> </a:t>
            </a:r>
            <a:r>
              <a:rPr lang="en-US" sz="1200" dirty="0" err="1">
                <a:solidFill>
                  <a:srgbClr val="000000"/>
                </a:solidFill>
                <a:latin typeface="Georgia Pro"/>
              </a:rPr>
              <a:t>empresa</a:t>
            </a:r>
            <a:r>
              <a:rPr lang="en-US" sz="1200" dirty="0">
                <a:solidFill>
                  <a:srgbClr val="000000"/>
                </a:solidFill>
                <a:latin typeface="Georgia Pro"/>
              </a:rPr>
              <a:t>, </a:t>
            </a:r>
            <a:r>
              <a:rPr lang="en-US" sz="1200" dirty="0" err="1">
                <a:solidFill>
                  <a:srgbClr val="000000"/>
                </a:solidFill>
                <a:latin typeface="Georgia Pro"/>
              </a:rPr>
              <a:t>señalándote</a:t>
            </a:r>
            <a:r>
              <a:rPr lang="en-US" sz="1200" dirty="0">
                <a:solidFill>
                  <a:srgbClr val="000000"/>
                </a:solidFill>
                <a:latin typeface="Georgia Pro"/>
              </a:rPr>
              <a:t> sus puntos </a:t>
            </a:r>
            <a:r>
              <a:rPr lang="en-US" sz="1200" dirty="0" err="1">
                <a:solidFill>
                  <a:srgbClr val="000000"/>
                </a:solidFill>
                <a:latin typeface="Georgia Pro"/>
              </a:rPr>
              <a:t>fuertes</a:t>
            </a:r>
            <a:r>
              <a:rPr lang="en-US" sz="1200" dirty="0">
                <a:solidFill>
                  <a:srgbClr val="000000"/>
                </a:solidFill>
                <a:latin typeface="Georgia Pro"/>
              </a:rPr>
              <a:t> y </a:t>
            </a:r>
            <a:r>
              <a:rPr lang="en-US" sz="1200" dirty="0" err="1">
                <a:solidFill>
                  <a:srgbClr val="000000"/>
                </a:solidFill>
                <a:latin typeface="Georgia Pro"/>
              </a:rPr>
              <a:t>débiles</a:t>
            </a:r>
            <a:r>
              <a:rPr lang="en-US" sz="1200" dirty="0">
                <a:solidFill>
                  <a:srgbClr val="000000"/>
                </a:solidFill>
                <a:latin typeface="Georgia Pro"/>
              </a:rPr>
              <a:t>, </a:t>
            </a:r>
            <a:r>
              <a:rPr lang="en-US" sz="1200" dirty="0" err="1">
                <a:solidFill>
                  <a:srgbClr val="000000"/>
                </a:solidFill>
                <a:latin typeface="Georgia Pro"/>
              </a:rPr>
              <a:t>respetando</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límites</a:t>
            </a:r>
            <a:r>
              <a:rPr lang="en-US" sz="1200" dirty="0">
                <a:solidFill>
                  <a:srgbClr val="000000"/>
                </a:solidFill>
                <a:latin typeface="Georgia Pro"/>
              </a:rPr>
              <a:t> de </a:t>
            </a:r>
            <a:r>
              <a:rPr lang="en-US" sz="1200" dirty="0" err="1">
                <a:solidFill>
                  <a:srgbClr val="000000"/>
                </a:solidFill>
                <a:latin typeface="Georgia Pro"/>
              </a:rPr>
              <a:t>precio</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Proporcionan</a:t>
            </a:r>
            <a:r>
              <a:rPr lang="en-US" sz="1200" dirty="0">
                <a:solidFill>
                  <a:srgbClr val="000000"/>
                </a:solidFill>
                <a:latin typeface="Georgia Pro"/>
              </a:rPr>
              <a:t> </a:t>
            </a:r>
            <a:r>
              <a:rPr lang="en-US" sz="1200" dirty="0" err="1">
                <a:solidFill>
                  <a:srgbClr val="000000"/>
                </a:solidFill>
                <a:latin typeface="Georgia Pro"/>
              </a:rPr>
              <a:t>información</a:t>
            </a:r>
            <a:r>
              <a:rPr lang="en-US" sz="1200" dirty="0">
                <a:solidFill>
                  <a:srgbClr val="000000"/>
                </a:solidFill>
                <a:latin typeface="Georgia Pro"/>
              </a:rPr>
              <a:t> </a:t>
            </a:r>
            <a:r>
              <a:rPr lang="en-US" sz="1200" dirty="0" err="1">
                <a:solidFill>
                  <a:srgbClr val="000000"/>
                </a:solidFill>
                <a:latin typeface="Georgia Pro"/>
              </a:rPr>
              <a:t>importante</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barrios, </a:t>
            </a:r>
            <a:r>
              <a:rPr lang="en-US" sz="1200" dirty="0" err="1">
                <a:solidFill>
                  <a:srgbClr val="000000"/>
                </a:solidFill>
                <a:latin typeface="Georgia Pro"/>
              </a:rPr>
              <a:t>planos</a:t>
            </a:r>
            <a:r>
              <a:rPr lang="en-US" sz="1200" dirty="0">
                <a:solidFill>
                  <a:srgbClr val="000000"/>
                </a:solidFill>
                <a:latin typeface="Georgia Pro"/>
              </a:rPr>
              <a:t> de planta y </a:t>
            </a:r>
            <a:r>
              <a:rPr lang="en-US" sz="1200" dirty="0" err="1">
                <a:solidFill>
                  <a:srgbClr val="000000"/>
                </a:solidFill>
                <a:latin typeface="Georgia Pro"/>
              </a:rPr>
              <a:t>características</a:t>
            </a:r>
            <a:r>
              <a:rPr lang="en-US" sz="1200" dirty="0">
                <a:solidFill>
                  <a:srgbClr val="000000"/>
                </a:solidFill>
                <a:latin typeface="Georgia Pro"/>
              </a:rPr>
              <a:t> de </a:t>
            </a:r>
            <a:r>
              <a:rPr lang="en-US" sz="1200" dirty="0" err="1">
                <a:solidFill>
                  <a:srgbClr val="000000"/>
                </a:solidFill>
                <a:latin typeface="Georgia Pro"/>
              </a:rPr>
              <a:t>reventa</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Asesorarte</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valor de la </a:t>
            </a:r>
            <a:r>
              <a:rPr lang="en-US" sz="1200" dirty="0" err="1">
                <a:solidFill>
                  <a:srgbClr val="000000"/>
                </a:solidFill>
                <a:latin typeface="Georgia Pro"/>
              </a:rPr>
              <a:t>propiedad</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Mantén</a:t>
            </a:r>
            <a:r>
              <a:rPr lang="en-US" sz="1200" dirty="0">
                <a:solidFill>
                  <a:srgbClr val="000000"/>
                </a:solidFill>
                <a:latin typeface="Georgia Pro"/>
              </a:rPr>
              <a:t> </a:t>
            </a:r>
            <a:r>
              <a:rPr lang="en-US" sz="1200" dirty="0" err="1">
                <a:solidFill>
                  <a:srgbClr val="000000"/>
                </a:solidFill>
                <a:latin typeface="Georgia Pro"/>
              </a:rPr>
              <a:t>confidenciales</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negociaciones</a:t>
            </a:r>
            <a:r>
              <a:rPr lang="en-US" sz="1200" dirty="0">
                <a:solidFill>
                  <a:srgbClr val="000000"/>
                </a:solidFill>
                <a:latin typeface="Georgia Pro"/>
              </a:rPr>
              <a:t> y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situación</a:t>
            </a:r>
            <a:r>
              <a:rPr lang="en-US" sz="1200" dirty="0">
                <a:solidFill>
                  <a:srgbClr val="000000"/>
                </a:solidFill>
                <a:latin typeface="Georgia Pro"/>
              </a:rPr>
              <a:t> </a:t>
            </a:r>
            <a:r>
              <a:rPr lang="en-US" sz="1200" dirty="0" err="1">
                <a:solidFill>
                  <a:srgbClr val="000000"/>
                </a:solidFill>
                <a:latin typeface="Georgia Pro"/>
              </a:rPr>
              <a:t>económica</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Asesorarte</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las </a:t>
            </a:r>
            <a:r>
              <a:rPr lang="en-US" sz="1200" dirty="0" err="1">
                <a:solidFill>
                  <a:srgbClr val="000000"/>
                </a:solidFill>
                <a:latin typeface="Georgia Pro"/>
              </a:rPr>
              <a:t>ofertas</a:t>
            </a:r>
            <a:r>
              <a:rPr lang="en-US" sz="1200" dirty="0">
                <a:solidFill>
                  <a:srgbClr val="000000"/>
                </a:solidFill>
                <a:latin typeface="Georgia Pro"/>
              </a:rPr>
              <a:t> que </a:t>
            </a:r>
            <a:r>
              <a:rPr lang="en-US" sz="1200" dirty="0" err="1">
                <a:solidFill>
                  <a:srgbClr val="000000"/>
                </a:solidFill>
                <a:latin typeface="Georgia Pro"/>
              </a:rPr>
              <a:t>puedes</a:t>
            </a:r>
            <a:r>
              <a:rPr lang="en-US" sz="1200" dirty="0">
                <a:solidFill>
                  <a:srgbClr val="000000"/>
                </a:solidFill>
                <a:latin typeface="Georgia Pro"/>
              </a:rPr>
              <a:t> </a:t>
            </a:r>
            <a:r>
              <a:rPr lang="en-US" sz="1200" dirty="0" err="1">
                <a:solidFill>
                  <a:srgbClr val="000000"/>
                </a:solidFill>
                <a:latin typeface="Georgia Pro"/>
              </a:rPr>
              <a:t>hacer</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un </a:t>
            </a:r>
            <a:r>
              <a:rPr lang="en-US" sz="1200" dirty="0" err="1">
                <a:solidFill>
                  <a:srgbClr val="000000"/>
                </a:solidFill>
                <a:latin typeface="Georgia Pro"/>
              </a:rPr>
              <a:t>inmueble</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Ayudarte</a:t>
            </a:r>
            <a:r>
              <a:rPr lang="en-US" sz="1200" dirty="0">
                <a:solidFill>
                  <a:srgbClr val="000000"/>
                </a:solidFill>
                <a:latin typeface="Georgia Pro"/>
              </a:rPr>
              <a:t> a </a:t>
            </a:r>
            <a:r>
              <a:rPr lang="en-US" sz="1200" dirty="0" err="1">
                <a:solidFill>
                  <a:srgbClr val="000000"/>
                </a:solidFill>
                <a:latin typeface="Georgia Pro"/>
              </a:rPr>
              <a:t>organizar</a:t>
            </a:r>
            <a:r>
              <a:rPr lang="en-US" sz="1200" dirty="0">
                <a:solidFill>
                  <a:srgbClr val="000000"/>
                </a:solidFill>
                <a:latin typeface="Georgia Pro"/>
              </a:rPr>
              <a:t> </a:t>
            </a:r>
            <a:r>
              <a:rPr lang="en-US" sz="1200" dirty="0" err="1">
                <a:solidFill>
                  <a:srgbClr val="000000"/>
                </a:solidFill>
                <a:latin typeface="Georgia Pro"/>
              </a:rPr>
              <a:t>inspecciones</a:t>
            </a:r>
            <a:r>
              <a:rPr lang="en-US" sz="1200" dirty="0">
                <a:solidFill>
                  <a:srgbClr val="000000"/>
                </a:solidFill>
                <a:latin typeface="Georgia Pro"/>
              </a:rPr>
              <a:t> de la </a:t>
            </a:r>
            <a:r>
              <a:rPr lang="en-US" sz="1200" dirty="0" err="1">
                <a:solidFill>
                  <a:srgbClr val="000000"/>
                </a:solidFill>
                <a:latin typeface="Georgia Pro"/>
              </a:rPr>
              <a:t>propiedad</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Presenta</a:t>
            </a:r>
            <a:r>
              <a:rPr lang="en-US" sz="1200" dirty="0">
                <a:solidFill>
                  <a:srgbClr val="000000"/>
                </a:solidFill>
                <a:latin typeface="Georgia Pro"/>
              </a:rPr>
              <a:t> </a:t>
            </a:r>
            <a:r>
              <a:rPr lang="en-US" sz="1200" dirty="0" err="1">
                <a:solidFill>
                  <a:srgbClr val="000000"/>
                </a:solidFill>
                <a:latin typeface="Georgia Pro"/>
              </a:rPr>
              <a:t>ofertas</a:t>
            </a:r>
            <a:r>
              <a:rPr lang="en-US" sz="1200" dirty="0">
                <a:solidFill>
                  <a:srgbClr val="000000"/>
                </a:solidFill>
                <a:latin typeface="Georgia Pro"/>
              </a:rPr>
              <a:t> de </a:t>
            </a:r>
            <a:r>
              <a:rPr lang="en-US" sz="1200" dirty="0" err="1">
                <a:solidFill>
                  <a:srgbClr val="000000"/>
                </a:solidFill>
                <a:latin typeface="Georgia Pro"/>
              </a:rPr>
              <a:t>compra</a:t>
            </a:r>
            <a:r>
              <a:rPr lang="en-US" sz="1200" dirty="0">
                <a:solidFill>
                  <a:srgbClr val="000000"/>
                </a:solidFill>
                <a:latin typeface="Georgia Pro"/>
              </a:rPr>
              <a:t> sin </a:t>
            </a:r>
            <a:r>
              <a:rPr lang="en-US" sz="1200" dirty="0" err="1">
                <a:solidFill>
                  <a:srgbClr val="000000"/>
                </a:solidFill>
                <a:latin typeface="Georgia Pro"/>
              </a:rPr>
              <a:t>demora</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Responde</a:t>
            </a:r>
            <a:r>
              <a:rPr lang="en-US" sz="1200" dirty="0">
                <a:solidFill>
                  <a:srgbClr val="000000"/>
                </a:solidFill>
                <a:latin typeface="Georgia Pro"/>
              </a:rPr>
              <a:t> con </a:t>
            </a:r>
            <a:r>
              <a:rPr lang="en-US" sz="1200" dirty="0" err="1">
                <a:solidFill>
                  <a:srgbClr val="000000"/>
                </a:solidFill>
                <a:latin typeface="Georgia Pro"/>
              </a:rPr>
              <a:t>honestidad</a:t>
            </a:r>
            <a:r>
              <a:rPr lang="en-US" sz="1200" dirty="0">
                <a:solidFill>
                  <a:srgbClr val="000000"/>
                </a:solidFill>
                <a:latin typeface="Georgia Pro"/>
              </a:rPr>
              <a:t> y </a:t>
            </a:r>
            <a:r>
              <a:rPr lang="en-US" sz="1200" dirty="0" err="1">
                <a:solidFill>
                  <a:srgbClr val="000000"/>
                </a:solidFill>
                <a:latin typeface="Georgia Pro"/>
              </a:rPr>
              <a:t>precisión</a:t>
            </a:r>
            <a:r>
              <a:rPr lang="en-US" sz="1200" dirty="0">
                <a:solidFill>
                  <a:srgbClr val="000000"/>
                </a:solidFill>
                <a:latin typeface="Georgia Pro"/>
              </a:rPr>
              <a:t> a las </a:t>
            </a:r>
            <a:r>
              <a:rPr lang="en-US" sz="1200" dirty="0" err="1">
                <a:solidFill>
                  <a:srgbClr val="000000"/>
                </a:solidFill>
                <a:latin typeface="Georgia Pro"/>
              </a:rPr>
              <a:t>preguntas</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Consultarte</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las </a:t>
            </a:r>
            <a:r>
              <a:rPr lang="en-US" sz="1200" dirty="0" err="1">
                <a:solidFill>
                  <a:srgbClr val="000000"/>
                </a:solidFill>
                <a:latin typeface="Georgia Pro"/>
              </a:rPr>
              <a:t>contraofertas</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Negociar</a:t>
            </a:r>
            <a:r>
              <a:rPr lang="en-US" sz="1200" dirty="0">
                <a:solidFill>
                  <a:srgbClr val="000000"/>
                </a:solidFill>
                <a:latin typeface="Georgia Pro"/>
              </a:rPr>
              <a:t> </a:t>
            </a:r>
            <a:r>
              <a:rPr lang="en-US" sz="1200" dirty="0" err="1">
                <a:solidFill>
                  <a:srgbClr val="000000"/>
                </a:solidFill>
                <a:latin typeface="Georgia Pro"/>
              </a:rPr>
              <a:t>sólo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nombre</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Seguimiento</a:t>
            </a:r>
            <a:r>
              <a:rPr lang="en-US" sz="1200" dirty="0">
                <a:solidFill>
                  <a:srgbClr val="000000"/>
                </a:solidFill>
                <a:latin typeface="Georgia Pro"/>
              </a:rPr>
              <a:t> de las </a:t>
            </a:r>
            <a:r>
              <a:rPr lang="en-US" sz="1200" dirty="0" err="1">
                <a:solidFill>
                  <a:srgbClr val="000000"/>
                </a:solidFill>
                <a:latin typeface="Georgia Pro"/>
              </a:rPr>
              <a:t>correcciones</a:t>
            </a:r>
            <a:r>
              <a:rPr lang="en-US" sz="1200" dirty="0">
                <a:solidFill>
                  <a:srgbClr val="000000"/>
                </a:solidFill>
                <a:latin typeface="Georgia Pro"/>
              </a:rPr>
              <a:t> y/o </a:t>
            </a:r>
            <a:r>
              <a:rPr lang="en-US" sz="1200" dirty="0" err="1">
                <a:solidFill>
                  <a:srgbClr val="000000"/>
                </a:solidFill>
                <a:latin typeface="Georgia Pro"/>
              </a:rPr>
              <a:t>reparaciones</a:t>
            </a:r>
            <a:r>
              <a:rPr lang="en-US" sz="1200" dirty="0">
                <a:solidFill>
                  <a:srgbClr val="000000"/>
                </a:solidFill>
                <a:latin typeface="Georgia Pro"/>
              </a:rPr>
              <a:t> </a:t>
            </a:r>
            <a:r>
              <a:rPr lang="en-US" sz="1200" dirty="0" err="1">
                <a:solidFill>
                  <a:srgbClr val="000000"/>
                </a:solidFill>
                <a:latin typeface="Georgia Pro"/>
              </a:rPr>
              <a:t>necesarias</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Proporciona</a:t>
            </a:r>
            <a:r>
              <a:rPr lang="en-US" sz="1200" dirty="0">
                <a:solidFill>
                  <a:srgbClr val="000000"/>
                </a:solidFill>
                <a:latin typeface="Georgia Pro"/>
              </a:rPr>
              <a:t> </a:t>
            </a:r>
            <a:r>
              <a:rPr lang="en-US" sz="1200" dirty="0" err="1">
                <a:solidFill>
                  <a:srgbClr val="000000"/>
                </a:solidFill>
                <a:latin typeface="Georgia Pro"/>
              </a:rPr>
              <a:t>información</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servicios</a:t>
            </a:r>
            <a:r>
              <a:rPr lang="en-US" sz="1200" dirty="0">
                <a:solidFill>
                  <a:srgbClr val="000000"/>
                </a:solidFill>
                <a:latin typeface="Georgia Pro"/>
              </a:rPr>
              <a:t> </a:t>
            </a:r>
            <a:r>
              <a:rPr lang="en-US" sz="1200" dirty="0" err="1">
                <a:solidFill>
                  <a:srgbClr val="000000"/>
                </a:solidFill>
                <a:latin typeface="Georgia Pro"/>
              </a:rPr>
              <a:t>solicitados</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Proporcionar</a:t>
            </a:r>
            <a:r>
              <a:rPr lang="en-US" sz="1200" dirty="0">
                <a:solidFill>
                  <a:srgbClr val="000000"/>
                </a:solidFill>
                <a:latin typeface="Georgia Pro"/>
              </a:rPr>
              <a:t> </a:t>
            </a:r>
            <a:r>
              <a:rPr lang="en-US" sz="1200" dirty="0" err="1">
                <a:solidFill>
                  <a:srgbClr val="000000"/>
                </a:solidFill>
                <a:latin typeface="Georgia Pro"/>
              </a:rPr>
              <a:t>orientación</a:t>
            </a:r>
            <a:r>
              <a:rPr lang="en-US" sz="1200" dirty="0">
                <a:solidFill>
                  <a:srgbClr val="000000"/>
                </a:solidFill>
                <a:latin typeface="Georgia Pro"/>
              </a:rPr>
              <a:t> y </a:t>
            </a:r>
            <a:r>
              <a:rPr lang="en-US" sz="1200" dirty="0" err="1">
                <a:solidFill>
                  <a:srgbClr val="000000"/>
                </a:solidFill>
                <a:latin typeface="Georgia Pro"/>
              </a:rPr>
              <a:t>apoyo</a:t>
            </a:r>
            <a:r>
              <a:rPr lang="en-US" sz="1200" dirty="0">
                <a:solidFill>
                  <a:srgbClr val="000000"/>
                </a:solidFill>
                <a:latin typeface="Georgia Pro"/>
              </a:rPr>
              <a:t> </a:t>
            </a:r>
            <a:r>
              <a:rPr lang="en-US" sz="1200" dirty="0" err="1">
                <a:solidFill>
                  <a:srgbClr val="000000"/>
                </a:solidFill>
                <a:latin typeface="Georgia Pro"/>
              </a:rPr>
              <a:t>durante</a:t>
            </a:r>
            <a:r>
              <a:rPr lang="en-US" sz="1200" dirty="0">
                <a:solidFill>
                  <a:srgbClr val="000000"/>
                </a:solidFill>
                <a:latin typeface="Georgia Pro"/>
              </a:rPr>
              <a:t> </a:t>
            </a:r>
            <a:r>
              <a:rPr lang="en-US" sz="1200" dirty="0" err="1">
                <a:solidFill>
                  <a:srgbClr val="000000"/>
                </a:solidFill>
                <a:latin typeface="Georgia Pro"/>
              </a:rPr>
              <a:t>todo</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proceso</a:t>
            </a:r>
            <a:r>
              <a:rPr lang="en-US" sz="1200" dirty="0">
                <a:solidFill>
                  <a:srgbClr val="000000"/>
                </a:solidFill>
                <a:latin typeface="Georgia Pro"/>
              </a:rPr>
              <a:t> de </a:t>
            </a:r>
            <a:r>
              <a:rPr lang="en-US" sz="1200" dirty="0" err="1">
                <a:solidFill>
                  <a:srgbClr val="000000"/>
                </a:solidFill>
                <a:latin typeface="Georgia Pro"/>
              </a:rPr>
              <a:t>cierre</a:t>
            </a:r>
            <a:r>
              <a:rPr lang="en-US" sz="1200" dirty="0">
                <a:solidFill>
                  <a:srgbClr val="000000"/>
                </a:solidFill>
                <a:latin typeface="Georgia Pro"/>
              </a:rPr>
              <a:t>. </a:t>
            </a:r>
          </a:p>
          <a:p>
            <a:pPr marL="280669" lvl="1" indent="-140335" algn="l">
              <a:lnSpc>
                <a:spcPts val="2378"/>
              </a:lnSpc>
              <a:buFont typeface="Arial"/>
              <a:buChar char="•"/>
            </a:pPr>
            <a:r>
              <a:rPr lang="en-US" sz="1200" dirty="0" err="1">
                <a:solidFill>
                  <a:srgbClr val="000000"/>
                </a:solidFill>
                <a:latin typeface="Georgia Pro"/>
              </a:rPr>
              <a:t>Mantenerse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contacto</a:t>
            </a:r>
            <a:r>
              <a:rPr lang="en-US" sz="1200" dirty="0">
                <a:solidFill>
                  <a:srgbClr val="000000"/>
                </a:solidFill>
                <a:latin typeface="Georgia Pro"/>
              </a:rPr>
              <a:t> </a:t>
            </a:r>
            <a:r>
              <a:rPr lang="en-US" sz="1200" dirty="0" err="1">
                <a:solidFill>
                  <a:srgbClr val="000000"/>
                </a:solidFill>
                <a:latin typeface="Georgia Pro"/>
              </a:rPr>
              <a:t>contigo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relación</a:t>
            </a:r>
            <a:r>
              <a:rPr lang="en-US" sz="1200" dirty="0">
                <a:solidFill>
                  <a:srgbClr val="000000"/>
                </a:solidFill>
                <a:latin typeface="Georgia Pro"/>
              </a:rPr>
              <a:t> con las </a:t>
            </a:r>
            <a:r>
              <a:rPr lang="en-US" sz="1200" dirty="0" err="1">
                <a:solidFill>
                  <a:srgbClr val="000000"/>
                </a:solidFill>
                <a:latin typeface="Georgia Pro"/>
              </a:rPr>
              <a:t>futuras</a:t>
            </a:r>
            <a:r>
              <a:rPr lang="en-US" sz="1200" dirty="0">
                <a:solidFill>
                  <a:srgbClr val="000000"/>
                </a:solidFill>
                <a:latin typeface="Georgia Pro"/>
              </a:rPr>
              <a:t> </a:t>
            </a:r>
            <a:r>
              <a:rPr lang="en-US" sz="1200" dirty="0" err="1">
                <a:solidFill>
                  <a:srgbClr val="000000"/>
                </a:solidFill>
                <a:latin typeface="Georgia Pro"/>
              </a:rPr>
              <a:t>condiciones</a:t>
            </a:r>
            <a:r>
              <a:rPr lang="en-US" sz="1200" dirty="0">
                <a:solidFill>
                  <a:srgbClr val="000000"/>
                </a:solidFill>
                <a:latin typeface="Georgia Pro"/>
              </a:rPr>
              <a:t> del mercado que </a:t>
            </a:r>
            <a:r>
              <a:rPr lang="en-US" sz="1200" dirty="0" err="1">
                <a:solidFill>
                  <a:srgbClr val="000000"/>
                </a:solidFill>
                <a:latin typeface="Georgia Pro"/>
              </a:rPr>
              <a:t>puedan</a:t>
            </a:r>
            <a:r>
              <a:rPr lang="en-US" sz="1200" dirty="0">
                <a:solidFill>
                  <a:srgbClr val="000000"/>
                </a:solidFill>
                <a:latin typeface="Georgia Pro"/>
              </a:rPr>
              <a:t> </a:t>
            </a:r>
            <a:r>
              <a:rPr lang="en-US" sz="1200" dirty="0" err="1">
                <a:solidFill>
                  <a:srgbClr val="000000"/>
                </a:solidFill>
                <a:latin typeface="Georgia Pro"/>
              </a:rPr>
              <a:t>afectar</a:t>
            </a:r>
            <a:r>
              <a:rPr lang="en-US" sz="1200" dirty="0">
                <a:solidFill>
                  <a:srgbClr val="000000"/>
                </a:solidFill>
                <a:latin typeface="Georgia Pro"/>
              </a:rPr>
              <a:t> al valor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vivienda</a:t>
            </a:r>
            <a:r>
              <a:rPr lang="en-US" sz="1200" dirty="0">
                <a:solidFill>
                  <a:srgbClr val="000000"/>
                </a:solidFill>
                <a:latin typeface="Georgia Pro"/>
              </a:rPr>
              <a:t>. </a:t>
            </a:r>
          </a:p>
          <a:p>
            <a:pPr marL="280669" lvl="1" indent="-140335" algn="l">
              <a:lnSpc>
                <a:spcPts val="2378"/>
              </a:lnSpc>
              <a:buFont typeface="Arial"/>
              <a:buChar char="•"/>
            </a:pPr>
            <a:r>
              <a:rPr lang="en-US" sz="1200" dirty="0">
                <a:solidFill>
                  <a:srgbClr val="000000"/>
                </a:solidFill>
                <a:latin typeface="Georgia Pro"/>
              </a:rPr>
              <a:t>¡</a:t>
            </a:r>
            <a:r>
              <a:rPr lang="en-US" sz="1200" dirty="0" err="1">
                <a:solidFill>
                  <a:srgbClr val="000000"/>
                </a:solidFill>
                <a:latin typeface="Georgia Pro"/>
              </a:rPr>
              <a:t>Agradezco</a:t>
            </a:r>
            <a:r>
              <a:rPr lang="en-US" sz="1200" dirty="0">
                <a:solidFill>
                  <a:srgbClr val="000000"/>
                </a:solidFill>
                <a:latin typeface="Georgia Pro"/>
              </a:rPr>
              <a:t> </a:t>
            </a:r>
            <a:r>
              <a:rPr lang="en-US" sz="1200" dirty="0" err="1">
                <a:solidFill>
                  <a:srgbClr val="000000"/>
                </a:solidFill>
                <a:latin typeface="Georgia Pro"/>
              </a:rPr>
              <a:t>cualquier</a:t>
            </a:r>
            <a:r>
              <a:rPr lang="en-US" sz="1200" dirty="0">
                <a:solidFill>
                  <a:srgbClr val="000000"/>
                </a:solidFill>
                <a:latin typeface="Georgia Pro"/>
              </a:rPr>
              <a:t> </a:t>
            </a:r>
            <a:r>
              <a:rPr lang="en-US" sz="1200" dirty="0" err="1">
                <a:solidFill>
                  <a:srgbClr val="000000"/>
                </a:solidFill>
                <a:latin typeface="Georgia Pro"/>
              </a:rPr>
              <a:t>recomendación</a:t>
            </a:r>
            <a:r>
              <a:rPr lang="en-US" sz="1200" dirty="0">
                <a:solidFill>
                  <a:srgbClr val="000000"/>
                </a:solidFill>
                <a:latin typeface="Georgia Pro"/>
              </a:rPr>
              <a:t> a </a:t>
            </a:r>
            <a:r>
              <a:rPr lang="en-US" sz="1200" dirty="0" err="1">
                <a:solidFill>
                  <a:srgbClr val="000000"/>
                </a:solidFill>
                <a:latin typeface="Georgia Pro"/>
              </a:rPr>
              <a:t>familiares</a:t>
            </a:r>
            <a:r>
              <a:rPr lang="en-US" sz="1200" dirty="0">
                <a:solidFill>
                  <a:srgbClr val="000000"/>
                </a:solidFill>
                <a:latin typeface="Georgia Pro"/>
              </a:rPr>
              <a:t> y amigos! </a:t>
            </a:r>
          </a:p>
        </p:txBody>
      </p:sp>
      <p:sp>
        <p:nvSpPr>
          <p:cNvPr id="3" name="Freeform 3"/>
          <p:cNvSpPr/>
          <p:nvPr/>
        </p:nvSpPr>
        <p:spPr>
          <a:xfrm>
            <a:off x="533400" y="0"/>
            <a:ext cx="6705600" cy="2579148"/>
          </a:xfrm>
          <a:custGeom>
            <a:avLst/>
            <a:gdLst/>
            <a:ahLst/>
            <a:cxnLst/>
            <a:rect l="l" t="t" r="r" b="b"/>
            <a:pathLst>
              <a:path w="6705600" h="2579148">
                <a:moveTo>
                  <a:pt x="0" y="0"/>
                </a:moveTo>
                <a:lnTo>
                  <a:pt x="6705600" y="0"/>
                </a:lnTo>
                <a:lnTo>
                  <a:pt x="6705600" y="2579148"/>
                </a:lnTo>
                <a:lnTo>
                  <a:pt x="0" y="2579148"/>
                </a:lnTo>
                <a:lnTo>
                  <a:pt x="0" y="0"/>
                </a:lnTo>
                <a:close/>
              </a:path>
            </a:pathLst>
          </a:custGeom>
          <a:blipFill>
            <a:blip r:embed="rId2" cstate="email">
              <a:extLst>
                <a:ext uri="{28A0092B-C50C-407E-A947-70E740481C1C}">
                  <a14:useLocalDpi xmlns:a14="http://schemas.microsoft.com/office/drawing/2010/main"/>
                </a:ext>
              </a:extLst>
            </a:blip>
            <a:stretch>
              <a:fillRect t="-38188" b="-25823"/>
            </a:stretch>
          </a:blipFill>
        </p:spPr>
        <p:txBody>
          <a:bodyPr/>
          <a:lstStyle/>
          <a:p>
            <a:endParaRPr lang="en-US"/>
          </a:p>
        </p:txBody>
      </p:sp>
      <p:sp>
        <p:nvSpPr>
          <p:cNvPr id="4" name="TextBox 4"/>
          <p:cNvSpPr txBox="1"/>
          <p:nvPr/>
        </p:nvSpPr>
        <p:spPr>
          <a:xfrm>
            <a:off x="533399" y="2838911"/>
            <a:ext cx="6832065" cy="692497"/>
          </a:xfrm>
          <a:prstGeom prst="rect">
            <a:avLst/>
          </a:prstGeom>
        </p:spPr>
        <p:txBody>
          <a:bodyPr wrap="square" lIns="0" tIns="0" rIns="0" bIns="0" rtlCol="0" anchor="t">
            <a:spAutoFit/>
          </a:bodyPr>
          <a:lstStyle/>
          <a:p>
            <a:pPr algn="l">
              <a:lnSpc>
                <a:spcPts val="2717"/>
              </a:lnSpc>
            </a:pPr>
            <a:r>
              <a:rPr lang="en-US" sz="2264" dirty="0">
                <a:solidFill>
                  <a:srgbClr val="000000"/>
                </a:solidFill>
                <a:latin typeface="Georgia Pro Bold"/>
              </a:rPr>
              <a:t>En </a:t>
            </a:r>
            <a:r>
              <a:rPr lang="en-US" sz="2264" dirty="0" err="1">
                <a:solidFill>
                  <a:srgbClr val="000000"/>
                </a:solidFill>
                <a:latin typeface="Georgia Pro Bold"/>
              </a:rPr>
              <a:t>resumen</a:t>
            </a:r>
            <a:r>
              <a:rPr lang="en-US" sz="2264" dirty="0">
                <a:solidFill>
                  <a:srgbClr val="000000"/>
                </a:solidFill>
                <a:latin typeface="Georgia Pro Bold"/>
              </a:rPr>
              <a:t>, </a:t>
            </a:r>
            <a:r>
              <a:rPr lang="en-US" sz="2264" dirty="0" err="1">
                <a:solidFill>
                  <a:srgbClr val="000000"/>
                </a:solidFill>
                <a:latin typeface="Georgia Pro Bold"/>
              </a:rPr>
              <a:t>como</a:t>
            </a:r>
            <a:r>
              <a:rPr lang="en-US" sz="2264" dirty="0">
                <a:solidFill>
                  <a:srgbClr val="000000"/>
                </a:solidFill>
                <a:latin typeface="Georgia Pro Bold"/>
              </a:rPr>
              <a:t> </a:t>
            </a:r>
            <a:r>
              <a:rPr lang="en-US" sz="2264" dirty="0" err="1">
                <a:solidFill>
                  <a:srgbClr val="000000"/>
                </a:solidFill>
                <a:latin typeface="Georgia Pro Bold"/>
              </a:rPr>
              <a:t>tu</a:t>
            </a:r>
            <a:r>
              <a:rPr lang="en-US" sz="2264" dirty="0">
                <a:solidFill>
                  <a:srgbClr val="000000"/>
                </a:solidFill>
                <a:latin typeface="Georgia Pro Bold"/>
              </a:rPr>
              <a:t> </a:t>
            </a:r>
            <a:r>
              <a:rPr lang="en-US" sz="2264" dirty="0" err="1">
                <a:solidFill>
                  <a:srgbClr val="000000"/>
                </a:solidFill>
                <a:latin typeface="Georgia Pro Bold"/>
              </a:rPr>
              <a:t>Agente</a:t>
            </a:r>
            <a:r>
              <a:rPr lang="en-US" sz="2264" dirty="0">
                <a:solidFill>
                  <a:srgbClr val="000000"/>
                </a:solidFill>
                <a:latin typeface="Georgia Pro Bold"/>
              </a:rPr>
              <a:t> del Comprador, </a:t>
            </a:r>
            <a:r>
              <a:rPr lang="en-US" sz="2264" dirty="0" err="1">
                <a:solidFill>
                  <a:srgbClr val="000000"/>
                </a:solidFill>
                <a:latin typeface="Georgia Pro Bold"/>
              </a:rPr>
              <a:t>yo</a:t>
            </a:r>
            <a:r>
              <a:rPr lang="en-US" sz="2264" dirty="0">
                <a:solidFill>
                  <a:srgbClr val="000000"/>
                </a:solidFill>
                <a:latin typeface="Georgia Pro Bold"/>
              </a:rPr>
              <a:t>...</a:t>
            </a:r>
          </a:p>
        </p:txBody>
      </p:sp>
      <p:grpSp>
        <p:nvGrpSpPr>
          <p:cNvPr id="5" name="Group 5"/>
          <p:cNvGrpSpPr/>
          <p:nvPr/>
        </p:nvGrpSpPr>
        <p:grpSpPr>
          <a:xfrm>
            <a:off x="-93720" y="9611929"/>
            <a:ext cx="7989642" cy="446471"/>
            <a:chOff x="0" y="0"/>
            <a:chExt cx="2785060" cy="155633"/>
          </a:xfrm>
        </p:grpSpPr>
        <p:sp>
          <p:nvSpPr>
            <p:cNvPr id="6" name="Freeform 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7" name="TextBox 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8" name="TextBox 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4745011"/>
            <a:ext cx="6705600" cy="5313389"/>
            <a:chOff x="0" y="0"/>
            <a:chExt cx="3437178" cy="2723554"/>
          </a:xfrm>
        </p:grpSpPr>
        <p:sp>
          <p:nvSpPr>
            <p:cNvPr id="3" name="Freeform 3"/>
            <p:cNvSpPr/>
            <p:nvPr/>
          </p:nvSpPr>
          <p:spPr>
            <a:xfrm>
              <a:off x="0" y="0"/>
              <a:ext cx="3437178" cy="2723554"/>
            </a:xfrm>
            <a:custGeom>
              <a:avLst/>
              <a:gdLst/>
              <a:ahLst/>
              <a:cxnLst/>
              <a:rect l="l" t="t" r="r" b="b"/>
              <a:pathLst>
                <a:path w="3437178" h="2723554">
                  <a:moveTo>
                    <a:pt x="0" y="0"/>
                  </a:moveTo>
                  <a:lnTo>
                    <a:pt x="3437178" y="0"/>
                  </a:lnTo>
                  <a:lnTo>
                    <a:pt x="3437178" y="2723554"/>
                  </a:lnTo>
                  <a:lnTo>
                    <a:pt x="0" y="2723554"/>
                  </a:lnTo>
                  <a:close/>
                </a:path>
              </a:pathLst>
            </a:custGeom>
            <a:solidFill>
              <a:srgbClr val="A8D0F6">
                <a:alpha val="71765"/>
              </a:srgbClr>
            </a:solidFill>
          </p:spPr>
          <p:txBody>
            <a:bodyPr/>
            <a:lstStyle/>
            <a:p>
              <a:endParaRPr lang="en-US"/>
            </a:p>
          </p:txBody>
        </p:sp>
      </p:grpSp>
      <p:grpSp>
        <p:nvGrpSpPr>
          <p:cNvPr id="4" name="Group 4"/>
          <p:cNvGrpSpPr/>
          <p:nvPr/>
        </p:nvGrpSpPr>
        <p:grpSpPr>
          <a:xfrm>
            <a:off x="533400" y="0"/>
            <a:ext cx="6705600" cy="5581217"/>
            <a:chOff x="0" y="0"/>
            <a:chExt cx="8940800" cy="7441623"/>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l="9938" r="9938"/>
            <a:stretch>
              <a:fillRect/>
            </a:stretch>
          </p:blipFill>
          <p:spPr>
            <a:xfrm>
              <a:off x="0" y="0"/>
              <a:ext cx="8940800" cy="7441623"/>
            </a:xfrm>
            <a:prstGeom prst="rect">
              <a:avLst/>
            </a:prstGeom>
          </p:spPr>
        </p:pic>
      </p:grpSp>
      <p:grpSp>
        <p:nvGrpSpPr>
          <p:cNvPr id="6" name="Group 6"/>
          <p:cNvGrpSpPr/>
          <p:nvPr/>
        </p:nvGrpSpPr>
        <p:grpSpPr>
          <a:xfrm rot="-10800000">
            <a:off x="3147293" y="9170966"/>
            <a:ext cx="1415622" cy="201634"/>
            <a:chOff x="0" y="0"/>
            <a:chExt cx="1358300" cy="193469"/>
          </a:xfrm>
        </p:grpSpPr>
        <p:sp>
          <p:nvSpPr>
            <p:cNvPr id="7" name="Freeform 7"/>
            <p:cNvSpPr/>
            <p:nvPr/>
          </p:nvSpPr>
          <p:spPr>
            <a:xfrm>
              <a:off x="0" y="0"/>
              <a:ext cx="1358300" cy="193469"/>
            </a:xfrm>
            <a:custGeom>
              <a:avLst/>
              <a:gdLst/>
              <a:ahLst/>
              <a:cxnLst/>
              <a:rect l="l" t="t" r="r" b="b"/>
              <a:pathLst>
                <a:path w="1358300" h="193469">
                  <a:moveTo>
                    <a:pt x="0" y="0"/>
                  </a:moveTo>
                  <a:lnTo>
                    <a:pt x="1358300" y="0"/>
                  </a:lnTo>
                  <a:lnTo>
                    <a:pt x="1358300" y="193469"/>
                  </a:lnTo>
                  <a:lnTo>
                    <a:pt x="0" y="193469"/>
                  </a:lnTo>
                  <a:close/>
                </a:path>
              </a:pathLst>
            </a:custGeom>
            <a:solidFill>
              <a:srgbClr val="292929"/>
            </a:solidFill>
          </p:spPr>
          <p:txBody>
            <a:bodyPr/>
            <a:lstStyle/>
            <a:p>
              <a:endParaRPr lang="en-US"/>
            </a:p>
          </p:txBody>
        </p:sp>
      </p:grpSp>
      <p:grpSp>
        <p:nvGrpSpPr>
          <p:cNvPr id="8" name="Group 8"/>
          <p:cNvGrpSpPr/>
          <p:nvPr/>
        </p:nvGrpSpPr>
        <p:grpSpPr>
          <a:xfrm>
            <a:off x="3962523" y="203918"/>
            <a:ext cx="3276477" cy="524309"/>
            <a:chOff x="0" y="0"/>
            <a:chExt cx="3571380" cy="571500"/>
          </a:xfrm>
        </p:grpSpPr>
        <p:sp>
          <p:nvSpPr>
            <p:cNvPr id="9" name="Freeform 9"/>
            <p:cNvSpPr/>
            <p:nvPr/>
          </p:nvSpPr>
          <p:spPr>
            <a:xfrm>
              <a:off x="0" y="255270"/>
              <a:ext cx="3571380" cy="69850"/>
            </a:xfrm>
            <a:custGeom>
              <a:avLst/>
              <a:gdLst/>
              <a:ahLst/>
              <a:cxnLst/>
              <a:rect l="l" t="t" r="r" b="b"/>
              <a:pathLst>
                <a:path w="3571380" h="69850">
                  <a:moveTo>
                    <a:pt x="3280550" y="0"/>
                  </a:moveTo>
                  <a:lnTo>
                    <a:pt x="0" y="0"/>
                  </a:lnTo>
                  <a:lnTo>
                    <a:pt x="0" y="69850"/>
                  </a:lnTo>
                  <a:lnTo>
                    <a:pt x="3571380" y="69850"/>
                  </a:lnTo>
                  <a:lnTo>
                    <a:pt x="3571380" y="0"/>
                  </a:lnTo>
                  <a:close/>
                </a:path>
              </a:pathLst>
            </a:custGeom>
            <a:solidFill>
              <a:srgbClr val="292929"/>
            </a:solidFill>
          </p:spPr>
          <p:txBody>
            <a:bodyPr/>
            <a:lstStyle/>
            <a:p>
              <a:endParaRPr lang="en-US"/>
            </a:p>
          </p:txBody>
        </p:sp>
      </p:grpSp>
      <p:sp>
        <p:nvSpPr>
          <p:cNvPr id="10" name="TextBox 10"/>
          <p:cNvSpPr txBox="1"/>
          <p:nvPr/>
        </p:nvSpPr>
        <p:spPr>
          <a:xfrm>
            <a:off x="1632492" y="6193256"/>
            <a:ext cx="4507416" cy="2129872"/>
          </a:xfrm>
          <a:prstGeom prst="rect">
            <a:avLst/>
          </a:prstGeom>
        </p:spPr>
        <p:txBody>
          <a:bodyPr lIns="0" tIns="0" rIns="0" bIns="0" rtlCol="0" anchor="t">
            <a:spAutoFit/>
          </a:bodyPr>
          <a:lstStyle/>
          <a:p>
            <a:pPr algn="ctr">
              <a:lnSpc>
                <a:spcPts val="2456"/>
              </a:lnSpc>
            </a:pPr>
            <a:r>
              <a:rPr lang="en-US" sz="1898" dirty="0" err="1">
                <a:solidFill>
                  <a:srgbClr val="000000"/>
                </a:solidFill>
                <a:latin typeface="Georgia Pro Bold"/>
              </a:rPr>
              <a:t>Comprar</a:t>
            </a:r>
            <a:r>
              <a:rPr lang="en-US" sz="1898" dirty="0">
                <a:solidFill>
                  <a:srgbClr val="000000"/>
                </a:solidFill>
                <a:latin typeface="Georgia Pro Bold"/>
              </a:rPr>
              <a:t> </a:t>
            </a:r>
            <a:r>
              <a:rPr lang="en-US" sz="1898" dirty="0" err="1">
                <a:solidFill>
                  <a:srgbClr val="000000"/>
                </a:solidFill>
                <a:latin typeface="Georgia Pro Bold"/>
              </a:rPr>
              <a:t>una</a:t>
            </a:r>
            <a:r>
              <a:rPr lang="en-US" sz="1898" dirty="0">
                <a:solidFill>
                  <a:srgbClr val="000000"/>
                </a:solidFill>
                <a:latin typeface="Georgia Pro Bold"/>
              </a:rPr>
              <a:t> casa es </a:t>
            </a:r>
            <a:r>
              <a:rPr lang="en-US" sz="1898" dirty="0" err="1">
                <a:solidFill>
                  <a:srgbClr val="000000"/>
                </a:solidFill>
                <a:latin typeface="Georgia Pro Bold"/>
              </a:rPr>
              <a:t>una</a:t>
            </a:r>
            <a:r>
              <a:rPr lang="en-US" sz="1898" dirty="0">
                <a:solidFill>
                  <a:srgbClr val="000000"/>
                </a:solidFill>
                <a:latin typeface="Georgia Pro Bold"/>
              </a:rPr>
              <a:t> gran </a:t>
            </a:r>
            <a:r>
              <a:rPr lang="en-US" sz="1898" dirty="0" err="1">
                <a:solidFill>
                  <a:srgbClr val="000000"/>
                </a:solidFill>
                <a:latin typeface="Georgia Pro Bold"/>
              </a:rPr>
              <a:t>decisión</a:t>
            </a:r>
            <a:r>
              <a:rPr lang="en-US" sz="1898" dirty="0">
                <a:solidFill>
                  <a:srgbClr val="000000"/>
                </a:solidFill>
                <a:latin typeface="Georgia Pro"/>
              </a:rPr>
              <a:t>. </a:t>
            </a:r>
          </a:p>
          <a:p>
            <a:pPr algn="ctr">
              <a:lnSpc>
                <a:spcPts val="2457"/>
              </a:lnSpc>
            </a:pPr>
            <a:endParaRPr lang="en-US" sz="1898" dirty="0">
              <a:solidFill>
                <a:srgbClr val="000000"/>
              </a:solidFill>
              <a:latin typeface="Georgia Pro"/>
            </a:endParaRPr>
          </a:p>
          <a:p>
            <a:pPr algn="ctr">
              <a:lnSpc>
                <a:spcPts val="2457"/>
              </a:lnSpc>
            </a:pPr>
            <a:r>
              <a:rPr lang="en-US" sz="1898" dirty="0">
                <a:solidFill>
                  <a:srgbClr val="000000"/>
                </a:solidFill>
                <a:latin typeface="Georgia Pro"/>
              </a:rPr>
              <a:t> Como </a:t>
            </a:r>
            <a:r>
              <a:rPr lang="en-US" sz="1898" dirty="0" err="1">
                <a:solidFill>
                  <a:srgbClr val="000000"/>
                </a:solidFill>
                <a:latin typeface="Georgia Pro"/>
              </a:rPr>
              <a:t>el</a:t>
            </a:r>
            <a:r>
              <a:rPr lang="en-US" sz="1898" dirty="0">
                <a:solidFill>
                  <a:srgbClr val="000000"/>
                </a:solidFill>
                <a:latin typeface="Georgia Pro"/>
              </a:rPr>
              <a:t> mercado </a:t>
            </a:r>
            <a:r>
              <a:rPr lang="en-US" sz="1898" dirty="0" err="1">
                <a:solidFill>
                  <a:srgbClr val="000000"/>
                </a:solidFill>
                <a:latin typeface="Georgia Pro"/>
              </a:rPr>
              <a:t>inmobiliario</a:t>
            </a:r>
            <a:r>
              <a:rPr lang="en-US" sz="1898" dirty="0">
                <a:solidFill>
                  <a:srgbClr val="000000"/>
                </a:solidFill>
                <a:latin typeface="Georgia Pro"/>
              </a:rPr>
              <a:t> y la </a:t>
            </a:r>
            <a:r>
              <a:rPr lang="en-US" sz="1898" dirty="0" err="1">
                <a:solidFill>
                  <a:srgbClr val="000000"/>
                </a:solidFill>
                <a:latin typeface="Georgia Pro"/>
              </a:rPr>
              <a:t>economía</a:t>
            </a:r>
            <a:r>
              <a:rPr lang="en-US" sz="1898" dirty="0">
                <a:solidFill>
                  <a:srgbClr val="000000"/>
                </a:solidFill>
                <a:latin typeface="Georgia Pro"/>
              </a:rPr>
              <a:t> se </a:t>
            </a:r>
            <a:r>
              <a:rPr lang="en-US" sz="1898" dirty="0" err="1">
                <a:solidFill>
                  <a:srgbClr val="000000"/>
                </a:solidFill>
                <a:latin typeface="Georgia Pro"/>
              </a:rPr>
              <a:t>ajustan</a:t>
            </a:r>
            <a:r>
              <a:rPr lang="en-US" sz="1898" dirty="0">
                <a:solidFill>
                  <a:srgbClr val="000000"/>
                </a:solidFill>
                <a:latin typeface="Georgia Pro"/>
              </a:rPr>
              <a:t> </a:t>
            </a:r>
            <a:r>
              <a:rPr lang="en-US" sz="1898" dirty="0" err="1">
                <a:solidFill>
                  <a:srgbClr val="000000"/>
                </a:solidFill>
                <a:latin typeface="Georgia Pro"/>
              </a:rPr>
              <a:t>constantemente</a:t>
            </a:r>
            <a:r>
              <a:rPr lang="en-US" sz="1898" dirty="0">
                <a:solidFill>
                  <a:srgbClr val="000000"/>
                </a:solidFill>
                <a:latin typeface="Georgia Pro"/>
              </a:rPr>
              <a:t> a las </a:t>
            </a:r>
            <a:r>
              <a:rPr lang="en-US" sz="1898" dirty="0" err="1">
                <a:solidFill>
                  <a:srgbClr val="000000"/>
                </a:solidFill>
                <a:latin typeface="Georgia Pro"/>
              </a:rPr>
              <a:t>circunstancias</a:t>
            </a:r>
            <a:r>
              <a:rPr lang="en-US" sz="1898" dirty="0">
                <a:solidFill>
                  <a:srgbClr val="000000"/>
                </a:solidFill>
                <a:latin typeface="Georgia Pro"/>
              </a:rPr>
              <a:t> </a:t>
            </a:r>
            <a:r>
              <a:rPr lang="en-US" sz="1898" dirty="0" err="1">
                <a:solidFill>
                  <a:srgbClr val="000000"/>
                </a:solidFill>
                <a:latin typeface="Georgia Pro"/>
              </a:rPr>
              <a:t>siempre</a:t>
            </a:r>
            <a:r>
              <a:rPr lang="en-US" sz="1898" dirty="0">
                <a:solidFill>
                  <a:srgbClr val="000000"/>
                </a:solidFill>
                <a:latin typeface="Georgia Pro"/>
              </a:rPr>
              <a:t> </a:t>
            </a:r>
            <a:r>
              <a:rPr lang="en-US" sz="1898" dirty="0" err="1">
                <a:solidFill>
                  <a:srgbClr val="000000"/>
                </a:solidFill>
                <a:latin typeface="Georgia Pro"/>
              </a:rPr>
              <a:t>cambiantes</a:t>
            </a:r>
            <a:r>
              <a:rPr lang="en-US" sz="1898" dirty="0">
                <a:solidFill>
                  <a:srgbClr val="000000"/>
                </a:solidFill>
                <a:latin typeface="Georgia Pro"/>
              </a:rPr>
              <a:t> que </a:t>
            </a:r>
            <a:r>
              <a:rPr lang="en-US" sz="1898" dirty="0" err="1">
                <a:solidFill>
                  <a:srgbClr val="000000"/>
                </a:solidFill>
                <a:latin typeface="Georgia Pro"/>
              </a:rPr>
              <a:t>nos</a:t>
            </a:r>
            <a:r>
              <a:rPr lang="en-US" sz="1898" dirty="0">
                <a:solidFill>
                  <a:srgbClr val="000000"/>
                </a:solidFill>
                <a:latin typeface="Georgia Pro"/>
              </a:rPr>
              <a:t> </a:t>
            </a:r>
            <a:r>
              <a:rPr lang="en-US" sz="1898" dirty="0" err="1">
                <a:solidFill>
                  <a:srgbClr val="000000"/>
                </a:solidFill>
                <a:latin typeface="Georgia Pro"/>
              </a:rPr>
              <a:t>rodean</a:t>
            </a:r>
            <a:r>
              <a:rPr lang="en-US" sz="1898" dirty="0">
                <a:solidFill>
                  <a:srgbClr val="000000"/>
                </a:solidFill>
                <a:latin typeface="Georgia Pro"/>
              </a:rPr>
              <a:t>. </a:t>
            </a:r>
            <a:r>
              <a:rPr lang="en-US" sz="1898" dirty="0" err="1">
                <a:solidFill>
                  <a:srgbClr val="000000"/>
                </a:solidFill>
                <a:latin typeface="Georgia Pro"/>
              </a:rPr>
              <a:t>Quiero</a:t>
            </a:r>
            <a:r>
              <a:rPr lang="en-US" sz="1898" dirty="0">
                <a:solidFill>
                  <a:srgbClr val="000000"/>
                </a:solidFill>
                <a:latin typeface="Georgia Pro"/>
              </a:rPr>
              <a:t> que </a:t>
            </a:r>
            <a:r>
              <a:rPr lang="en-US" sz="1898" dirty="0" err="1">
                <a:solidFill>
                  <a:srgbClr val="000000"/>
                </a:solidFill>
                <a:latin typeface="Georgia Pro"/>
              </a:rPr>
              <a:t>sepas</a:t>
            </a:r>
            <a:r>
              <a:rPr lang="en-US" sz="1898" dirty="0">
                <a:solidFill>
                  <a:srgbClr val="000000"/>
                </a:solidFill>
                <a:latin typeface="Georgia Pro"/>
              </a:rPr>
              <a:t> que </a:t>
            </a:r>
            <a:r>
              <a:rPr lang="en-US" sz="1898" dirty="0" err="1">
                <a:solidFill>
                  <a:srgbClr val="000000"/>
                </a:solidFill>
                <a:latin typeface="Georgia Pro"/>
              </a:rPr>
              <a:t>estoy</a:t>
            </a:r>
            <a:r>
              <a:rPr lang="en-US" sz="1898" dirty="0">
                <a:solidFill>
                  <a:srgbClr val="000000"/>
                </a:solidFill>
                <a:latin typeface="Georgia Pro"/>
              </a:rPr>
              <a:t> </a:t>
            </a:r>
            <a:r>
              <a:rPr lang="en-US" sz="1898" dirty="0" err="1">
                <a:solidFill>
                  <a:srgbClr val="000000"/>
                </a:solidFill>
                <a:latin typeface="Georgia Pro"/>
              </a:rPr>
              <a:t>aquí</a:t>
            </a:r>
            <a:r>
              <a:rPr lang="en-US" sz="1898" dirty="0">
                <a:solidFill>
                  <a:srgbClr val="000000"/>
                </a:solidFill>
                <a:latin typeface="Georgia Pro"/>
              </a:rPr>
              <a:t> para </a:t>
            </a:r>
            <a:r>
              <a:rPr lang="en-US" sz="1898" dirty="0" err="1">
                <a:solidFill>
                  <a:srgbClr val="000000"/>
                </a:solidFill>
                <a:latin typeface="Georgia Pro"/>
              </a:rPr>
              <a:t>ayudarte</a:t>
            </a:r>
            <a:r>
              <a:rPr lang="en-US" sz="1898" dirty="0">
                <a:solidFill>
                  <a:srgbClr val="000000"/>
                </a:solidFill>
                <a:latin typeface="Georgia Pro"/>
              </a:rPr>
              <a:t> </a:t>
            </a:r>
            <a:r>
              <a:rPr lang="en-US" sz="1898" dirty="0" err="1">
                <a:solidFill>
                  <a:srgbClr val="000000"/>
                </a:solidFill>
                <a:latin typeface="Georgia Pro"/>
              </a:rPr>
              <a:t>en</a:t>
            </a:r>
            <a:r>
              <a:rPr lang="en-US" sz="1898" dirty="0">
                <a:solidFill>
                  <a:srgbClr val="000000"/>
                </a:solidFill>
                <a:latin typeface="Georgia Pro"/>
              </a:rPr>
              <a:t> </a:t>
            </a:r>
            <a:r>
              <a:rPr lang="en-US" sz="1898" dirty="0" err="1">
                <a:solidFill>
                  <a:srgbClr val="000000"/>
                </a:solidFill>
                <a:latin typeface="Georgia Pro"/>
              </a:rPr>
              <a:t>cada</a:t>
            </a:r>
            <a:r>
              <a:rPr lang="en-US" sz="1898" dirty="0">
                <a:solidFill>
                  <a:srgbClr val="000000"/>
                </a:solidFill>
                <a:latin typeface="Georgia Pro"/>
              </a:rPr>
              <a:t> paso del </a:t>
            </a:r>
            <a:r>
              <a:rPr lang="en-US" sz="1898" dirty="0" err="1">
                <a:solidFill>
                  <a:srgbClr val="000000"/>
                </a:solidFill>
                <a:latin typeface="Georgia Pro"/>
              </a:rPr>
              <a:t>camino</a:t>
            </a:r>
            <a:r>
              <a:rPr lang="en-US" sz="1898" dirty="0">
                <a:solidFill>
                  <a:srgbClr val="000000"/>
                </a:solidFill>
                <a:latin typeface="Georgia Pro"/>
              </a:rPr>
              <a:t> </a:t>
            </a:r>
            <a:r>
              <a:rPr lang="en-US" sz="1898" dirty="0" err="1">
                <a:solidFill>
                  <a:srgbClr val="000000"/>
                </a:solidFill>
                <a:latin typeface="Georgia Pro"/>
              </a:rPr>
              <a:t>como</a:t>
            </a:r>
            <a:r>
              <a:rPr lang="en-US" sz="1898" dirty="0">
                <a:solidFill>
                  <a:srgbClr val="000000"/>
                </a:solidFill>
                <a:latin typeface="Georgia Pro"/>
              </a:rPr>
              <a:t> </a:t>
            </a:r>
            <a:r>
              <a:rPr lang="en-US" sz="1898" dirty="0" err="1">
                <a:solidFill>
                  <a:srgbClr val="000000"/>
                </a:solidFill>
                <a:latin typeface="Georgia Pro"/>
              </a:rPr>
              <a:t>tu</a:t>
            </a:r>
            <a:r>
              <a:rPr lang="en-US" sz="1898" dirty="0">
                <a:solidFill>
                  <a:srgbClr val="000000"/>
                </a:solidFill>
                <a:latin typeface="Georgia Pro"/>
              </a:rPr>
              <a:t> </a:t>
            </a:r>
            <a:r>
              <a:rPr lang="en-US" sz="1898" dirty="0" err="1">
                <a:solidFill>
                  <a:srgbClr val="000000"/>
                </a:solidFill>
                <a:latin typeface="Georgia Pro"/>
              </a:rPr>
              <a:t>guía</a:t>
            </a:r>
            <a:r>
              <a:rPr lang="en-US" sz="1898" dirty="0">
                <a:solidFill>
                  <a:srgbClr val="000000"/>
                </a:solidFill>
                <a:latin typeface="Georgia Pro"/>
              </a:rPr>
              <a:t> </a:t>
            </a:r>
            <a:r>
              <a:rPr lang="en-US" sz="1898" dirty="0" err="1">
                <a:solidFill>
                  <a:srgbClr val="000000"/>
                </a:solidFill>
                <a:latin typeface="Georgia Pro"/>
              </a:rPr>
              <a:t>experta</a:t>
            </a:r>
            <a:r>
              <a:rPr lang="en-US" sz="1898" dirty="0">
                <a:solidFill>
                  <a:srgbClr val="000000"/>
                </a:solidFill>
                <a:latin typeface="Georgia Pro"/>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5761" y="6645478"/>
            <a:ext cx="8294396" cy="2966451"/>
          </a:xfrm>
          <a:custGeom>
            <a:avLst/>
            <a:gdLst/>
            <a:ahLst/>
            <a:cxnLst/>
            <a:rect l="l" t="t" r="r" b="b"/>
            <a:pathLst>
              <a:path w="8294396" h="2966451">
                <a:moveTo>
                  <a:pt x="0" y="0"/>
                </a:moveTo>
                <a:lnTo>
                  <a:pt x="8294397" y="0"/>
                </a:lnTo>
                <a:lnTo>
                  <a:pt x="8294397" y="2966451"/>
                </a:lnTo>
                <a:lnTo>
                  <a:pt x="0" y="2966451"/>
                </a:lnTo>
                <a:lnTo>
                  <a:pt x="0" y="0"/>
                </a:lnTo>
                <a:close/>
              </a:path>
            </a:pathLst>
          </a:custGeom>
          <a:blipFill>
            <a:blip r:embed="rId2" cstate="email">
              <a:extLst>
                <a:ext uri="{28A0092B-C50C-407E-A947-70E740481C1C}">
                  <a14:useLocalDpi xmlns:a14="http://schemas.microsoft.com/office/drawing/2010/main"/>
                </a:ext>
              </a:extLst>
            </a:blip>
            <a:stretch>
              <a:fillRect t="-64385"/>
            </a:stretch>
          </a:blipFill>
        </p:spPr>
        <p:txBody>
          <a:bodyPr/>
          <a:lstStyle/>
          <a:p>
            <a:endParaRPr lang="en-US"/>
          </a:p>
        </p:txBody>
      </p:sp>
      <p:grpSp>
        <p:nvGrpSpPr>
          <p:cNvPr id="3" name="Group 3"/>
          <p:cNvGrpSpPr/>
          <p:nvPr/>
        </p:nvGrpSpPr>
        <p:grpSpPr>
          <a:xfrm>
            <a:off x="307276" y="312187"/>
            <a:ext cx="3222523" cy="1207609"/>
            <a:chOff x="0" y="0"/>
            <a:chExt cx="1123320" cy="420953"/>
          </a:xfrm>
        </p:grpSpPr>
        <p:sp>
          <p:nvSpPr>
            <p:cNvPr id="4" name="Freeform 4"/>
            <p:cNvSpPr/>
            <p:nvPr/>
          </p:nvSpPr>
          <p:spPr>
            <a:xfrm>
              <a:off x="0" y="0"/>
              <a:ext cx="1123320" cy="420953"/>
            </a:xfrm>
            <a:custGeom>
              <a:avLst/>
              <a:gdLst/>
              <a:ahLst/>
              <a:cxnLst/>
              <a:rect l="l" t="t" r="r" b="b"/>
              <a:pathLst>
                <a:path w="1123320" h="420953">
                  <a:moveTo>
                    <a:pt x="0" y="0"/>
                  </a:moveTo>
                  <a:lnTo>
                    <a:pt x="1123320" y="0"/>
                  </a:lnTo>
                  <a:lnTo>
                    <a:pt x="1123320" y="420953"/>
                  </a:lnTo>
                  <a:lnTo>
                    <a:pt x="0" y="420953"/>
                  </a:lnTo>
                  <a:close/>
                </a:path>
              </a:pathLst>
            </a:custGeom>
            <a:solidFill>
              <a:srgbClr val="231F20"/>
            </a:solidFill>
          </p:spPr>
          <p:txBody>
            <a:bodyPr/>
            <a:lstStyle/>
            <a:p>
              <a:endParaRPr lang="en-US"/>
            </a:p>
          </p:txBody>
        </p:sp>
        <p:sp>
          <p:nvSpPr>
            <p:cNvPr id="5" name="TextBox 5"/>
            <p:cNvSpPr txBox="1"/>
            <p:nvPr/>
          </p:nvSpPr>
          <p:spPr>
            <a:xfrm>
              <a:off x="0" y="-28575"/>
              <a:ext cx="1123320" cy="449528"/>
            </a:xfrm>
            <a:prstGeom prst="rect">
              <a:avLst/>
            </a:prstGeom>
          </p:spPr>
          <p:txBody>
            <a:bodyPr lIns="50800" tIns="50800" rIns="50800" bIns="50800" rtlCol="0" anchor="ctr"/>
            <a:lstStyle/>
            <a:p>
              <a:pPr algn="ctr">
                <a:lnSpc>
                  <a:spcPts val="1526"/>
                </a:lnSpc>
              </a:pPr>
              <a:endParaRPr/>
            </a:p>
          </p:txBody>
        </p:sp>
      </p:grpSp>
      <p:sp>
        <p:nvSpPr>
          <p:cNvPr id="6" name="TextBox 6"/>
          <p:cNvSpPr txBox="1"/>
          <p:nvPr/>
        </p:nvSpPr>
        <p:spPr>
          <a:xfrm>
            <a:off x="385273" y="1877898"/>
            <a:ext cx="3066529" cy="4358005"/>
          </a:xfrm>
          <a:prstGeom prst="rect">
            <a:avLst/>
          </a:prstGeom>
        </p:spPr>
        <p:txBody>
          <a:bodyPr lIns="0" tIns="0" rIns="0" bIns="0" rtlCol="0" anchor="t">
            <a:spAutoFit/>
          </a:bodyPr>
          <a:lstStyle/>
          <a:p>
            <a:pPr algn="just">
              <a:lnSpc>
                <a:spcPts val="1819"/>
              </a:lnSpc>
            </a:pPr>
            <a:r>
              <a:rPr lang="en-US" sz="1299" dirty="0" err="1">
                <a:solidFill>
                  <a:srgbClr val="000000"/>
                </a:solidFill>
                <a:latin typeface="Georgia Pro Bold"/>
              </a:rPr>
              <a:t>Apoyo</a:t>
            </a:r>
            <a:r>
              <a:rPr lang="en-US" sz="1299" dirty="0">
                <a:solidFill>
                  <a:srgbClr val="000000"/>
                </a:solidFill>
                <a:latin typeface="Georgia Pro Bold"/>
              </a:rPr>
              <a:t> y </a:t>
            </a:r>
            <a:r>
              <a:rPr lang="en-US" sz="1299" dirty="0" err="1">
                <a:solidFill>
                  <a:srgbClr val="000000"/>
                </a:solidFill>
                <a:latin typeface="Georgia Pro Bold"/>
              </a:rPr>
              <a:t>Asesoramiento</a:t>
            </a:r>
            <a:r>
              <a:rPr lang="en-US" sz="1299" dirty="0">
                <a:solidFill>
                  <a:srgbClr val="000000"/>
                </a:solidFill>
                <a:latin typeface="Georgia Pro Bold"/>
              </a:rPr>
              <a:t>: </a:t>
            </a:r>
            <a:r>
              <a:rPr lang="en-US" sz="1299" dirty="0">
                <a:solidFill>
                  <a:srgbClr val="000000"/>
                </a:solidFill>
                <a:latin typeface="Georgia Pro"/>
              </a:rPr>
              <a:t>Soy </a:t>
            </a:r>
            <a:r>
              <a:rPr lang="en-US" sz="1299" dirty="0" err="1">
                <a:solidFill>
                  <a:srgbClr val="000000"/>
                </a:solidFill>
                <a:latin typeface="Georgia Pro"/>
              </a:rPr>
              <a:t>tu</a:t>
            </a:r>
            <a:r>
              <a:rPr lang="en-US" sz="1299" dirty="0">
                <a:solidFill>
                  <a:srgbClr val="000000"/>
                </a:solidFill>
                <a:latin typeface="Georgia Pro"/>
              </a:rPr>
              <a:t> </a:t>
            </a:r>
            <a:r>
              <a:rPr lang="en-US" sz="1299" dirty="0" err="1">
                <a:solidFill>
                  <a:srgbClr val="000000"/>
                </a:solidFill>
                <a:latin typeface="Georgia Pro"/>
              </a:rPr>
              <a:t>defensor</a:t>
            </a:r>
            <a:r>
              <a:rPr lang="en-US" sz="1299" dirty="0">
                <a:solidFill>
                  <a:srgbClr val="000000"/>
                </a:solidFill>
                <a:latin typeface="Georgia Pro"/>
              </a:rPr>
              <a:t> y </a:t>
            </a:r>
            <a:r>
              <a:rPr lang="en-US" sz="1299" dirty="0" err="1">
                <a:solidFill>
                  <a:srgbClr val="000000"/>
                </a:solidFill>
                <a:latin typeface="Georgia Pro"/>
              </a:rPr>
              <a:t>entrenador</a:t>
            </a:r>
            <a:r>
              <a:rPr lang="en-US" sz="1299" dirty="0">
                <a:solidFill>
                  <a:srgbClr val="000000"/>
                </a:solidFill>
                <a:latin typeface="Georgia Pro"/>
              </a:rPr>
              <a:t> vigilante </a:t>
            </a:r>
            <a:r>
              <a:rPr lang="en-US" sz="1299" dirty="0" err="1">
                <a:solidFill>
                  <a:srgbClr val="000000"/>
                </a:solidFill>
                <a:latin typeface="Georgia Pro"/>
              </a:rPr>
              <a:t>desde</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principio hasta </a:t>
            </a:r>
            <a:r>
              <a:rPr lang="en-US" sz="1299" dirty="0" err="1">
                <a:solidFill>
                  <a:srgbClr val="000000"/>
                </a:solidFill>
                <a:latin typeface="Georgia Pro"/>
              </a:rPr>
              <a:t>el</a:t>
            </a:r>
            <a:r>
              <a:rPr lang="en-US" sz="1299" dirty="0">
                <a:solidFill>
                  <a:srgbClr val="000000"/>
                </a:solidFill>
                <a:latin typeface="Georgia Pro"/>
              </a:rPr>
              <a:t> final del </a:t>
            </a:r>
            <a:r>
              <a:rPr lang="en-US" sz="1299" dirty="0" err="1">
                <a:solidFill>
                  <a:srgbClr val="000000"/>
                </a:solidFill>
                <a:latin typeface="Georgia Pro"/>
              </a:rPr>
              <a:t>proceso</a:t>
            </a:r>
            <a:r>
              <a:rPr lang="en-US" sz="1299" dirty="0">
                <a:solidFill>
                  <a:srgbClr val="000000"/>
                </a:solidFill>
                <a:latin typeface="Georgia Pro"/>
              </a:rPr>
              <a:t> de </a:t>
            </a:r>
            <a:r>
              <a:rPr lang="en-US" sz="1299" dirty="0" err="1">
                <a:solidFill>
                  <a:srgbClr val="000000"/>
                </a:solidFill>
                <a:latin typeface="Georgia Pro"/>
              </a:rPr>
              <a:t>compra</a:t>
            </a:r>
            <a:r>
              <a:rPr lang="en-US" sz="1299" dirty="0">
                <a:solidFill>
                  <a:srgbClr val="000000"/>
                </a:solidFill>
                <a:latin typeface="Georgia Pro"/>
              </a:rPr>
              <a:t> de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vivienda</a:t>
            </a:r>
            <a:r>
              <a:rPr lang="en-US" sz="1299" dirty="0">
                <a:solidFill>
                  <a:srgbClr val="000000"/>
                </a:solidFill>
                <a:latin typeface="Georgia Pro"/>
              </a:rPr>
              <a:t>. Mi </a:t>
            </a:r>
            <a:r>
              <a:rPr lang="en-US" sz="1299" dirty="0" err="1">
                <a:solidFill>
                  <a:srgbClr val="000000"/>
                </a:solidFill>
                <a:latin typeface="Georgia Pro"/>
              </a:rPr>
              <a:t>objetivo</a:t>
            </a:r>
            <a:r>
              <a:rPr lang="en-US" sz="1299" dirty="0">
                <a:solidFill>
                  <a:srgbClr val="000000"/>
                </a:solidFill>
                <a:latin typeface="Georgia Pro"/>
              </a:rPr>
              <a:t> final es </a:t>
            </a:r>
            <a:r>
              <a:rPr lang="en-US" sz="1299" dirty="0" err="1">
                <a:solidFill>
                  <a:srgbClr val="000000"/>
                </a:solidFill>
                <a:latin typeface="Georgia Pro"/>
              </a:rPr>
              <a:t>garantizarte</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experiencia</a:t>
            </a:r>
            <a:r>
              <a:rPr lang="en-US" sz="1299" dirty="0">
                <a:solidFill>
                  <a:srgbClr val="000000"/>
                </a:solidFill>
                <a:latin typeface="Georgia Pro"/>
              </a:rPr>
              <a:t> </a:t>
            </a:r>
            <a:r>
              <a:rPr lang="en-US" sz="1299" dirty="0" err="1">
                <a:solidFill>
                  <a:srgbClr val="000000"/>
                </a:solidFill>
                <a:latin typeface="Georgia Pro"/>
              </a:rPr>
              <a:t>positiva</a:t>
            </a:r>
            <a:r>
              <a:rPr lang="en-US" sz="1299" dirty="0">
                <a:solidFill>
                  <a:srgbClr val="000000"/>
                </a:solidFill>
                <a:latin typeface="Georgia Pro"/>
              </a:rPr>
              <a:t> y </a:t>
            </a:r>
            <a:r>
              <a:rPr lang="en-US" sz="1299" dirty="0" err="1">
                <a:solidFill>
                  <a:srgbClr val="000000"/>
                </a:solidFill>
                <a:latin typeface="Georgia Pro"/>
              </a:rPr>
              <a:t>hacer</a:t>
            </a:r>
            <a:r>
              <a:rPr lang="en-US" sz="1299" dirty="0">
                <a:solidFill>
                  <a:srgbClr val="000000"/>
                </a:solidFill>
                <a:latin typeface="Georgia Pro"/>
              </a:rPr>
              <a:t> que </a:t>
            </a:r>
            <a:r>
              <a:rPr lang="en-US" sz="1299" dirty="0" err="1">
                <a:solidFill>
                  <a:srgbClr val="000000"/>
                </a:solidFill>
                <a:latin typeface="Georgia Pro"/>
              </a:rPr>
              <a:t>este</a:t>
            </a:r>
            <a:r>
              <a:rPr lang="en-US" sz="1299" dirty="0">
                <a:solidFill>
                  <a:srgbClr val="000000"/>
                </a:solidFill>
                <a:latin typeface="Georgia Pro"/>
              </a:rPr>
              <a:t> </a:t>
            </a:r>
            <a:r>
              <a:rPr lang="en-US" sz="1299" dirty="0" err="1">
                <a:solidFill>
                  <a:srgbClr val="000000"/>
                </a:solidFill>
                <a:latin typeface="Georgia Pro"/>
              </a:rPr>
              <a:t>viaje</a:t>
            </a:r>
            <a:r>
              <a:rPr lang="en-US" sz="1299" dirty="0">
                <a:solidFill>
                  <a:srgbClr val="000000"/>
                </a:solidFill>
                <a:latin typeface="Georgia Pro"/>
              </a:rPr>
              <a:t> sea lo </a:t>
            </a:r>
            <a:r>
              <a:rPr lang="en-US" sz="1299" dirty="0" err="1">
                <a:solidFill>
                  <a:srgbClr val="000000"/>
                </a:solidFill>
                <a:latin typeface="Georgia Pro"/>
              </a:rPr>
              <a:t>más</a:t>
            </a:r>
            <a:r>
              <a:rPr lang="en-US" sz="1299" dirty="0">
                <a:solidFill>
                  <a:srgbClr val="000000"/>
                </a:solidFill>
                <a:latin typeface="Georgia Pro"/>
              </a:rPr>
              <a:t> </a:t>
            </a:r>
            <a:r>
              <a:rPr lang="en-US" sz="1299" dirty="0" err="1">
                <a:solidFill>
                  <a:srgbClr val="000000"/>
                </a:solidFill>
                <a:latin typeface="Georgia Pro"/>
              </a:rPr>
              <a:t>fluido</a:t>
            </a:r>
            <a:r>
              <a:rPr lang="en-US" sz="1299" dirty="0">
                <a:solidFill>
                  <a:srgbClr val="000000"/>
                </a:solidFill>
                <a:latin typeface="Georgia Pro"/>
              </a:rPr>
              <a:t> y </a:t>
            </a:r>
            <a:r>
              <a:rPr lang="en-US" sz="1299" dirty="0" err="1">
                <a:solidFill>
                  <a:srgbClr val="000000"/>
                </a:solidFill>
                <a:latin typeface="Georgia Pro"/>
              </a:rPr>
              <a:t>satisfactorio</a:t>
            </a:r>
            <a:r>
              <a:rPr lang="en-US" sz="1299" dirty="0">
                <a:solidFill>
                  <a:srgbClr val="000000"/>
                </a:solidFill>
                <a:latin typeface="Georgia Pro"/>
              </a:rPr>
              <a:t> </a:t>
            </a:r>
            <a:r>
              <a:rPr lang="en-US" sz="1299" dirty="0" err="1">
                <a:solidFill>
                  <a:srgbClr val="000000"/>
                </a:solidFill>
                <a:latin typeface="Georgia Pro"/>
              </a:rPr>
              <a:t>posible</a:t>
            </a:r>
            <a:r>
              <a:rPr lang="en-US" sz="1299" dirty="0">
                <a:solidFill>
                  <a:srgbClr val="000000"/>
                </a:solidFill>
                <a:latin typeface="Georgia Pro"/>
              </a:rPr>
              <a:t>, </a:t>
            </a:r>
            <a:r>
              <a:rPr lang="en-US" sz="1299" dirty="0" err="1">
                <a:solidFill>
                  <a:srgbClr val="000000"/>
                </a:solidFill>
                <a:latin typeface="Georgia Pro"/>
              </a:rPr>
              <a:t>manteniéndote</a:t>
            </a:r>
            <a:r>
              <a:rPr lang="en-US" sz="1299" dirty="0">
                <a:solidFill>
                  <a:srgbClr val="000000"/>
                </a:solidFill>
                <a:latin typeface="Georgia Pro"/>
              </a:rPr>
              <a:t> </a:t>
            </a:r>
            <a:r>
              <a:rPr lang="en-US" sz="1299" dirty="0" err="1">
                <a:solidFill>
                  <a:srgbClr val="000000"/>
                </a:solidFill>
                <a:latin typeface="Georgia Pro"/>
              </a:rPr>
              <a:t>informado</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cada</a:t>
            </a:r>
            <a:r>
              <a:rPr lang="en-US" sz="1299" dirty="0">
                <a:solidFill>
                  <a:srgbClr val="000000"/>
                </a:solidFill>
                <a:latin typeface="Georgia Pro"/>
              </a:rPr>
              <a:t> paso del </a:t>
            </a:r>
            <a:r>
              <a:rPr lang="en-US" sz="1299" dirty="0" err="1">
                <a:solidFill>
                  <a:srgbClr val="000000"/>
                </a:solidFill>
                <a:latin typeface="Georgia Pro"/>
              </a:rPr>
              <a:t>camino</a:t>
            </a:r>
            <a:r>
              <a:rPr lang="en-US" sz="1299" dirty="0">
                <a:solidFill>
                  <a:srgbClr val="000000"/>
                </a:solidFill>
                <a:latin typeface="Georgia Pro"/>
              </a:rPr>
              <a:t>.</a:t>
            </a:r>
          </a:p>
          <a:p>
            <a:pPr algn="just">
              <a:lnSpc>
                <a:spcPts val="1819"/>
              </a:lnSpc>
            </a:pPr>
            <a:endParaRPr lang="en-US" sz="1299" dirty="0">
              <a:solidFill>
                <a:srgbClr val="000000"/>
              </a:solidFill>
              <a:latin typeface="Georgia Pro"/>
            </a:endParaRPr>
          </a:p>
          <a:p>
            <a:pPr algn="just">
              <a:lnSpc>
                <a:spcPts val="1819"/>
              </a:lnSpc>
            </a:pPr>
            <a:r>
              <a:rPr lang="en-US" sz="1299" dirty="0" err="1">
                <a:solidFill>
                  <a:srgbClr val="000000"/>
                </a:solidFill>
                <a:latin typeface="Georgia Pro Bold"/>
              </a:rPr>
              <a:t>Gestión</a:t>
            </a:r>
            <a:r>
              <a:rPr lang="en-US" sz="1299" dirty="0">
                <a:solidFill>
                  <a:srgbClr val="000000"/>
                </a:solidFill>
                <a:latin typeface="Georgia Pro Bold"/>
              </a:rPr>
              <a:t> de </a:t>
            </a:r>
            <a:r>
              <a:rPr lang="en-US" sz="1299" dirty="0" err="1">
                <a:solidFill>
                  <a:srgbClr val="000000"/>
                </a:solidFill>
                <a:latin typeface="Georgia Pro Bold"/>
              </a:rPr>
              <a:t>plazos</a:t>
            </a:r>
            <a:r>
              <a:rPr lang="en-US" sz="1299" dirty="0">
                <a:solidFill>
                  <a:srgbClr val="000000"/>
                </a:solidFill>
                <a:latin typeface="Georgia Pro Bold"/>
              </a:rPr>
              <a:t> y </a:t>
            </a:r>
            <a:r>
              <a:rPr lang="en-US" sz="1299" dirty="0" err="1">
                <a:solidFill>
                  <a:srgbClr val="000000"/>
                </a:solidFill>
                <a:latin typeface="Georgia Pro Bold"/>
              </a:rPr>
              <a:t>fechas</a:t>
            </a:r>
            <a:r>
              <a:rPr lang="en-US" sz="1299" dirty="0">
                <a:solidFill>
                  <a:srgbClr val="000000"/>
                </a:solidFill>
                <a:latin typeface="Georgia Pro Bold"/>
              </a:rPr>
              <a:t> </a:t>
            </a:r>
            <a:r>
              <a:rPr lang="en-US" sz="1299" dirty="0" err="1">
                <a:solidFill>
                  <a:srgbClr val="000000"/>
                </a:solidFill>
                <a:latin typeface="Georgia Pro Bold"/>
              </a:rPr>
              <a:t>límite</a:t>
            </a:r>
            <a:r>
              <a:rPr lang="en-US" sz="1299" dirty="0">
                <a:solidFill>
                  <a:srgbClr val="000000"/>
                </a:solidFill>
                <a:latin typeface="Georgia Pro Bold"/>
              </a:rPr>
              <a:t>:</a:t>
            </a:r>
          </a:p>
          <a:p>
            <a:pPr algn="just">
              <a:lnSpc>
                <a:spcPts val="1819"/>
              </a:lnSpc>
              <a:spcBef>
                <a:spcPct val="0"/>
              </a:spcBef>
            </a:pPr>
            <a:r>
              <a:rPr lang="en-US" sz="1299" dirty="0">
                <a:solidFill>
                  <a:srgbClr val="000000"/>
                </a:solidFill>
                <a:latin typeface="Georgia Pro"/>
              </a:rPr>
              <a:t>Durante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proceso</a:t>
            </a:r>
            <a:r>
              <a:rPr lang="en-US" sz="1299" dirty="0">
                <a:solidFill>
                  <a:srgbClr val="000000"/>
                </a:solidFill>
                <a:latin typeface="Georgia Pro"/>
              </a:rPr>
              <a:t> de </a:t>
            </a:r>
            <a:r>
              <a:rPr lang="en-US" sz="1299" dirty="0" err="1">
                <a:solidFill>
                  <a:srgbClr val="000000"/>
                </a:solidFill>
                <a:latin typeface="Georgia Pro"/>
              </a:rPr>
              <a:t>compra</a:t>
            </a:r>
            <a:r>
              <a:rPr lang="en-US" sz="1299" dirty="0">
                <a:solidFill>
                  <a:srgbClr val="000000"/>
                </a:solidFill>
                <a:latin typeface="Georgia Pro"/>
              </a:rPr>
              <a:t> de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vivienda</a:t>
            </a:r>
            <a:r>
              <a:rPr lang="en-US" sz="1299" dirty="0">
                <a:solidFill>
                  <a:srgbClr val="000000"/>
                </a:solidFill>
                <a:latin typeface="Georgia Pro"/>
              </a:rPr>
              <a:t> </a:t>
            </a:r>
            <a:r>
              <a:rPr lang="en-US" sz="1299" dirty="0" err="1">
                <a:solidFill>
                  <a:srgbClr val="000000"/>
                </a:solidFill>
                <a:latin typeface="Georgia Pro"/>
              </a:rPr>
              <a:t>suceden</a:t>
            </a:r>
            <a:r>
              <a:rPr lang="en-US" sz="1299" dirty="0">
                <a:solidFill>
                  <a:srgbClr val="000000"/>
                </a:solidFill>
                <a:latin typeface="Georgia Pro"/>
              </a:rPr>
              <a:t> </a:t>
            </a:r>
            <a:r>
              <a:rPr lang="en-US" sz="1299" dirty="0" err="1">
                <a:solidFill>
                  <a:srgbClr val="000000"/>
                </a:solidFill>
                <a:latin typeface="Georgia Pro"/>
              </a:rPr>
              <a:t>muchas</a:t>
            </a:r>
            <a:r>
              <a:rPr lang="en-US" sz="1299" dirty="0">
                <a:solidFill>
                  <a:srgbClr val="000000"/>
                </a:solidFill>
                <a:latin typeface="Georgia Pro"/>
              </a:rPr>
              <a:t> </a:t>
            </a:r>
            <a:r>
              <a:rPr lang="en-US" sz="1299" dirty="0" err="1">
                <a:solidFill>
                  <a:srgbClr val="000000"/>
                </a:solidFill>
                <a:latin typeface="Georgia Pro"/>
              </a:rPr>
              <a:t>cosas</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muy</a:t>
            </a:r>
            <a:r>
              <a:rPr lang="en-US" sz="1299" dirty="0">
                <a:solidFill>
                  <a:srgbClr val="000000"/>
                </a:solidFill>
                <a:latin typeface="Georgia Pro"/>
              </a:rPr>
              <a:t> poco </a:t>
            </a:r>
            <a:r>
              <a:rPr lang="en-US" sz="1299" dirty="0" err="1">
                <a:solidFill>
                  <a:srgbClr val="000000"/>
                </a:solidFill>
                <a:latin typeface="Georgia Pro"/>
              </a:rPr>
              <a:t>tiempo</a:t>
            </a:r>
            <a:r>
              <a:rPr lang="en-US" sz="1299" dirty="0">
                <a:solidFill>
                  <a:srgbClr val="000000"/>
                </a:solidFill>
                <a:latin typeface="Georgia Pro"/>
              </a:rPr>
              <a:t>, y </a:t>
            </a:r>
            <a:r>
              <a:rPr lang="en-US" sz="1299" dirty="0" err="1">
                <a:solidFill>
                  <a:srgbClr val="000000"/>
                </a:solidFill>
                <a:latin typeface="Georgia Pro"/>
              </a:rPr>
              <a:t>yo</a:t>
            </a:r>
            <a:r>
              <a:rPr lang="en-US" sz="1299" dirty="0">
                <a:solidFill>
                  <a:srgbClr val="000000"/>
                </a:solidFill>
                <a:latin typeface="Georgia Pro"/>
              </a:rPr>
              <a:t> me </a:t>
            </a:r>
            <a:r>
              <a:rPr lang="en-US" sz="1299" dirty="0" err="1">
                <a:solidFill>
                  <a:srgbClr val="000000"/>
                </a:solidFill>
                <a:latin typeface="Georgia Pro"/>
              </a:rPr>
              <a:t>aseguro</a:t>
            </a:r>
            <a:r>
              <a:rPr lang="en-US" sz="1299" dirty="0">
                <a:solidFill>
                  <a:srgbClr val="000000"/>
                </a:solidFill>
                <a:latin typeface="Georgia Pro"/>
              </a:rPr>
              <a:t> de que </a:t>
            </a:r>
            <a:r>
              <a:rPr lang="en-US" sz="1299" dirty="0" err="1">
                <a:solidFill>
                  <a:srgbClr val="000000"/>
                </a:solidFill>
                <a:latin typeface="Georgia Pro"/>
              </a:rPr>
              <a:t>cada</a:t>
            </a:r>
            <a:r>
              <a:rPr lang="en-US" sz="1299" dirty="0">
                <a:solidFill>
                  <a:srgbClr val="000000"/>
                </a:solidFill>
                <a:latin typeface="Georgia Pro"/>
              </a:rPr>
              <a:t> </a:t>
            </a:r>
            <a:r>
              <a:rPr lang="en-US" sz="1299" dirty="0" err="1">
                <a:solidFill>
                  <a:srgbClr val="000000"/>
                </a:solidFill>
                <a:latin typeface="Georgia Pro"/>
              </a:rPr>
              <a:t>detalle</a:t>
            </a:r>
            <a:r>
              <a:rPr lang="en-US" sz="1299" dirty="0">
                <a:solidFill>
                  <a:srgbClr val="000000"/>
                </a:solidFill>
                <a:latin typeface="Georgia Pro"/>
              </a:rPr>
              <a:t> se </a:t>
            </a:r>
            <a:r>
              <a:rPr lang="en-US" sz="1299" dirty="0" err="1">
                <a:solidFill>
                  <a:srgbClr val="000000"/>
                </a:solidFill>
                <a:latin typeface="Georgia Pro"/>
              </a:rPr>
              <a:t>controle</a:t>
            </a:r>
            <a:r>
              <a:rPr lang="en-US" sz="1299" dirty="0">
                <a:solidFill>
                  <a:srgbClr val="000000"/>
                </a:solidFill>
                <a:latin typeface="Georgia Pro"/>
              </a:rPr>
              <a:t> y supervise para </a:t>
            </a:r>
            <a:r>
              <a:rPr lang="en-US" sz="1299" dirty="0" err="1">
                <a:solidFill>
                  <a:srgbClr val="000000"/>
                </a:solidFill>
                <a:latin typeface="Georgia Pro"/>
              </a:rPr>
              <a:t>garantizar</a:t>
            </a:r>
            <a:r>
              <a:rPr lang="en-US" sz="1299" dirty="0">
                <a:solidFill>
                  <a:srgbClr val="000000"/>
                </a:solidFill>
                <a:latin typeface="Georgia Pro"/>
              </a:rPr>
              <a:t> que </a:t>
            </a:r>
            <a:r>
              <a:rPr lang="en-US" sz="1299" dirty="0" err="1">
                <a:solidFill>
                  <a:srgbClr val="000000"/>
                </a:solidFill>
                <a:latin typeface="Georgia Pro"/>
              </a:rPr>
              <a:t>cada</a:t>
            </a:r>
            <a:r>
              <a:rPr lang="en-US" sz="1299" dirty="0">
                <a:solidFill>
                  <a:srgbClr val="000000"/>
                </a:solidFill>
                <a:latin typeface="Georgia Pro"/>
              </a:rPr>
              <a:t> paso, </a:t>
            </a:r>
            <a:r>
              <a:rPr lang="en-US" sz="1299" dirty="0" err="1">
                <a:solidFill>
                  <a:srgbClr val="000000"/>
                </a:solidFill>
                <a:latin typeface="Georgia Pro"/>
              </a:rPr>
              <a:t>desde</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contrato</a:t>
            </a:r>
            <a:r>
              <a:rPr lang="en-US" sz="1299" dirty="0">
                <a:solidFill>
                  <a:srgbClr val="000000"/>
                </a:solidFill>
                <a:latin typeface="Georgia Pro"/>
              </a:rPr>
              <a:t> hasta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cierre</a:t>
            </a:r>
            <a:r>
              <a:rPr lang="en-US" sz="1299" dirty="0">
                <a:solidFill>
                  <a:srgbClr val="000000"/>
                </a:solidFill>
                <a:latin typeface="Georgia Pro"/>
              </a:rPr>
              <a:t>, se </a:t>
            </a:r>
            <a:r>
              <a:rPr lang="en-US" sz="1299" dirty="0" err="1">
                <a:solidFill>
                  <a:srgbClr val="000000"/>
                </a:solidFill>
                <a:latin typeface="Georgia Pro"/>
              </a:rPr>
              <a:t>realice</a:t>
            </a:r>
            <a:r>
              <a:rPr lang="en-US" sz="1299" dirty="0">
                <a:solidFill>
                  <a:srgbClr val="000000"/>
                </a:solidFill>
                <a:latin typeface="Georgia Pro"/>
              </a:rPr>
              <a:t> </a:t>
            </a:r>
            <a:r>
              <a:rPr lang="en-US" sz="1299" dirty="0" err="1">
                <a:solidFill>
                  <a:srgbClr val="000000"/>
                </a:solidFill>
                <a:latin typeface="Georgia Pro"/>
              </a:rPr>
              <a:t>dentro</a:t>
            </a:r>
            <a:r>
              <a:rPr lang="en-US" sz="1299" dirty="0">
                <a:solidFill>
                  <a:srgbClr val="000000"/>
                </a:solidFill>
                <a:latin typeface="Georgia Pro"/>
              </a:rPr>
              <a:t> de </a:t>
            </a:r>
            <a:r>
              <a:rPr lang="en-US" sz="1299" dirty="0" err="1">
                <a:solidFill>
                  <a:srgbClr val="000000"/>
                </a:solidFill>
                <a:latin typeface="Georgia Pro"/>
              </a:rPr>
              <a:t>los</a:t>
            </a:r>
            <a:r>
              <a:rPr lang="en-US" sz="1299" dirty="0">
                <a:solidFill>
                  <a:srgbClr val="000000"/>
                </a:solidFill>
                <a:latin typeface="Georgia Pro"/>
              </a:rPr>
              <a:t> </a:t>
            </a:r>
            <a:r>
              <a:rPr lang="en-US" sz="1299" dirty="0" err="1">
                <a:solidFill>
                  <a:srgbClr val="000000"/>
                </a:solidFill>
                <a:latin typeface="Georgia Pro"/>
              </a:rPr>
              <a:t>plazos</a:t>
            </a:r>
            <a:r>
              <a:rPr lang="en-US" sz="1299" dirty="0">
                <a:solidFill>
                  <a:srgbClr val="000000"/>
                </a:solidFill>
                <a:latin typeface="Georgia Pro"/>
              </a:rPr>
              <a:t> o antes, para que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proceso</a:t>
            </a:r>
            <a:r>
              <a:rPr lang="en-US" sz="1299" dirty="0">
                <a:solidFill>
                  <a:srgbClr val="000000"/>
                </a:solidFill>
                <a:latin typeface="Georgia Pro"/>
              </a:rPr>
              <a:t> </a:t>
            </a:r>
            <a:r>
              <a:rPr lang="en-US" sz="1299" dirty="0" err="1">
                <a:solidFill>
                  <a:srgbClr val="000000"/>
                </a:solidFill>
                <a:latin typeface="Georgia Pro"/>
              </a:rPr>
              <a:t>siga</a:t>
            </a:r>
            <a:r>
              <a:rPr lang="en-US" sz="1299" dirty="0">
                <a:solidFill>
                  <a:srgbClr val="000000"/>
                </a:solidFill>
                <a:latin typeface="Georgia Pro"/>
              </a:rPr>
              <a:t> </a:t>
            </a:r>
            <a:r>
              <a:rPr lang="en-US" sz="1299" dirty="0" err="1">
                <a:solidFill>
                  <a:srgbClr val="000000"/>
                </a:solidFill>
                <a:latin typeface="Georgia Pro"/>
              </a:rPr>
              <a:t>su</a:t>
            </a:r>
            <a:r>
              <a:rPr lang="en-US" sz="1299" dirty="0">
                <a:solidFill>
                  <a:srgbClr val="000000"/>
                </a:solidFill>
                <a:latin typeface="Georgia Pro"/>
              </a:rPr>
              <a:t> </a:t>
            </a:r>
            <a:r>
              <a:rPr lang="en-US" sz="1299" dirty="0" err="1">
                <a:solidFill>
                  <a:srgbClr val="000000"/>
                </a:solidFill>
                <a:latin typeface="Georgia Pro"/>
              </a:rPr>
              <a:t>curso</a:t>
            </a:r>
            <a:r>
              <a:rPr lang="en-US" sz="1299" dirty="0">
                <a:solidFill>
                  <a:srgbClr val="000000"/>
                </a:solidFill>
                <a:latin typeface="Georgia Pro"/>
              </a:rPr>
              <a:t>. </a:t>
            </a:r>
            <a:r>
              <a:rPr lang="en-US" sz="1299" dirty="0" err="1">
                <a:solidFill>
                  <a:srgbClr val="000000"/>
                </a:solidFill>
                <a:latin typeface="Georgia Pro"/>
              </a:rPr>
              <a:t>Mantengo</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comunicación</a:t>
            </a:r>
            <a:r>
              <a:rPr lang="en-US" sz="1299" dirty="0">
                <a:solidFill>
                  <a:srgbClr val="000000"/>
                </a:solidFill>
                <a:latin typeface="Georgia Pro"/>
              </a:rPr>
              <a:t> </a:t>
            </a:r>
            <a:r>
              <a:rPr lang="en-US" sz="1299" dirty="0" err="1">
                <a:solidFill>
                  <a:srgbClr val="000000"/>
                </a:solidFill>
                <a:latin typeface="Georgia Pro"/>
              </a:rPr>
              <a:t>frecuente</a:t>
            </a:r>
            <a:r>
              <a:rPr lang="en-US" sz="1299" dirty="0">
                <a:solidFill>
                  <a:srgbClr val="000000"/>
                </a:solidFill>
                <a:latin typeface="Georgia Pro"/>
              </a:rPr>
              <a:t> con </a:t>
            </a:r>
            <a:r>
              <a:rPr lang="en-US" sz="1299" dirty="0" err="1">
                <a:solidFill>
                  <a:srgbClr val="000000"/>
                </a:solidFill>
                <a:latin typeface="Georgia Pro"/>
              </a:rPr>
              <a:t>todas</a:t>
            </a:r>
            <a:r>
              <a:rPr lang="en-US" sz="1299" dirty="0">
                <a:solidFill>
                  <a:srgbClr val="000000"/>
                </a:solidFill>
                <a:latin typeface="Georgia Pro"/>
              </a:rPr>
              <a:t> las partes para que </a:t>
            </a:r>
            <a:r>
              <a:rPr lang="en-US" sz="1299" dirty="0" err="1">
                <a:solidFill>
                  <a:srgbClr val="000000"/>
                </a:solidFill>
                <a:latin typeface="Georgia Pro"/>
              </a:rPr>
              <a:t>podamos</a:t>
            </a:r>
            <a:r>
              <a:rPr lang="en-US" sz="1299" dirty="0">
                <a:solidFill>
                  <a:srgbClr val="000000"/>
                </a:solidFill>
                <a:latin typeface="Georgia Pro"/>
              </a:rPr>
              <a:t> </a:t>
            </a:r>
            <a:r>
              <a:rPr lang="en-US" sz="1299" dirty="0" err="1">
                <a:solidFill>
                  <a:srgbClr val="000000"/>
                </a:solidFill>
                <a:latin typeface="Georgia Pro"/>
              </a:rPr>
              <a:t>cumplir</a:t>
            </a:r>
            <a:r>
              <a:rPr lang="en-US" sz="1299" dirty="0">
                <a:solidFill>
                  <a:srgbClr val="000000"/>
                </a:solidFill>
                <a:latin typeface="Georgia Pro"/>
              </a:rPr>
              <a:t> </a:t>
            </a:r>
            <a:r>
              <a:rPr lang="en-US" sz="1299" dirty="0" err="1">
                <a:solidFill>
                  <a:srgbClr val="000000"/>
                </a:solidFill>
                <a:latin typeface="Georgia Pro"/>
              </a:rPr>
              <a:t>los</a:t>
            </a:r>
            <a:r>
              <a:rPr lang="en-US" sz="1299" dirty="0">
                <a:solidFill>
                  <a:srgbClr val="000000"/>
                </a:solidFill>
                <a:latin typeface="Georgia Pro"/>
              </a:rPr>
              <a:t> </a:t>
            </a:r>
            <a:r>
              <a:rPr lang="en-US" sz="1299" dirty="0" err="1">
                <a:solidFill>
                  <a:srgbClr val="000000"/>
                </a:solidFill>
                <a:latin typeface="Georgia Pro"/>
              </a:rPr>
              <a:t>plazos</a:t>
            </a:r>
            <a:r>
              <a:rPr lang="en-US" sz="1299" dirty="0">
                <a:solidFill>
                  <a:srgbClr val="000000"/>
                </a:solidFill>
                <a:latin typeface="Georgia Pro"/>
              </a:rPr>
              <a:t>.</a:t>
            </a:r>
          </a:p>
        </p:txBody>
      </p:sp>
      <p:sp>
        <p:nvSpPr>
          <p:cNvPr id="7" name="TextBox 7"/>
          <p:cNvSpPr txBox="1"/>
          <p:nvPr/>
        </p:nvSpPr>
        <p:spPr>
          <a:xfrm>
            <a:off x="623619" y="483874"/>
            <a:ext cx="2589837" cy="826135"/>
          </a:xfrm>
          <a:prstGeom prst="rect">
            <a:avLst/>
          </a:prstGeom>
        </p:spPr>
        <p:txBody>
          <a:bodyPr lIns="0" tIns="0" rIns="0" bIns="0" rtlCol="0" anchor="t">
            <a:spAutoFit/>
          </a:bodyPr>
          <a:lstStyle/>
          <a:p>
            <a:pPr algn="ctr">
              <a:lnSpc>
                <a:spcPts val="2239"/>
              </a:lnSpc>
              <a:spcBef>
                <a:spcPct val="0"/>
              </a:spcBef>
            </a:pPr>
            <a:r>
              <a:rPr lang="en-US" sz="1400" dirty="0" err="1">
                <a:solidFill>
                  <a:srgbClr val="FFFFFF"/>
                </a:solidFill>
                <a:latin typeface="Georgia Pro"/>
              </a:rPr>
              <a:t>Responsabilidades</a:t>
            </a:r>
            <a:r>
              <a:rPr lang="en-US" sz="1400" dirty="0">
                <a:solidFill>
                  <a:srgbClr val="FFFFFF"/>
                </a:solidFill>
                <a:latin typeface="Georgia Pro"/>
              </a:rPr>
              <a:t> </a:t>
            </a:r>
            <a:r>
              <a:rPr lang="en-US" sz="1400" dirty="0" err="1">
                <a:solidFill>
                  <a:srgbClr val="FFFFFF"/>
                </a:solidFill>
                <a:latin typeface="Georgia Pro"/>
              </a:rPr>
              <a:t>adicionales</a:t>
            </a:r>
            <a:r>
              <a:rPr lang="en-US" sz="1400" dirty="0">
                <a:solidFill>
                  <a:srgbClr val="FFFFFF"/>
                </a:solidFill>
                <a:latin typeface="Georgia Pro"/>
              </a:rPr>
              <a:t> del </a:t>
            </a:r>
            <a:r>
              <a:rPr lang="en-US" sz="1400" dirty="0" err="1">
                <a:solidFill>
                  <a:srgbClr val="FFFFFF"/>
                </a:solidFill>
                <a:latin typeface="Georgia Pro"/>
              </a:rPr>
              <a:t>agente</a:t>
            </a:r>
            <a:r>
              <a:rPr lang="en-US" sz="1400" dirty="0">
                <a:solidFill>
                  <a:srgbClr val="FFFFFF"/>
                </a:solidFill>
                <a:latin typeface="Georgia Pro"/>
              </a:rPr>
              <a:t> del comprador </a:t>
            </a:r>
            <a:r>
              <a:rPr lang="en-US" sz="1400" dirty="0" err="1">
                <a:solidFill>
                  <a:srgbClr val="FFFFFF"/>
                </a:solidFill>
                <a:latin typeface="Georgia Pro"/>
              </a:rPr>
              <a:t>desde</a:t>
            </a:r>
            <a:r>
              <a:rPr lang="en-US" sz="1400" dirty="0">
                <a:solidFill>
                  <a:srgbClr val="FFFFFF"/>
                </a:solidFill>
                <a:latin typeface="Georgia Pro"/>
              </a:rPr>
              <a:t> </a:t>
            </a:r>
            <a:r>
              <a:rPr lang="en-US" sz="1400" dirty="0" err="1">
                <a:solidFill>
                  <a:srgbClr val="FFFFFF"/>
                </a:solidFill>
                <a:latin typeface="Georgia Pro"/>
              </a:rPr>
              <a:t>el</a:t>
            </a:r>
            <a:r>
              <a:rPr lang="en-US" sz="1400" dirty="0">
                <a:solidFill>
                  <a:srgbClr val="FFFFFF"/>
                </a:solidFill>
                <a:latin typeface="Georgia Pro"/>
              </a:rPr>
              <a:t> </a:t>
            </a:r>
            <a:r>
              <a:rPr lang="en-US" sz="1400" dirty="0" err="1">
                <a:solidFill>
                  <a:srgbClr val="FFFFFF"/>
                </a:solidFill>
                <a:latin typeface="Georgia Pro"/>
              </a:rPr>
              <a:t>contrato</a:t>
            </a:r>
            <a:r>
              <a:rPr lang="en-US" sz="1400" dirty="0">
                <a:solidFill>
                  <a:srgbClr val="FFFFFF"/>
                </a:solidFill>
                <a:latin typeface="Georgia Pro"/>
              </a:rPr>
              <a:t> hasta </a:t>
            </a:r>
            <a:r>
              <a:rPr lang="en-US" sz="1400" dirty="0" err="1">
                <a:solidFill>
                  <a:srgbClr val="FFFFFF"/>
                </a:solidFill>
                <a:latin typeface="Georgia Pro"/>
              </a:rPr>
              <a:t>el</a:t>
            </a:r>
            <a:r>
              <a:rPr lang="en-US" sz="1400" dirty="0">
                <a:solidFill>
                  <a:srgbClr val="FFFFFF"/>
                </a:solidFill>
                <a:latin typeface="Georgia Pro"/>
              </a:rPr>
              <a:t> </a:t>
            </a:r>
            <a:r>
              <a:rPr lang="en-US" sz="1400" dirty="0" err="1">
                <a:solidFill>
                  <a:srgbClr val="FFFFFF"/>
                </a:solidFill>
                <a:latin typeface="Georgia Pro"/>
              </a:rPr>
              <a:t>cierre</a:t>
            </a:r>
            <a:r>
              <a:rPr lang="en-US" sz="1400" dirty="0">
                <a:solidFill>
                  <a:srgbClr val="FFFFFF"/>
                </a:solidFill>
                <a:latin typeface="Georgia Pro"/>
              </a:rPr>
              <a:t>:</a:t>
            </a:r>
          </a:p>
        </p:txBody>
      </p:sp>
      <p:sp>
        <p:nvSpPr>
          <p:cNvPr id="8" name="TextBox 8"/>
          <p:cNvSpPr txBox="1"/>
          <p:nvPr/>
        </p:nvSpPr>
        <p:spPr>
          <a:xfrm>
            <a:off x="4029457" y="264562"/>
            <a:ext cx="3405581" cy="5958205"/>
          </a:xfrm>
          <a:prstGeom prst="rect">
            <a:avLst/>
          </a:prstGeom>
        </p:spPr>
        <p:txBody>
          <a:bodyPr lIns="0" tIns="0" rIns="0" bIns="0" rtlCol="0" anchor="t">
            <a:spAutoFit/>
          </a:bodyPr>
          <a:lstStyle/>
          <a:p>
            <a:pPr algn="just">
              <a:lnSpc>
                <a:spcPts val="1819"/>
              </a:lnSpc>
            </a:pPr>
            <a:r>
              <a:rPr lang="en-US" sz="1299">
                <a:solidFill>
                  <a:srgbClr val="000000"/>
                </a:solidFill>
                <a:latin typeface="Georgia Pro Bold"/>
              </a:rPr>
              <a:t>Gestionar toda la documentación:</a:t>
            </a:r>
          </a:p>
          <a:p>
            <a:pPr algn="just">
              <a:lnSpc>
                <a:spcPts val="1819"/>
              </a:lnSpc>
            </a:pPr>
            <a:r>
              <a:rPr lang="en-US" sz="1299">
                <a:solidFill>
                  <a:srgbClr val="000000"/>
                </a:solidFill>
                <a:latin typeface="Georgia Pro"/>
              </a:rPr>
              <a:t>Gestiono eficazmente todo el papeleo y la documentación durante el transcurso de la transacción, desde la creación y revisión de todas las enmiendas, divulgaciones y detalles hasta la garantía de que cada documento sea un fiel reflejo de tus necesidades, compromisos y objetivos.</a:t>
            </a:r>
          </a:p>
          <a:p>
            <a:pPr algn="just">
              <a:lnSpc>
                <a:spcPts val="1819"/>
              </a:lnSpc>
            </a:pPr>
            <a:endParaRPr lang="en-US" sz="1299">
              <a:solidFill>
                <a:srgbClr val="000000"/>
              </a:solidFill>
              <a:latin typeface="Georgia Pro"/>
            </a:endParaRPr>
          </a:p>
          <a:p>
            <a:pPr algn="just">
              <a:lnSpc>
                <a:spcPts val="1819"/>
              </a:lnSpc>
              <a:spcBef>
                <a:spcPct val="0"/>
              </a:spcBef>
            </a:pPr>
            <a:r>
              <a:rPr lang="en-US" sz="1299">
                <a:solidFill>
                  <a:srgbClr val="000000"/>
                </a:solidFill>
                <a:latin typeface="Georgia Pro Bold"/>
              </a:rPr>
              <a:t>Coaching a través de contratos legales:</a:t>
            </a:r>
          </a:p>
          <a:p>
            <a:pPr algn="just">
              <a:lnSpc>
                <a:spcPts val="1819"/>
              </a:lnSpc>
              <a:spcBef>
                <a:spcPct val="0"/>
              </a:spcBef>
            </a:pPr>
            <a:r>
              <a:rPr lang="en-US" sz="1299">
                <a:solidFill>
                  <a:srgbClr val="000000"/>
                </a:solidFill>
                <a:latin typeface="Georgia Pro"/>
              </a:rPr>
              <a:t>No todo el mundo habla "jerga legal", por eso te guiaré por cada punto del contrato legal para asegurarme de que lo entiendes y te sientes cómodo con cada uno de ellos. Te explicaré la confusa jerga y sus implicaciones, asegurándome de que tus derechos e intereses están protegidos.</a:t>
            </a:r>
          </a:p>
          <a:p>
            <a:pPr algn="just">
              <a:lnSpc>
                <a:spcPts val="1819"/>
              </a:lnSpc>
              <a:spcBef>
                <a:spcPct val="0"/>
              </a:spcBef>
            </a:pPr>
            <a:endParaRPr lang="en-US" sz="1299">
              <a:solidFill>
                <a:srgbClr val="000000"/>
              </a:solidFill>
              <a:latin typeface="Georgia Pro"/>
            </a:endParaRPr>
          </a:p>
          <a:p>
            <a:pPr algn="just">
              <a:lnSpc>
                <a:spcPts val="1819"/>
              </a:lnSpc>
              <a:spcBef>
                <a:spcPct val="0"/>
              </a:spcBef>
            </a:pPr>
            <a:r>
              <a:rPr lang="en-US" sz="1299">
                <a:solidFill>
                  <a:srgbClr val="000000"/>
                </a:solidFill>
                <a:latin typeface="Georgia Pro Bold"/>
              </a:rPr>
              <a:t>Coordinar las inspecciones:</a:t>
            </a:r>
          </a:p>
          <a:p>
            <a:pPr algn="just">
              <a:lnSpc>
                <a:spcPts val="1819"/>
              </a:lnSpc>
              <a:spcBef>
                <a:spcPct val="0"/>
              </a:spcBef>
            </a:pPr>
            <a:r>
              <a:rPr lang="en-US" sz="1299">
                <a:solidFill>
                  <a:srgbClr val="000000"/>
                </a:solidFill>
                <a:latin typeface="Georgia Pro"/>
              </a:rPr>
              <a:t>Hay varios tipos diferentes de inspecciones por las que puede pasar la casa de tus sueños, como inspecciones generales de la vivienda, plagas y radón, que pueden localizar cualquier problema potencial de la casa. Me aseguraré de que las empresas de inspección cumplan los plazos, y reservaré otras inspecciones más especializadas según sea necesario.</a:t>
            </a:r>
          </a:p>
        </p:txBody>
      </p:sp>
      <p:grpSp>
        <p:nvGrpSpPr>
          <p:cNvPr id="9" name="Group 9"/>
          <p:cNvGrpSpPr/>
          <p:nvPr/>
        </p:nvGrpSpPr>
        <p:grpSpPr>
          <a:xfrm>
            <a:off x="-93720" y="9611929"/>
            <a:ext cx="7989642" cy="446471"/>
            <a:chOff x="0" y="0"/>
            <a:chExt cx="2785060" cy="155633"/>
          </a:xfrm>
        </p:grpSpPr>
        <p:sp>
          <p:nvSpPr>
            <p:cNvPr id="10" name="Freeform 10"/>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1" name="TextBox 11"/>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21</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grpSp>
        <p:nvGrpSpPr>
          <p:cNvPr id="2" name="Group 2"/>
          <p:cNvGrpSpPr/>
          <p:nvPr/>
        </p:nvGrpSpPr>
        <p:grpSpPr>
          <a:xfrm>
            <a:off x="0" y="5856690"/>
            <a:ext cx="7772400" cy="4201710"/>
            <a:chOff x="0" y="0"/>
            <a:chExt cx="2709333" cy="1464648"/>
          </a:xfrm>
        </p:grpSpPr>
        <p:sp>
          <p:nvSpPr>
            <p:cNvPr id="3" name="Freeform 3"/>
            <p:cNvSpPr/>
            <p:nvPr/>
          </p:nvSpPr>
          <p:spPr>
            <a:xfrm>
              <a:off x="0" y="0"/>
              <a:ext cx="2709333" cy="1464648"/>
            </a:xfrm>
            <a:custGeom>
              <a:avLst/>
              <a:gdLst/>
              <a:ahLst/>
              <a:cxnLst/>
              <a:rect l="l" t="t" r="r" b="b"/>
              <a:pathLst>
                <a:path w="2709333" h="1464648">
                  <a:moveTo>
                    <a:pt x="0" y="0"/>
                  </a:moveTo>
                  <a:lnTo>
                    <a:pt x="2709333" y="0"/>
                  </a:lnTo>
                  <a:lnTo>
                    <a:pt x="2709333" y="1464648"/>
                  </a:lnTo>
                  <a:lnTo>
                    <a:pt x="0" y="1464648"/>
                  </a:lnTo>
                  <a:close/>
                </a:path>
              </a:pathLst>
            </a:custGeom>
            <a:solidFill>
              <a:srgbClr val="231F20"/>
            </a:solidFill>
            <a:ln cap="sq">
              <a:noFill/>
              <a:prstDash val="solid"/>
              <a:miter/>
            </a:ln>
          </p:spPr>
          <p:txBody>
            <a:bodyPr/>
            <a:lstStyle/>
            <a:p>
              <a:endParaRPr lang="en-US"/>
            </a:p>
          </p:txBody>
        </p:sp>
        <p:sp>
          <p:nvSpPr>
            <p:cNvPr id="4" name="TextBox 4"/>
            <p:cNvSpPr txBox="1"/>
            <p:nvPr/>
          </p:nvSpPr>
          <p:spPr>
            <a:xfrm>
              <a:off x="0" y="-28575"/>
              <a:ext cx="2709333" cy="1493223"/>
            </a:xfrm>
            <a:prstGeom prst="rect">
              <a:avLst/>
            </a:prstGeom>
          </p:spPr>
          <p:txBody>
            <a:bodyPr lIns="50800" tIns="50800" rIns="50800" bIns="50800" rtlCol="0" anchor="ctr"/>
            <a:lstStyle/>
            <a:p>
              <a:pPr algn="ctr">
                <a:lnSpc>
                  <a:spcPts val="1526"/>
                </a:lnSpc>
              </a:pPr>
              <a:endParaRPr/>
            </a:p>
          </p:txBody>
        </p:sp>
      </p:grpSp>
      <p:sp>
        <p:nvSpPr>
          <p:cNvPr id="5" name="Freeform 5"/>
          <p:cNvSpPr/>
          <p:nvPr/>
        </p:nvSpPr>
        <p:spPr>
          <a:xfrm>
            <a:off x="4260337" y="4821729"/>
            <a:ext cx="3512063" cy="2069922"/>
          </a:xfrm>
          <a:custGeom>
            <a:avLst/>
            <a:gdLst/>
            <a:ahLst/>
            <a:cxnLst/>
            <a:rect l="l" t="t" r="r" b="b"/>
            <a:pathLst>
              <a:path w="3512063" h="2069922">
                <a:moveTo>
                  <a:pt x="0" y="0"/>
                </a:moveTo>
                <a:lnTo>
                  <a:pt x="3512063" y="0"/>
                </a:lnTo>
                <a:lnTo>
                  <a:pt x="3512063" y="2069922"/>
                </a:lnTo>
                <a:lnTo>
                  <a:pt x="0" y="206992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4243370" y="257981"/>
            <a:ext cx="2980390" cy="4358005"/>
          </a:xfrm>
          <a:prstGeom prst="rect">
            <a:avLst/>
          </a:prstGeom>
        </p:spPr>
        <p:txBody>
          <a:bodyPr lIns="0" tIns="0" rIns="0" bIns="0" rtlCol="0" anchor="t">
            <a:spAutoFit/>
          </a:bodyPr>
          <a:lstStyle/>
          <a:p>
            <a:pPr algn="just">
              <a:lnSpc>
                <a:spcPts val="1819"/>
              </a:lnSpc>
            </a:pPr>
            <a:r>
              <a:rPr lang="en-US" sz="1299">
                <a:solidFill>
                  <a:srgbClr val="000000"/>
                </a:solidFill>
                <a:latin typeface="Georgia Pro Bold"/>
              </a:rPr>
              <a:t>Guiarte por el proceso de cierre: </a:t>
            </a:r>
            <a:r>
              <a:rPr lang="en-US" sz="1299">
                <a:solidFill>
                  <a:srgbClr val="000000"/>
                </a:solidFill>
                <a:latin typeface="Georgia Pro"/>
              </a:rPr>
              <a:t>Te guío a lo largo de la transacción, desde el contrato hasta el cierre, lo que incluye la finalización de tu financiación, el análisis de todos los documentos de cierre para garantizar su corrección y asegurarme de que se cumplen todas las obligaciones financieras y legales. </a:t>
            </a:r>
          </a:p>
          <a:p>
            <a:pPr algn="just">
              <a:lnSpc>
                <a:spcPts val="1819"/>
              </a:lnSpc>
            </a:pPr>
            <a:endParaRPr lang="en-US" sz="1299">
              <a:solidFill>
                <a:srgbClr val="000000"/>
              </a:solidFill>
              <a:latin typeface="Georgia Pro"/>
            </a:endParaRPr>
          </a:p>
          <a:p>
            <a:pPr algn="just">
              <a:lnSpc>
                <a:spcPts val="1819"/>
              </a:lnSpc>
              <a:spcBef>
                <a:spcPct val="0"/>
              </a:spcBef>
            </a:pPr>
            <a:r>
              <a:rPr lang="en-US" sz="1299">
                <a:solidFill>
                  <a:srgbClr val="000000"/>
                </a:solidFill>
                <a:latin typeface="Georgia Pro Bold"/>
              </a:rPr>
              <a:t>Recomendaciones e información continuas:</a:t>
            </a:r>
            <a:r>
              <a:rPr lang="en-US" sz="1299">
                <a:solidFill>
                  <a:srgbClr val="000000"/>
                </a:solidFill>
                <a:latin typeface="Georgia Pro"/>
              </a:rPr>
              <a:t> Mi compromiso contigo no termina cuando las llaves cambian de manos. Seguiré ofreciéndote información, recomendaciones y consejos sobre lo que ocurre en el mercado. Esto incluye ofrecerte continuamente información sobre las tendencias del mercado, datos y ventas anteriores, para que estés al tanto de todo.</a:t>
            </a:r>
          </a:p>
        </p:txBody>
      </p:sp>
      <p:sp>
        <p:nvSpPr>
          <p:cNvPr id="7" name="TextBox 7"/>
          <p:cNvSpPr txBox="1"/>
          <p:nvPr/>
        </p:nvSpPr>
        <p:spPr>
          <a:xfrm>
            <a:off x="418391" y="257981"/>
            <a:ext cx="3222523" cy="4586605"/>
          </a:xfrm>
          <a:prstGeom prst="rect">
            <a:avLst/>
          </a:prstGeom>
        </p:spPr>
        <p:txBody>
          <a:bodyPr lIns="0" tIns="0" rIns="0" bIns="0" rtlCol="0" anchor="t">
            <a:spAutoFit/>
          </a:bodyPr>
          <a:lstStyle/>
          <a:p>
            <a:pPr algn="just">
              <a:lnSpc>
                <a:spcPts val="1819"/>
              </a:lnSpc>
            </a:pPr>
            <a:r>
              <a:rPr lang="en-US" sz="1299">
                <a:solidFill>
                  <a:srgbClr val="000000"/>
                </a:solidFill>
                <a:latin typeface="Georgia Pro Bold"/>
              </a:rPr>
              <a:t>Revisión de los Informes de Inspección:</a:t>
            </a:r>
          </a:p>
          <a:p>
            <a:pPr algn="just">
              <a:lnSpc>
                <a:spcPts val="1819"/>
              </a:lnSpc>
            </a:pPr>
            <a:r>
              <a:rPr lang="en-US" sz="1299">
                <a:solidFill>
                  <a:srgbClr val="000000"/>
                </a:solidFill>
                <a:latin typeface="Georgia Pro"/>
              </a:rPr>
              <a:t>Una vez terminadas las inspecciones, revisaré los informes y los repasaré contigo. Si se encuentra algún problema importante, decidiremos la mejor forma de proceder, ya sea negociar más las reparaciones o reevaluar tu oferta.</a:t>
            </a:r>
          </a:p>
          <a:p>
            <a:pPr algn="just">
              <a:lnSpc>
                <a:spcPts val="1819"/>
              </a:lnSpc>
            </a:pPr>
            <a:endParaRPr lang="en-US" sz="1299">
              <a:solidFill>
                <a:srgbClr val="000000"/>
              </a:solidFill>
              <a:latin typeface="Georgia Pro"/>
            </a:endParaRPr>
          </a:p>
          <a:p>
            <a:pPr algn="just">
              <a:lnSpc>
                <a:spcPts val="1819"/>
              </a:lnSpc>
            </a:pPr>
            <a:r>
              <a:rPr lang="en-US" sz="1299">
                <a:solidFill>
                  <a:srgbClr val="000000"/>
                </a:solidFill>
                <a:latin typeface="Georgia Pro Bold"/>
              </a:rPr>
              <a:t>Superviso a los contratistas:</a:t>
            </a:r>
            <a:r>
              <a:rPr lang="en-US" sz="1299">
                <a:solidFill>
                  <a:srgbClr val="000000"/>
                </a:solidFill>
                <a:latin typeface="Georgia Pro"/>
              </a:rPr>
              <a:t> Cuando se necesitan reparaciones o renovaciones, obtengo presupuestos para los trabajos necesarios y me mantengo en contacto con los contratistas para asegurarme de que todas las reparaciones y renovaciones se completan a tiempo.</a:t>
            </a:r>
          </a:p>
          <a:p>
            <a:pPr algn="just">
              <a:lnSpc>
                <a:spcPts val="1819"/>
              </a:lnSpc>
            </a:pPr>
            <a:endParaRPr lang="en-US" sz="1299">
              <a:solidFill>
                <a:srgbClr val="000000"/>
              </a:solidFill>
              <a:latin typeface="Georgia Pro"/>
            </a:endParaRPr>
          </a:p>
          <a:p>
            <a:pPr algn="just">
              <a:lnSpc>
                <a:spcPts val="1819"/>
              </a:lnSpc>
              <a:spcBef>
                <a:spcPct val="0"/>
              </a:spcBef>
            </a:pPr>
            <a:r>
              <a:rPr lang="en-US" sz="1299">
                <a:solidFill>
                  <a:srgbClr val="000000"/>
                </a:solidFill>
                <a:latin typeface="Georgia Pro Bold"/>
              </a:rPr>
              <a:t>Realización de la visita final:</a:t>
            </a:r>
            <a:r>
              <a:rPr lang="en-US" sz="1299">
                <a:solidFill>
                  <a:srgbClr val="000000"/>
                </a:solidFill>
                <a:latin typeface="Georgia Pro"/>
              </a:rPr>
              <a:t> Antes del cierre, realizo una visita final contigo para asegurarme de que la propiedad está en las condiciones acordadas y de que se cumplen todas las condiciones de la venta.</a:t>
            </a:r>
          </a:p>
        </p:txBody>
      </p:sp>
      <p:sp>
        <p:nvSpPr>
          <p:cNvPr id="8" name="TextBox 8"/>
          <p:cNvSpPr txBox="1"/>
          <p:nvPr/>
        </p:nvSpPr>
        <p:spPr>
          <a:xfrm>
            <a:off x="601529" y="6323617"/>
            <a:ext cx="4214458" cy="572274"/>
          </a:xfrm>
          <a:prstGeom prst="rect">
            <a:avLst/>
          </a:prstGeom>
        </p:spPr>
        <p:txBody>
          <a:bodyPr lIns="0" tIns="0" rIns="0" bIns="0" rtlCol="0" anchor="t">
            <a:spAutoFit/>
          </a:bodyPr>
          <a:lstStyle/>
          <a:p>
            <a:pPr algn="l">
              <a:lnSpc>
                <a:spcPts val="2355"/>
              </a:lnSpc>
              <a:spcBef>
                <a:spcPct val="0"/>
              </a:spcBef>
            </a:pPr>
            <a:r>
              <a:rPr lang="en-US" sz="1682">
                <a:solidFill>
                  <a:srgbClr val="FFFFFF"/>
                </a:solidFill>
                <a:latin typeface="Georgia Pro Bold Italics"/>
              </a:rPr>
              <a:t>¿Por qué comprometerse con un agente de compras experimentado?</a:t>
            </a:r>
          </a:p>
        </p:txBody>
      </p:sp>
      <p:sp>
        <p:nvSpPr>
          <p:cNvPr id="9" name="TextBox 9"/>
          <p:cNvSpPr txBox="1"/>
          <p:nvPr/>
        </p:nvSpPr>
        <p:spPr>
          <a:xfrm>
            <a:off x="601529" y="7101963"/>
            <a:ext cx="6569342" cy="1977340"/>
          </a:xfrm>
          <a:prstGeom prst="rect">
            <a:avLst/>
          </a:prstGeom>
        </p:spPr>
        <p:txBody>
          <a:bodyPr lIns="0" tIns="0" rIns="0" bIns="0" rtlCol="0" anchor="t">
            <a:spAutoFit/>
          </a:bodyPr>
          <a:lstStyle/>
          <a:p>
            <a:pPr algn="just">
              <a:lnSpc>
                <a:spcPts val="1787"/>
              </a:lnSpc>
              <a:spcBef>
                <a:spcPct val="0"/>
              </a:spcBef>
            </a:pPr>
            <a:r>
              <a:rPr lang="en-US" sz="1276">
                <a:solidFill>
                  <a:srgbClr val="FFFFFF"/>
                </a:solidFill>
                <a:latin typeface="Georgia Pro Italics"/>
              </a:rPr>
              <a:t>La relación entre un comprador y su agente inmobiliario es una asociación. Como agente del comprador, mi papel es ser tu entrenador experto, ayudándote a navegar por el proceso de compra de una vivienda con facilidad, para que consigas la casa de tus sueños. Mi objetivo es que esta experiencia sea positiva, y aunque a algunos compradores les ponga nerviosos firmar un Acuerdo de Agencia del Comprador, este documento establece nuestra relación para que pueda hacer el mejor trabajo posible para ti. Sin este acuerdo, mi responsabilidad es trabajar en interés del vendedor. El Contrato de Agencia del Comprador protege tus derechos, te exime de responsabilidad y crea una relación jurídicamente vinculante en la que puedo actuar como tu hábil representante para negociar en tu nombre el mejor precio y las mejores condiciones posibles. </a:t>
            </a:r>
          </a:p>
        </p:txBody>
      </p:sp>
      <p:grpSp>
        <p:nvGrpSpPr>
          <p:cNvPr id="10" name="Group 10"/>
          <p:cNvGrpSpPr/>
          <p:nvPr/>
        </p:nvGrpSpPr>
        <p:grpSpPr>
          <a:xfrm>
            <a:off x="-93720" y="9611929"/>
            <a:ext cx="7989642" cy="446471"/>
            <a:chOff x="0" y="0"/>
            <a:chExt cx="2785060" cy="155633"/>
          </a:xfrm>
        </p:grpSpPr>
        <p:sp>
          <p:nvSpPr>
            <p:cNvPr id="11" name="Freeform 11"/>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2" name="TextBox 12"/>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3" name="TextBox 13"/>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310" y="5922029"/>
            <a:ext cx="8081010" cy="4478052"/>
          </a:xfrm>
          <a:custGeom>
            <a:avLst/>
            <a:gdLst/>
            <a:ahLst/>
            <a:cxnLst/>
            <a:rect l="l" t="t" r="r" b="b"/>
            <a:pathLst>
              <a:path w="8081010" h="4478052">
                <a:moveTo>
                  <a:pt x="0" y="0"/>
                </a:moveTo>
                <a:lnTo>
                  <a:pt x="8081010" y="0"/>
                </a:lnTo>
                <a:lnTo>
                  <a:pt x="8081010" y="4478052"/>
                </a:lnTo>
                <a:lnTo>
                  <a:pt x="0" y="4478052"/>
                </a:lnTo>
                <a:lnTo>
                  <a:pt x="0" y="0"/>
                </a:lnTo>
                <a:close/>
              </a:path>
            </a:pathLst>
          </a:custGeom>
          <a:blipFill>
            <a:blip r:embed="rId2" cstate="email">
              <a:extLst>
                <a:ext uri="{28A0092B-C50C-407E-A947-70E740481C1C}">
                  <a14:useLocalDpi xmlns:a14="http://schemas.microsoft.com/office/drawing/2010/main"/>
                </a:ext>
              </a:extLst>
            </a:blip>
            <a:stretch>
              <a:fillRect t="-20305"/>
            </a:stretch>
          </a:blipFill>
        </p:spPr>
        <p:txBody>
          <a:bodyPr/>
          <a:lstStyle/>
          <a:p>
            <a:endParaRPr lang="en-US"/>
          </a:p>
        </p:txBody>
      </p:sp>
      <p:grpSp>
        <p:nvGrpSpPr>
          <p:cNvPr id="3" name="Group 3"/>
          <p:cNvGrpSpPr/>
          <p:nvPr/>
        </p:nvGrpSpPr>
        <p:grpSpPr>
          <a:xfrm>
            <a:off x="257092" y="2951452"/>
            <a:ext cx="3353938" cy="464807"/>
            <a:chOff x="0" y="0"/>
            <a:chExt cx="1169129" cy="162024"/>
          </a:xfrm>
        </p:grpSpPr>
        <p:sp>
          <p:nvSpPr>
            <p:cNvPr id="4" name="Freeform 4"/>
            <p:cNvSpPr/>
            <p:nvPr/>
          </p:nvSpPr>
          <p:spPr>
            <a:xfrm>
              <a:off x="0" y="0"/>
              <a:ext cx="1169129" cy="162024"/>
            </a:xfrm>
            <a:custGeom>
              <a:avLst/>
              <a:gdLst/>
              <a:ahLst/>
              <a:cxnLst/>
              <a:rect l="l" t="t" r="r" b="b"/>
              <a:pathLst>
                <a:path w="1169129" h="162024">
                  <a:moveTo>
                    <a:pt x="0" y="0"/>
                  </a:moveTo>
                  <a:lnTo>
                    <a:pt x="1169129" y="0"/>
                  </a:lnTo>
                  <a:lnTo>
                    <a:pt x="1169129" y="162024"/>
                  </a:lnTo>
                  <a:lnTo>
                    <a:pt x="0" y="162024"/>
                  </a:lnTo>
                  <a:close/>
                </a:path>
              </a:pathLst>
            </a:custGeom>
            <a:solidFill>
              <a:srgbClr val="231F20"/>
            </a:solidFill>
          </p:spPr>
          <p:txBody>
            <a:bodyPr/>
            <a:lstStyle/>
            <a:p>
              <a:endParaRPr lang="en-US"/>
            </a:p>
          </p:txBody>
        </p:sp>
        <p:sp>
          <p:nvSpPr>
            <p:cNvPr id="5" name="TextBox 5"/>
            <p:cNvSpPr txBox="1"/>
            <p:nvPr/>
          </p:nvSpPr>
          <p:spPr>
            <a:xfrm>
              <a:off x="0" y="-28575"/>
              <a:ext cx="1169129" cy="190599"/>
            </a:xfrm>
            <a:prstGeom prst="rect">
              <a:avLst/>
            </a:prstGeom>
          </p:spPr>
          <p:txBody>
            <a:bodyPr lIns="50800" tIns="50800" rIns="50800" bIns="50800" rtlCol="0" anchor="ctr"/>
            <a:lstStyle/>
            <a:p>
              <a:pPr algn="ctr">
                <a:lnSpc>
                  <a:spcPts val="1526"/>
                </a:lnSpc>
              </a:pPr>
              <a:endParaRPr/>
            </a:p>
          </p:txBody>
        </p:sp>
      </p:grpSp>
      <p:grpSp>
        <p:nvGrpSpPr>
          <p:cNvPr id="6" name="Group 6"/>
          <p:cNvGrpSpPr/>
          <p:nvPr/>
        </p:nvGrpSpPr>
        <p:grpSpPr>
          <a:xfrm>
            <a:off x="4057650" y="0"/>
            <a:ext cx="3433254" cy="5712479"/>
            <a:chOff x="0" y="0"/>
            <a:chExt cx="1196777" cy="1991278"/>
          </a:xfrm>
        </p:grpSpPr>
        <p:sp>
          <p:nvSpPr>
            <p:cNvPr id="7" name="Freeform 7"/>
            <p:cNvSpPr/>
            <p:nvPr/>
          </p:nvSpPr>
          <p:spPr>
            <a:xfrm>
              <a:off x="0" y="0"/>
              <a:ext cx="1196777" cy="1991278"/>
            </a:xfrm>
            <a:custGeom>
              <a:avLst/>
              <a:gdLst/>
              <a:ahLst/>
              <a:cxnLst/>
              <a:rect l="l" t="t" r="r" b="b"/>
              <a:pathLst>
                <a:path w="1196777" h="1991278">
                  <a:moveTo>
                    <a:pt x="0" y="0"/>
                  </a:moveTo>
                  <a:lnTo>
                    <a:pt x="1196777" y="0"/>
                  </a:lnTo>
                  <a:lnTo>
                    <a:pt x="1196777" y="1991278"/>
                  </a:lnTo>
                  <a:lnTo>
                    <a:pt x="0" y="1991278"/>
                  </a:lnTo>
                  <a:close/>
                </a:path>
              </a:pathLst>
            </a:custGeom>
            <a:solidFill>
              <a:srgbClr val="E8E8E8"/>
            </a:solidFill>
            <a:ln cap="sq">
              <a:noFill/>
              <a:prstDash val="solid"/>
              <a:miter/>
            </a:ln>
          </p:spPr>
          <p:txBody>
            <a:bodyPr/>
            <a:lstStyle/>
            <a:p>
              <a:endParaRPr lang="en-US"/>
            </a:p>
          </p:txBody>
        </p:sp>
        <p:sp>
          <p:nvSpPr>
            <p:cNvPr id="8" name="TextBox 8"/>
            <p:cNvSpPr txBox="1"/>
            <p:nvPr/>
          </p:nvSpPr>
          <p:spPr>
            <a:xfrm>
              <a:off x="0" y="-28575"/>
              <a:ext cx="1196777" cy="2019853"/>
            </a:xfrm>
            <a:prstGeom prst="rect">
              <a:avLst/>
            </a:prstGeom>
          </p:spPr>
          <p:txBody>
            <a:bodyPr lIns="50800" tIns="50800" rIns="50800" bIns="50800" rtlCol="0" anchor="ctr"/>
            <a:lstStyle/>
            <a:p>
              <a:pPr algn="ctr">
                <a:lnSpc>
                  <a:spcPts val="1526"/>
                </a:lnSpc>
              </a:pPr>
              <a:endParaRPr/>
            </a:p>
          </p:txBody>
        </p:sp>
      </p:grpSp>
      <p:sp>
        <p:nvSpPr>
          <p:cNvPr id="9" name="TextBox 9"/>
          <p:cNvSpPr txBox="1"/>
          <p:nvPr/>
        </p:nvSpPr>
        <p:spPr>
          <a:xfrm>
            <a:off x="257092" y="792945"/>
            <a:ext cx="3353938" cy="1839177"/>
          </a:xfrm>
          <a:prstGeom prst="rect">
            <a:avLst/>
          </a:prstGeom>
        </p:spPr>
        <p:txBody>
          <a:bodyPr lIns="0" tIns="0" rIns="0" bIns="0" rtlCol="0" anchor="t">
            <a:spAutoFit/>
          </a:bodyPr>
          <a:lstStyle/>
          <a:p>
            <a:pPr algn="ctr">
              <a:lnSpc>
                <a:spcPts val="4904"/>
              </a:lnSpc>
            </a:pPr>
            <a:r>
              <a:rPr lang="en-US" sz="3200" spc="140" dirty="0">
                <a:solidFill>
                  <a:srgbClr val="000000"/>
                </a:solidFill>
                <a:latin typeface="Georgia Pro"/>
              </a:rPr>
              <a:t>¿CONTRATO DE AGENCIA DEL COMPRADOR?</a:t>
            </a:r>
          </a:p>
        </p:txBody>
      </p:sp>
      <p:sp>
        <p:nvSpPr>
          <p:cNvPr id="10" name="TextBox 10"/>
          <p:cNvSpPr txBox="1"/>
          <p:nvPr/>
        </p:nvSpPr>
        <p:spPr>
          <a:xfrm>
            <a:off x="152400" y="385868"/>
            <a:ext cx="3562351" cy="535275"/>
          </a:xfrm>
          <a:prstGeom prst="rect">
            <a:avLst/>
          </a:prstGeom>
        </p:spPr>
        <p:txBody>
          <a:bodyPr wrap="square" lIns="0" tIns="0" rIns="0" bIns="0" rtlCol="0" anchor="t">
            <a:spAutoFit/>
          </a:bodyPr>
          <a:lstStyle/>
          <a:p>
            <a:pPr algn="ctr">
              <a:lnSpc>
                <a:spcPts val="2239"/>
              </a:lnSpc>
              <a:spcBef>
                <a:spcPct val="0"/>
              </a:spcBef>
            </a:pPr>
            <a:r>
              <a:rPr lang="en-US" sz="1400" spc="319" dirty="0">
                <a:solidFill>
                  <a:srgbClr val="171717"/>
                </a:solidFill>
                <a:latin typeface="Georgia Pro Bold"/>
              </a:rPr>
              <a:t>OK, ENTONCES... ¿QUÉ ES UN</a:t>
            </a:r>
          </a:p>
        </p:txBody>
      </p:sp>
      <p:sp>
        <p:nvSpPr>
          <p:cNvPr id="11" name="TextBox 11"/>
          <p:cNvSpPr txBox="1"/>
          <p:nvPr/>
        </p:nvSpPr>
        <p:spPr>
          <a:xfrm>
            <a:off x="360493" y="3937297"/>
            <a:ext cx="3147136" cy="1614805"/>
          </a:xfrm>
          <a:prstGeom prst="rect">
            <a:avLst/>
          </a:prstGeom>
        </p:spPr>
        <p:txBody>
          <a:bodyPr lIns="0" tIns="0" rIns="0" bIns="0" rtlCol="0" anchor="t">
            <a:spAutoFit/>
          </a:bodyPr>
          <a:lstStyle/>
          <a:p>
            <a:pPr algn="just">
              <a:lnSpc>
                <a:spcPts val="1819"/>
              </a:lnSpc>
            </a:pPr>
            <a:r>
              <a:rPr lang="en-US" sz="1299" spc="64" dirty="0">
                <a:solidFill>
                  <a:srgbClr val="010101"/>
                </a:solidFill>
                <a:latin typeface="Georgia Pro"/>
              </a:rPr>
              <a:t>Un </a:t>
            </a:r>
            <a:r>
              <a:rPr lang="en-US" sz="1299" spc="64" dirty="0" err="1">
                <a:solidFill>
                  <a:srgbClr val="010101"/>
                </a:solidFill>
                <a:latin typeface="Georgia Pro"/>
              </a:rPr>
              <a:t>Contrato</a:t>
            </a:r>
            <a:r>
              <a:rPr lang="en-US" sz="1299" spc="64" dirty="0">
                <a:solidFill>
                  <a:srgbClr val="010101"/>
                </a:solidFill>
                <a:latin typeface="Georgia Pro"/>
              </a:rPr>
              <a:t> de </a:t>
            </a:r>
            <a:r>
              <a:rPr lang="en-US" sz="1299" spc="64" dirty="0" err="1">
                <a:solidFill>
                  <a:srgbClr val="010101"/>
                </a:solidFill>
                <a:latin typeface="Georgia Pro"/>
              </a:rPr>
              <a:t>Agencia</a:t>
            </a:r>
            <a:r>
              <a:rPr lang="en-US" sz="1299" spc="64" dirty="0">
                <a:solidFill>
                  <a:srgbClr val="010101"/>
                </a:solidFill>
                <a:latin typeface="Georgia Pro"/>
              </a:rPr>
              <a:t> del Comprador es </a:t>
            </a:r>
            <a:r>
              <a:rPr lang="en-US" sz="1299" spc="64" dirty="0" err="1">
                <a:solidFill>
                  <a:srgbClr val="010101"/>
                </a:solidFill>
                <a:latin typeface="Georgia Pro"/>
              </a:rPr>
              <a:t>exactamente</a:t>
            </a:r>
            <a:r>
              <a:rPr lang="en-US" sz="1299" spc="64" dirty="0">
                <a:solidFill>
                  <a:srgbClr val="010101"/>
                </a:solidFill>
                <a:latin typeface="Georgia Pro"/>
              </a:rPr>
              <a:t> lo que </a:t>
            </a:r>
            <a:r>
              <a:rPr lang="en-US" sz="1299" spc="64" dirty="0" err="1">
                <a:solidFill>
                  <a:srgbClr val="010101"/>
                </a:solidFill>
                <a:latin typeface="Georgia Pro"/>
              </a:rPr>
              <a:t>parece</a:t>
            </a:r>
            <a:r>
              <a:rPr lang="en-US" sz="1299" spc="64" dirty="0">
                <a:solidFill>
                  <a:srgbClr val="010101"/>
                </a:solidFill>
                <a:latin typeface="Georgia Pro"/>
              </a:rPr>
              <a:t>: un </a:t>
            </a:r>
            <a:r>
              <a:rPr lang="en-US" sz="1299" spc="64" dirty="0" err="1">
                <a:solidFill>
                  <a:srgbClr val="010101"/>
                </a:solidFill>
                <a:latin typeface="Georgia Pro"/>
              </a:rPr>
              <a:t>acuerdo</a:t>
            </a:r>
            <a:r>
              <a:rPr lang="en-US" sz="1299" spc="64" dirty="0">
                <a:solidFill>
                  <a:srgbClr val="010101"/>
                </a:solidFill>
                <a:latin typeface="Georgia Pro"/>
              </a:rPr>
              <a:t> legal que describe la </a:t>
            </a:r>
            <a:r>
              <a:rPr lang="en-US" sz="1299" spc="64" dirty="0" err="1">
                <a:solidFill>
                  <a:srgbClr val="010101"/>
                </a:solidFill>
                <a:latin typeface="Georgia Pro"/>
              </a:rPr>
              <a:t>relación</a:t>
            </a:r>
            <a:r>
              <a:rPr lang="en-US" sz="1299" spc="64" dirty="0">
                <a:solidFill>
                  <a:srgbClr val="010101"/>
                </a:solidFill>
                <a:latin typeface="Georgia Pro"/>
              </a:rPr>
              <a:t> y las </a:t>
            </a:r>
            <a:r>
              <a:rPr lang="en-US" sz="1299" spc="64" dirty="0" err="1">
                <a:solidFill>
                  <a:srgbClr val="010101"/>
                </a:solidFill>
                <a:latin typeface="Georgia Pro"/>
              </a:rPr>
              <a:t>expectativas</a:t>
            </a:r>
            <a:r>
              <a:rPr lang="en-US" sz="1299" spc="64" dirty="0">
                <a:solidFill>
                  <a:srgbClr val="010101"/>
                </a:solidFill>
                <a:latin typeface="Georgia Pro"/>
              </a:rPr>
              <a:t> entre un comprador y </a:t>
            </a:r>
            <a:r>
              <a:rPr lang="en-US" sz="1299" spc="64" dirty="0" err="1">
                <a:solidFill>
                  <a:srgbClr val="010101"/>
                </a:solidFill>
                <a:latin typeface="Georgia Pro"/>
              </a:rPr>
              <a:t>su</a:t>
            </a:r>
            <a:r>
              <a:rPr lang="en-US" sz="1299" spc="64" dirty="0">
                <a:solidFill>
                  <a:srgbClr val="010101"/>
                </a:solidFill>
                <a:latin typeface="Georgia Pro"/>
              </a:rPr>
              <a:t> </a:t>
            </a:r>
            <a:r>
              <a:rPr lang="en-US" sz="1299" spc="64" dirty="0" err="1">
                <a:solidFill>
                  <a:srgbClr val="010101"/>
                </a:solidFill>
                <a:latin typeface="Georgia Pro"/>
              </a:rPr>
              <a:t>agente</a:t>
            </a:r>
            <a:r>
              <a:rPr lang="en-US" sz="1299" spc="64" dirty="0">
                <a:solidFill>
                  <a:srgbClr val="010101"/>
                </a:solidFill>
                <a:latin typeface="Georgia Pro"/>
              </a:rPr>
              <a:t> o </a:t>
            </a:r>
            <a:r>
              <a:rPr lang="en-US" sz="1299" spc="64" dirty="0" err="1">
                <a:solidFill>
                  <a:srgbClr val="010101"/>
                </a:solidFill>
                <a:latin typeface="Georgia Pro"/>
              </a:rPr>
              <a:t>intermediario</a:t>
            </a:r>
            <a:r>
              <a:rPr lang="en-US" sz="1299" spc="64" dirty="0">
                <a:solidFill>
                  <a:srgbClr val="010101"/>
                </a:solidFill>
                <a:latin typeface="Georgia Pro"/>
              </a:rPr>
              <a:t> </a:t>
            </a:r>
            <a:r>
              <a:rPr lang="en-US" sz="1299" spc="64" dirty="0" err="1">
                <a:solidFill>
                  <a:srgbClr val="010101"/>
                </a:solidFill>
                <a:latin typeface="Georgia Pro"/>
              </a:rPr>
              <a:t>inmobiliario</a:t>
            </a:r>
            <a:r>
              <a:rPr lang="en-US" sz="1299" spc="64" dirty="0">
                <a:solidFill>
                  <a:srgbClr val="010101"/>
                </a:solidFill>
                <a:latin typeface="Georgia Pro"/>
              </a:rPr>
              <a:t> </a:t>
            </a:r>
            <a:r>
              <a:rPr lang="en-US" sz="1299" spc="64" dirty="0" err="1">
                <a:solidFill>
                  <a:srgbClr val="010101"/>
                </a:solidFill>
                <a:latin typeface="Georgia Pro"/>
              </a:rPr>
              <a:t>durante</a:t>
            </a:r>
            <a:r>
              <a:rPr lang="en-US" sz="1299" spc="64" dirty="0">
                <a:solidFill>
                  <a:srgbClr val="010101"/>
                </a:solidFill>
                <a:latin typeface="Georgia Pro"/>
              </a:rPr>
              <a:t> </a:t>
            </a:r>
            <a:r>
              <a:rPr lang="en-US" sz="1299" spc="64" dirty="0" err="1">
                <a:solidFill>
                  <a:srgbClr val="010101"/>
                </a:solidFill>
                <a:latin typeface="Georgia Pro"/>
              </a:rPr>
              <a:t>todo</a:t>
            </a:r>
            <a:r>
              <a:rPr lang="en-US" sz="1299" spc="64" dirty="0">
                <a:solidFill>
                  <a:srgbClr val="010101"/>
                </a:solidFill>
                <a:latin typeface="Georgia Pro"/>
              </a:rPr>
              <a:t> </a:t>
            </a:r>
            <a:r>
              <a:rPr lang="en-US" sz="1299" spc="64" dirty="0" err="1">
                <a:solidFill>
                  <a:srgbClr val="010101"/>
                </a:solidFill>
                <a:latin typeface="Georgia Pro"/>
              </a:rPr>
              <a:t>el</a:t>
            </a:r>
            <a:r>
              <a:rPr lang="en-US" sz="1299" spc="64" dirty="0">
                <a:solidFill>
                  <a:srgbClr val="010101"/>
                </a:solidFill>
                <a:latin typeface="Georgia Pro"/>
              </a:rPr>
              <a:t> </a:t>
            </a:r>
            <a:r>
              <a:rPr lang="en-US" sz="1299" spc="64" dirty="0" err="1">
                <a:solidFill>
                  <a:srgbClr val="010101"/>
                </a:solidFill>
                <a:latin typeface="Georgia Pro"/>
              </a:rPr>
              <a:t>proceso</a:t>
            </a:r>
            <a:r>
              <a:rPr lang="en-US" sz="1299" spc="64" dirty="0">
                <a:solidFill>
                  <a:srgbClr val="010101"/>
                </a:solidFill>
                <a:latin typeface="Georgia Pro"/>
              </a:rPr>
              <a:t> de </a:t>
            </a:r>
            <a:r>
              <a:rPr lang="en-US" sz="1299" spc="64" dirty="0" err="1">
                <a:solidFill>
                  <a:srgbClr val="010101"/>
                </a:solidFill>
                <a:latin typeface="Georgia Pro"/>
              </a:rPr>
              <a:t>compra</a:t>
            </a:r>
            <a:r>
              <a:rPr lang="en-US" sz="1299" spc="64" dirty="0">
                <a:solidFill>
                  <a:srgbClr val="010101"/>
                </a:solidFill>
                <a:latin typeface="Georgia Pro"/>
              </a:rPr>
              <a:t> de </a:t>
            </a:r>
            <a:r>
              <a:rPr lang="en-US" sz="1299" spc="64" dirty="0" err="1">
                <a:solidFill>
                  <a:srgbClr val="010101"/>
                </a:solidFill>
                <a:latin typeface="Georgia Pro"/>
              </a:rPr>
              <a:t>una</a:t>
            </a:r>
            <a:r>
              <a:rPr lang="en-US" sz="1299" spc="64" dirty="0">
                <a:solidFill>
                  <a:srgbClr val="010101"/>
                </a:solidFill>
                <a:latin typeface="Georgia Pro"/>
              </a:rPr>
              <a:t> </a:t>
            </a:r>
            <a:r>
              <a:rPr lang="en-US" sz="1299" spc="64" dirty="0" err="1">
                <a:solidFill>
                  <a:srgbClr val="010101"/>
                </a:solidFill>
                <a:latin typeface="Georgia Pro"/>
              </a:rPr>
              <a:t>vivienda</a:t>
            </a:r>
            <a:r>
              <a:rPr lang="en-US" sz="1299" spc="64" dirty="0">
                <a:solidFill>
                  <a:srgbClr val="010101"/>
                </a:solidFill>
                <a:latin typeface="Georgia Pro"/>
              </a:rPr>
              <a:t>. </a:t>
            </a:r>
            <a:r>
              <a:rPr lang="en-US" sz="1299" spc="64" dirty="0" err="1">
                <a:solidFill>
                  <a:srgbClr val="010101"/>
                </a:solidFill>
                <a:latin typeface="Georgia Pro"/>
              </a:rPr>
              <a:t>Bastante</a:t>
            </a:r>
            <a:r>
              <a:rPr lang="en-US" sz="1299" spc="64" dirty="0">
                <a:solidFill>
                  <a:srgbClr val="010101"/>
                </a:solidFill>
                <a:latin typeface="Georgia Pro"/>
              </a:rPr>
              <a:t> </a:t>
            </a:r>
            <a:r>
              <a:rPr lang="en-US" sz="1299" spc="64" dirty="0" err="1">
                <a:solidFill>
                  <a:srgbClr val="010101"/>
                </a:solidFill>
                <a:latin typeface="Georgia Pro"/>
              </a:rPr>
              <a:t>sencillo</a:t>
            </a:r>
            <a:r>
              <a:rPr lang="en-US" sz="1299" spc="64" dirty="0">
                <a:solidFill>
                  <a:srgbClr val="010101"/>
                </a:solidFill>
                <a:latin typeface="Georgia Pro"/>
              </a:rPr>
              <a:t>, ¿</a:t>
            </a:r>
            <a:r>
              <a:rPr lang="en-US" sz="1299" spc="64" dirty="0" err="1">
                <a:solidFill>
                  <a:srgbClr val="010101"/>
                </a:solidFill>
                <a:latin typeface="Georgia Pro"/>
              </a:rPr>
              <a:t>verdad</a:t>
            </a:r>
            <a:r>
              <a:rPr lang="en-US" sz="1299" spc="64" dirty="0">
                <a:solidFill>
                  <a:srgbClr val="010101"/>
                </a:solidFill>
                <a:latin typeface="Georgia Pro"/>
              </a:rPr>
              <a:t>?</a:t>
            </a:r>
          </a:p>
        </p:txBody>
      </p:sp>
      <p:sp>
        <p:nvSpPr>
          <p:cNvPr id="12" name="TextBox 12"/>
          <p:cNvSpPr txBox="1"/>
          <p:nvPr/>
        </p:nvSpPr>
        <p:spPr>
          <a:xfrm>
            <a:off x="4360962" y="981040"/>
            <a:ext cx="2826629" cy="4358005"/>
          </a:xfrm>
          <a:prstGeom prst="rect">
            <a:avLst/>
          </a:prstGeom>
        </p:spPr>
        <p:txBody>
          <a:bodyPr lIns="0" tIns="0" rIns="0" bIns="0" rtlCol="0" anchor="t">
            <a:spAutoFit/>
          </a:bodyPr>
          <a:lstStyle/>
          <a:p>
            <a:pPr algn="just">
              <a:lnSpc>
                <a:spcPts val="1819"/>
              </a:lnSpc>
            </a:pPr>
            <a:r>
              <a:rPr lang="en-US" sz="1299" spc="64" dirty="0">
                <a:solidFill>
                  <a:srgbClr val="000000"/>
                </a:solidFill>
                <a:latin typeface="Georgia Pro"/>
              </a:rPr>
              <a:t>Con </a:t>
            </a:r>
            <a:r>
              <a:rPr lang="en-US" sz="1299" spc="64" dirty="0" err="1">
                <a:solidFill>
                  <a:srgbClr val="000000"/>
                </a:solidFill>
                <a:latin typeface="Georgia Pro"/>
              </a:rPr>
              <a:t>el</a:t>
            </a:r>
            <a:r>
              <a:rPr lang="en-US" sz="1299" spc="64" dirty="0">
                <a:solidFill>
                  <a:srgbClr val="000000"/>
                </a:solidFill>
                <a:latin typeface="Georgia Pro"/>
              </a:rPr>
              <a:t> </a:t>
            </a:r>
            <a:r>
              <a:rPr lang="en-US" sz="1299" spc="64" dirty="0" err="1">
                <a:solidFill>
                  <a:srgbClr val="000000"/>
                </a:solidFill>
                <a:latin typeface="Georgia Pro"/>
              </a:rPr>
              <a:t>reciente</a:t>
            </a:r>
            <a:r>
              <a:rPr lang="en-US" sz="1299" spc="64" dirty="0">
                <a:solidFill>
                  <a:srgbClr val="000000"/>
                </a:solidFill>
                <a:latin typeface="Georgia Pro"/>
              </a:rPr>
              <a:t> </a:t>
            </a:r>
            <a:r>
              <a:rPr lang="en-US" sz="1299" spc="64" dirty="0" err="1">
                <a:solidFill>
                  <a:srgbClr val="000000"/>
                </a:solidFill>
                <a:latin typeface="Georgia Pro"/>
              </a:rPr>
              <a:t>Acuerdo</a:t>
            </a:r>
            <a:r>
              <a:rPr lang="en-US" sz="1299" spc="64" dirty="0">
                <a:solidFill>
                  <a:srgbClr val="000000"/>
                </a:solidFill>
                <a:latin typeface="Georgia Pro"/>
              </a:rPr>
              <a:t> de la </a:t>
            </a:r>
            <a:r>
              <a:rPr lang="en-US" sz="1299" spc="64" dirty="0" err="1">
                <a:solidFill>
                  <a:srgbClr val="000000"/>
                </a:solidFill>
                <a:latin typeface="Georgia Pro"/>
              </a:rPr>
              <a:t>Asociación</a:t>
            </a:r>
            <a:r>
              <a:rPr lang="en-US" sz="1299" spc="64" dirty="0">
                <a:solidFill>
                  <a:srgbClr val="000000"/>
                </a:solidFill>
                <a:latin typeface="Georgia Pro"/>
              </a:rPr>
              <a:t> Nacional de REALTORS®, </a:t>
            </a:r>
            <a:r>
              <a:rPr lang="en-US" sz="1299" spc="64" dirty="0" err="1">
                <a:solidFill>
                  <a:srgbClr val="000000"/>
                </a:solidFill>
                <a:latin typeface="Georgia Pro"/>
              </a:rPr>
              <a:t>una</a:t>
            </a:r>
            <a:r>
              <a:rPr lang="en-US" sz="1299" spc="64" dirty="0">
                <a:solidFill>
                  <a:srgbClr val="000000"/>
                </a:solidFill>
                <a:latin typeface="Georgia Pro"/>
              </a:rPr>
              <a:t> de las </a:t>
            </a:r>
            <a:r>
              <a:rPr lang="en-US" sz="1299" spc="64" dirty="0" err="1">
                <a:solidFill>
                  <a:srgbClr val="000000"/>
                </a:solidFill>
                <a:latin typeface="Georgia Pro"/>
              </a:rPr>
              <a:t>condiciones</a:t>
            </a:r>
            <a:r>
              <a:rPr lang="en-US" sz="1299" spc="64" dirty="0">
                <a:solidFill>
                  <a:srgbClr val="000000"/>
                </a:solidFill>
                <a:latin typeface="Georgia Pro"/>
              </a:rPr>
              <a:t> que </a:t>
            </a:r>
            <a:r>
              <a:rPr lang="en-US" sz="1299" spc="64" dirty="0" err="1">
                <a:solidFill>
                  <a:srgbClr val="000000"/>
                </a:solidFill>
                <a:latin typeface="Georgia Pro"/>
              </a:rPr>
              <a:t>acordaron</a:t>
            </a:r>
            <a:r>
              <a:rPr lang="en-US" sz="1299" spc="64" dirty="0">
                <a:solidFill>
                  <a:srgbClr val="000000"/>
                </a:solidFill>
                <a:latin typeface="Georgia Pro"/>
              </a:rPr>
              <a:t> es que </a:t>
            </a:r>
            <a:r>
              <a:rPr lang="en-US" sz="1299" spc="64" dirty="0" err="1">
                <a:solidFill>
                  <a:srgbClr val="000000"/>
                </a:solidFill>
                <a:latin typeface="Georgia Pro"/>
              </a:rPr>
              <a:t>todos</a:t>
            </a:r>
            <a:r>
              <a:rPr lang="en-US" sz="1299" spc="64" dirty="0">
                <a:solidFill>
                  <a:srgbClr val="000000"/>
                </a:solidFill>
                <a:latin typeface="Georgia Pro"/>
              </a:rPr>
              <a:t> </a:t>
            </a:r>
            <a:r>
              <a:rPr lang="en-US" sz="1299" spc="64" dirty="0" err="1">
                <a:solidFill>
                  <a:srgbClr val="000000"/>
                </a:solidFill>
                <a:latin typeface="Georgia Pro"/>
              </a:rPr>
              <a:t>los</a:t>
            </a:r>
            <a:r>
              <a:rPr lang="en-US" sz="1299" spc="64" dirty="0">
                <a:solidFill>
                  <a:srgbClr val="000000"/>
                </a:solidFill>
                <a:latin typeface="Georgia Pro"/>
              </a:rPr>
              <a:t> </a:t>
            </a:r>
            <a:r>
              <a:rPr lang="en-US" sz="1299" spc="64" dirty="0" err="1">
                <a:solidFill>
                  <a:srgbClr val="000000"/>
                </a:solidFill>
                <a:latin typeface="Georgia Pro"/>
              </a:rPr>
              <a:t>compradores</a:t>
            </a:r>
            <a:r>
              <a:rPr lang="en-US" sz="1299" spc="64" dirty="0">
                <a:solidFill>
                  <a:srgbClr val="000000"/>
                </a:solidFill>
                <a:latin typeface="Georgia Pro"/>
              </a:rPr>
              <a:t> </a:t>
            </a:r>
            <a:r>
              <a:rPr lang="en-US" sz="1299" spc="64" dirty="0" err="1">
                <a:solidFill>
                  <a:srgbClr val="000000"/>
                </a:solidFill>
                <a:latin typeface="Georgia Pro"/>
              </a:rPr>
              <a:t>deben</a:t>
            </a:r>
            <a:r>
              <a:rPr lang="en-US" sz="1299" spc="64" dirty="0">
                <a:solidFill>
                  <a:srgbClr val="000000"/>
                </a:solidFill>
                <a:latin typeface="Georgia Pro"/>
              </a:rPr>
              <a:t> </a:t>
            </a:r>
            <a:r>
              <a:rPr lang="en-US" sz="1299" spc="64" dirty="0" err="1">
                <a:solidFill>
                  <a:srgbClr val="000000"/>
                </a:solidFill>
                <a:latin typeface="Georgia Pro"/>
              </a:rPr>
              <a:t>tener</a:t>
            </a:r>
            <a:r>
              <a:rPr lang="en-US" sz="1299" spc="64" dirty="0">
                <a:solidFill>
                  <a:srgbClr val="000000"/>
                </a:solidFill>
                <a:latin typeface="Georgia Pro"/>
              </a:rPr>
              <a:t> </a:t>
            </a:r>
            <a:r>
              <a:rPr lang="en-US" sz="1299" spc="64" dirty="0" err="1">
                <a:solidFill>
                  <a:srgbClr val="000000"/>
                </a:solidFill>
                <a:latin typeface="Georgia Pro"/>
              </a:rPr>
              <a:t>una</a:t>
            </a:r>
            <a:r>
              <a:rPr lang="en-US" sz="1299" spc="64" dirty="0">
                <a:solidFill>
                  <a:srgbClr val="000000"/>
                </a:solidFill>
                <a:latin typeface="Georgia Pro"/>
              </a:rPr>
              <a:t> </a:t>
            </a:r>
            <a:r>
              <a:rPr lang="en-US" sz="1299" spc="64" dirty="0" err="1">
                <a:solidFill>
                  <a:srgbClr val="000000"/>
                </a:solidFill>
                <a:latin typeface="Georgia Pro"/>
              </a:rPr>
              <a:t>representación</a:t>
            </a:r>
            <a:r>
              <a:rPr lang="en-US" sz="1299" spc="64" dirty="0">
                <a:solidFill>
                  <a:srgbClr val="000000"/>
                </a:solidFill>
                <a:latin typeface="Georgia Pro"/>
              </a:rPr>
              <a:t> formal. Este </a:t>
            </a:r>
            <a:r>
              <a:rPr lang="en-US" sz="1299" spc="64" dirty="0" err="1">
                <a:solidFill>
                  <a:srgbClr val="000000"/>
                </a:solidFill>
                <a:latin typeface="Georgia Pro"/>
              </a:rPr>
              <a:t>acuerdo</a:t>
            </a:r>
            <a:r>
              <a:rPr lang="en-US" sz="1299" spc="64" dirty="0">
                <a:solidFill>
                  <a:srgbClr val="000000"/>
                </a:solidFill>
                <a:latin typeface="Georgia Pro"/>
              </a:rPr>
              <a:t> legal </a:t>
            </a:r>
            <a:r>
              <a:rPr lang="en-US" sz="1299" spc="64" dirty="0" err="1">
                <a:solidFill>
                  <a:srgbClr val="000000"/>
                </a:solidFill>
                <a:latin typeface="Georgia Pro"/>
              </a:rPr>
              <a:t>ofrece</a:t>
            </a:r>
            <a:r>
              <a:rPr lang="en-US" sz="1299" spc="64" dirty="0">
                <a:solidFill>
                  <a:srgbClr val="000000"/>
                </a:solidFill>
                <a:latin typeface="Georgia Pro"/>
              </a:rPr>
              <a:t> </a:t>
            </a:r>
            <a:r>
              <a:rPr lang="en-US" sz="1299" spc="64" dirty="0" err="1">
                <a:solidFill>
                  <a:srgbClr val="000000"/>
                </a:solidFill>
                <a:latin typeface="Georgia Pro"/>
              </a:rPr>
              <a:t>protección</a:t>
            </a:r>
            <a:r>
              <a:rPr lang="en-US" sz="1299" spc="64" dirty="0">
                <a:solidFill>
                  <a:srgbClr val="000000"/>
                </a:solidFill>
                <a:latin typeface="Georgia Pro"/>
              </a:rPr>
              <a:t> al comprador: </a:t>
            </a:r>
            <a:r>
              <a:rPr lang="en-US" sz="1299" spc="64" dirty="0" err="1">
                <a:solidFill>
                  <a:srgbClr val="000000"/>
                </a:solidFill>
                <a:latin typeface="Georgia Pro"/>
              </a:rPr>
              <a:t>ahora</a:t>
            </a:r>
            <a:r>
              <a:rPr lang="en-US" sz="1299" spc="64" dirty="0">
                <a:solidFill>
                  <a:srgbClr val="000000"/>
                </a:solidFill>
                <a:latin typeface="Georgia Pro"/>
              </a:rPr>
              <a:t> </a:t>
            </a:r>
            <a:r>
              <a:rPr lang="en-US" sz="1299" spc="64" dirty="0" err="1">
                <a:solidFill>
                  <a:srgbClr val="000000"/>
                </a:solidFill>
                <a:latin typeface="Georgia Pro"/>
              </a:rPr>
              <a:t>tiene</a:t>
            </a:r>
            <a:r>
              <a:rPr lang="en-US" sz="1299" spc="64" dirty="0">
                <a:solidFill>
                  <a:srgbClr val="000000"/>
                </a:solidFill>
                <a:latin typeface="Georgia Pro"/>
              </a:rPr>
              <a:t> a </a:t>
            </a:r>
            <a:r>
              <a:rPr lang="en-US" sz="1299" spc="64" dirty="0" err="1">
                <a:solidFill>
                  <a:srgbClr val="000000"/>
                </a:solidFill>
                <a:latin typeface="Georgia Pro"/>
              </a:rPr>
              <a:t>alguien</a:t>
            </a:r>
            <a:r>
              <a:rPr lang="en-US" sz="1299" spc="64" dirty="0">
                <a:solidFill>
                  <a:srgbClr val="000000"/>
                </a:solidFill>
                <a:latin typeface="Georgia Pro"/>
              </a:rPr>
              <a:t> a </a:t>
            </a:r>
            <a:r>
              <a:rPr lang="en-US" sz="1299" spc="64" dirty="0" err="1">
                <a:solidFill>
                  <a:srgbClr val="000000"/>
                </a:solidFill>
                <a:latin typeface="Georgia Pro"/>
              </a:rPr>
              <a:t>su</a:t>
            </a:r>
            <a:r>
              <a:rPr lang="en-US" sz="1299" spc="64" dirty="0">
                <a:solidFill>
                  <a:srgbClr val="000000"/>
                </a:solidFill>
                <a:latin typeface="Georgia Pro"/>
              </a:rPr>
              <a:t> </a:t>
            </a:r>
            <a:r>
              <a:rPr lang="en-US" sz="1299" spc="64" dirty="0" err="1">
                <a:solidFill>
                  <a:srgbClr val="000000"/>
                </a:solidFill>
                <a:latin typeface="Georgia Pro"/>
              </a:rPr>
              <a:t>lado</a:t>
            </a:r>
            <a:r>
              <a:rPr lang="en-US" sz="1299" spc="64" dirty="0">
                <a:solidFill>
                  <a:srgbClr val="000000"/>
                </a:solidFill>
                <a:latin typeface="Georgia Pro"/>
              </a:rPr>
              <a:t> que </a:t>
            </a:r>
            <a:r>
              <a:rPr lang="en-US" sz="1299" spc="64" dirty="0" err="1">
                <a:solidFill>
                  <a:srgbClr val="000000"/>
                </a:solidFill>
                <a:latin typeface="Georgia Pro"/>
              </a:rPr>
              <a:t>tiene</a:t>
            </a:r>
            <a:r>
              <a:rPr lang="en-US" sz="1299" spc="64" dirty="0">
                <a:solidFill>
                  <a:srgbClr val="000000"/>
                </a:solidFill>
                <a:latin typeface="Georgia Pro"/>
              </a:rPr>
              <a:t> </a:t>
            </a:r>
            <a:r>
              <a:rPr lang="en-US" sz="1299" spc="64" dirty="0" err="1">
                <a:solidFill>
                  <a:srgbClr val="000000"/>
                </a:solidFill>
                <a:latin typeface="Georgia Pro"/>
              </a:rPr>
              <a:t>el</a:t>
            </a:r>
            <a:r>
              <a:rPr lang="en-US" sz="1299" spc="64" dirty="0">
                <a:solidFill>
                  <a:srgbClr val="000000"/>
                </a:solidFill>
                <a:latin typeface="Georgia Pro"/>
              </a:rPr>
              <a:t> </a:t>
            </a:r>
            <a:r>
              <a:rPr lang="en-US" sz="1299" spc="64" dirty="0" err="1">
                <a:solidFill>
                  <a:srgbClr val="000000"/>
                </a:solidFill>
                <a:latin typeface="Georgia Pro"/>
              </a:rPr>
              <a:t>deber</a:t>
            </a:r>
            <a:r>
              <a:rPr lang="en-US" sz="1299" spc="64" dirty="0">
                <a:solidFill>
                  <a:srgbClr val="000000"/>
                </a:solidFill>
                <a:latin typeface="Georgia Pro"/>
              </a:rPr>
              <a:t> </a:t>
            </a:r>
            <a:r>
              <a:rPr lang="en-US" sz="1299" spc="64" dirty="0" err="1">
                <a:solidFill>
                  <a:srgbClr val="000000"/>
                </a:solidFill>
                <a:latin typeface="Georgia Pro"/>
              </a:rPr>
              <a:t>fiduciario</a:t>
            </a:r>
            <a:r>
              <a:rPr lang="en-US" sz="1299" spc="64" dirty="0">
                <a:solidFill>
                  <a:srgbClr val="000000"/>
                </a:solidFill>
                <a:latin typeface="Georgia Pro"/>
              </a:rPr>
              <a:t> de velar </a:t>
            </a:r>
            <a:r>
              <a:rPr lang="en-US" sz="1299" spc="64" dirty="0" err="1">
                <a:solidFill>
                  <a:srgbClr val="000000"/>
                </a:solidFill>
                <a:latin typeface="Georgia Pro"/>
              </a:rPr>
              <a:t>por</a:t>
            </a:r>
            <a:r>
              <a:rPr lang="en-US" sz="1299" spc="64" dirty="0">
                <a:solidFill>
                  <a:srgbClr val="000000"/>
                </a:solidFill>
                <a:latin typeface="Georgia Pro"/>
              </a:rPr>
              <a:t> sus </a:t>
            </a:r>
            <a:r>
              <a:rPr lang="en-US" sz="1299" spc="64" dirty="0" err="1">
                <a:solidFill>
                  <a:srgbClr val="000000"/>
                </a:solidFill>
                <a:latin typeface="Georgia Pro"/>
              </a:rPr>
              <a:t>intereses</a:t>
            </a:r>
            <a:r>
              <a:rPr lang="en-US" sz="1299" spc="64" dirty="0">
                <a:solidFill>
                  <a:srgbClr val="000000"/>
                </a:solidFill>
                <a:latin typeface="Georgia Pro"/>
              </a:rPr>
              <a:t>. Este </a:t>
            </a:r>
            <a:r>
              <a:rPr lang="en-US" sz="1299" spc="64" dirty="0" err="1">
                <a:solidFill>
                  <a:srgbClr val="000000"/>
                </a:solidFill>
                <a:latin typeface="Georgia Pro"/>
              </a:rPr>
              <a:t>acuerdo</a:t>
            </a:r>
            <a:r>
              <a:rPr lang="en-US" sz="1299" spc="64" dirty="0">
                <a:solidFill>
                  <a:srgbClr val="000000"/>
                </a:solidFill>
                <a:latin typeface="Georgia Pro"/>
              </a:rPr>
              <a:t> describe </a:t>
            </a:r>
            <a:r>
              <a:rPr lang="en-US" sz="1299" spc="64" dirty="0" err="1">
                <a:solidFill>
                  <a:srgbClr val="000000"/>
                </a:solidFill>
                <a:latin typeface="Georgia Pro"/>
              </a:rPr>
              <a:t>todos</a:t>
            </a:r>
            <a:r>
              <a:rPr lang="en-US" sz="1299" spc="64" dirty="0">
                <a:solidFill>
                  <a:srgbClr val="000000"/>
                </a:solidFill>
                <a:latin typeface="Georgia Pro"/>
              </a:rPr>
              <a:t> </a:t>
            </a:r>
            <a:r>
              <a:rPr lang="en-US" sz="1299" spc="64" dirty="0" err="1">
                <a:solidFill>
                  <a:srgbClr val="000000"/>
                </a:solidFill>
                <a:latin typeface="Georgia Pro"/>
              </a:rPr>
              <a:t>los</a:t>
            </a:r>
            <a:r>
              <a:rPr lang="en-US" sz="1299" spc="64" dirty="0">
                <a:solidFill>
                  <a:srgbClr val="000000"/>
                </a:solidFill>
                <a:latin typeface="Georgia Pro"/>
              </a:rPr>
              <a:t> </a:t>
            </a:r>
            <a:r>
              <a:rPr lang="en-US" sz="1299" spc="64" dirty="0" err="1">
                <a:solidFill>
                  <a:srgbClr val="000000"/>
                </a:solidFill>
                <a:latin typeface="Georgia Pro"/>
              </a:rPr>
              <a:t>deberes</a:t>
            </a:r>
            <a:r>
              <a:rPr lang="en-US" sz="1299" spc="64" dirty="0">
                <a:solidFill>
                  <a:srgbClr val="000000"/>
                </a:solidFill>
                <a:latin typeface="Georgia Pro"/>
              </a:rPr>
              <a:t> y </a:t>
            </a:r>
            <a:r>
              <a:rPr lang="en-US" sz="1299" spc="64" dirty="0" err="1">
                <a:solidFill>
                  <a:srgbClr val="000000"/>
                </a:solidFill>
                <a:latin typeface="Georgia Pro"/>
              </a:rPr>
              <a:t>obligaciones</a:t>
            </a:r>
            <a:r>
              <a:rPr lang="en-US" sz="1299" spc="64" dirty="0">
                <a:solidFill>
                  <a:srgbClr val="000000"/>
                </a:solidFill>
                <a:latin typeface="Georgia Pro"/>
              </a:rPr>
              <a:t> de ambas partes, </a:t>
            </a:r>
            <a:r>
              <a:rPr lang="en-US" sz="1299" spc="64" dirty="0" err="1">
                <a:solidFill>
                  <a:srgbClr val="000000"/>
                </a:solidFill>
                <a:latin typeface="Georgia Pro"/>
              </a:rPr>
              <a:t>desde</a:t>
            </a:r>
            <a:r>
              <a:rPr lang="en-US" sz="1299" spc="64" dirty="0">
                <a:solidFill>
                  <a:srgbClr val="000000"/>
                </a:solidFill>
                <a:latin typeface="Georgia Pro"/>
              </a:rPr>
              <a:t> la </a:t>
            </a:r>
            <a:r>
              <a:rPr lang="en-US" sz="1299" spc="64" dirty="0" err="1">
                <a:solidFill>
                  <a:srgbClr val="000000"/>
                </a:solidFill>
                <a:latin typeface="Georgia Pro"/>
              </a:rPr>
              <a:t>duración</a:t>
            </a:r>
            <a:r>
              <a:rPr lang="en-US" sz="1299" spc="64" dirty="0">
                <a:solidFill>
                  <a:srgbClr val="000000"/>
                </a:solidFill>
                <a:latin typeface="Georgia Pro"/>
              </a:rPr>
              <a:t> de la </a:t>
            </a:r>
            <a:r>
              <a:rPr lang="en-US" sz="1299" spc="64" dirty="0" err="1">
                <a:solidFill>
                  <a:srgbClr val="000000"/>
                </a:solidFill>
                <a:latin typeface="Georgia Pro"/>
              </a:rPr>
              <a:t>relación</a:t>
            </a:r>
            <a:r>
              <a:rPr lang="en-US" sz="1299" spc="64" dirty="0">
                <a:solidFill>
                  <a:srgbClr val="000000"/>
                </a:solidFill>
                <a:latin typeface="Georgia Pro"/>
              </a:rPr>
              <a:t>, </a:t>
            </a:r>
            <a:r>
              <a:rPr lang="en-US" sz="1299" spc="64" dirty="0" err="1">
                <a:solidFill>
                  <a:srgbClr val="000000"/>
                </a:solidFill>
                <a:latin typeface="Georgia Pro"/>
              </a:rPr>
              <a:t>el</a:t>
            </a:r>
            <a:r>
              <a:rPr lang="en-US" sz="1299" spc="64" dirty="0">
                <a:solidFill>
                  <a:srgbClr val="000000"/>
                </a:solidFill>
                <a:latin typeface="Georgia Pro"/>
              </a:rPr>
              <a:t> </a:t>
            </a:r>
            <a:r>
              <a:rPr lang="en-US" sz="1299" spc="64" dirty="0" err="1">
                <a:solidFill>
                  <a:srgbClr val="000000"/>
                </a:solidFill>
                <a:latin typeface="Georgia Pro"/>
              </a:rPr>
              <a:t>tipo</a:t>
            </a:r>
            <a:r>
              <a:rPr lang="en-US" sz="1299" spc="64" dirty="0">
                <a:solidFill>
                  <a:srgbClr val="000000"/>
                </a:solidFill>
                <a:latin typeface="Georgia Pro"/>
              </a:rPr>
              <a:t> de </a:t>
            </a:r>
            <a:r>
              <a:rPr lang="en-US" sz="1299" spc="64" dirty="0" err="1">
                <a:solidFill>
                  <a:srgbClr val="000000"/>
                </a:solidFill>
                <a:latin typeface="Georgia Pro"/>
              </a:rPr>
              <a:t>propiedad</a:t>
            </a:r>
            <a:r>
              <a:rPr lang="en-US" sz="1299" spc="64" dirty="0">
                <a:solidFill>
                  <a:srgbClr val="000000"/>
                </a:solidFill>
                <a:latin typeface="Georgia Pro"/>
              </a:rPr>
              <a:t>, la zona </a:t>
            </a:r>
            <a:r>
              <a:rPr lang="en-US" sz="1299" spc="64" dirty="0" err="1">
                <a:solidFill>
                  <a:srgbClr val="000000"/>
                </a:solidFill>
                <a:latin typeface="Georgia Pro"/>
              </a:rPr>
              <a:t>geográfica</a:t>
            </a:r>
            <a:r>
              <a:rPr lang="en-US" sz="1299" spc="64" dirty="0">
                <a:solidFill>
                  <a:srgbClr val="000000"/>
                </a:solidFill>
                <a:latin typeface="Georgia Pro"/>
              </a:rPr>
              <a:t> y </a:t>
            </a:r>
            <a:r>
              <a:rPr lang="en-US" sz="1299" spc="64" dirty="0" err="1">
                <a:solidFill>
                  <a:srgbClr val="000000"/>
                </a:solidFill>
                <a:latin typeface="Georgia Pro"/>
              </a:rPr>
              <a:t>los</a:t>
            </a:r>
            <a:r>
              <a:rPr lang="en-US" sz="1299" spc="64" dirty="0">
                <a:solidFill>
                  <a:srgbClr val="000000"/>
                </a:solidFill>
                <a:latin typeface="Georgia Pro"/>
              </a:rPr>
              <a:t> </a:t>
            </a:r>
            <a:r>
              <a:rPr lang="en-US" sz="1299" spc="64" dirty="0" err="1">
                <a:solidFill>
                  <a:srgbClr val="000000"/>
                </a:solidFill>
                <a:latin typeface="Georgia Pro"/>
              </a:rPr>
              <a:t>honorarios</a:t>
            </a:r>
            <a:r>
              <a:rPr lang="en-US" sz="1299" spc="64" dirty="0">
                <a:solidFill>
                  <a:srgbClr val="000000"/>
                </a:solidFill>
                <a:latin typeface="Georgia Pro"/>
              </a:rPr>
              <a:t> </a:t>
            </a:r>
            <a:r>
              <a:rPr lang="en-US" sz="1299" spc="64" dirty="0" err="1">
                <a:solidFill>
                  <a:srgbClr val="000000"/>
                </a:solidFill>
                <a:latin typeface="Georgia Pro"/>
              </a:rPr>
              <a:t>profesionales</a:t>
            </a:r>
            <a:r>
              <a:rPr lang="en-US" sz="1299" spc="64" dirty="0">
                <a:solidFill>
                  <a:srgbClr val="000000"/>
                </a:solidFill>
                <a:latin typeface="Georgia Pro"/>
              </a:rPr>
              <a:t> del </a:t>
            </a:r>
            <a:r>
              <a:rPr lang="en-US" sz="1299" spc="64" dirty="0" err="1">
                <a:solidFill>
                  <a:srgbClr val="000000"/>
                </a:solidFill>
                <a:latin typeface="Georgia Pro"/>
              </a:rPr>
              <a:t>agente</a:t>
            </a:r>
            <a:r>
              <a:rPr lang="en-US" sz="1299" spc="64" dirty="0">
                <a:solidFill>
                  <a:srgbClr val="000000"/>
                </a:solidFill>
                <a:latin typeface="Georgia Pro"/>
              </a:rPr>
              <a:t>. Este </a:t>
            </a:r>
            <a:r>
              <a:rPr lang="en-US" sz="1299" spc="64" dirty="0" err="1">
                <a:solidFill>
                  <a:srgbClr val="000000"/>
                </a:solidFill>
                <a:latin typeface="Georgia Pro"/>
              </a:rPr>
              <a:t>acuerdo</a:t>
            </a:r>
            <a:r>
              <a:rPr lang="en-US" sz="1299" spc="64" dirty="0">
                <a:solidFill>
                  <a:srgbClr val="000000"/>
                </a:solidFill>
                <a:latin typeface="Georgia Pro"/>
              </a:rPr>
              <a:t> </a:t>
            </a:r>
            <a:r>
              <a:rPr lang="en-US" sz="1299" spc="64" dirty="0" err="1">
                <a:solidFill>
                  <a:srgbClr val="000000"/>
                </a:solidFill>
                <a:latin typeface="Georgia Pro"/>
              </a:rPr>
              <a:t>aporta</a:t>
            </a:r>
            <a:r>
              <a:rPr lang="en-US" sz="1299" spc="64" dirty="0">
                <a:solidFill>
                  <a:srgbClr val="000000"/>
                </a:solidFill>
                <a:latin typeface="Georgia Pro"/>
              </a:rPr>
              <a:t> </a:t>
            </a:r>
            <a:r>
              <a:rPr lang="en-US" sz="1299" spc="64" dirty="0" err="1">
                <a:solidFill>
                  <a:srgbClr val="000000"/>
                </a:solidFill>
                <a:latin typeface="Georgia Pro"/>
              </a:rPr>
              <a:t>transparencia</a:t>
            </a:r>
            <a:r>
              <a:rPr lang="en-US" sz="1299" spc="64" dirty="0">
                <a:solidFill>
                  <a:srgbClr val="000000"/>
                </a:solidFill>
                <a:latin typeface="Georgia Pro"/>
              </a:rPr>
              <a:t> y </a:t>
            </a:r>
            <a:r>
              <a:rPr lang="en-US" sz="1299" spc="64" dirty="0" err="1">
                <a:solidFill>
                  <a:srgbClr val="000000"/>
                </a:solidFill>
                <a:latin typeface="Georgia Pro"/>
              </a:rPr>
              <a:t>claridad</a:t>
            </a:r>
            <a:r>
              <a:rPr lang="en-US" sz="1299" spc="64" dirty="0">
                <a:solidFill>
                  <a:srgbClr val="000000"/>
                </a:solidFill>
                <a:latin typeface="Georgia Pro"/>
              </a:rPr>
              <a:t> a la </a:t>
            </a:r>
            <a:r>
              <a:rPr lang="en-US" sz="1299" spc="64" dirty="0" err="1">
                <a:solidFill>
                  <a:srgbClr val="000000"/>
                </a:solidFill>
                <a:latin typeface="Georgia Pro"/>
              </a:rPr>
              <a:t>relación</a:t>
            </a:r>
            <a:r>
              <a:rPr lang="en-US" sz="1299" spc="64" dirty="0">
                <a:solidFill>
                  <a:srgbClr val="000000"/>
                </a:solidFill>
                <a:latin typeface="Georgia Pro"/>
              </a:rPr>
              <a:t>, </a:t>
            </a:r>
            <a:r>
              <a:rPr lang="en-US" sz="1299" spc="64" dirty="0" err="1">
                <a:solidFill>
                  <a:srgbClr val="000000"/>
                </a:solidFill>
                <a:latin typeface="Georgia Pro"/>
              </a:rPr>
              <a:t>garantizando</a:t>
            </a:r>
            <a:r>
              <a:rPr lang="en-US" sz="1299" spc="64" dirty="0">
                <a:solidFill>
                  <a:srgbClr val="000000"/>
                </a:solidFill>
                <a:latin typeface="Georgia Pro"/>
              </a:rPr>
              <a:t> que </a:t>
            </a:r>
            <a:r>
              <a:rPr lang="en-US" sz="1299" spc="64" dirty="0" err="1">
                <a:solidFill>
                  <a:srgbClr val="000000"/>
                </a:solidFill>
                <a:latin typeface="Georgia Pro"/>
              </a:rPr>
              <a:t>todos</a:t>
            </a:r>
            <a:r>
              <a:rPr lang="en-US" sz="1299" spc="64" dirty="0">
                <a:solidFill>
                  <a:srgbClr val="000000"/>
                </a:solidFill>
                <a:latin typeface="Georgia Pro"/>
              </a:rPr>
              <a:t> </a:t>
            </a:r>
            <a:r>
              <a:rPr lang="en-US" sz="1299" spc="64" dirty="0" err="1">
                <a:solidFill>
                  <a:srgbClr val="000000"/>
                </a:solidFill>
                <a:latin typeface="Georgia Pro"/>
              </a:rPr>
              <a:t>estén</a:t>
            </a:r>
            <a:r>
              <a:rPr lang="en-US" sz="1299" spc="64" dirty="0">
                <a:solidFill>
                  <a:srgbClr val="000000"/>
                </a:solidFill>
                <a:latin typeface="Georgia Pro"/>
              </a:rPr>
              <a:t> de </a:t>
            </a:r>
            <a:r>
              <a:rPr lang="en-US" sz="1299" spc="64" dirty="0" err="1">
                <a:solidFill>
                  <a:srgbClr val="000000"/>
                </a:solidFill>
                <a:latin typeface="Georgia Pro"/>
              </a:rPr>
              <a:t>acuerdo</a:t>
            </a:r>
            <a:r>
              <a:rPr lang="en-US" sz="1299" spc="64" dirty="0">
                <a:solidFill>
                  <a:srgbClr val="000000"/>
                </a:solidFill>
                <a:latin typeface="Georgia Pro"/>
              </a:rPr>
              <a:t> y no </a:t>
            </a:r>
            <a:r>
              <a:rPr lang="en-US" sz="1299" spc="64" dirty="0" err="1">
                <a:solidFill>
                  <a:srgbClr val="000000"/>
                </a:solidFill>
                <a:latin typeface="Georgia Pro"/>
              </a:rPr>
              <a:t>haya</a:t>
            </a:r>
            <a:r>
              <a:rPr lang="en-US" sz="1299" spc="64" dirty="0">
                <a:solidFill>
                  <a:srgbClr val="000000"/>
                </a:solidFill>
                <a:latin typeface="Georgia Pro"/>
              </a:rPr>
              <a:t> </a:t>
            </a:r>
            <a:r>
              <a:rPr lang="en-US" sz="1299" spc="64" dirty="0" err="1">
                <a:solidFill>
                  <a:srgbClr val="000000"/>
                </a:solidFill>
                <a:latin typeface="Georgia Pro"/>
              </a:rPr>
              <a:t>sorpresas</a:t>
            </a:r>
            <a:r>
              <a:rPr lang="en-US" sz="1299" spc="64" dirty="0">
                <a:solidFill>
                  <a:srgbClr val="000000"/>
                </a:solidFill>
                <a:latin typeface="Georgia Pro"/>
              </a:rPr>
              <a:t>.</a:t>
            </a:r>
          </a:p>
        </p:txBody>
      </p:sp>
      <p:sp>
        <p:nvSpPr>
          <p:cNvPr id="13" name="TextBox 13"/>
          <p:cNvSpPr txBox="1"/>
          <p:nvPr/>
        </p:nvSpPr>
        <p:spPr>
          <a:xfrm>
            <a:off x="545546" y="3027963"/>
            <a:ext cx="2777030" cy="273685"/>
          </a:xfrm>
          <a:prstGeom prst="rect">
            <a:avLst/>
          </a:prstGeom>
        </p:spPr>
        <p:txBody>
          <a:bodyPr lIns="0" tIns="0" rIns="0" bIns="0" rtlCol="0" anchor="t">
            <a:spAutoFit/>
          </a:bodyPr>
          <a:lstStyle/>
          <a:p>
            <a:pPr algn="ctr">
              <a:lnSpc>
                <a:spcPts val="2239"/>
              </a:lnSpc>
              <a:spcBef>
                <a:spcPct val="0"/>
              </a:spcBef>
            </a:pPr>
            <a:r>
              <a:rPr lang="en-US" sz="1599" spc="159">
                <a:solidFill>
                  <a:srgbClr val="F7F5F3"/>
                </a:solidFill>
                <a:latin typeface="Georgia Pro Bold"/>
              </a:rPr>
              <a:t>DEFINICIÓN</a:t>
            </a:r>
          </a:p>
        </p:txBody>
      </p:sp>
      <p:sp>
        <p:nvSpPr>
          <p:cNvPr id="14" name="TextBox 14"/>
          <p:cNvSpPr txBox="1"/>
          <p:nvPr/>
        </p:nvSpPr>
        <p:spPr>
          <a:xfrm>
            <a:off x="4234572" y="385868"/>
            <a:ext cx="3079410" cy="273685"/>
          </a:xfrm>
          <a:prstGeom prst="rect">
            <a:avLst/>
          </a:prstGeom>
        </p:spPr>
        <p:txBody>
          <a:bodyPr lIns="0" tIns="0" rIns="0" bIns="0" rtlCol="0" anchor="t">
            <a:spAutoFit/>
          </a:bodyPr>
          <a:lstStyle/>
          <a:p>
            <a:pPr algn="ctr">
              <a:lnSpc>
                <a:spcPts val="2239"/>
              </a:lnSpc>
              <a:spcBef>
                <a:spcPct val="0"/>
              </a:spcBef>
            </a:pPr>
            <a:r>
              <a:rPr lang="en-US" sz="1599" spc="159">
                <a:solidFill>
                  <a:srgbClr val="000000"/>
                </a:solidFill>
                <a:latin typeface="Georgia Pro Bold"/>
              </a:rPr>
              <a:t>ACUERDO DE AGENCIA: </a:t>
            </a:r>
          </a:p>
        </p:txBody>
      </p:sp>
      <p:grpSp>
        <p:nvGrpSpPr>
          <p:cNvPr id="15" name="Group 15"/>
          <p:cNvGrpSpPr/>
          <p:nvPr/>
        </p:nvGrpSpPr>
        <p:grpSpPr>
          <a:xfrm>
            <a:off x="-93720" y="9611929"/>
            <a:ext cx="7989642" cy="446471"/>
            <a:chOff x="0" y="0"/>
            <a:chExt cx="2785060" cy="155633"/>
          </a:xfrm>
        </p:grpSpPr>
        <p:sp>
          <p:nvSpPr>
            <p:cNvPr id="16" name="Freeform 1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7" name="TextBox 1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8" name="TextBox 1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del sitio web - Correo electrónico - Página 23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2423" y="-293416"/>
            <a:ext cx="8292660" cy="6110774"/>
          </a:xfrm>
          <a:custGeom>
            <a:avLst/>
            <a:gdLst/>
            <a:ahLst/>
            <a:cxnLst/>
            <a:rect l="l" t="t" r="r" b="b"/>
            <a:pathLst>
              <a:path w="8292660" h="6110774">
                <a:moveTo>
                  <a:pt x="0" y="0"/>
                </a:moveTo>
                <a:lnTo>
                  <a:pt x="8292660" y="0"/>
                </a:lnTo>
                <a:lnTo>
                  <a:pt x="8292660" y="6110774"/>
                </a:lnTo>
                <a:lnTo>
                  <a:pt x="0" y="6110774"/>
                </a:lnTo>
                <a:lnTo>
                  <a:pt x="0" y="0"/>
                </a:lnTo>
                <a:close/>
              </a:path>
            </a:pathLst>
          </a:custGeom>
          <a:blipFill>
            <a:blip r:embed="rId2" cstate="email">
              <a:extLst>
                <a:ext uri="{28A0092B-C50C-407E-A947-70E740481C1C}">
                  <a14:useLocalDpi xmlns:a14="http://schemas.microsoft.com/office/drawing/2010/main"/>
                </a:ext>
              </a:extLst>
            </a:blip>
            <a:stretch>
              <a:fillRect l="-5301" r="-5301"/>
            </a:stretch>
          </a:blipFill>
        </p:spPr>
        <p:txBody>
          <a:bodyPr/>
          <a:lstStyle/>
          <a:p>
            <a:endParaRPr lang="en-US"/>
          </a:p>
        </p:txBody>
      </p:sp>
      <p:grpSp>
        <p:nvGrpSpPr>
          <p:cNvPr id="3" name="Group 3"/>
          <p:cNvGrpSpPr/>
          <p:nvPr/>
        </p:nvGrpSpPr>
        <p:grpSpPr>
          <a:xfrm>
            <a:off x="0" y="0"/>
            <a:ext cx="7772400" cy="5817358"/>
            <a:chOff x="0" y="0"/>
            <a:chExt cx="614116" cy="459643"/>
          </a:xfrm>
        </p:grpSpPr>
        <p:sp>
          <p:nvSpPr>
            <p:cNvPr id="4" name="Freeform 4"/>
            <p:cNvSpPr/>
            <p:nvPr/>
          </p:nvSpPr>
          <p:spPr>
            <a:xfrm>
              <a:off x="0" y="0"/>
              <a:ext cx="614116" cy="459643"/>
            </a:xfrm>
            <a:custGeom>
              <a:avLst/>
              <a:gdLst/>
              <a:ahLst/>
              <a:cxnLst/>
              <a:rect l="l" t="t" r="r" b="b"/>
              <a:pathLst>
                <a:path w="614116" h="459643">
                  <a:moveTo>
                    <a:pt x="0" y="0"/>
                  </a:moveTo>
                  <a:lnTo>
                    <a:pt x="614116" y="0"/>
                  </a:lnTo>
                  <a:lnTo>
                    <a:pt x="614116" y="459643"/>
                  </a:lnTo>
                  <a:lnTo>
                    <a:pt x="0" y="459643"/>
                  </a:lnTo>
                  <a:close/>
                </a:path>
              </a:pathLst>
            </a:custGeom>
            <a:solidFill>
              <a:srgbClr val="171717">
                <a:alpha val="49804"/>
              </a:srgbClr>
            </a:solidFill>
          </p:spPr>
          <p:txBody>
            <a:bodyPr/>
            <a:lstStyle/>
            <a:p>
              <a:endParaRPr lang="en-US"/>
            </a:p>
          </p:txBody>
        </p:sp>
        <p:sp>
          <p:nvSpPr>
            <p:cNvPr id="5" name="TextBox 5"/>
            <p:cNvSpPr txBox="1"/>
            <p:nvPr/>
          </p:nvSpPr>
          <p:spPr>
            <a:xfrm>
              <a:off x="0" y="-28575"/>
              <a:ext cx="614116" cy="488218"/>
            </a:xfrm>
            <a:prstGeom prst="rect">
              <a:avLst/>
            </a:prstGeom>
          </p:spPr>
          <p:txBody>
            <a:bodyPr lIns="50800" tIns="50800" rIns="50800" bIns="50800" rtlCol="0" anchor="ctr"/>
            <a:lstStyle/>
            <a:p>
              <a:pPr algn="ctr">
                <a:lnSpc>
                  <a:spcPts val="1526"/>
                </a:lnSpc>
              </a:pPr>
              <a:endParaRPr/>
            </a:p>
          </p:txBody>
        </p:sp>
      </p:grpSp>
      <p:sp>
        <p:nvSpPr>
          <p:cNvPr id="6" name="TextBox 6"/>
          <p:cNvSpPr txBox="1"/>
          <p:nvPr/>
        </p:nvSpPr>
        <p:spPr>
          <a:xfrm>
            <a:off x="540860" y="2090826"/>
            <a:ext cx="6690680" cy="1134491"/>
          </a:xfrm>
          <a:prstGeom prst="rect">
            <a:avLst/>
          </a:prstGeom>
        </p:spPr>
        <p:txBody>
          <a:bodyPr lIns="0" tIns="0" rIns="0" bIns="0" rtlCol="0" anchor="t">
            <a:spAutoFit/>
          </a:bodyPr>
          <a:lstStyle/>
          <a:p>
            <a:pPr algn="ctr">
              <a:lnSpc>
                <a:spcPts val="4521"/>
              </a:lnSpc>
            </a:pPr>
            <a:r>
              <a:rPr lang="en-US" sz="3200" spc="135" dirty="0">
                <a:solidFill>
                  <a:srgbClr val="FFFFFF"/>
                </a:solidFill>
                <a:latin typeface="Georgia Pro"/>
              </a:rPr>
              <a:t>ENTENDER CÓMO COBRAN LOS AGENTES COMPRADORES:</a:t>
            </a:r>
          </a:p>
        </p:txBody>
      </p:sp>
      <p:sp>
        <p:nvSpPr>
          <p:cNvPr id="7" name="TextBox 7"/>
          <p:cNvSpPr txBox="1"/>
          <p:nvPr/>
        </p:nvSpPr>
        <p:spPr>
          <a:xfrm>
            <a:off x="1522701" y="3503811"/>
            <a:ext cx="4726998" cy="250190"/>
          </a:xfrm>
          <a:prstGeom prst="rect">
            <a:avLst/>
          </a:prstGeom>
        </p:spPr>
        <p:txBody>
          <a:bodyPr lIns="0" tIns="0" rIns="0" bIns="0" rtlCol="0" anchor="t">
            <a:spAutoFit/>
          </a:bodyPr>
          <a:lstStyle/>
          <a:p>
            <a:pPr algn="ctr">
              <a:lnSpc>
                <a:spcPts val="1960"/>
              </a:lnSpc>
              <a:spcBef>
                <a:spcPct val="0"/>
              </a:spcBef>
            </a:pPr>
            <a:r>
              <a:rPr lang="en-US" sz="1400" spc="280">
                <a:solidFill>
                  <a:srgbClr val="FFFFFF"/>
                </a:solidFill>
                <a:latin typeface="Georgia Pro Bold"/>
              </a:rPr>
              <a:t>UNA EXPLICACIÓN SENCILLA</a:t>
            </a:r>
          </a:p>
        </p:txBody>
      </p:sp>
      <p:sp>
        <p:nvSpPr>
          <p:cNvPr id="8" name="TextBox 8"/>
          <p:cNvSpPr txBox="1"/>
          <p:nvPr/>
        </p:nvSpPr>
        <p:spPr>
          <a:xfrm>
            <a:off x="745595" y="8275955"/>
            <a:ext cx="6166910" cy="850275"/>
          </a:xfrm>
          <a:prstGeom prst="rect">
            <a:avLst/>
          </a:prstGeom>
        </p:spPr>
        <p:txBody>
          <a:bodyPr lIns="0" tIns="0" rIns="0" bIns="0" rtlCol="0" anchor="t">
            <a:spAutoFit/>
          </a:bodyPr>
          <a:lstStyle/>
          <a:p>
            <a:pPr algn="just">
              <a:lnSpc>
                <a:spcPts val="1689"/>
              </a:lnSpc>
            </a:pPr>
            <a:r>
              <a:rPr lang="en-US" sz="1299">
                <a:solidFill>
                  <a:srgbClr val="000000"/>
                </a:solidFill>
                <a:latin typeface="Georgia Pro"/>
              </a:rPr>
              <a:t>Como agente de compradores, mi remuneración suele proceder de un modelo basado en comisiones, que se pagan de varias formas posibles. En la página siguiente encontrarás un desglose simplificado para que te hagas una idea clara de cómo funciona.</a:t>
            </a:r>
          </a:p>
          <a:p>
            <a:pPr algn="just">
              <a:lnSpc>
                <a:spcPts val="1689"/>
              </a:lnSpc>
            </a:pPr>
            <a:endParaRPr lang="en-US" sz="1299">
              <a:solidFill>
                <a:srgbClr val="000000"/>
              </a:solidFill>
              <a:latin typeface="Georgia Pro"/>
            </a:endParaRPr>
          </a:p>
        </p:txBody>
      </p:sp>
      <p:grpSp>
        <p:nvGrpSpPr>
          <p:cNvPr id="9" name="Group 9"/>
          <p:cNvGrpSpPr/>
          <p:nvPr/>
        </p:nvGrpSpPr>
        <p:grpSpPr>
          <a:xfrm>
            <a:off x="395796" y="6179308"/>
            <a:ext cx="6962660" cy="1763272"/>
            <a:chOff x="0" y="0"/>
            <a:chExt cx="2427071" cy="614648"/>
          </a:xfrm>
        </p:grpSpPr>
        <p:sp>
          <p:nvSpPr>
            <p:cNvPr id="10" name="Freeform 10"/>
            <p:cNvSpPr/>
            <p:nvPr/>
          </p:nvSpPr>
          <p:spPr>
            <a:xfrm>
              <a:off x="0" y="0"/>
              <a:ext cx="2427071" cy="614648"/>
            </a:xfrm>
            <a:custGeom>
              <a:avLst/>
              <a:gdLst/>
              <a:ahLst/>
              <a:cxnLst/>
              <a:rect l="l" t="t" r="r" b="b"/>
              <a:pathLst>
                <a:path w="2427071" h="614648">
                  <a:moveTo>
                    <a:pt x="0" y="0"/>
                  </a:moveTo>
                  <a:lnTo>
                    <a:pt x="2427071" y="0"/>
                  </a:lnTo>
                  <a:lnTo>
                    <a:pt x="2427071" y="614648"/>
                  </a:lnTo>
                  <a:lnTo>
                    <a:pt x="0" y="614648"/>
                  </a:lnTo>
                  <a:close/>
                </a:path>
              </a:pathLst>
            </a:custGeom>
            <a:solidFill>
              <a:srgbClr val="E8E8E8"/>
            </a:solidFill>
          </p:spPr>
          <p:txBody>
            <a:bodyPr/>
            <a:lstStyle/>
            <a:p>
              <a:endParaRPr lang="en-US"/>
            </a:p>
          </p:txBody>
        </p:sp>
        <p:sp>
          <p:nvSpPr>
            <p:cNvPr id="11" name="TextBox 11"/>
            <p:cNvSpPr txBox="1"/>
            <p:nvPr/>
          </p:nvSpPr>
          <p:spPr>
            <a:xfrm>
              <a:off x="0" y="-28575"/>
              <a:ext cx="2427071" cy="643223"/>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1167896" y="6946644"/>
            <a:ext cx="5436607" cy="658815"/>
          </a:xfrm>
          <a:prstGeom prst="rect">
            <a:avLst/>
          </a:prstGeom>
        </p:spPr>
        <p:txBody>
          <a:bodyPr lIns="0" tIns="0" rIns="0" bIns="0" rtlCol="0" anchor="t">
            <a:spAutoFit/>
          </a:bodyPr>
          <a:lstStyle/>
          <a:p>
            <a:pPr algn="ctr">
              <a:lnSpc>
                <a:spcPts val="1794"/>
              </a:lnSpc>
            </a:pPr>
            <a:r>
              <a:rPr lang="en-US" sz="1380" dirty="0">
                <a:solidFill>
                  <a:srgbClr val="000000"/>
                </a:solidFill>
                <a:latin typeface="Georgia Pro Bold"/>
              </a:rPr>
              <a:t>A </a:t>
            </a:r>
            <a:r>
              <a:rPr lang="en-US" sz="1380" dirty="0" err="1">
                <a:solidFill>
                  <a:srgbClr val="000000"/>
                </a:solidFill>
                <a:latin typeface="Georgia Pro Bold"/>
              </a:rPr>
              <a:t>partir</a:t>
            </a:r>
            <a:r>
              <a:rPr lang="en-US" sz="1380" dirty="0">
                <a:solidFill>
                  <a:srgbClr val="000000"/>
                </a:solidFill>
                <a:latin typeface="Georgia Pro Bold"/>
              </a:rPr>
              <a:t> de </a:t>
            </a:r>
            <a:r>
              <a:rPr lang="en-US" sz="1380" dirty="0" err="1">
                <a:solidFill>
                  <a:srgbClr val="000000"/>
                </a:solidFill>
                <a:latin typeface="Georgia Pro Bold"/>
              </a:rPr>
              <a:t>agosto</a:t>
            </a:r>
            <a:r>
              <a:rPr lang="en-US" sz="1380" dirty="0">
                <a:solidFill>
                  <a:srgbClr val="000000"/>
                </a:solidFill>
                <a:latin typeface="Georgia Pro Bold"/>
              </a:rPr>
              <a:t> de 2024, </a:t>
            </a:r>
            <a:r>
              <a:rPr lang="en-US" sz="1380" dirty="0" err="1">
                <a:solidFill>
                  <a:srgbClr val="000000"/>
                </a:solidFill>
                <a:latin typeface="Georgia Pro Bold"/>
              </a:rPr>
              <a:t>todos</a:t>
            </a:r>
            <a:r>
              <a:rPr lang="en-US" sz="1380" dirty="0">
                <a:solidFill>
                  <a:srgbClr val="000000"/>
                </a:solidFill>
                <a:latin typeface="Georgia Pro Bold"/>
              </a:rPr>
              <a:t> </a:t>
            </a:r>
            <a:r>
              <a:rPr lang="en-US" sz="1380" dirty="0" err="1">
                <a:solidFill>
                  <a:srgbClr val="000000"/>
                </a:solidFill>
                <a:latin typeface="Georgia Pro Bold"/>
              </a:rPr>
              <a:t>los</a:t>
            </a:r>
            <a:r>
              <a:rPr lang="en-US" sz="1380" dirty="0">
                <a:solidFill>
                  <a:srgbClr val="000000"/>
                </a:solidFill>
                <a:latin typeface="Georgia Pro Bold"/>
              </a:rPr>
              <a:t> </a:t>
            </a:r>
            <a:r>
              <a:rPr lang="en-US" sz="1380" dirty="0" err="1">
                <a:solidFill>
                  <a:srgbClr val="000000"/>
                </a:solidFill>
                <a:latin typeface="Georgia Pro Bold"/>
              </a:rPr>
              <a:t>agentes</a:t>
            </a:r>
            <a:r>
              <a:rPr lang="en-US" sz="1380" dirty="0">
                <a:solidFill>
                  <a:srgbClr val="000000"/>
                </a:solidFill>
                <a:latin typeface="Georgia Pro Bold"/>
              </a:rPr>
              <a:t> </a:t>
            </a:r>
            <a:r>
              <a:rPr lang="en-US" sz="1380" dirty="0" err="1">
                <a:solidFill>
                  <a:srgbClr val="000000"/>
                </a:solidFill>
                <a:latin typeface="Georgia Pro Bold"/>
              </a:rPr>
              <a:t>estarán</a:t>
            </a:r>
            <a:r>
              <a:rPr lang="en-US" sz="1380" dirty="0">
                <a:solidFill>
                  <a:srgbClr val="000000"/>
                </a:solidFill>
                <a:latin typeface="Georgia Pro Bold"/>
              </a:rPr>
              <a:t> </a:t>
            </a:r>
            <a:r>
              <a:rPr lang="en-US" sz="1380" dirty="0" err="1">
                <a:solidFill>
                  <a:srgbClr val="000000"/>
                </a:solidFill>
                <a:latin typeface="Georgia Pro Bold"/>
              </a:rPr>
              <a:t>obligados</a:t>
            </a:r>
            <a:r>
              <a:rPr lang="en-US" sz="1380" dirty="0">
                <a:solidFill>
                  <a:srgbClr val="000000"/>
                </a:solidFill>
                <a:latin typeface="Georgia Pro Bold"/>
              </a:rPr>
              <a:t> </a:t>
            </a:r>
            <a:r>
              <a:rPr lang="en-US" sz="1380" dirty="0" err="1">
                <a:solidFill>
                  <a:srgbClr val="000000"/>
                </a:solidFill>
                <a:latin typeface="Georgia Pro Bold"/>
              </a:rPr>
              <a:t>por</a:t>
            </a:r>
            <a:r>
              <a:rPr lang="en-US" sz="1380" dirty="0">
                <a:solidFill>
                  <a:srgbClr val="000000"/>
                </a:solidFill>
                <a:latin typeface="Georgia Pro Bold"/>
              </a:rPr>
              <a:t> ley a </a:t>
            </a:r>
            <a:r>
              <a:rPr lang="en-US" sz="1380" dirty="0" err="1">
                <a:solidFill>
                  <a:srgbClr val="000000"/>
                </a:solidFill>
                <a:latin typeface="Georgia Pro Bold"/>
              </a:rPr>
              <a:t>utilizar</a:t>
            </a:r>
            <a:r>
              <a:rPr lang="en-US" sz="1380" dirty="0">
                <a:solidFill>
                  <a:srgbClr val="000000"/>
                </a:solidFill>
                <a:latin typeface="Georgia Pro Bold"/>
              </a:rPr>
              <a:t> </a:t>
            </a:r>
            <a:r>
              <a:rPr lang="en-US" sz="1380" dirty="0" err="1">
                <a:solidFill>
                  <a:srgbClr val="000000"/>
                </a:solidFill>
                <a:latin typeface="Georgia Pro Bold"/>
              </a:rPr>
              <a:t>acuerdos</a:t>
            </a:r>
            <a:r>
              <a:rPr lang="en-US" sz="1380" dirty="0">
                <a:solidFill>
                  <a:srgbClr val="000000"/>
                </a:solidFill>
                <a:latin typeface="Georgia Pro Bold"/>
              </a:rPr>
              <a:t> de </a:t>
            </a:r>
            <a:r>
              <a:rPr lang="en-US" sz="1380" dirty="0" err="1">
                <a:solidFill>
                  <a:srgbClr val="000000"/>
                </a:solidFill>
                <a:latin typeface="Georgia Pro Bold"/>
              </a:rPr>
              <a:t>representación</a:t>
            </a:r>
            <a:r>
              <a:rPr lang="en-US" sz="1380" dirty="0">
                <a:solidFill>
                  <a:srgbClr val="000000"/>
                </a:solidFill>
                <a:latin typeface="Georgia Pro Bold"/>
              </a:rPr>
              <a:t> del comprador y a </a:t>
            </a:r>
            <a:r>
              <a:rPr lang="en-US" sz="1380" dirty="0" err="1">
                <a:solidFill>
                  <a:srgbClr val="000000"/>
                </a:solidFill>
                <a:latin typeface="Georgia Pro Bold"/>
              </a:rPr>
              <a:t>establecer</a:t>
            </a:r>
            <a:r>
              <a:rPr lang="en-US" sz="1380" dirty="0">
                <a:solidFill>
                  <a:srgbClr val="000000"/>
                </a:solidFill>
                <a:latin typeface="Georgia Pro Bold"/>
              </a:rPr>
              <a:t> </a:t>
            </a:r>
            <a:r>
              <a:rPr lang="en-US" sz="1380" dirty="0" err="1">
                <a:solidFill>
                  <a:srgbClr val="000000"/>
                </a:solidFill>
                <a:latin typeface="Georgia Pro Bold"/>
              </a:rPr>
              <a:t>su</a:t>
            </a:r>
            <a:r>
              <a:rPr lang="en-US" sz="1380" dirty="0">
                <a:solidFill>
                  <a:srgbClr val="000000"/>
                </a:solidFill>
                <a:latin typeface="Georgia Pro Bold"/>
              </a:rPr>
              <a:t> </a:t>
            </a:r>
            <a:r>
              <a:rPr lang="en-US" sz="1380" dirty="0" err="1">
                <a:solidFill>
                  <a:srgbClr val="000000"/>
                </a:solidFill>
                <a:latin typeface="Georgia Pro Bold"/>
              </a:rPr>
              <a:t>remuneración</a:t>
            </a:r>
            <a:r>
              <a:rPr lang="en-US" sz="1380" dirty="0">
                <a:solidFill>
                  <a:srgbClr val="000000"/>
                </a:solidFill>
                <a:latin typeface="Georgia Pro Bold"/>
              </a:rPr>
              <a:t> ANTES de </a:t>
            </a:r>
            <a:r>
              <a:rPr lang="en-US" sz="1380" dirty="0" err="1">
                <a:solidFill>
                  <a:srgbClr val="000000"/>
                </a:solidFill>
                <a:latin typeface="Georgia Pro Bold"/>
              </a:rPr>
              <a:t>mostrar</a:t>
            </a:r>
            <a:r>
              <a:rPr lang="en-US" sz="1380" dirty="0">
                <a:solidFill>
                  <a:srgbClr val="000000"/>
                </a:solidFill>
                <a:latin typeface="Georgia Pro Bold"/>
              </a:rPr>
              <a:t> </a:t>
            </a:r>
            <a:r>
              <a:rPr lang="en-US" sz="1380" dirty="0" err="1">
                <a:solidFill>
                  <a:srgbClr val="000000"/>
                </a:solidFill>
                <a:latin typeface="Georgia Pro Bold"/>
              </a:rPr>
              <a:t>una</a:t>
            </a:r>
            <a:r>
              <a:rPr lang="en-US" sz="1380" dirty="0">
                <a:solidFill>
                  <a:srgbClr val="000000"/>
                </a:solidFill>
                <a:latin typeface="Georgia Pro Bold"/>
              </a:rPr>
              <a:t> </a:t>
            </a:r>
            <a:r>
              <a:rPr lang="en-US" sz="1380" dirty="0" err="1">
                <a:solidFill>
                  <a:srgbClr val="000000"/>
                </a:solidFill>
                <a:latin typeface="Georgia Pro Bold"/>
              </a:rPr>
              <a:t>propiedad</a:t>
            </a:r>
            <a:r>
              <a:rPr lang="en-US" sz="1380" dirty="0">
                <a:solidFill>
                  <a:srgbClr val="000000"/>
                </a:solidFill>
                <a:latin typeface="Georgia Pro Bold"/>
              </a:rPr>
              <a:t>. </a:t>
            </a:r>
          </a:p>
        </p:txBody>
      </p:sp>
      <p:sp>
        <p:nvSpPr>
          <p:cNvPr id="13" name="TextBox 13"/>
          <p:cNvSpPr txBox="1"/>
          <p:nvPr/>
        </p:nvSpPr>
        <p:spPr>
          <a:xfrm>
            <a:off x="1522701" y="6542784"/>
            <a:ext cx="4726998" cy="194310"/>
          </a:xfrm>
          <a:prstGeom prst="rect">
            <a:avLst/>
          </a:prstGeom>
        </p:spPr>
        <p:txBody>
          <a:bodyPr lIns="0" tIns="0" rIns="0" bIns="0" rtlCol="0" anchor="t">
            <a:spAutoFit/>
          </a:bodyPr>
          <a:lstStyle/>
          <a:p>
            <a:pPr algn="ctr">
              <a:lnSpc>
                <a:spcPts val="1560"/>
              </a:lnSpc>
            </a:pPr>
            <a:r>
              <a:rPr lang="en-US" sz="1200" spc="60">
                <a:solidFill>
                  <a:srgbClr val="000000"/>
                </a:solidFill>
                <a:latin typeface="Georgia Pro Italics"/>
              </a:rPr>
              <a:t>VIGENTE A 17/06/2024</a:t>
            </a:r>
          </a:p>
        </p:txBody>
      </p:sp>
      <p:grpSp>
        <p:nvGrpSpPr>
          <p:cNvPr id="14" name="Group 14"/>
          <p:cNvGrpSpPr/>
          <p:nvPr/>
        </p:nvGrpSpPr>
        <p:grpSpPr>
          <a:xfrm>
            <a:off x="-93720" y="9611929"/>
            <a:ext cx="7989642" cy="446471"/>
            <a:chOff x="0" y="0"/>
            <a:chExt cx="2785060" cy="155633"/>
          </a:xfrm>
        </p:grpSpPr>
        <p:sp>
          <p:nvSpPr>
            <p:cNvPr id="15" name="Freeform 15"/>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6" name="TextBox 16"/>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7" name="TextBox 17"/>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24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015969" cy="9611929"/>
            <a:chOff x="0" y="0"/>
            <a:chExt cx="1399902" cy="3350564"/>
          </a:xfrm>
        </p:grpSpPr>
        <p:sp>
          <p:nvSpPr>
            <p:cNvPr id="3" name="Freeform 3"/>
            <p:cNvSpPr/>
            <p:nvPr/>
          </p:nvSpPr>
          <p:spPr>
            <a:xfrm>
              <a:off x="0" y="0"/>
              <a:ext cx="1399902" cy="3350564"/>
            </a:xfrm>
            <a:custGeom>
              <a:avLst/>
              <a:gdLst/>
              <a:ahLst/>
              <a:cxnLst/>
              <a:rect l="l" t="t" r="r" b="b"/>
              <a:pathLst>
                <a:path w="1399902" h="3350564">
                  <a:moveTo>
                    <a:pt x="0" y="0"/>
                  </a:moveTo>
                  <a:lnTo>
                    <a:pt x="1399902" y="0"/>
                  </a:lnTo>
                  <a:lnTo>
                    <a:pt x="1399902" y="3350564"/>
                  </a:lnTo>
                  <a:lnTo>
                    <a:pt x="0" y="3350564"/>
                  </a:lnTo>
                  <a:close/>
                </a:path>
              </a:pathLst>
            </a:custGeom>
            <a:solidFill>
              <a:srgbClr val="D6E9FA"/>
            </a:solidFill>
          </p:spPr>
          <p:txBody>
            <a:bodyPr/>
            <a:lstStyle/>
            <a:p>
              <a:endParaRPr lang="en-US"/>
            </a:p>
          </p:txBody>
        </p:sp>
        <p:sp>
          <p:nvSpPr>
            <p:cNvPr id="4" name="TextBox 4"/>
            <p:cNvSpPr txBox="1"/>
            <p:nvPr/>
          </p:nvSpPr>
          <p:spPr>
            <a:xfrm>
              <a:off x="0" y="-28575"/>
              <a:ext cx="1399902" cy="3379139"/>
            </a:xfrm>
            <a:prstGeom prst="rect">
              <a:avLst/>
            </a:prstGeom>
          </p:spPr>
          <p:txBody>
            <a:bodyPr lIns="50800" tIns="50800" rIns="50800" bIns="50800" rtlCol="0" anchor="ctr"/>
            <a:lstStyle/>
            <a:p>
              <a:pPr algn="ctr">
                <a:lnSpc>
                  <a:spcPts val="1526"/>
                </a:lnSpc>
              </a:pPr>
              <a:endParaRPr/>
            </a:p>
          </p:txBody>
        </p:sp>
      </p:grpSp>
      <p:grpSp>
        <p:nvGrpSpPr>
          <p:cNvPr id="5" name="Group 5"/>
          <p:cNvGrpSpPr/>
          <p:nvPr/>
        </p:nvGrpSpPr>
        <p:grpSpPr>
          <a:xfrm>
            <a:off x="458108" y="312433"/>
            <a:ext cx="6856184" cy="464807"/>
            <a:chOff x="0" y="0"/>
            <a:chExt cx="2389955" cy="162024"/>
          </a:xfrm>
        </p:grpSpPr>
        <p:sp>
          <p:nvSpPr>
            <p:cNvPr id="6" name="Freeform 6"/>
            <p:cNvSpPr/>
            <p:nvPr/>
          </p:nvSpPr>
          <p:spPr>
            <a:xfrm>
              <a:off x="0" y="0"/>
              <a:ext cx="2389955" cy="162024"/>
            </a:xfrm>
            <a:custGeom>
              <a:avLst/>
              <a:gdLst/>
              <a:ahLst/>
              <a:cxnLst/>
              <a:rect l="l" t="t" r="r" b="b"/>
              <a:pathLst>
                <a:path w="2389955" h="162024">
                  <a:moveTo>
                    <a:pt x="0" y="0"/>
                  </a:moveTo>
                  <a:lnTo>
                    <a:pt x="2389955" y="0"/>
                  </a:lnTo>
                  <a:lnTo>
                    <a:pt x="2389955" y="162024"/>
                  </a:lnTo>
                  <a:lnTo>
                    <a:pt x="0" y="162024"/>
                  </a:lnTo>
                  <a:close/>
                </a:path>
              </a:pathLst>
            </a:custGeom>
            <a:solidFill>
              <a:srgbClr val="171717"/>
            </a:solidFill>
          </p:spPr>
          <p:txBody>
            <a:bodyPr/>
            <a:lstStyle/>
            <a:p>
              <a:endParaRPr lang="en-US"/>
            </a:p>
          </p:txBody>
        </p:sp>
        <p:sp>
          <p:nvSpPr>
            <p:cNvPr id="7" name="TextBox 7"/>
            <p:cNvSpPr txBox="1"/>
            <p:nvPr/>
          </p:nvSpPr>
          <p:spPr>
            <a:xfrm>
              <a:off x="0" y="-28575"/>
              <a:ext cx="2389955" cy="190599"/>
            </a:xfrm>
            <a:prstGeom prst="rect">
              <a:avLst/>
            </a:prstGeom>
          </p:spPr>
          <p:txBody>
            <a:bodyPr lIns="50800" tIns="50800" rIns="50800" bIns="50800" rtlCol="0" anchor="ctr"/>
            <a:lstStyle/>
            <a:p>
              <a:pPr algn="ctr">
                <a:lnSpc>
                  <a:spcPts val="1526"/>
                </a:lnSpc>
              </a:pPr>
              <a:endParaRPr/>
            </a:p>
          </p:txBody>
        </p:sp>
      </p:grpSp>
      <p:grpSp>
        <p:nvGrpSpPr>
          <p:cNvPr id="8" name="Group 8"/>
          <p:cNvGrpSpPr/>
          <p:nvPr/>
        </p:nvGrpSpPr>
        <p:grpSpPr>
          <a:xfrm>
            <a:off x="400958" y="1070941"/>
            <a:ext cx="706204" cy="70620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D4D4"/>
            </a:solidFill>
          </p:spPr>
          <p:txBody>
            <a:bodyPr/>
            <a:lstStyle/>
            <a:p>
              <a:endParaRPr lang="en-US"/>
            </a:p>
          </p:txBody>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1526"/>
                </a:lnSpc>
              </a:pPr>
              <a:endParaRPr/>
            </a:p>
          </p:txBody>
        </p:sp>
      </p:grpSp>
      <p:sp>
        <p:nvSpPr>
          <p:cNvPr id="11" name="TextBox 11"/>
          <p:cNvSpPr txBox="1"/>
          <p:nvPr/>
        </p:nvSpPr>
        <p:spPr>
          <a:xfrm>
            <a:off x="632491" y="2000554"/>
            <a:ext cx="3051073" cy="6644005"/>
          </a:xfrm>
          <a:prstGeom prst="rect">
            <a:avLst/>
          </a:prstGeom>
        </p:spPr>
        <p:txBody>
          <a:bodyPr lIns="0" tIns="0" rIns="0" bIns="0" rtlCol="0" anchor="t">
            <a:spAutoFit/>
          </a:bodyPr>
          <a:lstStyle/>
          <a:p>
            <a:pPr algn="just">
              <a:lnSpc>
                <a:spcPts val="1819"/>
              </a:lnSpc>
            </a:pPr>
            <a:r>
              <a:rPr lang="en-US" sz="1299" dirty="0">
                <a:solidFill>
                  <a:srgbClr val="171717"/>
                </a:solidFill>
                <a:latin typeface="Georgia Pro"/>
              </a:rPr>
              <a:t>Si </a:t>
            </a:r>
            <a:r>
              <a:rPr lang="en-US" sz="1299" dirty="0" err="1">
                <a:solidFill>
                  <a:srgbClr val="171717"/>
                </a:solidFill>
                <a:latin typeface="Georgia Pro"/>
              </a:rPr>
              <a:t>estás</a:t>
            </a:r>
            <a:r>
              <a:rPr lang="en-US" sz="1299" dirty="0">
                <a:solidFill>
                  <a:srgbClr val="171717"/>
                </a:solidFill>
                <a:latin typeface="Georgia Pro"/>
              </a:rPr>
              <a:t> </a:t>
            </a:r>
            <a:r>
              <a:rPr lang="en-US" sz="1299" dirty="0" err="1">
                <a:solidFill>
                  <a:srgbClr val="171717"/>
                </a:solidFill>
                <a:latin typeface="Georgia Pro"/>
              </a:rPr>
              <a:t>pensando</a:t>
            </a:r>
            <a:r>
              <a:rPr lang="en-US" sz="1299" dirty="0">
                <a:solidFill>
                  <a:srgbClr val="171717"/>
                </a:solidFill>
                <a:latin typeface="Georgia Pro"/>
              </a:rPr>
              <a:t> </a:t>
            </a:r>
            <a:r>
              <a:rPr lang="en-US" sz="1299" dirty="0" err="1">
                <a:solidFill>
                  <a:srgbClr val="171717"/>
                </a:solidFill>
                <a:latin typeface="Georgia Pro"/>
              </a:rPr>
              <a:t>en</a:t>
            </a:r>
            <a:r>
              <a:rPr lang="en-US" sz="1299" dirty="0">
                <a:solidFill>
                  <a:srgbClr val="171717"/>
                </a:solidFill>
                <a:latin typeface="Georgia Pro"/>
              </a:rPr>
              <a:t> </a:t>
            </a:r>
            <a:r>
              <a:rPr lang="en-US" sz="1299" dirty="0" err="1">
                <a:solidFill>
                  <a:srgbClr val="171717"/>
                </a:solidFill>
                <a:latin typeface="Georgia Pro"/>
              </a:rPr>
              <a:t>hacer</a:t>
            </a:r>
            <a:r>
              <a:rPr lang="en-US" sz="1299" dirty="0">
                <a:solidFill>
                  <a:srgbClr val="171717"/>
                </a:solidFill>
                <a:latin typeface="Georgia Pro"/>
              </a:rPr>
              <a:t> </a:t>
            </a:r>
            <a:r>
              <a:rPr lang="en-US" sz="1299" dirty="0" err="1">
                <a:solidFill>
                  <a:srgbClr val="171717"/>
                </a:solidFill>
                <a:latin typeface="Georgia Pro"/>
              </a:rPr>
              <a:t>una</a:t>
            </a:r>
            <a:r>
              <a:rPr lang="en-US" sz="1299" dirty="0">
                <a:solidFill>
                  <a:srgbClr val="171717"/>
                </a:solidFill>
                <a:latin typeface="Georgia Pro"/>
              </a:rPr>
              <a:t> </a:t>
            </a:r>
            <a:r>
              <a:rPr lang="en-US" sz="1299" dirty="0" err="1">
                <a:solidFill>
                  <a:srgbClr val="171717"/>
                </a:solidFill>
                <a:latin typeface="Georgia Pro"/>
              </a:rPr>
              <a:t>oferta</a:t>
            </a:r>
            <a:r>
              <a:rPr lang="en-US" sz="1299" dirty="0">
                <a:solidFill>
                  <a:srgbClr val="171717"/>
                </a:solidFill>
                <a:latin typeface="Georgia Pro"/>
              </a:rPr>
              <a:t> </a:t>
            </a:r>
            <a:r>
              <a:rPr lang="en-US" sz="1299" dirty="0" err="1">
                <a:solidFill>
                  <a:srgbClr val="171717"/>
                </a:solidFill>
                <a:latin typeface="Georgia Pro"/>
              </a:rPr>
              <a:t>por</a:t>
            </a:r>
            <a:r>
              <a:rPr lang="en-US" sz="1299" dirty="0">
                <a:solidFill>
                  <a:srgbClr val="171717"/>
                </a:solidFill>
                <a:latin typeface="Georgia Pro"/>
              </a:rPr>
              <a:t> </a:t>
            </a:r>
            <a:r>
              <a:rPr lang="en-US" sz="1299" dirty="0" err="1">
                <a:solidFill>
                  <a:srgbClr val="171717"/>
                </a:solidFill>
                <a:latin typeface="Georgia Pro"/>
              </a:rPr>
              <a:t>una</a:t>
            </a:r>
            <a:r>
              <a:rPr lang="en-US" sz="1299" dirty="0">
                <a:solidFill>
                  <a:srgbClr val="171717"/>
                </a:solidFill>
                <a:latin typeface="Georgia Pro"/>
              </a:rPr>
              <a:t> </a:t>
            </a:r>
            <a:r>
              <a:rPr lang="en-US" sz="1299" dirty="0" err="1">
                <a:solidFill>
                  <a:srgbClr val="171717"/>
                </a:solidFill>
                <a:latin typeface="Georgia Pro"/>
              </a:rPr>
              <a:t>propiedad</a:t>
            </a:r>
            <a:r>
              <a:rPr lang="en-US" sz="1299" dirty="0">
                <a:solidFill>
                  <a:srgbClr val="171717"/>
                </a:solidFill>
                <a:latin typeface="Georgia Pro"/>
              </a:rPr>
              <a:t> que NO </a:t>
            </a:r>
            <a:r>
              <a:rPr lang="en-US" sz="1299" dirty="0" err="1">
                <a:solidFill>
                  <a:srgbClr val="171717"/>
                </a:solidFill>
                <a:latin typeface="Georgia Pro"/>
              </a:rPr>
              <a:t>ofrece</a:t>
            </a:r>
            <a:r>
              <a:rPr lang="en-US" sz="1299" dirty="0">
                <a:solidFill>
                  <a:srgbClr val="171717"/>
                </a:solidFill>
                <a:latin typeface="Georgia Pro"/>
              </a:rPr>
              <a:t> </a:t>
            </a:r>
            <a:r>
              <a:rPr lang="en-US" sz="1299" dirty="0" err="1">
                <a:solidFill>
                  <a:srgbClr val="171717"/>
                </a:solidFill>
                <a:latin typeface="Georgia Pro"/>
              </a:rPr>
              <a:t>comisión</a:t>
            </a:r>
            <a:r>
              <a:rPr lang="en-US" sz="1299" dirty="0">
                <a:solidFill>
                  <a:srgbClr val="171717"/>
                </a:solidFill>
                <a:latin typeface="Georgia Pro"/>
              </a:rPr>
              <a:t> a </a:t>
            </a:r>
            <a:r>
              <a:rPr lang="en-US" sz="1299" dirty="0" err="1">
                <a:solidFill>
                  <a:srgbClr val="171717"/>
                </a:solidFill>
                <a:latin typeface="Georgia Pro"/>
              </a:rPr>
              <a:t>los</a:t>
            </a:r>
            <a:r>
              <a:rPr lang="en-US" sz="1299" dirty="0">
                <a:solidFill>
                  <a:srgbClr val="171717"/>
                </a:solidFill>
                <a:latin typeface="Georgia Pro"/>
              </a:rPr>
              <a:t> </a:t>
            </a:r>
            <a:r>
              <a:rPr lang="en-US" sz="1299" dirty="0" err="1">
                <a:solidFill>
                  <a:srgbClr val="171717"/>
                </a:solidFill>
                <a:latin typeface="Georgia Pro"/>
              </a:rPr>
              <a:t>agentes</a:t>
            </a:r>
            <a:r>
              <a:rPr lang="en-US" sz="1299" dirty="0">
                <a:solidFill>
                  <a:srgbClr val="171717"/>
                </a:solidFill>
                <a:latin typeface="Georgia Pro"/>
              </a:rPr>
              <a:t> </a:t>
            </a:r>
            <a:r>
              <a:rPr lang="en-US" sz="1299" dirty="0" err="1">
                <a:solidFill>
                  <a:srgbClr val="171717"/>
                </a:solidFill>
                <a:latin typeface="Georgia Pro"/>
              </a:rPr>
              <a:t>compradores</a:t>
            </a:r>
            <a:r>
              <a:rPr lang="en-US" sz="1299" dirty="0">
                <a:solidFill>
                  <a:srgbClr val="171717"/>
                </a:solidFill>
                <a:latin typeface="Georgia Pro"/>
              </a:rPr>
              <a:t>, </a:t>
            </a:r>
            <a:r>
              <a:rPr lang="en-US" sz="1299" dirty="0" err="1">
                <a:solidFill>
                  <a:srgbClr val="171717"/>
                </a:solidFill>
                <a:latin typeface="Georgia Pro"/>
              </a:rPr>
              <a:t>puedo</a:t>
            </a:r>
            <a:r>
              <a:rPr lang="en-US" sz="1299" dirty="0">
                <a:solidFill>
                  <a:srgbClr val="171717"/>
                </a:solidFill>
                <a:latin typeface="Georgia Pro"/>
              </a:rPr>
              <a:t> </a:t>
            </a:r>
            <a:r>
              <a:rPr lang="en-US" sz="1299" dirty="0" err="1">
                <a:solidFill>
                  <a:srgbClr val="171717"/>
                </a:solidFill>
                <a:latin typeface="Georgia Pro"/>
              </a:rPr>
              <a:t>negociar</a:t>
            </a:r>
            <a:r>
              <a:rPr lang="en-US" sz="1299" dirty="0">
                <a:solidFill>
                  <a:srgbClr val="171717"/>
                </a:solidFill>
                <a:latin typeface="Georgia Pro"/>
              </a:rPr>
              <a:t> con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vendedor</a:t>
            </a:r>
            <a:r>
              <a:rPr lang="en-US" sz="1299" dirty="0">
                <a:solidFill>
                  <a:srgbClr val="171717"/>
                </a:solidFill>
                <a:latin typeface="Georgia Pro"/>
              </a:rPr>
              <a:t> o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agente</a:t>
            </a:r>
            <a:r>
              <a:rPr lang="en-US" sz="1299" dirty="0">
                <a:solidFill>
                  <a:srgbClr val="171717"/>
                </a:solidFill>
                <a:latin typeface="Georgia Pro"/>
              </a:rPr>
              <a:t> del </a:t>
            </a:r>
            <a:r>
              <a:rPr lang="en-US" sz="1299" dirty="0" err="1">
                <a:solidFill>
                  <a:srgbClr val="171717"/>
                </a:solidFill>
                <a:latin typeface="Georgia Pro"/>
              </a:rPr>
              <a:t>vendedor</a:t>
            </a:r>
            <a:r>
              <a:rPr lang="en-US" sz="1299" dirty="0">
                <a:solidFill>
                  <a:srgbClr val="171717"/>
                </a:solidFill>
                <a:latin typeface="Georgia Pro"/>
              </a:rPr>
              <a:t> la </a:t>
            </a:r>
            <a:r>
              <a:rPr lang="en-US" sz="1299" dirty="0" err="1">
                <a:solidFill>
                  <a:srgbClr val="171717"/>
                </a:solidFill>
                <a:latin typeface="Georgia Pro"/>
              </a:rPr>
              <a:t>inclusión</a:t>
            </a:r>
            <a:r>
              <a:rPr lang="en-US" sz="1299" dirty="0">
                <a:solidFill>
                  <a:srgbClr val="171717"/>
                </a:solidFill>
                <a:latin typeface="Georgia Pro"/>
              </a:rPr>
              <a:t> de </a:t>
            </a:r>
            <a:r>
              <a:rPr lang="en-US" sz="1299" dirty="0" err="1">
                <a:solidFill>
                  <a:srgbClr val="171717"/>
                </a:solidFill>
                <a:latin typeface="Georgia Pro"/>
              </a:rPr>
              <a:t>los</a:t>
            </a:r>
            <a:r>
              <a:rPr lang="en-US" sz="1299" dirty="0">
                <a:solidFill>
                  <a:srgbClr val="171717"/>
                </a:solidFill>
                <a:latin typeface="Georgia Pro"/>
              </a:rPr>
              <a:t> </a:t>
            </a:r>
            <a:r>
              <a:rPr lang="en-US" sz="1299" dirty="0" err="1">
                <a:solidFill>
                  <a:srgbClr val="171717"/>
                </a:solidFill>
                <a:latin typeface="Georgia Pro"/>
              </a:rPr>
              <a:t>honorarios</a:t>
            </a:r>
            <a:r>
              <a:rPr lang="en-US" sz="1299" dirty="0">
                <a:solidFill>
                  <a:srgbClr val="171717"/>
                </a:solidFill>
                <a:latin typeface="Georgia Pro"/>
              </a:rPr>
              <a:t> </a:t>
            </a:r>
            <a:r>
              <a:rPr lang="en-US" sz="1299" dirty="0" err="1">
                <a:solidFill>
                  <a:srgbClr val="171717"/>
                </a:solidFill>
                <a:latin typeface="Georgia Pro"/>
              </a:rPr>
              <a:t>profesionales</a:t>
            </a:r>
            <a:r>
              <a:rPr lang="en-US" sz="1299" dirty="0">
                <a:solidFill>
                  <a:srgbClr val="171717"/>
                </a:solidFill>
                <a:latin typeface="Georgia Pro"/>
              </a:rPr>
              <a:t> de mi </a:t>
            </a:r>
            <a:r>
              <a:rPr lang="en-US" sz="1299" dirty="0" err="1">
                <a:solidFill>
                  <a:srgbClr val="171717"/>
                </a:solidFill>
                <a:latin typeface="Georgia Pro"/>
              </a:rPr>
              <a:t>agente</a:t>
            </a:r>
            <a:r>
              <a:rPr lang="en-US" sz="1299" dirty="0">
                <a:solidFill>
                  <a:srgbClr val="171717"/>
                </a:solidFill>
                <a:latin typeface="Georgia Pro"/>
              </a:rPr>
              <a:t> comprador </a:t>
            </a:r>
            <a:r>
              <a:rPr lang="en-US" sz="1299" dirty="0" err="1">
                <a:solidFill>
                  <a:srgbClr val="171717"/>
                </a:solidFill>
                <a:latin typeface="Georgia Pro"/>
              </a:rPr>
              <a:t>en</a:t>
            </a:r>
            <a:r>
              <a:rPr lang="en-US" sz="1299" dirty="0">
                <a:solidFill>
                  <a:srgbClr val="171717"/>
                </a:solidFill>
                <a:latin typeface="Georgia Pro"/>
              </a:rPr>
              <a:t> las </a:t>
            </a:r>
            <a:r>
              <a:rPr lang="en-US" sz="1299" dirty="0" err="1">
                <a:solidFill>
                  <a:srgbClr val="171717"/>
                </a:solidFill>
                <a:latin typeface="Georgia Pro"/>
              </a:rPr>
              <a:t>condiciones</a:t>
            </a:r>
            <a:r>
              <a:rPr lang="en-US" sz="1299" dirty="0">
                <a:solidFill>
                  <a:srgbClr val="171717"/>
                </a:solidFill>
                <a:latin typeface="Georgia Pro"/>
              </a:rPr>
              <a:t>. </a:t>
            </a:r>
            <a:r>
              <a:rPr lang="en-US" sz="1299" dirty="0" err="1">
                <a:solidFill>
                  <a:srgbClr val="171717"/>
                </a:solidFill>
                <a:latin typeface="Georgia Pro"/>
              </a:rPr>
              <a:t>Esto</a:t>
            </a:r>
            <a:r>
              <a:rPr lang="en-US" sz="1299" dirty="0">
                <a:solidFill>
                  <a:srgbClr val="171717"/>
                </a:solidFill>
                <a:latin typeface="Georgia Pro"/>
              </a:rPr>
              <a:t> forma </a:t>
            </a:r>
            <a:r>
              <a:rPr lang="en-US" sz="1299" dirty="0" err="1">
                <a:solidFill>
                  <a:srgbClr val="171717"/>
                </a:solidFill>
                <a:latin typeface="Georgia Pro"/>
              </a:rPr>
              <a:t>parte</a:t>
            </a:r>
            <a:r>
              <a:rPr lang="en-US" sz="1299" dirty="0">
                <a:solidFill>
                  <a:srgbClr val="171717"/>
                </a:solidFill>
                <a:latin typeface="Georgia Pro"/>
              </a:rPr>
              <a:t> del </a:t>
            </a:r>
            <a:r>
              <a:rPr lang="en-US" sz="1299" dirty="0" err="1">
                <a:solidFill>
                  <a:srgbClr val="171717"/>
                </a:solidFill>
                <a:latin typeface="Georgia Pro"/>
              </a:rPr>
              <a:t>proceso</a:t>
            </a:r>
            <a:r>
              <a:rPr lang="en-US" sz="1299" dirty="0">
                <a:solidFill>
                  <a:srgbClr val="171717"/>
                </a:solidFill>
                <a:latin typeface="Georgia Pro"/>
              </a:rPr>
              <a:t> general de </a:t>
            </a:r>
            <a:r>
              <a:rPr lang="en-US" sz="1299" dirty="0" err="1">
                <a:solidFill>
                  <a:srgbClr val="171717"/>
                </a:solidFill>
                <a:latin typeface="Georgia Pro"/>
              </a:rPr>
              <a:t>negociación</a:t>
            </a:r>
            <a:r>
              <a:rPr lang="en-US" sz="1299" dirty="0">
                <a:solidFill>
                  <a:srgbClr val="171717"/>
                </a:solidFill>
                <a:latin typeface="Georgia Pro"/>
              </a:rPr>
              <a:t> al </a:t>
            </a:r>
            <a:r>
              <a:rPr lang="en-US" sz="1299" dirty="0" err="1">
                <a:solidFill>
                  <a:srgbClr val="171717"/>
                </a:solidFill>
                <a:latin typeface="Georgia Pro"/>
              </a:rPr>
              <a:t>hacer</a:t>
            </a:r>
            <a:r>
              <a:rPr lang="en-US" sz="1299" dirty="0">
                <a:solidFill>
                  <a:srgbClr val="171717"/>
                </a:solidFill>
                <a:latin typeface="Georgia Pro"/>
              </a:rPr>
              <a:t> </a:t>
            </a:r>
            <a:r>
              <a:rPr lang="en-US" sz="1299" dirty="0" err="1">
                <a:solidFill>
                  <a:srgbClr val="171717"/>
                </a:solidFill>
                <a:latin typeface="Georgia Pro"/>
              </a:rPr>
              <a:t>una</a:t>
            </a:r>
            <a:r>
              <a:rPr lang="en-US" sz="1299" dirty="0">
                <a:solidFill>
                  <a:srgbClr val="171717"/>
                </a:solidFill>
                <a:latin typeface="Georgia Pro"/>
              </a:rPr>
              <a:t> </a:t>
            </a:r>
            <a:r>
              <a:rPr lang="en-US" sz="1299" dirty="0" err="1">
                <a:solidFill>
                  <a:srgbClr val="171717"/>
                </a:solidFill>
                <a:latin typeface="Georgia Pro"/>
              </a:rPr>
              <a:t>oferta</a:t>
            </a:r>
            <a:r>
              <a:rPr lang="en-US" sz="1299" dirty="0">
                <a:solidFill>
                  <a:srgbClr val="171717"/>
                </a:solidFill>
                <a:latin typeface="Georgia Pro"/>
              </a:rPr>
              <a:t> </a:t>
            </a:r>
            <a:r>
              <a:rPr lang="en-US" sz="1299" dirty="0" err="1">
                <a:solidFill>
                  <a:srgbClr val="171717"/>
                </a:solidFill>
                <a:latin typeface="Georgia Pro"/>
              </a:rPr>
              <a:t>por</a:t>
            </a:r>
            <a:r>
              <a:rPr lang="en-US" sz="1299" dirty="0">
                <a:solidFill>
                  <a:srgbClr val="171717"/>
                </a:solidFill>
                <a:latin typeface="Georgia Pro"/>
              </a:rPr>
              <a:t> la </a:t>
            </a:r>
            <a:r>
              <a:rPr lang="en-US" sz="1299" dirty="0" err="1">
                <a:solidFill>
                  <a:srgbClr val="171717"/>
                </a:solidFill>
                <a:latin typeface="Georgia Pro"/>
              </a:rPr>
              <a:t>propiedad</a:t>
            </a:r>
            <a:r>
              <a:rPr lang="en-US" sz="1299" dirty="0">
                <a:solidFill>
                  <a:srgbClr val="171717"/>
                </a:solidFill>
                <a:latin typeface="Georgia Pro"/>
              </a:rPr>
              <a:t>. </a:t>
            </a: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r>
              <a:rPr lang="en-US" sz="1299" dirty="0" err="1">
                <a:solidFill>
                  <a:srgbClr val="171717"/>
                </a:solidFill>
                <a:latin typeface="Georgia Pro"/>
              </a:rPr>
              <a:t>Otra</a:t>
            </a:r>
            <a:r>
              <a:rPr lang="en-US" sz="1299" dirty="0">
                <a:solidFill>
                  <a:srgbClr val="171717"/>
                </a:solidFill>
                <a:latin typeface="Georgia Pro"/>
              </a:rPr>
              <a:t> </a:t>
            </a:r>
            <a:r>
              <a:rPr lang="en-US" sz="1299" dirty="0" err="1">
                <a:solidFill>
                  <a:srgbClr val="171717"/>
                </a:solidFill>
                <a:latin typeface="Georgia Pro"/>
              </a:rPr>
              <a:t>opción</a:t>
            </a:r>
            <a:r>
              <a:rPr lang="en-US" sz="1299" dirty="0">
                <a:solidFill>
                  <a:srgbClr val="171717"/>
                </a:solidFill>
                <a:latin typeface="Georgia Pro"/>
              </a:rPr>
              <a:t> </a:t>
            </a:r>
            <a:r>
              <a:rPr lang="en-US" sz="1299" dirty="0" err="1">
                <a:solidFill>
                  <a:srgbClr val="171717"/>
                </a:solidFill>
                <a:latin typeface="Georgia Pro"/>
              </a:rPr>
              <a:t>podría</a:t>
            </a:r>
            <a:r>
              <a:rPr lang="en-US" sz="1299" dirty="0">
                <a:solidFill>
                  <a:srgbClr val="171717"/>
                </a:solidFill>
                <a:latin typeface="Georgia Pro"/>
              </a:rPr>
              <a:t> ser </a:t>
            </a:r>
            <a:r>
              <a:rPr lang="en-US" sz="1299" dirty="0" err="1">
                <a:solidFill>
                  <a:srgbClr val="171717"/>
                </a:solidFill>
                <a:latin typeface="Georgia Pro"/>
              </a:rPr>
              <a:t>ajustar</a:t>
            </a:r>
            <a:r>
              <a:rPr lang="en-US" sz="1299" dirty="0">
                <a:solidFill>
                  <a:srgbClr val="171717"/>
                </a:solidFill>
                <a:latin typeface="Georgia Pro"/>
              </a:rPr>
              <a:t> la </a:t>
            </a:r>
            <a:r>
              <a:rPr lang="en-US" sz="1299" dirty="0" err="1">
                <a:solidFill>
                  <a:srgbClr val="171717"/>
                </a:solidFill>
                <a:latin typeface="Georgia Pro"/>
              </a:rPr>
              <a:t>oferta</a:t>
            </a:r>
            <a:r>
              <a:rPr lang="en-US" sz="1299" dirty="0">
                <a:solidFill>
                  <a:srgbClr val="171717"/>
                </a:solidFill>
                <a:latin typeface="Georgia Pro"/>
              </a:rPr>
              <a:t> de </a:t>
            </a:r>
            <a:r>
              <a:rPr lang="en-US" sz="1299" dirty="0" err="1">
                <a:solidFill>
                  <a:srgbClr val="171717"/>
                </a:solidFill>
                <a:latin typeface="Georgia Pro"/>
              </a:rPr>
              <a:t>compra</a:t>
            </a:r>
            <a:r>
              <a:rPr lang="en-US" sz="1299" dirty="0">
                <a:solidFill>
                  <a:srgbClr val="171717"/>
                </a:solidFill>
                <a:latin typeface="Georgia Pro"/>
              </a:rPr>
              <a:t> para </a:t>
            </a:r>
            <a:r>
              <a:rPr lang="en-US" sz="1299" dirty="0" err="1">
                <a:solidFill>
                  <a:srgbClr val="171717"/>
                </a:solidFill>
                <a:latin typeface="Georgia Pro"/>
              </a:rPr>
              <a:t>cubrir</a:t>
            </a:r>
            <a:r>
              <a:rPr lang="en-US" sz="1299" dirty="0">
                <a:solidFill>
                  <a:srgbClr val="171717"/>
                </a:solidFill>
                <a:latin typeface="Georgia Pro"/>
              </a:rPr>
              <a:t> </a:t>
            </a:r>
            <a:r>
              <a:rPr lang="en-US" sz="1299" dirty="0" err="1">
                <a:solidFill>
                  <a:srgbClr val="171717"/>
                </a:solidFill>
                <a:latin typeface="Georgia Pro"/>
              </a:rPr>
              <a:t>indirectamente</a:t>
            </a:r>
            <a:r>
              <a:rPr lang="en-US" sz="1299" dirty="0">
                <a:solidFill>
                  <a:srgbClr val="171717"/>
                </a:solidFill>
                <a:latin typeface="Georgia Pro"/>
              </a:rPr>
              <a:t> mis </a:t>
            </a:r>
            <a:r>
              <a:rPr lang="en-US" sz="1299" dirty="0" err="1">
                <a:solidFill>
                  <a:srgbClr val="171717"/>
                </a:solidFill>
                <a:latin typeface="Georgia Pro"/>
              </a:rPr>
              <a:t>honorarios</a:t>
            </a:r>
            <a:r>
              <a:rPr lang="en-US" sz="1299" dirty="0">
                <a:solidFill>
                  <a:srgbClr val="171717"/>
                </a:solidFill>
                <a:latin typeface="Georgia Pro"/>
              </a:rPr>
              <a:t> </a:t>
            </a:r>
            <a:r>
              <a:rPr lang="en-US" sz="1299" dirty="0" err="1">
                <a:solidFill>
                  <a:srgbClr val="171717"/>
                </a:solidFill>
                <a:latin typeface="Georgia Pro"/>
              </a:rPr>
              <a:t>profesionales</a:t>
            </a:r>
            <a:r>
              <a:rPr lang="en-US" sz="1299" dirty="0">
                <a:solidFill>
                  <a:srgbClr val="171717"/>
                </a:solidFill>
                <a:latin typeface="Georgia Pro"/>
              </a:rPr>
              <a:t>, </a:t>
            </a:r>
            <a:r>
              <a:rPr lang="en-US" sz="1299" dirty="0" err="1">
                <a:solidFill>
                  <a:srgbClr val="171717"/>
                </a:solidFill>
                <a:latin typeface="Georgia Pro"/>
              </a:rPr>
              <a:t>incluyéndolos</a:t>
            </a:r>
            <a:r>
              <a:rPr lang="en-US" sz="1299" dirty="0">
                <a:solidFill>
                  <a:srgbClr val="171717"/>
                </a:solidFill>
                <a:latin typeface="Georgia Pro"/>
              </a:rPr>
              <a:t> </a:t>
            </a:r>
            <a:r>
              <a:rPr lang="en-US" sz="1299" dirty="0" err="1">
                <a:solidFill>
                  <a:srgbClr val="171717"/>
                </a:solidFill>
                <a:latin typeface="Georgia Pro"/>
              </a:rPr>
              <a:t>en</a:t>
            </a:r>
            <a:r>
              <a:rPr lang="en-US" sz="1299" dirty="0">
                <a:solidFill>
                  <a:srgbClr val="171717"/>
                </a:solidFill>
                <a:latin typeface="Georgia Pro"/>
              </a:rPr>
              <a:t> </a:t>
            </a:r>
            <a:r>
              <a:rPr lang="en-US" sz="1299" dirty="0" err="1">
                <a:solidFill>
                  <a:srgbClr val="171717"/>
                </a:solidFill>
                <a:latin typeface="Georgia Pro"/>
              </a:rPr>
              <a:t>tu</a:t>
            </a:r>
            <a:r>
              <a:rPr lang="en-US" sz="1299" dirty="0">
                <a:solidFill>
                  <a:srgbClr val="171717"/>
                </a:solidFill>
                <a:latin typeface="Georgia Pro"/>
              </a:rPr>
              <a:t> </a:t>
            </a:r>
            <a:r>
              <a:rPr lang="en-US" sz="1299" dirty="0" err="1">
                <a:solidFill>
                  <a:srgbClr val="171717"/>
                </a:solidFill>
                <a:latin typeface="Georgia Pro"/>
              </a:rPr>
              <a:t>financiación</a:t>
            </a:r>
            <a:r>
              <a:rPr lang="en-US" sz="1299" dirty="0">
                <a:solidFill>
                  <a:srgbClr val="171717"/>
                </a:solidFill>
                <a:latin typeface="Georgia Pro"/>
              </a:rPr>
              <a:t> para que no </a:t>
            </a:r>
            <a:r>
              <a:rPr lang="en-US" sz="1299" dirty="0" err="1">
                <a:solidFill>
                  <a:srgbClr val="171717"/>
                </a:solidFill>
                <a:latin typeface="Georgia Pro"/>
              </a:rPr>
              <a:t>pagues</a:t>
            </a:r>
            <a:r>
              <a:rPr lang="en-US" sz="1299" dirty="0">
                <a:solidFill>
                  <a:srgbClr val="171717"/>
                </a:solidFill>
                <a:latin typeface="Georgia Pro"/>
              </a:rPr>
              <a:t> de </a:t>
            </a:r>
            <a:r>
              <a:rPr lang="en-US" sz="1299" dirty="0" err="1">
                <a:solidFill>
                  <a:srgbClr val="171717"/>
                </a:solidFill>
                <a:latin typeface="Georgia Pro"/>
              </a:rPr>
              <a:t>tu</a:t>
            </a:r>
            <a:r>
              <a:rPr lang="en-US" sz="1299" dirty="0">
                <a:solidFill>
                  <a:srgbClr val="171717"/>
                </a:solidFill>
                <a:latin typeface="Georgia Pro"/>
              </a:rPr>
              <a:t> </a:t>
            </a:r>
            <a:r>
              <a:rPr lang="en-US" sz="1299" dirty="0" err="1">
                <a:solidFill>
                  <a:srgbClr val="171717"/>
                </a:solidFill>
                <a:latin typeface="Georgia Pro"/>
              </a:rPr>
              <a:t>bolsillo</a:t>
            </a:r>
            <a:r>
              <a:rPr lang="en-US" sz="1299" dirty="0">
                <a:solidFill>
                  <a:srgbClr val="171717"/>
                </a:solidFill>
                <a:latin typeface="Georgia Pro"/>
              </a:rPr>
              <a:t>. A modo de breve </a:t>
            </a:r>
            <a:r>
              <a:rPr lang="en-US" sz="1299" dirty="0" err="1">
                <a:solidFill>
                  <a:srgbClr val="171717"/>
                </a:solidFill>
                <a:latin typeface="Georgia Pro"/>
              </a:rPr>
              <a:t>ejemplo</a:t>
            </a:r>
            <a:r>
              <a:rPr lang="en-US" sz="1299" dirty="0">
                <a:solidFill>
                  <a:srgbClr val="171717"/>
                </a:solidFill>
                <a:latin typeface="Georgia Pro"/>
              </a:rPr>
              <a:t>, </a:t>
            </a:r>
            <a:r>
              <a:rPr lang="en-US" sz="1299" dirty="0" err="1">
                <a:solidFill>
                  <a:srgbClr val="171717"/>
                </a:solidFill>
                <a:latin typeface="Georgia Pro"/>
              </a:rPr>
              <a:t>si</a:t>
            </a:r>
            <a:r>
              <a:rPr lang="en-US" sz="1299" dirty="0">
                <a:solidFill>
                  <a:srgbClr val="171717"/>
                </a:solidFill>
                <a:latin typeface="Georgia Pro"/>
              </a:rPr>
              <a:t> la casa </a:t>
            </a:r>
            <a:r>
              <a:rPr lang="en-US" sz="1299" dirty="0" err="1">
                <a:solidFill>
                  <a:srgbClr val="171717"/>
                </a:solidFill>
                <a:latin typeface="Georgia Pro"/>
              </a:rPr>
              <a:t>está</a:t>
            </a:r>
            <a:r>
              <a:rPr lang="en-US" sz="1299" dirty="0">
                <a:solidFill>
                  <a:srgbClr val="171717"/>
                </a:solidFill>
                <a:latin typeface="Georgia Pro"/>
              </a:rPr>
              <a:t> </a:t>
            </a:r>
            <a:r>
              <a:rPr lang="en-US" sz="1299" dirty="0" err="1">
                <a:solidFill>
                  <a:srgbClr val="171717"/>
                </a:solidFill>
                <a:latin typeface="Georgia Pro"/>
              </a:rPr>
              <a:t>listada</a:t>
            </a:r>
            <a:r>
              <a:rPr lang="en-US" sz="1299" dirty="0">
                <a:solidFill>
                  <a:srgbClr val="171717"/>
                </a:solidFill>
                <a:latin typeface="Georgia Pro"/>
              </a:rPr>
              <a:t> </a:t>
            </a:r>
            <a:r>
              <a:rPr lang="en-US" sz="1299" dirty="0" err="1">
                <a:solidFill>
                  <a:srgbClr val="171717"/>
                </a:solidFill>
                <a:latin typeface="Georgia Pro"/>
              </a:rPr>
              <a:t>por</a:t>
            </a:r>
            <a:r>
              <a:rPr lang="en-US" sz="1299" dirty="0">
                <a:solidFill>
                  <a:srgbClr val="171717"/>
                </a:solidFill>
                <a:latin typeface="Georgia Pro"/>
              </a:rPr>
              <a:t> 400.000 $ y la </a:t>
            </a:r>
            <a:r>
              <a:rPr lang="en-US" sz="1299" dirty="0" err="1">
                <a:solidFill>
                  <a:srgbClr val="171717"/>
                </a:solidFill>
                <a:latin typeface="Georgia Pro"/>
              </a:rPr>
              <a:t>compensación</a:t>
            </a:r>
            <a:r>
              <a:rPr lang="en-US" sz="1299" dirty="0">
                <a:solidFill>
                  <a:srgbClr val="171717"/>
                </a:solidFill>
                <a:latin typeface="Georgia Pro"/>
              </a:rPr>
              <a:t> media </a:t>
            </a:r>
            <a:r>
              <a:rPr lang="en-US" sz="1299" dirty="0" err="1">
                <a:solidFill>
                  <a:srgbClr val="171717"/>
                </a:solidFill>
                <a:latin typeface="Georgia Pro"/>
              </a:rPr>
              <a:t>sería</a:t>
            </a:r>
            <a:r>
              <a:rPr lang="en-US" sz="1299" dirty="0">
                <a:solidFill>
                  <a:srgbClr val="171717"/>
                </a:solidFill>
                <a:latin typeface="Georgia Pro"/>
              </a:rPr>
              <a:t> de 12.000 $, </a:t>
            </a:r>
            <a:r>
              <a:rPr lang="en-US" sz="1299" dirty="0" err="1">
                <a:solidFill>
                  <a:srgbClr val="171717"/>
                </a:solidFill>
                <a:latin typeface="Georgia Pro"/>
              </a:rPr>
              <a:t>podríamos</a:t>
            </a:r>
            <a:r>
              <a:rPr lang="en-US" sz="1299" dirty="0">
                <a:solidFill>
                  <a:srgbClr val="171717"/>
                </a:solidFill>
                <a:latin typeface="Georgia Pro"/>
              </a:rPr>
              <a:t> </a:t>
            </a:r>
            <a:r>
              <a:rPr lang="en-US" sz="1299" dirty="0" err="1">
                <a:solidFill>
                  <a:srgbClr val="171717"/>
                </a:solidFill>
                <a:latin typeface="Georgia Pro"/>
              </a:rPr>
              <a:t>ofrecer</a:t>
            </a:r>
            <a:r>
              <a:rPr lang="en-US" sz="1299" dirty="0">
                <a:solidFill>
                  <a:srgbClr val="171717"/>
                </a:solidFill>
                <a:latin typeface="Georgia Pro"/>
              </a:rPr>
              <a:t> 412.000 $ y </a:t>
            </a:r>
            <a:r>
              <a:rPr lang="en-US" sz="1299" dirty="0" err="1">
                <a:solidFill>
                  <a:srgbClr val="171717"/>
                </a:solidFill>
                <a:latin typeface="Georgia Pro"/>
              </a:rPr>
              <a:t>añadir</a:t>
            </a:r>
            <a:r>
              <a:rPr lang="en-US" sz="1299" dirty="0">
                <a:solidFill>
                  <a:srgbClr val="171717"/>
                </a:solidFill>
                <a:latin typeface="Georgia Pro"/>
              </a:rPr>
              <a:t> a la </a:t>
            </a:r>
            <a:r>
              <a:rPr lang="en-US" sz="1299" dirty="0" err="1">
                <a:solidFill>
                  <a:srgbClr val="171717"/>
                </a:solidFill>
                <a:latin typeface="Georgia Pro"/>
              </a:rPr>
              <a:t>oferta</a:t>
            </a:r>
            <a:r>
              <a:rPr lang="en-US" sz="1299" dirty="0">
                <a:solidFill>
                  <a:srgbClr val="171717"/>
                </a:solidFill>
                <a:latin typeface="Georgia Pro"/>
              </a:rPr>
              <a:t> la </a:t>
            </a:r>
            <a:r>
              <a:rPr lang="en-US" sz="1299" dirty="0" err="1">
                <a:solidFill>
                  <a:srgbClr val="171717"/>
                </a:solidFill>
                <a:latin typeface="Georgia Pro"/>
              </a:rPr>
              <a:t>condición</a:t>
            </a:r>
            <a:r>
              <a:rPr lang="en-US" sz="1299" dirty="0">
                <a:solidFill>
                  <a:srgbClr val="171717"/>
                </a:solidFill>
                <a:latin typeface="Georgia Pro"/>
              </a:rPr>
              <a:t> de que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vendedor</a:t>
            </a:r>
            <a:r>
              <a:rPr lang="en-US" sz="1299" dirty="0">
                <a:solidFill>
                  <a:srgbClr val="171717"/>
                </a:solidFill>
                <a:latin typeface="Georgia Pro"/>
              </a:rPr>
              <a:t> </a:t>
            </a:r>
            <a:r>
              <a:rPr lang="en-US" sz="1299" dirty="0" err="1">
                <a:solidFill>
                  <a:srgbClr val="171717"/>
                </a:solidFill>
                <a:latin typeface="Georgia Pro"/>
              </a:rPr>
              <a:t>pague</a:t>
            </a:r>
            <a:r>
              <a:rPr lang="en-US" sz="1299" dirty="0">
                <a:solidFill>
                  <a:srgbClr val="171717"/>
                </a:solidFill>
                <a:latin typeface="Georgia Pro"/>
              </a:rPr>
              <a:t> </a:t>
            </a:r>
            <a:r>
              <a:rPr lang="en-US" sz="1299" dirty="0" err="1">
                <a:solidFill>
                  <a:srgbClr val="171717"/>
                </a:solidFill>
                <a:latin typeface="Georgia Pro"/>
              </a:rPr>
              <a:t>una</a:t>
            </a:r>
            <a:r>
              <a:rPr lang="en-US" sz="1299" dirty="0">
                <a:solidFill>
                  <a:srgbClr val="171717"/>
                </a:solidFill>
                <a:latin typeface="Georgia Pro"/>
              </a:rPr>
              <a:t> </a:t>
            </a:r>
            <a:r>
              <a:rPr lang="en-US" sz="1299" dirty="0" err="1">
                <a:solidFill>
                  <a:srgbClr val="171717"/>
                </a:solidFill>
                <a:latin typeface="Georgia Pro"/>
              </a:rPr>
              <a:t>comisión</a:t>
            </a:r>
            <a:r>
              <a:rPr lang="en-US" sz="1299" dirty="0">
                <a:solidFill>
                  <a:srgbClr val="171717"/>
                </a:solidFill>
                <a:latin typeface="Georgia Pro"/>
              </a:rPr>
              <a:t> de 12.000 $ al </a:t>
            </a:r>
            <a:r>
              <a:rPr lang="en-US" sz="1299" dirty="0" err="1">
                <a:solidFill>
                  <a:srgbClr val="171717"/>
                </a:solidFill>
                <a:latin typeface="Georgia Pro"/>
              </a:rPr>
              <a:t>agente</a:t>
            </a:r>
            <a:r>
              <a:rPr lang="en-US" sz="1299" dirty="0">
                <a:solidFill>
                  <a:srgbClr val="171717"/>
                </a:solidFill>
                <a:latin typeface="Georgia Pro"/>
              </a:rPr>
              <a:t> del comprador. De </a:t>
            </a:r>
            <a:r>
              <a:rPr lang="en-US" sz="1299" dirty="0" err="1">
                <a:solidFill>
                  <a:srgbClr val="171717"/>
                </a:solidFill>
                <a:latin typeface="Georgia Pro"/>
              </a:rPr>
              <a:t>este</a:t>
            </a:r>
            <a:r>
              <a:rPr lang="en-US" sz="1299" dirty="0">
                <a:solidFill>
                  <a:srgbClr val="171717"/>
                </a:solidFill>
                <a:latin typeface="Georgia Pro"/>
              </a:rPr>
              <a:t> modo,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neto</a:t>
            </a:r>
            <a:r>
              <a:rPr lang="en-US" sz="1299" dirty="0">
                <a:solidFill>
                  <a:srgbClr val="171717"/>
                </a:solidFill>
                <a:latin typeface="Georgia Pro"/>
              </a:rPr>
              <a:t> para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vendedor</a:t>
            </a:r>
            <a:r>
              <a:rPr lang="en-US" sz="1299" dirty="0">
                <a:solidFill>
                  <a:srgbClr val="171717"/>
                </a:solidFill>
                <a:latin typeface="Georgia Pro"/>
              </a:rPr>
              <a:t> </a:t>
            </a:r>
            <a:r>
              <a:rPr lang="en-US" sz="1299" dirty="0" err="1">
                <a:solidFill>
                  <a:srgbClr val="171717"/>
                </a:solidFill>
                <a:latin typeface="Georgia Pro"/>
              </a:rPr>
              <a:t>sigue</a:t>
            </a:r>
            <a:r>
              <a:rPr lang="en-US" sz="1299" dirty="0">
                <a:solidFill>
                  <a:srgbClr val="171717"/>
                </a:solidFill>
                <a:latin typeface="Georgia Pro"/>
              </a:rPr>
              <a:t> </a:t>
            </a:r>
            <a:r>
              <a:rPr lang="en-US" sz="1299" dirty="0" err="1">
                <a:solidFill>
                  <a:srgbClr val="171717"/>
                </a:solidFill>
                <a:latin typeface="Georgia Pro"/>
              </a:rPr>
              <a:t>siendo</a:t>
            </a:r>
            <a:r>
              <a:rPr lang="en-US" sz="1299" dirty="0">
                <a:solidFill>
                  <a:srgbClr val="171717"/>
                </a:solidFill>
                <a:latin typeface="Georgia Pro"/>
              </a:rPr>
              <a:t>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mismo</a:t>
            </a:r>
            <a:r>
              <a:rPr lang="en-US" sz="1299" dirty="0">
                <a:solidFill>
                  <a:srgbClr val="171717"/>
                </a:solidFill>
                <a:latin typeface="Georgia Pro"/>
              </a:rPr>
              <a:t> y </a:t>
            </a:r>
            <a:r>
              <a:rPr lang="en-US" sz="1299" dirty="0" err="1">
                <a:solidFill>
                  <a:srgbClr val="171717"/>
                </a:solidFill>
                <a:latin typeface="Georgia Pro"/>
              </a:rPr>
              <a:t>tus</a:t>
            </a:r>
            <a:r>
              <a:rPr lang="en-US" sz="1299" dirty="0">
                <a:solidFill>
                  <a:srgbClr val="171717"/>
                </a:solidFill>
                <a:latin typeface="Georgia Pro"/>
              </a:rPr>
              <a:t> </a:t>
            </a:r>
            <a:r>
              <a:rPr lang="en-US" sz="1299" dirty="0" err="1">
                <a:solidFill>
                  <a:srgbClr val="171717"/>
                </a:solidFill>
                <a:latin typeface="Georgia Pro"/>
              </a:rPr>
              <a:t>obligaciones</a:t>
            </a:r>
            <a:r>
              <a:rPr lang="en-US" sz="1299" dirty="0">
                <a:solidFill>
                  <a:srgbClr val="171717"/>
                </a:solidFill>
                <a:latin typeface="Georgia Pro"/>
              </a:rPr>
              <a:t> de </a:t>
            </a:r>
            <a:r>
              <a:rPr lang="en-US" sz="1299" dirty="0" err="1">
                <a:solidFill>
                  <a:srgbClr val="171717"/>
                </a:solidFill>
                <a:latin typeface="Georgia Pro"/>
              </a:rPr>
              <a:t>compensación</a:t>
            </a:r>
            <a:r>
              <a:rPr lang="en-US" sz="1299" dirty="0">
                <a:solidFill>
                  <a:srgbClr val="171717"/>
                </a:solidFill>
                <a:latin typeface="Georgia Pro"/>
              </a:rPr>
              <a:t> se </a:t>
            </a:r>
            <a:r>
              <a:rPr lang="en-US" sz="1299" dirty="0" err="1">
                <a:solidFill>
                  <a:srgbClr val="171717"/>
                </a:solidFill>
                <a:latin typeface="Georgia Pro"/>
              </a:rPr>
              <a:t>integran</a:t>
            </a:r>
            <a:r>
              <a:rPr lang="en-US" sz="1299" dirty="0">
                <a:solidFill>
                  <a:srgbClr val="171717"/>
                </a:solidFill>
                <a:latin typeface="Georgia Pro"/>
              </a:rPr>
              <a:t> </a:t>
            </a:r>
            <a:r>
              <a:rPr lang="en-US" sz="1299" dirty="0" err="1">
                <a:solidFill>
                  <a:srgbClr val="171717"/>
                </a:solidFill>
                <a:latin typeface="Georgia Pro"/>
              </a:rPr>
              <a:t>en</a:t>
            </a:r>
            <a:r>
              <a:rPr lang="en-US" sz="1299" dirty="0">
                <a:solidFill>
                  <a:srgbClr val="171717"/>
                </a:solidFill>
                <a:latin typeface="Georgia Pro"/>
              </a:rPr>
              <a:t>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precio</a:t>
            </a:r>
            <a:r>
              <a:rPr lang="en-US" sz="1299" dirty="0">
                <a:solidFill>
                  <a:srgbClr val="171717"/>
                </a:solidFill>
                <a:latin typeface="Georgia Pro"/>
              </a:rPr>
              <a:t> global de la </a:t>
            </a:r>
            <a:r>
              <a:rPr lang="en-US" sz="1299" dirty="0" err="1">
                <a:solidFill>
                  <a:srgbClr val="171717"/>
                </a:solidFill>
                <a:latin typeface="Georgia Pro"/>
              </a:rPr>
              <a:t>vivienda</a:t>
            </a:r>
            <a:r>
              <a:rPr lang="en-US" sz="1299" dirty="0">
                <a:solidFill>
                  <a:srgbClr val="171717"/>
                </a:solidFill>
                <a:latin typeface="Georgia Pro"/>
              </a:rPr>
              <a:t>. </a:t>
            </a:r>
          </a:p>
        </p:txBody>
      </p:sp>
      <p:grpSp>
        <p:nvGrpSpPr>
          <p:cNvPr id="12" name="Group 12"/>
          <p:cNvGrpSpPr/>
          <p:nvPr/>
        </p:nvGrpSpPr>
        <p:grpSpPr>
          <a:xfrm>
            <a:off x="400958" y="4322996"/>
            <a:ext cx="706204" cy="7062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D4D4"/>
            </a:solidFill>
          </p:spPr>
          <p:txBody>
            <a:bodyPr/>
            <a:lstStyle/>
            <a:p>
              <a:endParaRPr 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526"/>
                </a:lnSpc>
              </a:pPr>
              <a:endParaRPr/>
            </a:p>
          </p:txBody>
        </p:sp>
      </p:grpSp>
      <p:sp>
        <p:nvSpPr>
          <p:cNvPr id="15" name="TextBox 15"/>
          <p:cNvSpPr txBox="1"/>
          <p:nvPr/>
        </p:nvSpPr>
        <p:spPr>
          <a:xfrm>
            <a:off x="4496930" y="1911985"/>
            <a:ext cx="3123069" cy="6911764"/>
          </a:xfrm>
          <a:prstGeom prst="rect">
            <a:avLst/>
          </a:prstGeom>
        </p:spPr>
        <p:txBody>
          <a:bodyPr wrap="square" lIns="0" tIns="0" rIns="0" bIns="0" rtlCol="0" anchor="t">
            <a:spAutoFit/>
          </a:bodyPr>
          <a:lstStyle/>
          <a:p>
            <a:pPr algn="just">
              <a:lnSpc>
                <a:spcPts val="1819"/>
              </a:lnSpc>
            </a:pPr>
            <a:r>
              <a:rPr lang="en-US" sz="1299" dirty="0">
                <a:solidFill>
                  <a:srgbClr val="171717"/>
                </a:solidFill>
                <a:latin typeface="Georgia Pro"/>
              </a:rPr>
              <a:t>Una </a:t>
            </a:r>
            <a:r>
              <a:rPr lang="en-US" sz="1299" dirty="0" err="1">
                <a:solidFill>
                  <a:srgbClr val="171717"/>
                </a:solidFill>
                <a:latin typeface="Georgia Pro"/>
              </a:rPr>
              <a:t>concesión</a:t>
            </a:r>
            <a:r>
              <a:rPr lang="en-US" sz="1299" dirty="0">
                <a:solidFill>
                  <a:srgbClr val="171717"/>
                </a:solidFill>
                <a:latin typeface="Georgia Pro"/>
              </a:rPr>
              <a:t> del </a:t>
            </a:r>
            <a:r>
              <a:rPr lang="en-US" sz="1299" dirty="0" err="1">
                <a:solidFill>
                  <a:srgbClr val="171717"/>
                </a:solidFill>
                <a:latin typeface="Georgia Pro"/>
              </a:rPr>
              <a:t>vendedor</a:t>
            </a:r>
            <a:r>
              <a:rPr lang="en-US" sz="1299" dirty="0">
                <a:solidFill>
                  <a:srgbClr val="171717"/>
                </a:solidFill>
                <a:latin typeface="Georgia Pro"/>
              </a:rPr>
              <a:t> es un </a:t>
            </a:r>
            <a:r>
              <a:rPr lang="en-US" sz="1299" dirty="0" err="1">
                <a:solidFill>
                  <a:srgbClr val="171717"/>
                </a:solidFill>
                <a:latin typeface="Georgia Pro"/>
              </a:rPr>
              <a:t>acuerdo</a:t>
            </a:r>
            <a:r>
              <a:rPr lang="en-US" sz="1299" dirty="0">
                <a:solidFill>
                  <a:srgbClr val="171717"/>
                </a:solidFill>
                <a:latin typeface="Georgia Pro"/>
              </a:rPr>
              <a:t> </a:t>
            </a:r>
            <a:r>
              <a:rPr lang="en-US" sz="1299" dirty="0" err="1">
                <a:solidFill>
                  <a:srgbClr val="171717"/>
                </a:solidFill>
                <a:latin typeface="Georgia Pro"/>
              </a:rPr>
              <a:t>por</a:t>
            </a:r>
            <a:r>
              <a:rPr lang="en-US" sz="1299" dirty="0">
                <a:solidFill>
                  <a:srgbClr val="171717"/>
                </a:solidFill>
                <a:latin typeface="Georgia Pro"/>
              </a:rPr>
              <a:t> </a:t>
            </a:r>
            <a:r>
              <a:rPr lang="en-US" sz="1299" dirty="0" err="1">
                <a:solidFill>
                  <a:srgbClr val="171717"/>
                </a:solidFill>
                <a:latin typeface="Georgia Pro"/>
              </a:rPr>
              <a:t>el</a:t>
            </a:r>
            <a:r>
              <a:rPr lang="en-US" sz="1299" dirty="0">
                <a:solidFill>
                  <a:srgbClr val="171717"/>
                </a:solidFill>
                <a:latin typeface="Georgia Pro"/>
              </a:rPr>
              <a:t> que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vendedor</a:t>
            </a:r>
            <a:r>
              <a:rPr lang="en-US" sz="1299" dirty="0">
                <a:solidFill>
                  <a:srgbClr val="171717"/>
                </a:solidFill>
                <a:latin typeface="Georgia Pro"/>
              </a:rPr>
              <a:t> se </a:t>
            </a:r>
            <a:r>
              <a:rPr lang="en-US" sz="1299" dirty="0" err="1">
                <a:solidFill>
                  <a:srgbClr val="171717"/>
                </a:solidFill>
                <a:latin typeface="Georgia Pro"/>
              </a:rPr>
              <a:t>compromete</a:t>
            </a:r>
            <a:r>
              <a:rPr lang="en-US" sz="1299" dirty="0">
                <a:solidFill>
                  <a:srgbClr val="171717"/>
                </a:solidFill>
                <a:latin typeface="Georgia Pro"/>
              </a:rPr>
              <a:t> a </a:t>
            </a:r>
            <a:r>
              <a:rPr lang="en-US" sz="1299" dirty="0" err="1">
                <a:solidFill>
                  <a:srgbClr val="171717"/>
                </a:solidFill>
                <a:latin typeface="Georgia Pro"/>
              </a:rPr>
              <a:t>cubrir</a:t>
            </a:r>
            <a:r>
              <a:rPr lang="en-US" sz="1299" dirty="0">
                <a:solidFill>
                  <a:srgbClr val="171717"/>
                </a:solidFill>
                <a:latin typeface="Georgia Pro"/>
              </a:rPr>
              <a:t> </a:t>
            </a:r>
            <a:r>
              <a:rPr lang="en-US" sz="1299" dirty="0" err="1">
                <a:solidFill>
                  <a:srgbClr val="171717"/>
                </a:solidFill>
                <a:latin typeface="Georgia Pro"/>
              </a:rPr>
              <a:t>una</a:t>
            </a:r>
            <a:r>
              <a:rPr lang="en-US" sz="1299" dirty="0">
                <a:solidFill>
                  <a:srgbClr val="171717"/>
                </a:solidFill>
                <a:latin typeface="Georgia Pro"/>
              </a:rPr>
              <a:t> </a:t>
            </a:r>
            <a:r>
              <a:rPr lang="en-US" sz="1299" dirty="0" err="1">
                <a:solidFill>
                  <a:srgbClr val="171717"/>
                </a:solidFill>
                <a:latin typeface="Georgia Pro"/>
              </a:rPr>
              <a:t>parte</a:t>
            </a:r>
            <a:r>
              <a:rPr lang="en-US" sz="1299" dirty="0">
                <a:solidFill>
                  <a:srgbClr val="171717"/>
                </a:solidFill>
                <a:latin typeface="Georgia Pro"/>
              </a:rPr>
              <a:t> de </a:t>
            </a:r>
            <a:r>
              <a:rPr lang="en-US" sz="1299" dirty="0" err="1">
                <a:solidFill>
                  <a:srgbClr val="171717"/>
                </a:solidFill>
                <a:latin typeface="Georgia Pro"/>
              </a:rPr>
              <a:t>los</a:t>
            </a:r>
            <a:r>
              <a:rPr lang="en-US" sz="1299" dirty="0">
                <a:solidFill>
                  <a:srgbClr val="171717"/>
                </a:solidFill>
                <a:latin typeface="Georgia Pro"/>
              </a:rPr>
              <a:t> </a:t>
            </a:r>
            <a:r>
              <a:rPr lang="en-US" sz="1299" dirty="0" err="1">
                <a:solidFill>
                  <a:srgbClr val="171717"/>
                </a:solidFill>
                <a:latin typeface="Georgia Pro"/>
              </a:rPr>
              <a:t>gastos</a:t>
            </a:r>
            <a:r>
              <a:rPr lang="en-US" sz="1299" dirty="0">
                <a:solidFill>
                  <a:srgbClr val="171717"/>
                </a:solidFill>
                <a:latin typeface="Georgia Pro"/>
              </a:rPr>
              <a:t> de </a:t>
            </a:r>
            <a:r>
              <a:rPr lang="en-US" sz="1299" dirty="0" err="1">
                <a:solidFill>
                  <a:srgbClr val="171717"/>
                </a:solidFill>
                <a:latin typeface="Georgia Pro"/>
              </a:rPr>
              <a:t>cierre</a:t>
            </a:r>
            <a:r>
              <a:rPr lang="en-US" sz="1299" dirty="0">
                <a:solidFill>
                  <a:srgbClr val="171717"/>
                </a:solidFill>
                <a:latin typeface="Georgia Pro"/>
              </a:rPr>
              <a:t> del comprador. </a:t>
            </a:r>
            <a:r>
              <a:rPr lang="en-US" sz="1299" dirty="0" err="1">
                <a:solidFill>
                  <a:srgbClr val="171717"/>
                </a:solidFill>
                <a:latin typeface="Georgia Pro"/>
              </a:rPr>
              <a:t>Esto</a:t>
            </a:r>
            <a:r>
              <a:rPr lang="en-US" sz="1299" dirty="0">
                <a:solidFill>
                  <a:srgbClr val="171717"/>
                </a:solidFill>
                <a:latin typeface="Georgia Pro"/>
              </a:rPr>
              <a:t> </a:t>
            </a:r>
            <a:r>
              <a:rPr lang="en-US" sz="1299" dirty="0" err="1">
                <a:solidFill>
                  <a:srgbClr val="171717"/>
                </a:solidFill>
                <a:latin typeface="Georgia Pro"/>
              </a:rPr>
              <a:t>puede</a:t>
            </a:r>
            <a:r>
              <a:rPr lang="en-US" sz="1299" dirty="0">
                <a:solidFill>
                  <a:srgbClr val="171717"/>
                </a:solidFill>
                <a:latin typeface="Georgia Pro"/>
              </a:rPr>
              <a:t> </a:t>
            </a:r>
            <a:r>
              <a:rPr lang="en-US" sz="1299" dirty="0" err="1">
                <a:solidFill>
                  <a:srgbClr val="171717"/>
                </a:solidFill>
                <a:latin typeface="Georgia Pro"/>
              </a:rPr>
              <a:t>incluir</a:t>
            </a:r>
            <a:r>
              <a:rPr lang="en-US" sz="1299" dirty="0">
                <a:solidFill>
                  <a:srgbClr val="171717"/>
                </a:solidFill>
                <a:latin typeface="Georgia Pro"/>
              </a:rPr>
              <a:t> </a:t>
            </a:r>
            <a:r>
              <a:rPr lang="en-US" sz="1299" dirty="0" err="1">
                <a:solidFill>
                  <a:srgbClr val="171717"/>
                </a:solidFill>
                <a:latin typeface="Georgia Pro"/>
              </a:rPr>
              <a:t>diversas</a:t>
            </a:r>
            <a:r>
              <a:rPr lang="en-US" sz="1299" dirty="0">
                <a:solidFill>
                  <a:srgbClr val="171717"/>
                </a:solidFill>
                <a:latin typeface="Georgia Pro"/>
              </a:rPr>
              <a:t> </a:t>
            </a:r>
            <a:r>
              <a:rPr lang="en-US" sz="1299" dirty="0" err="1">
                <a:solidFill>
                  <a:srgbClr val="171717"/>
                </a:solidFill>
                <a:latin typeface="Georgia Pro"/>
              </a:rPr>
              <a:t>comisiones</a:t>
            </a:r>
            <a:r>
              <a:rPr lang="en-US" sz="1299" dirty="0">
                <a:solidFill>
                  <a:srgbClr val="171717"/>
                </a:solidFill>
                <a:latin typeface="Georgia Pro"/>
              </a:rPr>
              <a:t> </a:t>
            </a:r>
            <a:r>
              <a:rPr lang="en-US" sz="1299" dirty="0" err="1">
                <a:solidFill>
                  <a:srgbClr val="171717"/>
                </a:solidFill>
                <a:latin typeface="Georgia Pro"/>
              </a:rPr>
              <a:t>asociadas</a:t>
            </a:r>
            <a:r>
              <a:rPr lang="en-US" sz="1299" dirty="0">
                <a:solidFill>
                  <a:srgbClr val="171717"/>
                </a:solidFill>
                <a:latin typeface="Georgia Pro"/>
              </a:rPr>
              <a:t> a la </a:t>
            </a:r>
            <a:r>
              <a:rPr lang="en-US" sz="1299" dirty="0" err="1">
                <a:solidFill>
                  <a:srgbClr val="171717"/>
                </a:solidFill>
                <a:latin typeface="Georgia Pro"/>
              </a:rPr>
              <a:t>compra</a:t>
            </a:r>
            <a:r>
              <a:rPr lang="en-US" sz="1299" dirty="0">
                <a:solidFill>
                  <a:srgbClr val="171717"/>
                </a:solidFill>
                <a:latin typeface="Georgia Pro"/>
              </a:rPr>
              <a:t> de </a:t>
            </a:r>
            <a:r>
              <a:rPr lang="en-US" sz="1299" dirty="0" err="1">
                <a:solidFill>
                  <a:srgbClr val="171717"/>
                </a:solidFill>
                <a:latin typeface="Georgia Pro"/>
              </a:rPr>
              <a:t>una</a:t>
            </a:r>
            <a:r>
              <a:rPr lang="en-US" sz="1299" dirty="0">
                <a:solidFill>
                  <a:srgbClr val="171717"/>
                </a:solidFill>
                <a:latin typeface="Georgia Pro"/>
              </a:rPr>
              <a:t> </a:t>
            </a:r>
            <a:r>
              <a:rPr lang="en-US" sz="1299" dirty="0" err="1">
                <a:solidFill>
                  <a:srgbClr val="171717"/>
                </a:solidFill>
                <a:latin typeface="Georgia Pro"/>
              </a:rPr>
              <a:t>vivienda</a:t>
            </a:r>
            <a:r>
              <a:rPr lang="en-US" sz="1299" dirty="0">
                <a:solidFill>
                  <a:srgbClr val="171717"/>
                </a:solidFill>
                <a:latin typeface="Georgia Pro"/>
              </a:rPr>
              <a:t>, </a:t>
            </a:r>
            <a:r>
              <a:rPr lang="en-US" sz="1299" dirty="0" err="1">
                <a:solidFill>
                  <a:srgbClr val="171717"/>
                </a:solidFill>
                <a:latin typeface="Georgia Pro"/>
              </a:rPr>
              <a:t>como</a:t>
            </a:r>
            <a:r>
              <a:rPr lang="en-US" sz="1299" dirty="0">
                <a:solidFill>
                  <a:srgbClr val="171717"/>
                </a:solidFill>
                <a:latin typeface="Georgia Pro"/>
              </a:rPr>
              <a:t> </a:t>
            </a:r>
            <a:r>
              <a:rPr lang="en-US" sz="1299" dirty="0" err="1">
                <a:solidFill>
                  <a:srgbClr val="171717"/>
                </a:solidFill>
                <a:latin typeface="Georgia Pro"/>
              </a:rPr>
              <a:t>comisiones</a:t>
            </a:r>
            <a:r>
              <a:rPr lang="en-US" sz="1299" dirty="0">
                <a:solidFill>
                  <a:srgbClr val="171717"/>
                </a:solidFill>
                <a:latin typeface="Georgia Pro"/>
              </a:rPr>
              <a:t> de </a:t>
            </a:r>
            <a:r>
              <a:rPr lang="en-US" sz="1299" dirty="0" err="1">
                <a:solidFill>
                  <a:srgbClr val="171717"/>
                </a:solidFill>
                <a:latin typeface="Georgia Pro"/>
              </a:rPr>
              <a:t>apertura</a:t>
            </a:r>
            <a:r>
              <a:rPr lang="en-US" sz="1299" dirty="0">
                <a:solidFill>
                  <a:srgbClr val="171717"/>
                </a:solidFill>
                <a:latin typeface="Georgia Pro"/>
              </a:rPr>
              <a:t> del </a:t>
            </a:r>
            <a:r>
              <a:rPr lang="en-US" sz="1299" dirty="0" err="1">
                <a:solidFill>
                  <a:srgbClr val="171717"/>
                </a:solidFill>
                <a:latin typeface="Georgia Pro"/>
              </a:rPr>
              <a:t>préstamo</a:t>
            </a:r>
            <a:r>
              <a:rPr lang="en-US" sz="1299" dirty="0">
                <a:solidFill>
                  <a:srgbClr val="171717"/>
                </a:solidFill>
                <a:latin typeface="Georgia Pro"/>
              </a:rPr>
              <a:t>, </a:t>
            </a:r>
            <a:r>
              <a:rPr lang="en-US" sz="1299" dirty="0" err="1">
                <a:solidFill>
                  <a:srgbClr val="171717"/>
                </a:solidFill>
                <a:latin typeface="Georgia Pro"/>
              </a:rPr>
              <a:t>comisiones</a:t>
            </a:r>
            <a:r>
              <a:rPr lang="en-US" sz="1299" dirty="0">
                <a:solidFill>
                  <a:srgbClr val="171717"/>
                </a:solidFill>
                <a:latin typeface="Georgia Pro"/>
              </a:rPr>
              <a:t> de </a:t>
            </a:r>
            <a:r>
              <a:rPr lang="en-US" sz="1299" dirty="0" err="1">
                <a:solidFill>
                  <a:srgbClr val="171717"/>
                </a:solidFill>
                <a:latin typeface="Georgia Pro"/>
              </a:rPr>
              <a:t>tasación</a:t>
            </a:r>
            <a:r>
              <a:rPr lang="en-US" sz="1299" dirty="0">
                <a:solidFill>
                  <a:srgbClr val="171717"/>
                </a:solidFill>
                <a:latin typeface="Georgia Pro"/>
              </a:rPr>
              <a:t>, puntos, etc. Al </a:t>
            </a:r>
            <a:r>
              <a:rPr lang="en-US" sz="1299" dirty="0" err="1">
                <a:solidFill>
                  <a:srgbClr val="171717"/>
                </a:solidFill>
                <a:latin typeface="Georgia Pro"/>
              </a:rPr>
              <a:t>reducir</a:t>
            </a:r>
            <a:r>
              <a:rPr lang="en-US" sz="1299" dirty="0">
                <a:solidFill>
                  <a:srgbClr val="171717"/>
                </a:solidFill>
                <a:latin typeface="Georgia Pro"/>
              </a:rPr>
              <a:t> </a:t>
            </a:r>
            <a:r>
              <a:rPr lang="en-US" sz="1299" dirty="0" err="1">
                <a:solidFill>
                  <a:srgbClr val="171717"/>
                </a:solidFill>
                <a:latin typeface="Georgia Pro"/>
              </a:rPr>
              <a:t>tus</a:t>
            </a:r>
            <a:r>
              <a:rPr lang="en-US" sz="1299" dirty="0">
                <a:solidFill>
                  <a:srgbClr val="171717"/>
                </a:solidFill>
                <a:latin typeface="Georgia Pro"/>
              </a:rPr>
              <a:t> </a:t>
            </a:r>
            <a:r>
              <a:rPr lang="en-US" sz="1299" dirty="0" err="1">
                <a:solidFill>
                  <a:srgbClr val="171717"/>
                </a:solidFill>
                <a:latin typeface="Georgia Pro"/>
              </a:rPr>
              <a:t>gastos</a:t>
            </a:r>
            <a:r>
              <a:rPr lang="en-US" sz="1299" dirty="0">
                <a:solidFill>
                  <a:srgbClr val="171717"/>
                </a:solidFill>
                <a:latin typeface="Georgia Pro"/>
              </a:rPr>
              <a:t> </a:t>
            </a:r>
            <a:r>
              <a:rPr lang="en-US" sz="1299" dirty="0" err="1">
                <a:solidFill>
                  <a:srgbClr val="171717"/>
                </a:solidFill>
                <a:latin typeface="Georgia Pro"/>
              </a:rPr>
              <a:t>iniciales</a:t>
            </a:r>
            <a:r>
              <a:rPr lang="en-US" sz="1299" dirty="0">
                <a:solidFill>
                  <a:srgbClr val="171717"/>
                </a:solidFill>
                <a:latin typeface="Georgia Pro"/>
              </a:rPr>
              <a:t>, las </a:t>
            </a:r>
            <a:r>
              <a:rPr lang="en-US" sz="1299" dirty="0" err="1">
                <a:solidFill>
                  <a:srgbClr val="171717"/>
                </a:solidFill>
                <a:latin typeface="Georgia Pro"/>
              </a:rPr>
              <a:t>concesiones</a:t>
            </a:r>
            <a:r>
              <a:rPr lang="en-US" sz="1299" dirty="0">
                <a:solidFill>
                  <a:srgbClr val="171717"/>
                </a:solidFill>
                <a:latin typeface="Georgia Pro"/>
              </a:rPr>
              <a:t> del </a:t>
            </a:r>
            <a:r>
              <a:rPr lang="en-US" sz="1299" dirty="0" err="1">
                <a:solidFill>
                  <a:srgbClr val="171717"/>
                </a:solidFill>
                <a:latin typeface="Georgia Pro"/>
              </a:rPr>
              <a:t>vendedor</a:t>
            </a:r>
            <a:r>
              <a:rPr lang="en-US" sz="1299" dirty="0">
                <a:solidFill>
                  <a:srgbClr val="171717"/>
                </a:solidFill>
                <a:latin typeface="Georgia Pro"/>
              </a:rPr>
              <a:t> </a:t>
            </a:r>
            <a:r>
              <a:rPr lang="en-US" sz="1299" dirty="0" err="1">
                <a:solidFill>
                  <a:srgbClr val="171717"/>
                </a:solidFill>
                <a:latin typeface="Georgia Pro"/>
              </a:rPr>
              <a:t>pueden</a:t>
            </a:r>
            <a:r>
              <a:rPr lang="en-US" sz="1299" dirty="0">
                <a:solidFill>
                  <a:srgbClr val="171717"/>
                </a:solidFill>
                <a:latin typeface="Georgia Pro"/>
              </a:rPr>
              <a:t> </a:t>
            </a:r>
            <a:r>
              <a:rPr lang="en-US" sz="1299" dirty="0" err="1">
                <a:solidFill>
                  <a:srgbClr val="171717"/>
                </a:solidFill>
                <a:latin typeface="Georgia Pro"/>
              </a:rPr>
              <a:t>hacer</a:t>
            </a:r>
            <a:r>
              <a:rPr lang="en-US" sz="1299" dirty="0">
                <a:solidFill>
                  <a:srgbClr val="171717"/>
                </a:solidFill>
                <a:latin typeface="Georgia Pro"/>
              </a:rPr>
              <a:t> que la </a:t>
            </a:r>
            <a:r>
              <a:rPr lang="en-US" sz="1299" dirty="0" err="1">
                <a:solidFill>
                  <a:srgbClr val="171717"/>
                </a:solidFill>
                <a:latin typeface="Georgia Pro"/>
              </a:rPr>
              <a:t>compra</a:t>
            </a:r>
            <a:r>
              <a:rPr lang="en-US" sz="1299" dirty="0">
                <a:solidFill>
                  <a:srgbClr val="171717"/>
                </a:solidFill>
                <a:latin typeface="Georgia Pro"/>
              </a:rPr>
              <a:t> de la </a:t>
            </a:r>
            <a:r>
              <a:rPr lang="en-US" sz="1299" dirty="0" err="1">
                <a:solidFill>
                  <a:srgbClr val="171717"/>
                </a:solidFill>
                <a:latin typeface="Georgia Pro"/>
              </a:rPr>
              <a:t>vivienda</a:t>
            </a:r>
            <a:r>
              <a:rPr lang="en-US" sz="1299" dirty="0">
                <a:solidFill>
                  <a:srgbClr val="171717"/>
                </a:solidFill>
                <a:latin typeface="Georgia Pro"/>
              </a:rPr>
              <a:t> sea </a:t>
            </a:r>
            <a:r>
              <a:rPr lang="en-US" sz="1299" dirty="0" err="1">
                <a:solidFill>
                  <a:srgbClr val="171717"/>
                </a:solidFill>
                <a:latin typeface="Georgia Pro"/>
              </a:rPr>
              <a:t>más</a:t>
            </a:r>
            <a:r>
              <a:rPr lang="en-US" sz="1299" dirty="0">
                <a:solidFill>
                  <a:srgbClr val="171717"/>
                </a:solidFill>
                <a:latin typeface="Georgia Pro"/>
              </a:rPr>
              <a:t> </a:t>
            </a:r>
            <a:r>
              <a:rPr lang="en-US" sz="1299" dirty="0" err="1">
                <a:solidFill>
                  <a:srgbClr val="171717"/>
                </a:solidFill>
                <a:latin typeface="Georgia Pro"/>
              </a:rPr>
              <a:t>asequible</a:t>
            </a:r>
            <a:r>
              <a:rPr lang="en-US" sz="1299" dirty="0">
                <a:solidFill>
                  <a:srgbClr val="171717"/>
                </a:solidFill>
                <a:latin typeface="Georgia Pro"/>
              </a:rPr>
              <a:t>, </a:t>
            </a:r>
            <a:r>
              <a:rPr lang="en-US" sz="1299" dirty="0" err="1">
                <a:solidFill>
                  <a:srgbClr val="171717"/>
                </a:solidFill>
                <a:latin typeface="Georgia Pro"/>
              </a:rPr>
              <a:t>compensando</a:t>
            </a:r>
            <a:r>
              <a:rPr lang="en-US" sz="1299" dirty="0">
                <a:solidFill>
                  <a:srgbClr val="171717"/>
                </a:solidFill>
                <a:latin typeface="Georgia Pro"/>
              </a:rPr>
              <a:t> </a:t>
            </a:r>
            <a:r>
              <a:rPr lang="en-US" sz="1299" dirty="0" err="1">
                <a:solidFill>
                  <a:srgbClr val="171717"/>
                </a:solidFill>
                <a:latin typeface="Georgia Pro"/>
              </a:rPr>
              <a:t>potencialmente</a:t>
            </a:r>
            <a:r>
              <a:rPr lang="en-US" sz="1299" dirty="0">
                <a:solidFill>
                  <a:srgbClr val="171717"/>
                </a:solidFill>
                <a:latin typeface="Georgia Pro"/>
              </a:rPr>
              <a:t> las </a:t>
            </a:r>
            <a:r>
              <a:rPr lang="en-US" sz="1299" dirty="0" err="1">
                <a:solidFill>
                  <a:srgbClr val="171717"/>
                </a:solidFill>
                <a:latin typeface="Georgia Pro"/>
              </a:rPr>
              <a:t>obligaciones</a:t>
            </a:r>
            <a:r>
              <a:rPr lang="en-US" sz="1299" dirty="0">
                <a:solidFill>
                  <a:srgbClr val="171717"/>
                </a:solidFill>
                <a:latin typeface="Georgia Pro"/>
              </a:rPr>
              <a:t> de </a:t>
            </a:r>
            <a:r>
              <a:rPr lang="en-US" sz="1299" dirty="0" err="1">
                <a:solidFill>
                  <a:srgbClr val="171717"/>
                </a:solidFill>
                <a:latin typeface="Georgia Pro"/>
              </a:rPr>
              <a:t>comisiones</a:t>
            </a:r>
            <a:r>
              <a:rPr lang="en-US" sz="1299" dirty="0">
                <a:solidFill>
                  <a:srgbClr val="171717"/>
                </a:solidFill>
                <a:latin typeface="Georgia Pro"/>
              </a:rPr>
              <a:t> </a:t>
            </a:r>
            <a:r>
              <a:rPr lang="en-US" sz="1299" dirty="0" err="1">
                <a:solidFill>
                  <a:srgbClr val="171717"/>
                </a:solidFill>
                <a:latin typeface="Georgia Pro"/>
              </a:rPr>
              <a:t>directas</a:t>
            </a:r>
            <a:r>
              <a:rPr lang="en-US" sz="1299" dirty="0">
                <a:solidFill>
                  <a:srgbClr val="171717"/>
                </a:solidFill>
                <a:latin typeface="Georgia Pro"/>
              </a:rPr>
              <a:t>.</a:t>
            </a: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endParaRPr lang="en-US" sz="1299" dirty="0">
              <a:solidFill>
                <a:srgbClr val="171717"/>
              </a:solidFill>
              <a:latin typeface="Georgia Pro"/>
            </a:endParaRPr>
          </a:p>
          <a:p>
            <a:pPr algn="just">
              <a:lnSpc>
                <a:spcPts val="1819"/>
              </a:lnSpc>
            </a:pPr>
            <a:r>
              <a:rPr lang="en-US" sz="1299" dirty="0">
                <a:solidFill>
                  <a:srgbClr val="171717"/>
                </a:solidFill>
                <a:latin typeface="Georgia Pro"/>
              </a:rPr>
              <a:t>Si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vendedor</a:t>
            </a:r>
            <a:r>
              <a:rPr lang="en-US" sz="1299" dirty="0">
                <a:solidFill>
                  <a:srgbClr val="171717"/>
                </a:solidFill>
                <a:latin typeface="Georgia Pro"/>
              </a:rPr>
              <a:t> se </a:t>
            </a:r>
            <a:r>
              <a:rPr lang="en-US" sz="1299" dirty="0" err="1">
                <a:solidFill>
                  <a:srgbClr val="171717"/>
                </a:solidFill>
                <a:latin typeface="Georgia Pro"/>
              </a:rPr>
              <a:t>niega</a:t>
            </a:r>
            <a:r>
              <a:rPr lang="en-US" sz="1299" dirty="0">
                <a:solidFill>
                  <a:srgbClr val="171717"/>
                </a:solidFill>
                <a:latin typeface="Georgia Pro"/>
              </a:rPr>
              <a:t> a </a:t>
            </a:r>
            <a:r>
              <a:rPr lang="en-US" sz="1299" dirty="0" err="1">
                <a:solidFill>
                  <a:srgbClr val="171717"/>
                </a:solidFill>
                <a:latin typeface="Georgia Pro"/>
              </a:rPr>
              <a:t>pagar</a:t>
            </a:r>
            <a:r>
              <a:rPr lang="en-US" sz="1299" dirty="0">
                <a:solidFill>
                  <a:srgbClr val="171717"/>
                </a:solidFill>
                <a:latin typeface="Georgia Pro"/>
              </a:rPr>
              <a:t> </a:t>
            </a:r>
            <a:r>
              <a:rPr lang="en-US" sz="1299" dirty="0" err="1">
                <a:solidFill>
                  <a:srgbClr val="171717"/>
                </a:solidFill>
                <a:latin typeface="Georgia Pro"/>
              </a:rPr>
              <a:t>los</a:t>
            </a:r>
            <a:r>
              <a:rPr lang="en-US" sz="1299" dirty="0">
                <a:solidFill>
                  <a:srgbClr val="171717"/>
                </a:solidFill>
                <a:latin typeface="Georgia Pro"/>
              </a:rPr>
              <a:t> </a:t>
            </a:r>
            <a:r>
              <a:rPr lang="en-US" sz="1299" dirty="0" err="1">
                <a:solidFill>
                  <a:srgbClr val="171717"/>
                </a:solidFill>
                <a:latin typeface="Georgia Pro"/>
              </a:rPr>
              <a:t>honorarios</a:t>
            </a:r>
            <a:r>
              <a:rPr lang="en-US" sz="1299" dirty="0">
                <a:solidFill>
                  <a:srgbClr val="171717"/>
                </a:solidFill>
                <a:latin typeface="Georgia Pro"/>
              </a:rPr>
              <a:t> </a:t>
            </a:r>
            <a:r>
              <a:rPr lang="en-US" sz="1299" dirty="0" err="1">
                <a:solidFill>
                  <a:srgbClr val="171717"/>
                </a:solidFill>
                <a:latin typeface="Georgia Pro"/>
              </a:rPr>
              <a:t>profesionales</a:t>
            </a:r>
            <a:r>
              <a:rPr lang="en-US" sz="1299" dirty="0">
                <a:solidFill>
                  <a:srgbClr val="171717"/>
                </a:solidFill>
                <a:latin typeface="Georgia Pro"/>
              </a:rPr>
              <a:t> de mi </a:t>
            </a:r>
            <a:r>
              <a:rPr lang="en-US" sz="1299" dirty="0" err="1">
                <a:solidFill>
                  <a:srgbClr val="171717"/>
                </a:solidFill>
                <a:latin typeface="Georgia Pro"/>
              </a:rPr>
              <a:t>agente</a:t>
            </a:r>
            <a:r>
              <a:rPr lang="en-US" sz="1299" dirty="0">
                <a:solidFill>
                  <a:srgbClr val="171717"/>
                </a:solidFill>
                <a:latin typeface="Georgia Pro"/>
              </a:rPr>
              <a:t> del comprador y no </a:t>
            </a:r>
            <a:r>
              <a:rPr lang="en-US" sz="1299" dirty="0" err="1">
                <a:solidFill>
                  <a:srgbClr val="171717"/>
                </a:solidFill>
                <a:latin typeface="Georgia Pro"/>
              </a:rPr>
              <a:t>pueden</a:t>
            </a:r>
            <a:r>
              <a:rPr lang="en-US" sz="1299" dirty="0">
                <a:solidFill>
                  <a:srgbClr val="171717"/>
                </a:solidFill>
                <a:latin typeface="Georgia Pro"/>
              </a:rPr>
              <a:t> </a:t>
            </a:r>
            <a:r>
              <a:rPr lang="en-US" sz="1299" dirty="0" err="1">
                <a:solidFill>
                  <a:srgbClr val="171717"/>
                </a:solidFill>
                <a:latin typeface="Georgia Pro"/>
              </a:rPr>
              <a:t>incluirse</a:t>
            </a:r>
            <a:r>
              <a:rPr lang="en-US" sz="1299" dirty="0">
                <a:solidFill>
                  <a:srgbClr val="171717"/>
                </a:solidFill>
                <a:latin typeface="Georgia Pro"/>
              </a:rPr>
              <a:t> </a:t>
            </a:r>
            <a:r>
              <a:rPr lang="en-US" sz="1299" dirty="0" err="1">
                <a:solidFill>
                  <a:srgbClr val="171717"/>
                </a:solidFill>
                <a:latin typeface="Georgia Pro"/>
              </a:rPr>
              <a:t>en</a:t>
            </a:r>
            <a:r>
              <a:rPr lang="en-US" sz="1299" dirty="0">
                <a:solidFill>
                  <a:srgbClr val="171717"/>
                </a:solidFill>
                <a:latin typeface="Georgia Pro"/>
              </a:rPr>
              <a:t> </a:t>
            </a:r>
            <a:r>
              <a:rPr lang="en-US" sz="1299" dirty="0" err="1">
                <a:solidFill>
                  <a:srgbClr val="171717"/>
                </a:solidFill>
                <a:latin typeface="Georgia Pro"/>
              </a:rPr>
              <a:t>el</a:t>
            </a:r>
            <a:r>
              <a:rPr lang="en-US" sz="1299" dirty="0">
                <a:solidFill>
                  <a:srgbClr val="171717"/>
                </a:solidFill>
                <a:latin typeface="Georgia Pro"/>
              </a:rPr>
              <a:t> </a:t>
            </a:r>
            <a:r>
              <a:rPr lang="en-US" sz="1299" dirty="0" err="1">
                <a:solidFill>
                  <a:srgbClr val="171717"/>
                </a:solidFill>
                <a:latin typeface="Georgia Pro"/>
              </a:rPr>
              <a:t>precio</a:t>
            </a:r>
            <a:r>
              <a:rPr lang="en-US" sz="1299" dirty="0">
                <a:solidFill>
                  <a:srgbClr val="171717"/>
                </a:solidFill>
                <a:latin typeface="Georgia Pro"/>
              </a:rPr>
              <a:t> de </a:t>
            </a:r>
            <a:r>
              <a:rPr lang="en-US" sz="1299" dirty="0" err="1">
                <a:solidFill>
                  <a:srgbClr val="171717"/>
                </a:solidFill>
                <a:latin typeface="Georgia Pro"/>
              </a:rPr>
              <a:t>compra</a:t>
            </a:r>
            <a:r>
              <a:rPr lang="en-US" sz="1299" dirty="0">
                <a:solidFill>
                  <a:srgbClr val="171717"/>
                </a:solidFill>
                <a:latin typeface="Georgia Pro"/>
              </a:rPr>
              <a:t>, es </a:t>
            </a:r>
            <a:r>
              <a:rPr lang="en-US" sz="1299" dirty="0" err="1">
                <a:solidFill>
                  <a:srgbClr val="171717"/>
                </a:solidFill>
                <a:latin typeface="Georgia Pro"/>
              </a:rPr>
              <a:t>posible</a:t>
            </a:r>
            <a:r>
              <a:rPr lang="en-US" sz="1299" dirty="0">
                <a:solidFill>
                  <a:srgbClr val="171717"/>
                </a:solidFill>
                <a:latin typeface="Georgia Pro"/>
              </a:rPr>
              <a:t> que </a:t>
            </a:r>
            <a:r>
              <a:rPr lang="en-US" sz="1299" dirty="0" err="1">
                <a:solidFill>
                  <a:srgbClr val="171717"/>
                </a:solidFill>
                <a:latin typeface="Georgia Pro"/>
              </a:rPr>
              <a:t>tú</a:t>
            </a:r>
            <a:r>
              <a:rPr lang="en-US" sz="1299" dirty="0">
                <a:solidFill>
                  <a:srgbClr val="171717"/>
                </a:solidFill>
                <a:latin typeface="Georgia Pro"/>
              </a:rPr>
              <a:t>, </a:t>
            </a:r>
            <a:r>
              <a:rPr lang="en-US" sz="1299" dirty="0" err="1">
                <a:solidFill>
                  <a:srgbClr val="171717"/>
                </a:solidFill>
                <a:latin typeface="Georgia Pro"/>
              </a:rPr>
              <a:t>como</a:t>
            </a:r>
            <a:r>
              <a:rPr lang="en-US" sz="1299" dirty="0">
                <a:solidFill>
                  <a:srgbClr val="171717"/>
                </a:solidFill>
                <a:latin typeface="Georgia Pro"/>
              </a:rPr>
              <a:t> comprador, </a:t>
            </a:r>
            <a:r>
              <a:rPr lang="en-US" sz="1299" dirty="0" err="1">
                <a:solidFill>
                  <a:srgbClr val="171717"/>
                </a:solidFill>
                <a:latin typeface="Georgia Pro"/>
              </a:rPr>
              <a:t>tengas</a:t>
            </a:r>
            <a:r>
              <a:rPr lang="en-US" sz="1299" dirty="0">
                <a:solidFill>
                  <a:srgbClr val="171717"/>
                </a:solidFill>
                <a:latin typeface="Georgia Pro"/>
              </a:rPr>
              <a:t> que </a:t>
            </a:r>
            <a:r>
              <a:rPr lang="en-US" sz="1299" dirty="0" err="1">
                <a:solidFill>
                  <a:srgbClr val="171717"/>
                </a:solidFill>
                <a:latin typeface="Georgia Pro"/>
              </a:rPr>
              <a:t>cubrir</a:t>
            </a:r>
            <a:r>
              <a:rPr lang="en-US" sz="1299" dirty="0">
                <a:solidFill>
                  <a:srgbClr val="171717"/>
                </a:solidFill>
                <a:latin typeface="Georgia Pro"/>
              </a:rPr>
              <a:t> </a:t>
            </a:r>
            <a:r>
              <a:rPr lang="en-US" sz="1299" dirty="0" err="1">
                <a:solidFill>
                  <a:srgbClr val="171717"/>
                </a:solidFill>
                <a:latin typeface="Georgia Pro"/>
              </a:rPr>
              <a:t>directamente</a:t>
            </a:r>
            <a:r>
              <a:rPr lang="en-US" sz="1299" dirty="0">
                <a:solidFill>
                  <a:srgbClr val="171717"/>
                </a:solidFill>
                <a:latin typeface="Georgia Pro"/>
              </a:rPr>
              <a:t> mis </a:t>
            </a:r>
            <a:r>
              <a:rPr lang="en-US" sz="1299" dirty="0" err="1">
                <a:solidFill>
                  <a:srgbClr val="171717"/>
                </a:solidFill>
                <a:latin typeface="Georgia Pro"/>
              </a:rPr>
              <a:t>honorarios</a:t>
            </a:r>
            <a:r>
              <a:rPr lang="en-US" sz="1299" dirty="0">
                <a:solidFill>
                  <a:srgbClr val="171717"/>
                </a:solidFill>
                <a:latin typeface="Georgia Pro"/>
              </a:rPr>
              <a:t>. Lo </a:t>
            </a:r>
            <a:r>
              <a:rPr lang="en-US" sz="1299" dirty="0" err="1">
                <a:solidFill>
                  <a:srgbClr val="171717"/>
                </a:solidFill>
                <a:latin typeface="Georgia Pro"/>
              </a:rPr>
              <a:t>discutiremos</a:t>
            </a:r>
            <a:r>
              <a:rPr lang="en-US" sz="1299" dirty="0">
                <a:solidFill>
                  <a:srgbClr val="171717"/>
                </a:solidFill>
                <a:latin typeface="Georgia Pro"/>
              </a:rPr>
              <a:t> y </a:t>
            </a:r>
            <a:r>
              <a:rPr lang="en-US" sz="1299" dirty="0" err="1">
                <a:solidFill>
                  <a:srgbClr val="171717"/>
                </a:solidFill>
                <a:latin typeface="Georgia Pro"/>
              </a:rPr>
              <a:t>acordaremos</a:t>
            </a:r>
            <a:r>
              <a:rPr lang="en-US" sz="1299" dirty="0">
                <a:solidFill>
                  <a:srgbClr val="171717"/>
                </a:solidFill>
                <a:latin typeface="Georgia Pro"/>
              </a:rPr>
              <a:t> antes de </a:t>
            </a:r>
            <a:r>
              <a:rPr lang="en-US" sz="1299" dirty="0" err="1">
                <a:solidFill>
                  <a:srgbClr val="171717"/>
                </a:solidFill>
                <a:latin typeface="Georgia Pro"/>
              </a:rPr>
              <a:t>proceder</a:t>
            </a:r>
            <a:r>
              <a:rPr lang="en-US" sz="1299" dirty="0">
                <a:solidFill>
                  <a:srgbClr val="171717"/>
                </a:solidFill>
                <a:latin typeface="Georgia Pro"/>
              </a:rPr>
              <a:t> a </a:t>
            </a:r>
            <a:r>
              <a:rPr lang="en-US" sz="1299" dirty="0" err="1">
                <a:solidFill>
                  <a:srgbClr val="171717"/>
                </a:solidFill>
                <a:latin typeface="Georgia Pro"/>
              </a:rPr>
              <a:t>hacer</a:t>
            </a:r>
            <a:r>
              <a:rPr lang="en-US" sz="1299" dirty="0">
                <a:solidFill>
                  <a:srgbClr val="171717"/>
                </a:solidFill>
                <a:latin typeface="Georgia Pro"/>
              </a:rPr>
              <a:t> </a:t>
            </a:r>
            <a:r>
              <a:rPr lang="en-US" sz="1299" dirty="0" err="1">
                <a:solidFill>
                  <a:srgbClr val="171717"/>
                </a:solidFill>
                <a:latin typeface="Georgia Pro"/>
              </a:rPr>
              <a:t>una</a:t>
            </a:r>
            <a:r>
              <a:rPr lang="en-US" sz="1299" dirty="0">
                <a:solidFill>
                  <a:srgbClr val="171717"/>
                </a:solidFill>
                <a:latin typeface="Georgia Pro"/>
              </a:rPr>
              <a:t> </a:t>
            </a:r>
            <a:r>
              <a:rPr lang="en-US" sz="1299" dirty="0" err="1">
                <a:solidFill>
                  <a:srgbClr val="171717"/>
                </a:solidFill>
                <a:latin typeface="Georgia Pro"/>
              </a:rPr>
              <a:t>oferta</a:t>
            </a:r>
            <a:r>
              <a:rPr lang="en-US" sz="1299" dirty="0">
                <a:solidFill>
                  <a:srgbClr val="171717"/>
                </a:solidFill>
                <a:latin typeface="Georgia Pro"/>
              </a:rPr>
              <a:t> </a:t>
            </a:r>
            <a:r>
              <a:rPr lang="en-US" sz="1299" dirty="0" err="1">
                <a:solidFill>
                  <a:srgbClr val="171717"/>
                </a:solidFill>
                <a:latin typeface="Georgia Pro"/>
              </a:rPr>
              <a:t>sobre</a:t>
            </a:r>
            <a:r>
              <a:rPr lang="en-US" sz="1299" dirty="0">
                <a:solidFill>
                  <a:srgbClr val="171717"/>
                </a:solidFill>
                <a:latin typeface="Georgia Pro"/>
              </a:rPr>
              <a:t> </a:t>
            </a:r>
            <a:r>
              <a:rPr lang="en-US" sz="1299" dirty="0" err="1">
                <a:solidFill>
                  <a:srgbClr val="171717"/>
                </a:solidFill>
                <a:latin typeface="Georgia Pro"/>
              </a:rPr>
              <a:t>cualquier</a:t>
            </a:r>
            <a:r>
              <a:rPr lang="en-US" sz="1299" dirty="0">
                <a:solidFill>
                  <a:srgbClr val="171717"/>
                </a:solidFill>
                <a:latin typeface="Georgia Pro"/>
              </a:rPr>
              <a:t> </a:t>
            </a:r>
            <a:r>
              <a:rPr lang="en-US" sz="1299" dirty="0" err="1">
                <a:solidFill>
                  <a:srgbClr val="171717"/>
                </a:solidFill>
                <a:latin typeface="Georgia Pro"/>
              </a:rPr>
              <a:t>propiedad</a:t>
            </a:r>
            <a:r>
              <a:rPr lang="en-US" sz="1299" dirty="0">
                <a:solidFill>
                  <a:srgbClr val="171717"/>
                </a:solidFill>
                <a:latin typeface="Georgia Pro"/>
              </a:rPr>
              <a:t>, y </a:t>
            </a:r>
            <a:r>
              <a:rPr lang="en-US" sz="1299" dirty="0" err="1">
                <a:solidFill>
                  <a:srgbClr val="171717"/>
                </a:solidFill>
                <a:latin typeface="Georgia Pro"/>
              </a:rPr>
              <a:t>quedará</a:t>
            </a:r>
            <a:r>
              <a:rPr lang="en-US" sz="1299" dirty="0">
                <a:solidFill>
                  <a:srgbClr val="171717"/>
                </a:solidFill>
                <a:latin typeface="Georgia Pro"/>
              </a:rPr>
              <a:t> </a:t>
            </a:r>
            <a:r>
              <a:rPr lang="en-US" sz="1299" dirty="0" err="1">
                <a:solidFill>
                  <a:srgbClr val="171717"/>
                </a:solidFill>
                <a:latin typeface="Georgia Pro"/>
              </a:rPr>
              <a:t>recogido</a:t>
            </a:r>
            <a:r>
              <a:rPr lang="en-US" sz="1299" dirty="0">
                <a:solidFill>
                  <a:srgbClr val="171717"/>
                </a:solidFill>
                <a:latin typeface="Georgia Pro"/>
              </a:rPr>
              <a:t> </a:t>
            </a:r>
            <a:r>
              <a:rPr lang="en-US" sz="1299" dirty="0" err="1">
                <a:solidFill>
                  <a:srgbClr val="171717"/>
                </a:solidFill>
                <a:latin typeface="Georgia Pro"/>
              </a:rPr>
              <a:t>en</a:t>
            </a:r>
            <a:r>
              <a:rPr lang="en-US" sz="1299" dirty="0">
                <a:solidFill>
                  <a:srgbClr val="171717"/>
                </a:solidFill>
                <a:latin typeface="Georgia Pro"/>
              </a:rPr>
              <a:t> </a:t>
            </a:r>
            <a:r>
              <a:rPr lang="en-US" sz="1299" dirty="0" err="1">
                <a:solidFill>
                  <a:srgbClr val="171717"/>
                </a:solidFill>
                <a:latin typeface="Georgia Pro"/>
              </a:rPr>
              <a:t>nuestro</a:t>
            </a:r>
            <a:r>
              <a:rPr lang="en-US" sz="1299" dirty="0">
                <a:solidFill>
                  <a:srgbClr val="171717"/>
                </a:solidFill>
                <a:latin typeface="Georgia Pro"/>
              </a:rPr>
              <a:t> </a:t>
            </a:r>
            <a:r>
              <a:rPr lang="en-US" sz="1299" dirty="0" err="1">
                <a:solidFill>
                  <a:srgbClr val="171717"/>
                </a:solidFill>
                <a:latin typeface="Georgia Pro"/>
              </a:rPr>
              <a:t>contrato</a:t>
            </a:r>
            <a:r>
              <a:rPr lang="en-US" sz="1299" dirty="0">
                <a:solidFill>
                  <a:srgbClr val="171717"/>
                </a:solidFill>
                <a:latin typeface="Georgia Pro"/>
              </a:rPr>
              <a:t> de </a:t>
            </a:r>
            <a:r>
              <a:rPr lang="en-US" sz="1299" dirty="0" err="1">
                <a:solidFill>
                  <a:srgbClr val="171717"/>
                </a:solidFill>
                <a:latin typeface="Georgia Pro"/>
              </a:rPr>
              <a:t>agencia</a:t>
            </a:r>
            <a:r>
              <a:rPr lang="en-US" sz="1299" dirty="0">
                <a:solidFill>
                  <a:srgbClr val="171717"/>
                </a:solidFill>
                <a:latin typeface="Georgia Pro"/>
              </a:rPr>
              <a:t> del comprador.</a:t>
            </a:r>
          </a:p>
          <a:p>
            <a:pPr algn="just">
              <a:lnSpc>
                <a:spcPts val="1819"/>
              </a:lnSpc>
            </a:pPr>
            <a:endParaRPr lang="en-US" sz="1299" dirty="0">
              <a:solidFill>
                <a:srgbClr val="171717"/>
              </a:solidFill>
              <a:latin typeface="Georgia Pro"/>
            </a:endParaRPr>
          </a:p>
        </p:txBody>
      </p:sp>
      <p:grpSp>
        <p:nvGrpSpPr>
          <p:cNvPr id="16" name="Group 16"/>
          <p:cNvGrpSpPr/>
          <p:nvPr/>
        </p:nvGrpSpPr>
        <p:grpSpPr>
          <a:xfrm>
            <a:off x="4221888" y="1070941"/>
            <a:ext cx="706204" cy="70620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D4D4"/>
            </a:solidFill>
          </p:spPr>
          <p:txBody>
            <a:bodyPr/>
            <a:lstStyle/>
            <a:p>
              <a:endParaRPr lang="en-US"/>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1526"/>
                </a:lnSpc>
              </a:pPr>
              <a:endParaRPr/>
            </a:p>
          </p:txBody>
        </p:sp>
      </p:grpSp>
      <p:grpSp>
        <p:nvGrpSpPr>
          <p:cNvPr id="19" name="Group 19"/>
          <p:cNvGrpSpPr/>
          <p:nvPr/>
        </p:nvGrpSpPr>
        <p:grpSpPr>
          <a:xfrm>
            <a:off x="4221888" y="5029200"/>
            <a:ext cx="706204" cy="70620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D4D4"/>
            </a:solidFill>
          </p:spPr>
          <p:txBody>
            <a:bodyPr/>
            <a:lstStyle/>
            <a:p>
              <a:endParaRPr lang="en-US"/>
            </a:p>
          </p:txBody>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1526"/>
                </a:lnSpc>
              </a:pPr>
              <a:endParaRPr/>
            </a:p>
          </p:txBody>
        </p:sp>
      </p:grpSp>
      <p:grpSp>
        <p:nvGrpSpPr>
          <p:cNvPr id="22" name="Group 22"/>
          <p:cNvGrpSpPr/>
          <p:nvPr/>
        </p:nvGrpSpPr>
        <p:grpSpPr>
          <a:xfrm>
            <a:off x="-93720" y="9611929"/>
            <a:ext cx="7989642" cy="446471"/>
            <a:chOff x="0" y="0"/>
            <a:chExt cx="2785060" cy="155633"/>
          </a:xfrm>
        </p:grpSpPr>
        <p:sp>
          <p:nvSpPr>
            <p:cNvPr id="23" name="Freeform 23"/>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24" name="TextBox 24"/>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grpSp>
        <p:nvGrpSpPr>
          <p:cNvPr id="25" name="Group 25"/>
          <p:cNvGrpSpPr/>
          <p:nvPr/>
        </p:nvGrpSpPr>
        <p:grpSpPr>
          <a:xfrm>
            <a:off x="1134131" y="8892209"/>
            <a:ext cx="5533940" cy="529704"/>
            <a:chOff x="0" y="0"/>
            <a:chExt cx="1929042" cy="184646"/>
          </a:xfrm>
        </p:grpSpPr>
        <p:sp>
          <p:nvSpPr>
            <p:cNvPr id="26" name="Freeform 26"/>
            <p:cNvSpPr/>
            <p:nvPr/>
          </p:nvSpPr>
          <p:spPr>
            <a:xfrm>
              <a:off x="0" y="0"/>
              <a:ext cx="1929042" cy="184646"/>
            </a:xfrm>
            <a:custGeom>
              <a:avLst/>
              <a:gdLst/>
              <a:ahLst/>
              <a:cxnLst/>
              <a:rect l="l" t="t" r="r" b="b"/>
              <a:pathLst>
                <a:path w="1929042" h="184646">
                  <a:moveTo>
                    <a:pt x="0" y="0"/>
                  </a:moveTo>
                  <a:lnTo>
                    <a:pt x="1929042" y="0"/>
                  </a:lnTo>
                  <a:lnTo>
                    <a:pt x="1929042" y="184646"/>
                  </a:lnTo>
                  <a:lnTo>
                    <a:pt x="0" y="184646"/>
                  </a:lnTo>
                  <a:close/>
                </a:path>
              </a:pathLst>
            </a:custGeom>
            <a:solidFill>
              <a:srgbClr val="737373"/>
            </a:solidFill>
          </p:spPr>
          <p:txBody>
            <a:bodyPr/>
            <a:lstStyle/>
            <a:p>
              <a:endParaRPr lang="en-US"/>
            </a:p>
          </p:txBody>
        </p:sp>
        <p:sp>
          <p:nvSpPr>
            <p:cNvPr id="27" name="TextBox 27"/>
            <p:cNvSpPr txBox="1"/>
            <p:nvPr/>
          </p:nvSpPr>
          <p:spPr>
            <a:xfrm>
              <a:off x="0" y="-28575"/>
              <a:ext cx="1929042" cy="213221"/>
            </a:xfrm>
            <a:prstGeom prst="rect">
              <a:avLst/>
            </a:prstGeom>
          </p:spPr>
          <p:txBody>
            <a:bodyPr lIns="50800" tIns="50800" rIns="50800" bIns="50800" rtlCol="0" anchor="ctr"/>
            <a:lstStyle/>
            <a:p>
              <a:pPr algn="ctr">
                <a:lnSpc>
                  <a:spcPts val="1526"/>
                </a:lnSpc>
              </a:pPr>
              <a:endParaRPr/>
            </a:p>
          </p:txBody>
        </p:sp>
      </p:grpSp>
      <p:sp>
        <p:nvSpPr>
          <p:cNvPr id="28" name="TextBox 28"/>
          <p:cNvSpPr txBox="1"/>
          <p:nvPr/>
        </p:nvSpPr>
        <p:spPr>
          <a:xfrm>
            <a:off x="458108" y="388944"/>
            <a:ext cx="6856184" cy="273685"/>
          </a:xfrm>
          <a:prstGeom prst="rect">
            <a:avLst/>
          </a:prstGeom>
        </p:spPr>
        <p:txBody>
          <a:bodyPr lIns="0" tIns="0" rIns="0" bIns="0" rtlCol="0" anchor="t">
            <a:spAutoFit/>
          </a:bodyPr>
          <a:lstStyle/>
          <a:p>
            <a:pPr algn="ctr">
              <a:lnSpc>
                <a:spcPts val="2239"/>
              </a:lnSpc>
              <a:spcBef>
                <a:spcPct val="0"/>
              </a:spcBef>
            </a:pPr>
            <a:r>
              <a:rPr lang="en-US" sz="1599" spc="159">
                <a:solidFill>
                  <a:srgbClr val="F7F5F3"/>
                </a:solidFill>
                <a:latin typeface="Georgia Pro Bold"/>
              </a:rPr>
              <a:t>MODELOS ALTERNATIVOS DE COMPENSACIÓN:</a:t>
            </a:r>
          </a:p>
        </p:txBody>
      </p:sp>
      <p:sp>
        <p:nvSpPr>
          <p:cNvPr id="29" name="TextBox 29"/>
          <p:cNvSpPr txBox="1"/>
          <p:nvPr/>
        </p:nvSpPr>
        <p:spPr>
          <a:xfrm>
            <a:off x="1314586" y="8992914"/>
            <a:ext cx="5173029" cy="266483"/>
          </a:xfrm>
          <a:prstGeom prst="rect">
            <a:avLst/>
          </a:prstGeom>
        </p:spPr>
        <p:txBody>
          <a:bodyPr lIns="0" tIns="0" rIns="0" bIns="0" rtlCol="0" anchor="t">
            <a:spAutoFit/>
          </a:bodyPr>
          <a:lstStyle/>
          <a:p>
            <a:pPr algn="ctr">
              <a:lnSpc>
                <a:spcPts val="2379"/>
              </a:lnSpc>
              <a:spcBef>
                <a:spcPct val="0"/>
              </a:spcBef>
            </a:pPr>
            <a:r>
              <a:rPr lang="en-US" sz="1200" spc="84" dirty="0">
                <a:solidFill>
                  <a:srgbClr val="FFFFFF"/>
                </a:solidFill>
                <a:latin typeface="Georgia Pro Bold Italics"/>
              </a:rPr>
              <a:t> O CUALQUIER COMBINACIÓN DE LAS ANTERIORES</a:t>
            </a:r>
          </a:p>
        </p:txBody>
      </p:sp>
      <p:sp>
        <p:nvSpPr>
          <p:cNvPr id="30" name="TextBox 30"/>
          <p:cNvSpPr txBox="1"/>
          <p:nvPr/>
        </p:nvSpPr>
        <p:spPr>
          <a:xfrm>
            <a:off x="613604" y="1100487"/>
            <a:ext cx="280913" cy="580436"/>
          </a:xfrm>
          <a:prstGeom prst="rect">
            <a:avLst/>
          </a:prstGeom>
        </p:spPr>
        <p:txBody>
          <a:bodyPr lIns="0" tIns="0" rIns="0" bIns="0" rtlCol="0" anchor="t">
            <a:spAutoFit/>
          </a:bodyPr>
          <a:lstStyle/>
          <a:p>
            <a:pPr algn="ctr">
              <a:lnSpc>
                <a:spcPts val="4757"/>
              </a:lnSpc>
              <a:spcBef>
                <a:spcPct val="0"/>
              </a:spcBef>
            </a:pPr>
            <a:r>
              <a:rPr lang="en-US" sz="3398">
                <a:solidFill>
                  <a:srgbClr val="000000"/>
                </a:solidFill>
                <a:latin typeface="Georgia Pro Bold"/>
              </a:rPr>
              <a:t>1</a:t>
            </a:r>
          </a:p>
        </p:txBody>
      </p:sp>
      <p:sp>
        <p:nvSpPr>
          <p:cNvPr id="31" name="TextBox 31"/>
          <p:cNvSpPr txBox="1"/>
          <p:nvPr/>
        </p:nvSpPr>
        <p:spPr>
          <a:xfrm>
            <a:off x="4434533" y="1100487"/>
            <a:ext cx="280913" cy="580436"/>
          </a:xfrm>
          <a:prstGeom prst="rect">
            <a:avLst/>
          </a:prstGeom>
        </p:spPr>
        <p:txBody>
          <a:bodyPr lIns="0" tIns="0" rIns="0" bIns="0" rtlCol="0" anchor="t">
            <a:spAutoFit/>
          </a:bodyPr>
          <a:lstStyle/>
          <a:p>
            <a:pPr algn="ctr">
              <a:lnSpc>
                <a:spcPts val="4757"/>
              </a:lnSpc>
              <a:spcBef>
                <a:spcPct val="0"/>
              </a:spcBef>
            </a:pPr>
            <a:r>
              <a:rPr lang="en-US" sz="3398">
                <a:solidFill>
                  <a:srgbClr val="000000"/>
                </a:solidFill>
                <a:latin typeface="Georgia Pro Bold"/>
              </a:rPr>
              <a:t>3</a:t>
            </a:r>
          </a:p>
        </p:txBody>
      </p:sp>
      <p:sp>
        <p:nvSpPr>
          <p:cNvPr id="32" name="TextBox 32"/>
          <p:cNvSpPr txBox="1"/>
          <p:nvPr/>
        </p:nvSpPr>
        <p:spPr>
          <a:xfrm>
            <a:off x="4434533" y="5058747"/>
            <a:ext cx="280913" cy="580436"/>
          </a:xfrm>
          <a:prstGeom prst="rect">
            <a:avLst/>
          </a:prstGeom>
        </p:spPr>
        <p:txBody>
          <a:bodyPr lIns="0" tIns="0" rIns="0" bIns="0" rtlCol="0" anchor="t">
            <a:spAutoFit/>
          </a:bodyPr>
          <a:lstStyle/>
          <a:p>
            <a:pPr algn="ctr">
              <a:lnSpc>
                <a:spcPts val="4757"/>
              </a:lnSpc>
              <a:spcBef>
                <a:spcPct val="0"/>
              </a:spcBef>
            </a:pPr>
            <a:r>
              <a:rPr lang="en-US" sz="3398">
                <a:solidFill>
                  <a:srgbClr val="000000"/>
                </a:solidFill>
                <a:latin typeface="Georgia Pro Bold"/>
              </a:rPr>
              <a:t>4</a:t>
            </a:r>
          </a:p>
        </p:txBody>
      </p:sp>
      <p:sp>
        <p:nvSpPr>
          <p:cNvPr id="33" name="TextBox 33"/>
          <p:cNvSpPr txBox="1"/>
          <p:nvPr/>
        </p:nvSpPr>
        <p:spPr>
          <a:xfrm>
            <a:off x="613604" y="4352542"/>
            <a:ext cx="280913" cy="580436"/>
          </a:xfrm>
          <a:prstGeom prst="rect">
            <a:avLst/>
          </a:prstGeom>
        </p:spPr>
        <p:txBody>
          <a:bodyPr lIns="0" tIns="0" rIns="0" bIns="0" rtlCol="0" anchor="t">
            <a:spAutoFit/>
          </a:bodyPr>
          <a:lstStyle/>
          <a:p>
            <a:pPr algn="ctr">
              <a:lnSpc>
                <a:spcPts val="4757"/>
              </a:lnSpc>
              <a:spcBef>
                <a:spcPct val="0"/>
              </a:spcBef>
            </a:pPr>
            <a:r>
              <a:rPr lang="en-US" sz="3398">
                <a:solidFill>
                  <a:srgbClr val="000000"/>
                </a:solidFill>
                <a:latin typeface="Georgia Pro Bold"/>
              </a:rPr>
              <a:t>2</a:t>
            </a:r>
          </a:p>
        </p:txBody>
      </p:sp>
      <p:sp>
        <p:nvSpPr>
          <p:cNvPr id="34" name="TextBox 34"/>
          <p:cNvSpPr txBox="1"/>
          <p:nvPr/>
        </p:nvSpPr>
        <p:spPr>
          <a:xfrm>
            <a:off x="1336513" y="1164328"/>
            <a:ext cx="2152352" cy="700405"/>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Georgia Pro Bold"/>
              </a:rPr>
              <a:t>Negociar los honorarios profesionales con el vendedor:</a:t>
            </a:r>
          </a:p>
        </p:txBody>
      </p:sp>
      <p:sp>
        <p:nvSpPr>
          <p:cNvPr id="35" name="TextBox 35"/>
          <p:cNvSpPr txBox="1"/>
          <p:nvPr/>
        </p:nvSpPr>
        <p:spPr>
          <a:xfrm>
            <a:off x="5219090" y="1164328"/>
            <a:ext cx="2400910" cy="442557"/>
          </a:xfrm>
          <a:prstGeom prst="rect">
            <a:avLst/>
          </a:prstGeom>
        </p:spPr>
        <p:txBody>
          <a:bodyPr wrap="square" lIns="0" tIns="0" rIns="0" bIns="0" rtlCol="0" anchor="t">
            <a:spAutoFit/>
          </a:bodyPr>
          <a:lstStyle/>
          <a:p>
            <a:pPr algn="l">
              <a:lnSpc>
                <a:spcPts val="1819"/>
              </a:lnSpc>
              <a:spcBef>
                <a:spcPct val="0"/>
              </a:spcBef>
            </a:pPr>
            <a:r>
              <a:rPr lang="en-US" sz="1299" dirty="0" err="1">
                <a:solidFill>
                  <a:srgbClr val="000000"/>
                </a:solidFill>
                <a:latin typeface="Georgia Pro Bold"/>
              </a:rPr>
              <a:t>Aprovechar</a:t>
            </a:r>
            <a:r>
              <a:rPr lang="en-US" sz="1299" dirty="0">
                <a:solidFill>
                  <a:srgbClr val="000000"/>
                </a:solidFill>
                <a:latin typeface="Georgia Pro Bold"/>
              </a:rPr>
              <a:t> las </a:t>
            </a:r>
            <a:r>
              <a:rPr lang="en-US" sz="1299" dirty="0" err="1">
                <a:solidFill>
                  <a:srgbClr val="000000"/>
                </a:solidFill>
                <a:latin typeface="Georgia Pro Bold"/>
              </a:rPr>
              <a:t>concesiones</a:t>
            </a:r>
            <a:r>
              <a:rPr lang="en-US" sz="1299" dirty="0">
                <a:solidFill>
                  <a:srgbClr val="000000"/>
                </a:solidFill>
                <a:latin typeface="Georgia Pro Bold"/>
              </a:rPr>
              <a:t> del </a:t>
            </a:r>
            <a:r>
              <a:rPr lang="en-US" sz="1299" dirty="0" err="1">
                <a:solidFill>
                  <a:srgbClr val="000000"/>
                </a:solidFill>
                <a:latin typeface="Georgia Pro Bold"/>
              </a:rPr>
              <a:t>vendedor</a:t>
            </a:r>
            <a:r>
              <a:rPr lang="en-US" sz="1299" dirty="0">
                <a:solidFill>
                  <a:srgbClr val="000000"/>
                </a:solidFill>
                <a:latin typeface="Georgia Pro Bold"/>
              </a:rPr>
              <a:t>: </a:t>
            </a:r>
          </a:p>
        </p:txBody>
      </p:sp>
      <p:sp>
        <p:nvSpPr>
          <p:cNvPr id="36" name="TextBox 36"/>
          <p:cNvSpPr txBox="1"/>
          <p:nvPr/>
        </p:nvSpPr>
        <p:spPr>
          <a:xfrm>
            <a:off x="1336513" y="4416383"/>
            <a:ext cx="1618952" cy="700405"/>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Georgia Pro Bold"/>
              </a:rPr>
              <a:t>Añadir la comisión a la oferta de compra: </a:t>
            </a:r>
          </a:p>
        </p:txBody>
      </p:sp>
      <p:sp>
        <p:nvSpPr>
          <p:cNvPr id="37" name="TextBox 37"/>
          <p:cNvSpPr txBox="1"/>
          <p:nvPr/>
        </p:nvSpPr>
        <p:spPr>
          <a:xfrm>
            <a:off x="5094295" y="5089096"/>
            <a:ext cx="2045614" cy="442557"/>
          </a:xfrm>
          <a:prstGeom prst="rect">
            <a:avLst/>
          </a:prstGeom>
        </p:spPr>
        <p:txBody>
          <a:bodyPr wrap="square" lIns="0" tIns="0" rIns="0" bIns="0" rtlCol="0" anchor="t">
            <a:spAutoFit/>
          </a:bodyPr>
          <a:lstStyle/>
          <a:p>
            <a:pPr algn="l">
              <a:lnSpc>
                <a:spcPts val="1819"/>
              </a:lnSpc>
              <a:spcBef>
                <a:spcPct val="0"/>
              </a:spcBef>
            </a:pPr>
            <a:r>
              <a:rPr lang="en-US" sz="1299" dirty="0">
                <a:solidFill>
                  <a:srgbClr val="000000"/>
                </a:solidFill>
                <a:latin typeface="Georgia Pro Bold"/>
              </a:rPr>
              <a:t>El comprador </a:t>
            </a:r>
            <a:r>
              <a:rPr lang="en-US" sz="1299" dirty="0" err="1">
                <a:solidFill>
                  <a:srgbClr val="000000"/>
                </a:solidFill>
                <a:latin typeface="Georgia Pro Bold"/>
              </a:rPr>
              <a:t>paga</a:t>
            </a:r>
            <a:r>
              <a:rPr lang="en-US" sz="1299" dirty="0">
                <a:solidFill>
                  <a:srgbClr val="000000"/>
                </a:solidFill>
                <a:latin typeface="Georgia Pro Bold"/>
              </a:rPr>
              <a:t> la </a:t>
            </a:r>
            <a:r>
              <a:rPr lang="en-US" sz="1299" dirty="0" err="1">
                <a:solidFill>
                  <a:srgbClr val="000000"/>
                </a:solidFill>
                <a:latin typeface="Georgia Pro Bold"/>
              </a:rPr>
              <a:t>comisión</a:t>
            </a:r>
            <a:r>
              <a:rPr lang="en-US" sz="1299" dirty="0">
                <a:solidFill>
                  <a:srgbClr val="000000"/>
                </a:solidFill>
                <a:latin typeface="Georgia Pro Bold"/>
              </a:rPr>
              <a:t> </a:t>
            </a:r>
            <a:r>
              <a:rPr lang="en-US" sz="1299" dirty="0" err="1">
                <a:solidFill>
                  <a:srgbClr val="000000"/>
                </a:solidFill>
                <a:latin typeface="Georgia Pro Bold"/>
              </a:rPr>
              <a:t>directamente</a:t>
            </a:r>
            <a:r>
              <a:rPr lang="en-US" sz="1299" dirty="0">
                <a:solidFill>
                  <a:srgbClr val="000000"/>
                </a:solidFill>
                <a:latin typeface="Georgia Pro Bold"/>
              </a:rPr>
              <a:t>: </a:t>
            </a:r>
          </a:p>
        </p:txBody>
      </p:sp>
      <p:sp>
        <p:nvSpPr>
          <p:cNvPr id="38" name="TextBox 3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25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8108" y="322506"/>
            <a:ext cx="6856184" cy="695557"/>
            <a:chOff x="0" y="0"/>
            <a:chExt cx="2389955" cy="242460"/>
          </a:xfrm>
        </p:grpSpPr>
        <p:sp>
          <p:nvSpPr>
            <p:cNvPr id="3" name="Freeform 3"/>
            <p:cNvSpPr/>
            <p:nvPr/>
          </p:nvSpPr>
          <p:spPr>
            <a:xfrm>
              <a:off x="0" y="0"/>
              <a:ext cx="2389955" cy="242460"/>
            </a:xfrm>
            <a:custGeom>
              <a:avLst/>
              <a:gdLst/>
              <a:ahLst/>
              <a:cxnLst/>
              <a:rect l="l" t="t" r="r" b="b"/>
              <a:pathLst>
                <a:path w="2389955" h="242460">
                  <a:moveTo>
                    <a:pt x="0" y="0"/>
                  </a:moveTo>
                  <a:lnTo>
                    <a:pt x="2389955" y="0"/>
                  </a:lnTo>
                  <a:lnTo>
                    <a:pt x="2389955" y="242460"/>
                  </a:lnTo>
                  <a:lnTo>
                    <a:pt x="0" y="242460"/>
                  </a:lnTo>
                  <a:close/>
                </a:path>
              </a:pathLst>
            </a:custGeom>
            <a:solidFill>
              <a:srgbClr val="171717"/>
            </a:solidFill>
            <a:ln w="19050" cap="sq">
              <a:solidFill>
                <a:srgbClr val="000000"/>
              </a:solidFill>
              <a:prstDash val="solid"/>
              <a:miter/>
            </a:ln>
          </p:spPr>
          <p:txBody>
            <a:bodyPr/>
            <a:lstStyle/>
            <a:p>
              <a:endParaRPr lang="en-US"/>
            </a:p>
          </p:txBody>
        </p:sp>
        <p:sp>
          <p:nvSpPr>
            <p:cNvPr id="4" name="TextBox 4"/>
            <p:cNvSpPr txBox="1"/>
            <p:nvPr/>
          </p:nvSpPr>
          <p:spPr>
            <a:xfrm>
              <a:off x="0" y="-28575"/>
              <a:ext cx="2389955" cy="271035"/>
            </a:xfrm>
            <a:prstGeom prst="rect">
              <a:avLst/>
            </a:prstGeom>
          </p:spPr>
          <p:txBody>
            <a:bodyPr lIns="50800" tIns="50800" rIns="50800" bIns="50800" rtlCol="0" anchor="ctr"/>
            <a:lstStyle/>
            <a:p>
              <a:pPr algn="ctr">
                <a:lnSpc>
                  <a:spcPts val="1526"/>
                </a:lnSpc>
              </a:pPr>
              <a:endParaRPr/>
            </a:p>
          </p:txBody>
        </p:sp>
      </p:grpSp>
      <p:grpSp>
        <p:nvGrpSpPr>
          <p:cNvPr id="5" name="Group 5"/>
          <p:cNvGrpSpPr/>
          <p:nvPr/>
        </p:nvGrpSpPr>
        <p:grpSpPr>
          <a:xfrm>
            <a:off x="4331725" y="1365433"/>
            <a:ext cx="2982567" cy="2244371"/>
            <a:chOff x="0" y="0"/>
            <a:chExt cx="1039675" cy="782352"/>
          </a:xfrm>
        </p:grpSpPr>
        <p:sp>
          <p:nvSpPr>
            <p:cNvPr id="6" name="Freeform 6"/>
            <p:cNvSpPr/>
            <p:nvPr/>
          </p:nvSpPr>
          <p:spPr>
            <a:xfrm>
              <a:off x="0" y="0"/>
              <a:ext cx="1039675" cy="782352"/>
            </a:xfrm>
            <a:custGeom>
              <a:avLst/>
              <a:gdLst/>
              <a:ahLst/>
              <a:cxnLst/>
              <a:rect l="l" t="t" r="r" b="b"/>
              <a:pathLst>
                <a:path w="1039675" h="782352">
                  <a:moveTo>
                    <a:pt x="0" y="0"/>
                  </a:moveTo>
                  <a:lnTo>
                    <a:pt x="1039675" y="0"/>
                  </a:lnTo>
                  <a:lnTo>
                    <a:pt x="1039675" y="782352"/>
                  </a:lnTo>
                  <a:lnTo>
                    <a:pt x="0" y="782352"/>
                  </a:lnTo>
                  <a:close/>
                </a:path>
              </a:pathLst>
            </a:custGeom>
            <a:solidFill>
              <a:srgbClr val="E8E8E8"/>
            </a:solidFill>
          </p:spPr>
          <p:txBody>
            <a:bodyPr/>
            <a:lstStyle/>
            <a:p>
              <a:endParaRPr lang="en-US"/>
            </a:p>
          </p:txBody>
        </p:sp>
        <p:sp>
          <p:nvSpPr>
            <p:cNvPr id="7" name="TextBox 7"/>
            <p:cNvSpPr txBox="1"/>
            <p:nvPr/>
          </p:nvSpPr>
          <p:spPr>
            <a:xfrm>
              <a:off x="0" y="-28575"/>
              <a:ext cx="1039675" cy="810927"/>
            </a:xfrm>
            <a:prstGeom prst="rect">
              <a:avLst/>
            </a:prstGeom>
          </p:spPr>
          <p:txBody>
            <a:bodyPr lIns="50800" tIns="50800" rIns="50800" bIns="50800" rtlCol="0" anchor="ctr"/>
            <a:lstStyle/>
            <a:p>
              <a:pPr algn="ctr">
                <a:lnSpc>
                  <a:spcPts val="1526"/>
                </a:lnSpc>
              </a:pPr>
              <a:endParaRPr/>
            </a:p>
          </p:txBody>
        </p:sp>
      </p:grpSp>
      <p:sp>
        <p:nvSpPr>
          <p:cNvPr id="8" name="Freeform 8"/>
          <p:cNvSpPr/>
          <p:nvPr/>
        </p:nvSpPr>
        <p:spPr>
          <a:xfrm>
            <a:off x="-281812" y="3952704"/>
            <a:ext cx="8336023" cy="6238354"/>
          </a:xfrm>
          <a:custGeom>
            <a:avLst/>
            <a:gdLst/>
            <a:ahLst/>
            <a:cxnLst/>
            <a:rect l="l" t="t" r="r" b="b"/>
            <a:pathLst>
              <a:path w="8336023" h="6238354">
                <a:moveTo>
                  <a:pt x="0" y="0"/>
                </a:moveTo>
                <a:lnTo>
                  <a:pt x="8336024" y="0"/>
                </a:lnTo>
                <a:lnTo>
                  <a:pt x="8336024" y="6238353"/>
                </a:lnTo>
                <a:lnTo>
                  <a:pt x="0" y="6238353"/>
                </a:lnTo>
                <a:lnTo>
                  <a:pt x="0" y="0"/>
                </a:lnTo>
                <a:close/>
              </a:path>
            </a:pathLst>
          </a:custGeom>
          <a:blipFill>
            <a:blip r:embed="rId2" cstate="email">
              <a:extLst>
                <a:ext uri="{28A0092B-C50C-407E-A947-70E740481C1C}">
                  <a14:useLocalDpi xmlns:a14="http://schemas.microsoft.com/office/drawing/2010/main"/>
                </a:ext>
              </a:extLst>
            </a:blip>
            <a:stretch>
              <a:fillRect l="-31291"/>
            </a:stretch>
          </a:blipFill>
        </p:spPr>
        <p:txBody>
          <a:bodyPr/>
          <a:lstStyle/>
          <a:p>
            <a:endParaRPr lang="en-US"/>
          </a:p>
        </p:txBody>
      </p:sp>
      <p:sp>
        <p:nvSpPr>
          <p:cNvPr id="9" name="TextBox 9"/>
          <p:cNvSpPr txBox="1"/>
          <p:nvPr/>
        </p:nvSpPr>
        <p:spPr>
          <a:xfrm>
            <a:off x="458107" y="1427803"/>
            <a:ext cx="3621041" cy="2291718"/>
          </a:xfrm>
          <a:prstGeom prst="rect">
            <a:avLst/>
          </a:prstGeom>
        </p:spPr>
        <p:txBody>
          <a:bodyPr wrap="square" lIns="0" tIns="0" rIns="0" bIns="0" rtlCol="0" anchor="t">
            <a:spAutoFit/>
          </a:bodyPr>
          <a:lstStyle/>
          <a:p>
            <a:pPr algn="just">
              <a:lnSpc>
                <a:spcPts val="1819"/>
              </a:lnSpc>
            </a:pPr>
            <a:r>
              <a:rPr lang="en-US" sz="1200" dirty="0" err="1">
                <a:solidFill>
                  <a:srgbClr val="000000"/>
                </a:solidFill>
                <a:latin typeface="Georgia Pro"/>
              </a:rPr>
              <a:t>Cuando</a:t>
            </a:r>
            <a:r>
              <a:rPr lang="en-US" sz="1200" dirty="0">
                <a:solidFill>
                  <a:srgbClr val="000000"/>
                </a:solidFill>
                <a:latin typeface="Georgia Pro"/>
              </a:rPr>
              <a:t> </a:t>
            </a:r>
            <a:r>
              <a:rPr lang="en-US" sz="1200" dirty="0" err="1">
                <a:solidFill>
                  <a:srgbClr val="000000"/>
                </a:solidFill>
                <a:latin typeface="Georgia Pro"/>
              </a:rPr>
              <a:t>estás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mercado para </a:t>
            </a:r>
            <a:r>
              <a:rPr lang="en-US" sz="1200" dirty="0" err="1">
                <a:solidFill>
                  <a:srgbClr val="000000"/>
                </a:solidFill>
                <a:latin typeface="Georgia Pro"/>
              </a:rPr>
              <a:t>comprar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casa, </a:t>
            </a:r>
            <a:r>
              <a:rPr lang="en-US" sz="1200" dirty="0">
                <a:solidFill>
                  <a:srgbClr val="000000"/>
                </a:solidFill>
                <a:latin typeface="Georgia Pro Italics"/>
              </a:rPr>
              <a:t>es de vital </a:t>
            </a:r>
            <a:r>
              <a:rPr lang="en-US" sz="1200" dirty="0" err="1">
                <a:solidFill>
                  <a:srgbClr val="000000"/>
                </a:solidFill>
                <a:latin typeface="Georgia Pro Italics"/>
              </a:rPr>
              <a:t>importancia</a:t>
            </a:r>
            <a:r>
              <a:rPr lang="en-US" sz="1200" dirty="0">
                <a:solidFill>
                  <a:srgbClr val="000000"/>
                </a:solidFill>
                <a:latin typeface="Georgia Pro Italics"/>
              </a:rPr>
              <a:t> </a:t>
            </a:r>
            <a:r>
              <a:rPr lang="en-US" sz="1200" dirty="0" err="1">
                <a:solidFill>
                  <a:srgbClr val="000000"/>
                </a:solidFill>
                <a:latin typeface="Georgia Pro Italics"/>
              </a:rPr>
              <a:t>comprender</a:t>
            </a:r>
            <a:r>
              <a:rPr lang="en-US" sz="1200" dirty="0">
                <a:solidFill>
                  <a:srgbClr val="000000"/>
                </a:solidFill>
                <a:latin typeface="Georgia Pro Italics"/>
              </a:rPr>
              <a:t> </a:t>
            </a:r>
            <a:r>
              <a:rPr lang="en-US" sz="1200" dirty="0" err="1">
                <a:solidFill>
                  <a:srgbClr val="000000"/>
                </a:solidFill>
                <a:latin typeface="Georgia Pro Italics"/>
              </a:rPr>
              <a:t>el</a:t>
            </a:r>
            <a:r>
              <a:rPr lang="en-US" sz="1200" dirty="0">
                <a:solidFill>
                  <a:srgbClr val="000000"/>
                </a:solidFill>
                <a:latin typeface="Georgia Pro Italics"/>
              </a:rPr>
              <a:t> </a:t>
            </a:r>
            <a:r>
              <a:rPr lang="en-US" sz="1200" dirty="0" err="1">
                <a:solidFill>
                  <a:srgbClr val="000000"/>
                </a:solidFill>
                <a:latin typeface="Georgia Pro Italics"/>
              </a:rPr>
              <a:t>flujo</a:t>
            </a:r>
            <a:r>
              <a:rPr lang="en-US" sz="1200" dirty="0">
                <a:solidFill>
                  <a:srgbClr val="000000"/>
                </a:solidFill>
                <a:latin typeface="Georgia Pro Italics"/>
              </a:rPr>
              <a:t> general de las </a:t>
            </a:r>
            <a:r>
              <a:rPr lang="en-US" sz="1200" dirty="0" err="1">
                <a:solidFill>
                  <a:srgbClr val="000000"/>
                </a:solidFill>
                <a:latin typeface="Georgia Pro Italics"/>
              </a:rPr>
              <a:t>transacciones</a:t>
            </a:r>
            <a:r>
              <a:rPr lang="en-US" sz="1200" dirty="0">
                <a:solidFill>
                  <a:srgbClr val="000000"/>
                </a:solidFill>
                <a:latin typeface="Georgia Pro Italics"/>
              </a:rPr>
              <a:t> </a:t>
            </a:r>
            <a:r>
              <a:rPr lang="en-US" sz="1200" dirty="0" err="1">
                <a:solidFill>
                  <a:srgbClr val="000000"/>
                </a:solidFill>
                <a:latin typeface="Georgia Pro Italics"/>
              </a:rPr>
              <a:t>inmobiliarias</a:t>
            </a:r>
            <a:r>
              <a:rPr lang="en-US" sz="1200" dirty="0">
                <a:solidFill>
                  <a:srgbClr val="000000"/>
                </a:solidFill>
                <a:latin typeface="Georgia Pro"/>
              </a:rPr>
              <a:t>, </a:t>
            </a:r>
            <a:r>
              <a:rPr lang="en-US" sz="1200" dirty="0" err="1">
                <a:solidFill>
                  <a:srgbClr val="000000"/>
                </a:solidFill>
                <a:latin typeface="Georgia Pro"/>
              </a:rPr>
              <a:t>especialmente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lo que se </a:t>
            </a:r>
            <a:r>
              <a:rPr lang="en-US" sz="1200" dirty="0" err="1">
                <a:solidFill>
                  <a:srgbClr val="000000"/>
                </a:solidFill>
                <a:latin typeface="Georgia Pro"/>
              </a:rPr>
              <a:t>refiere</a:t>
            </a:r>
            <a:r>
              <a:rPr lang="en-US" sz="1200" dirty="0">
                <a:solidFill>
                  <a:srgbClr val="000000"/>
                </a:solidFill>
                <a:latin typeface="Georgia Pro"/>
              </a:rPr>
              <a:t> a la </a:t>
            </a:r>
            <a:r>
              <a:rPr lang="en-US" sz="1200" dirty="0" err="1">
                <a:solidFill>
                  <a:srgbClr val="000000"/>
                </a:solidFill>
                <a:latin typeface="Georgia Pro"/>
              </a:rPr>
              <a:t>representación</a:t>
            </a:r>
            <a:r>
              <a:rPr lang="en-US" sz="1200" dirty="0">
                <a:solidFill>
                  <a:srgbClr val="000000"/>
                </a:solidFill>
                <a:latin typeface="Georgia Pro"/>
              </a:rPr>
              <a:t> y </a:t>
            </a:r>
            <a:r>
              <a:rPr lang="en-US" sz="1200" dirty="0" err="1">
                <a:solidFill>
                  <a:srgbClr val="000000"/>
                </a:solidFill>
                <a:latin typeface="Georgia Pro"/>
              </a:rPr>
              <a:t>remuneración</a:t>
            </a:r>
            <a:r>
              <a:rPr lang="en-US" sz="1200" dirty="0">
                <a:solidFill>
                  <a:srgbClr val="000000"/>
                </a:solidFill>
                <a:latin typeface="Georgia Pro"/>
              </a:rPr>
              <a:t>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agentes</a:t>
            </a:r>
            <a:r>
              <a:rPr lang="en-US" sz="1200" dirty="0">
                <a:solidFill>
                  <a:srgbClr val="000000"/>
                </a:solidFill>
                <a:latin typeface="Georgia Pro"/>
              </a:rPr>
              <a:t>. Un </a:t>
            </a:r>
            <a:r>
              <a:rPr lang="en-US" sz="1200" dirty="0" err="1">
                <a:solidFill>
                  <a:srgbClr val="000000"/>
                </a:solidFill>
                <a:latin typeface="Georgia Pro"/>
              </a:rPr>
              <a:t>concepto</a:t>
            </a:r>
            <a:r>
              <a:rPr lang="en-US" sz="1200" dirty="0">
                <a:solidFill>
                  <a:srgbClr val="000000"/>
                </a:solidFill>
                <a:latin typeface="Georgia Pro"/>
              </a:rPr>
              <a:t> clave que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influir</a:t>
            </a:r>
            <a:r>
              <a:rPr lang="en-US" sz="1200" dirty="0">
                <a:solidFill>
                  <a:srgbClr val="000000"/>
                </a:solidFill>
                <a:latin typeface="Georgia Pro"/>
              </a:rPr>
              <a:t> </a:t>
            </a:r>
            <a:r>
              <a:rPr lang="en-US" sz="1200" dirty="0" err="1">
                <a:solidFill>
                  <a:srgbClr val="000000"/>
                </a:solidFill>
                <a:latin typeface="Georgia Pro"/>
              </a:rPr>
              <a:t>significativamente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proceso</a:t>
            </a:r>
            <a:r>
              <a:rPr lang="en-US" sz="1200" dirty="0">
                <a:solidFill>
                  <a:srgbClr val="000000"/>
                </a:solidFill>
                <a:latin typeface="Georgia Pro"/>
              </a:rPr>
              <a:t> es </a:t>
            </a:r>
            <a:r>
              <a:rPr lang="en-US" sz="1200" dirty="0" err="1">
                <a:solidFill>
                  <a:srgbClr val="000000"/>
                </a:solidFill>
                <a:latin typeface="Georgia Pro"/>
              </a:rPr>
              <a:t>el</a:t>
            </a:r>
            <a:r>
              <a:rPr lang="en-US" sz="1200" dirty="0">
                <a:solidFill>
                  <a:srgbClr val="000000"/>
                </a:solidFill>
                <a:latin typeface="Georgia Pro"/>
              </a:rPr>
              <a:t> principio de "causa </a:t>
            </a:r>
            <a:r>
              <a:rPr lang="en-US" sz="1200" dirty="0" err="1">
                <a:solidFill>
                  <a:srgbClr val="000000"/>
                </a:solidFill>
                <a:latin typeface="Georgia Pro"/>
              </a:rPr>
              <a:t>procuradora</a:t>
            </a:r>
            <a:r>
              <a:rPr lang="en-US" sz="1200" dirty="0">
                <a:solidFill>
                  <a:srgbClr val="000000"/>
                </a:solidFill>
                <a:latin typeface="Georgia Pro"/>
              </a:rPr>
              <a:t>". La </a:t>
            </a:r>
            <a:r>
              <a:rPr lang="en-US" sz="1200" dirty="0" err="1">
                <a:solidFill>
                  <a:srgbClr val="000000"/>
                </a:solidFill>
                <a:latin typeface="Georgia Pro"/>
              </a:rPr>
              <a:t>mayoría</a:t>
            </a:r>
            <a:r>
              <a:rPr lang="en-US" sz="1200" dirty="0">
                <a:solidFill>
                  <a:srgbClr val="000000"/>
                </a:solidFill>
                <a:latin typeface="Georgia Pro"/>
              </a:rPr>
              <a:t>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problemas</a:t>
            </a:r>
            <a:r>
              <a:rPr lang="en-US" sz="1200" dirty="0">
                <a:solidFill>
                  <a:srgbClr val="000000"/>
                </a:solidFill>
                <a:latin typeface="Georgia Pro"/>
              </a:rPr>
              <a:t> de causa de </a:t>
            </a:r>
            <a:r>
              <a:rPr lang="en-US" sz="1200" dirty="0" err="1">
                <a:solidFill>
                  <a:srgbClr val="000000"/>
                </a:solidFill>
                <a:latin typeface="Georgia Pro"/>
              </a:rPr>
              <a:t>adquisición</a:t>
            </a:r>
            <a:r>
              <a:rPr lang="en-US" sz="1200" dirty="0">
                <a:solidFill>
                  <a:srgbClr val="000000"/>
                </a:solidFill>
                <a:latin typeface="Georgia Pro"/>
              </a:rPr>
              <a:t> </a:t>
            </a:r>
            <a:r>
              <a:rPr lang="en-US" sz="1200" dirty="0" err="1">
                <a:solidFill>
                  <a:srgbClr val="000000"/>
                </a:solidFill>
                <a:latin typeface="Georgia Pro"/>
              </a:rPr>
              <a:t>surgen</a:t>
            </a:r>
            <a:r>
              <a:rPr lang="en-US" sz="1200" dirty="0">
                <a:solidFill>
                  <a:srgbClr val="000000"/>
                </a:solidFill>
                <a:latin typeface="Georgia Pro"/>
              </a:rPr>
              <a:t> </a:t>
            </a:r>
            <a:r>
              <a:rPr lang="en-US" sz="1200" dirty="0" err="1">
                <a:solidFill>
                  <a:srgbClr val="000000"/>
                </a:solidFill>
                <a:latin typeface="Georgia Pro"/>
              </a:rPr>
              <a:t>cuando</a:t>
            </a:r>
            <a:r>
              <a:rPr lang="en-US" sz="1200" dirty="0">
                <a:solidFill>
                  <a:srgbClr val="000000"/>
                </a:solidFill>
                <a:latin typeface="Georgia Pro"/>
              </a:rPr>
              <a:t> dos </a:t>
            </a:r>
            <a:r>
              <a:rPr lang="en-US" sz="1200" dirty="0" err="1">
                <a:solidFill>
                  <a:srgbClr val="000000"/>
                </a:solidFill>
                <a:latin typeface="Georgia Pro"/>
              </a:rPr>
              <a:t>corredores</a:t>
            </a:r>
            <a:r>
              <a:rPr lang="en-US" sz="1200" dirty="0">
                <a:solidFill>
                  <a:srgbClr val="000000"/>
                </a:solidFill>
                <a:latin typeface="Georgia Pro"/>
              </a:rPr>
              <a:t> o </a:t>
            </a:r>
            <a:r>
              <a:rPr lang="en-US" sz="1200" dirty="0" err="1">
                <a:solidFill>
                  <a:srgbClr val="000000"/>
                </a:solidFill>
                <a:latin typeface="Georgia Pro"/>
              </a:rPr>
              <a:t>agentes</a:t>
            </a:r>
            <a:r>
              <a:rPr lang="en-US" sz="1200" dirty="0">
                <a:solidFill>
                  <a:srgbClr val="000000"/>
                </a:solidFill>
                <a:latin typeface="Georgia Pro"/>
              </a:rPr>
              <a:t> que </a:t>
            </a:r>
            <a:r>
              <a:rPr lang="en-US" sz="1200" dirty="0" err="1">
                <a:solidFill>
                  <a:srgbClr val="000000"/>
                </a:solidFill>
                <a:latin typeface="Georgia Pro"/>
              </a:rPr>
              <a:t>cooperan</a:t>
            </a:r>
            <a:r>
              <a:rPr lang="en-US" sz="1200" dirty="0">
                <a:solidFill>
                  <a:srgbClr val="000000"/>
                </a:solidFill>
                <a:latin typeface="Georgia Pro"/>
              </a:rPr>
              <a:t> </a:t>
            </a:r>
            <a:r>
              <a:rPr lang="en-US" sz="1200" dirty="0" err="1">
                <a:solidFill>
                  <a:srgbClr val="000000"/>
                </a:solidFill>
                <a:latin typeface="Georgia Pro"/>
              </a:rPr>
              <a:t>afirman</a:t>
            </a:r>
            <a:r>
              <a:rPr lang="en-US" sz="1200" dirty="0">
                <a:solidFill>
                  <a:srgbClr val="000000"/>
                </a:solidFill>
                <a:latin typeface="Georgia Pro"/>
              </a:rPr>
              <a:t> que </a:t>
            </a:r>
            <a:r>
              <a:rPr lang="en-US" sz="1200" dirty="0" err="1">
                <a:solidFill>
                  <a:srgbClr val="000000"/>
                </a:solidFill>
                <a:latin typeface="Georgia Pro"/>
              </a:rPr>
              <a:t>tienen</a:t>
            </a:r>
            <a:r>
              <a:rPr lang="en-US" sz="1200" dirty="0">
                <a:solidFill>
                  <a:srgbClr val="000000"/>
                </a:solidFill>
                <a:latin typeface="Georgia Pro"/>
              </a:rPr>
              <a:t> derecho a la </a:t>
            </a:r>
            <a:r>
              <a:rPr lang="en-US" sz="1200" dirty="0" err="1">
                <a:solidFill>
                  <a:srgbClr val="000000"/>
                </a:solidFill>
                <a:latin typeface="Georgia Pro"/>
              </a:rPr>
              <a:t>comisión</a:t>
            </a:r>
            <a:r>
              <a:rPr lang="en-US" sz="1200" dirty="0">
                <a:solidFill>
                  <a:srgbClr val="000000"/>
                </a:solidFill>
                <a:latin typeface="Georgia Pro"/>
              </a:rPr>
              <a:t> de la </a:t>
            </a:r>
            <a:r>
              <a:rPr lang="en-US" sz="1200" dirty="0" err="1">
                <a:solidFill>
                  <a:srgbClr val="000000"/>
                </a:solidFill>
                <a:latin typeface="Georgia Pro"/>
              </a:rPr>
              <a:t>parte</a:t>
            </a:r>
            <a:r>
              <a:rPr lang="en-US" sz="1200" dirty="0">
                <a:solidFill>
                  <a:srgbClr val="000000"/>
                </a:solidFill>
                <a:latin typeface="Georgia Pro"/>
              </a:rPr>
              <a:t> </a:t>
            </a:r>
            <a:r>
              <a:rPr lang="en-US" sz="1200" dirty="0" err="1">
                <a:solidFill>
                  <a:srgbClr val="000000"/>
                </a:solidFill>
                <a:latin typeface="Georgia Pro"/>
              </a:rPr>
              <a:t>compradora</a:t>
            </a:r>
            <a:r>
              <a:rPr lang="en-US" sz="1200" dirty="0">
                <a:solidFill>
                  <a:srgbClr val="000000"/>
                </a:solidFill>
                <a:latin typeface="Georgia Pro"/>
              </a:rPr>
              <a:t>.</a:t>
            </a:r>
          </a:p>
        </p:txBody>
      </p:sp>
      <p:sp>
        <p:nvSpPr>
          <p:cNvPr id="10" name="TextBox 10"/>
          <p:cNvSpPr txBox="1"/>
          <p:nvPr/>
        </p:nvSpPr>
        <p:spPr>
          <a:xfrm>
            <a:off x="4584301" y="1924233"/>
            <a:ext cx="2477414" cy="1599220"/>
          </a:xfrm>
          <a:prstGeom prst="rect">
            <a:avLst/>
          </a:prstGeom>
        </p:spPr>
        <p:txBody>
          <a:bodyPr lIns="0" tIns="0" rIns="0" bIns="0" rtlCol="0" anchor="t">
            <a:spAutoFit/>
          </a:bodyPr>
          <a:lstStyle/>
          <a:p>
            <a:pPr algn="just">
              <a:lnSpc>
                <a:spcPts val="1819"/>
              </a:lnSpc>
            </a:pPr>
            <a:r>
              <a:rPr lang="en-US" sz="1200" dirty="0">
                <a:solidFill>
                  <a:srgbClr val="000000"/>
                </a:solidFill>
                <a:latin typeface="Georgia Pro"/>
              </a:rPr>
              <a:t>Causa de </a:t>
            </a:r>
            <a:r>
              <a:rPr lang="en-US" sz="1200" dirty="0" err="1">
                <a:solidFill>
                  <a:srgbClr val="000000"/>
                </a:solidFill>
                <a:latin typeface="Georgia Pro"/>
              </a:rPr>
              <a:t>adquisición</a:t>
            </a:r>
            <a:r>
              <a:rPr lang="en-US" sz="1200" dirty="0">
                <a:solidFill>
                  <a:srgbClr val="000000"/>
                </a:solidFill>
                <a:latin typeface="Georgia Pro"/>
              </a:rPr>
              <a:t> es un </a:t>
            </a:r>
            <a:r>
              <a:rPr lang="en-US" sz="1200" dirty="0" err="1">
                <a:solidFill>
                  <a:srgbClr val="000000"/>
                </a:solidFill>
                <a:latin typeface="Georgia Pro"/>
              </a:rPr>
              <a:t>término</a:t>
            </a:r>
            <a:r>
              <a:rPr lang="en-US" sz="1200" dirty="0">
                <a:solidFill>
                  <a:srgbClr val="000000"/>
                </a:solidFill>
                <a:latin typeface="Georgia Pro"/>
              </a:rPr>
              <a:t> </a:t>
            </a:r>
            <a:r>
              <a:rPr lang="en-US" sz="1200" dirty="0" err="1">
                <a:solidFill>
                  <a:srgbClr val="000000"/>
                </a:solidFill>
                <a:latin typeface="Georgia Pro"/>
              </a:rPr>
              <a:t>utilizado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sector </a:t>
            </a:r>
            <a:r>
              <a:rPr lang="en-US" sz="1200" dirty="0" err="1">
                <a:solidFill>
                  <a:srgbClr val="000000"/>
                </a:solidFill>
                <a:latin typeface="Georgia Pro"/>
              </a:rPr>
              <a:t>inmobiliario</a:t>
            </a:r>
            <a:r>
              <a:rPr lang="en-US" sz="1200" dirty="0">
                <a:solidFill>
                  <a:srgbClr val="000000"/>
                </a:solidFill>
                <a:latin typeface="Georgia Pro"/>
              </a:rPr>
              <a:t> para </a:t>
            </a:r>
            <a:r>
              <a:rPr lang="en-US" sz="1200" dirty="0" err="1">
                <a:solidFill>
                  <a:srgbClr val="000000"/>
                </a:solidFill>
                <a:latin typeface="Georgia Pro"/>
              </a:rPr>
              <a:t>determinar</a:t>
            </a:r>
            <a:r>
              <a:rPr lang="en-US" sz="1200" dirty="0">
                <a:solidFill>
                  <a:srgbClr val="000000"/>
                </a:solidFill>
                <a:latin typeface="Georgia Pro"/>
              </a:rPr>
              <a:t> </a:t>
            </a:r>
            <a:r>
              <a:rPr lang="en-US" sz="1200" dirty="0" err="1">
                <a:solidFill>
                  <a:srgbClr val="000000"/>
                </a:solidFill>
                <a:latin typeface="Georgia Pro"/>
              </a:rPr>
              <a:t>qué</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tiene</a:t>
            </a:r>
            <a:r>
              <a:rPr lang="en-US" sz="1200" dirty="0">
                <a:solidFill>
                  <a:srgbClr val="000000"/>
                </a:solidFill>
                <a:latin typeface="Georgia Pro"/>
              </a:rPr>
              <a:t> derecho a la </a:t>
            </a:r>
            <a:r>
              <a:rPr lang="en-US" sz="1200" dirty="0" err="1">
                <a:solidFill>
                  <a:srgbClr val="000000"/>
                </a:solidFill>
                <a:latin typeface="Georgia Pro"/>
              </a:rPr>
              <a:t>comisión</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la </a:t>
            </a:r>
            <a:r>
              <a:rPr lang="en-US" sz="1200" dirty="0" err="1">
                <a:solidFill>
                  <a:srgbClr val="000000"/>
                </a:solidFill>
                <a:latin typeface="Georgia Pro"/>
              </a:rPr>
              <a:t>venta</a:t>
            </a:r>
            <a:r>
              <a:rPr lang="en-US" sz="1200" dirty="0">
                <a:solidFill>
                  <a:srgbClr val="000000"/>
                </a:solidFill>
                <a:latin typeface="Georgia Pro"/>
              </a:rPr>
              <a:t> de un </a:t>
            </a:r>
            <a:r>
              <a:rPr lang="en-US" sz="1200" dirty="0" err="1">
                <a:solidFill>
                  <a:srgbClr val="000000"/>
                </a:solidFill>
                <a:latin typeface="Georgia Pro"/>
              </a:rPr>
              <a:t>inmueble</a:t>
            </a:r>
            <a:r>
              <a:rPr lang="en-US" sz="1200" dirty="0">
                <a:solidFill>
                  <a:srgbClr val="000000"/>
                </a:solidFill>
                <a:latin typeface="Georgia Pro"/>
              </a:rPr>
              <a:t>. Se </a:t>
            </a:r>
            <a:r>
              <a:rPr lang="en-US" sz="1200" dirty="0" err="1">
                <a:solidFill>
                  <a:srgbClr val="000000"/>
                </a:solidFill>
                <a:latin typeface="Georgia Pro"/>
              </a:rPr>
              <a:t>refiere</a:t>
            </a:r>
            <a:r>
              <a:rPr lang="en-US" sz="1200" dirty="0">
                <a:solidFill>
                  <a:srgbClr val="000000"/>
                </a:solidFill>
                <a:latin typeface="Georgia Pro"/>
              </a:rPr>
              <a:t> a las </a:t>
            </a:r>
            <a:r>
              <a:rPr lang="en-US" sz="1200" dirty="0" err="1">
                <a:solidFill>
                  <a:srgbClr val="000000"/>
                </a:solidFill>
                <a:latin typeface="Georgia Pro"/>
              </a:rPr>
              <a:t>acciones</a:t>
            </a:r>
            <a:r>
              <a:rPr lang="en-US" sz="1200" dirty="0">
                <a:solidFill>
                  <a:srgbClr val="000000"/>
                </a:solidFill>
                <a:latin typeface="Georgia Pro"/>
              </a:rPr>
              <a:t> que </a:t>
            </a:r>
            <a:r>
              <a:rPr lang="en-US" sz="1200" dirty="0" err="1">
                <a:solidFill>
                  <a:srgbClr val="000000"/>
                </a:solidFill>
                <a:latin typeface="Georgia Pro"/>
              </a:rPr>
              <a:t>conducen</a:t>
            </a:r>
            <a:r>
              <a:rPr lang="en-US" sz="1200" dirty="0">
                <a:solidFill>
                  <a:srgbClr val="000000"/>
                </a:solidFill>
                <a:latin typeface="Georgia Pro"/>
              </a:rPr>
              <a:t> </a:t>
            </a:r>
            <a:r>
              <a:rPr lang="en-US" sz="1200" dirty="0" err="1">
                <a:solidFill>
                  <a:srgbClr val="000000"/>
                </a:solidFill>
                <a:latin typeface="Georgia Pro"/>
              </a:rPr>
              <a:t>directamente</a:t>
            </a:r>
            <a:r>
              <a:rPr lang="en-US" sz="1200" dirty="0">
                <a:solidFill>
                  <a:srgbClr val="000000"/>
                </a:solidFill>
                <a:latin typeface="Georgia Pro"/>
              </a:rPr>
              <a:t> a la </a:t>
            </a:r>
            <a:r>
              <a:rPr lang="en-US" sz="1200" dirty="0" err="1">
                <a:solidFill>
                  <a:srgbClr val="000000"/>
                </a:solidFill>
                <a:latin typeface="Georgia Pro"/>
              </a:rPr>
              <a:t>venta</a:t>
            </a:r>
            <a:r>
              <a:rPr lang="en-US" sz="1200" dirty="0">
                <a:solidFill>
                  <a:srgbClr val="000000"/>
                </a:solidFill>
                <a:latin typeface="Georgia Pro"/>
              </a:rPr>
              <a:t> de un </a:t>
            </a:r>
            <a:r>
              <a:rPr lang="en-US" sz="1200" dirty="0" err="1">
                <a:solidFill>
                  <a:srgbClr val="000000"/>
                </a:solidFill>
                <a:latin typeface="Georgia Pro"/>
              </a:rPr>
              <a:t>inmueble</a:t>
            </a:r>
            <a:r>
              <a:rPr lang="en-US" sz="1200" dirty="0">
                <a:solidFill>
                  <a:srgbClr val="000000"/>
                </a:solidFill>
                <a:latin typeface="Georgia Pro"/>
              </a:rPr>
              <a:t>. </a:t>
            </a:r>
          </a:p>
        </p:txBody>
      </p:sp>
      <p:sp>
        <p:nvSpPr>
          <p:cNvPr id="11" name="TextBox 11"/>
          <p:cNvSpPr txBox="1"/>
          <p:nvPr/>
        </p:nvSpPr>
        <p:spPr>
          <a:xfrm>
            <a:off x="458108" y="514425"/>
            <a:ext cx="6856184" cy="273685"/>
          </a:xfrm>
          <a:prstGeom prst="rect">
            <a:avLst/>
          </a:prstGeom>
        </p:spPr>
        <p:txBody>
          <a:bodyPr lIns="0" tIns="0" rIns="0" bIns="0" rtlCol="0" anchor="t">
            <a:spAutoFit/>
          </a:bodyPr>
          <a:lstStyle/>
          <a:p>
            <a:pPr algn="ctr">
              <a:lnSpc>
                <a:spcPts val="2239"/>
              </a:lnSpc>
              <a:spcBef>
                <a:spcPct val="0"/>
              </a:spcBef>
            </a:pPr>
            <a:r>
              <a:rPr lang="en-US" sz="1599" spc="319">
                <a:solidFill>
                  <a:srgbClr val="FFFFFF"/>
                </a:solidFill>
                <a:latin typeface="Georgia Pro Bold"/>
              </a:rPr>
              <a:t>LO QUE NO SABES PUEDE COSTARTE</a:t>
            </a:r>
          </a:p>
        </p:txBody>
      </p:sp>
      <p:sp>
        <p:nvSpPr>
          <p:cNvPr id="12" name="TextBox 12"/>
          <p:cNvSpPr txBox="1"/>
          <p:nvPr/>
        </p:nvSpPr>
        <p:spPr>
          <a:xfrm>
            <a:off x="4457885" y="1427803"/>
            <a:ext cx="2730248" cy="471805"/>
          </a:xfrm>
          <a:prstGeom prst="rect">
            <a:avLst/>
          </a:prstGeom>
        </p:spPr>
        <p:txBody>
          <a:bodyPr lIns="0" tIns="0" rIns="0" bIns="0" rtlCol="0" anchor="t">
            <a:spAutoFit/>
          </a:bodyPr>
          <a:lstStyle/>
          <a:p>
            <a:pPr algn="ctr">
              <a:lnSpc>
                <a:spcPts val="1819"/>
              </a:lnSpc>
              <a:spcBef>
                <a:spcPct val="0"/>
              </a:spcBef>
            </a:pPr>
            <a:r>
              <a:rPr lang="en-US" sz="1299">
                <a:solidFill>
                  <a:srgbClr val="000000"/>
                </a:solidFill>
                <a:latin typeface="Georgia Pro Bold Italics"/>
              </a:rPr>
              <a:t>CAUSA DE ADQUISICIÓN: SIMPLIFICADA </a:t>
            </a:r>
          </a:p>
        </p:txBody>
      </p:sp>
      <p:grpSp>
        <p:nvGrpSpPr>
          <p:cNvPr id="13" name="Group 13"/>
          <p:cNvGrpSpPr/>
          <p:nvPr/>
        </p:nvGrpSpPr>
        <p:grpSpPr>
          <a:xfrm>
            <a:off x="-93720" y="9611929"/>
            <a:ext cx="7989642" cy="446471"/>
            <a:chOff x="0" y="0"/>
            <a:chExt cx="2785060" cy="155633"/>
          </a:xfrm>
        </p:grpSpPr>
        <p:sp>
          <p:nvSpPr>
            <p:cNvPr id="14" name="Freeform 14"/>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5" name="TextBox 15"/>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6" name="TextBox 16"/>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26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grpSp>
        <p:nvGrpSpPr>
          <p:cNvPr id="2" name="Group 2"/>
          <p:cNvGrpSpPr/>
          <p:nvPr/>
        </p:nvGrpSpPr>
        <p:grpSpPr>
          <a:xfrm>
            <a:off x="1533140" y="1514849"/>
            <a:ext cx="5814827" cy="1915164"/>
            <a:chOff x="0" y="0"/>
            <a:chExt cx="2215172" cy="729586"/>
          </a:xfrm>
        </p:grpSpPr>
        <p:sp>
          <p:nvSpPr>
            <p:cNvPr id="3" name="Freeform 3"/>
            <p:cNvSpPr/>
            <p:nvPr/>
          </p:nvSpPr>
          <p:spPr>
            <a:xfrm>
              <a:off x="0" y="0"/>
              <a:ext cx="2215172" cy="729586"/>
            </a:xfrm>
            <a:custGeom>
              <a:avLst/>
              <a:gdLst/>
              <a:ahLst/>
              <a:cxnLst/>
              <a:rect l="l" t="t" r="r" b="b"/>
              <a:pathLst>
                <a:path w="2215172" h="729586">
                  <a:moveTo>
                    <a:pt x="53256" y="0"/>
                  </a:moveTo>
                  <a:lnTo>
                    <a:pt x="2161916" y="0"/>
                  </a:lnTo>
                  <a:cubicBezTo>
                    <a:pt x="2191328" y="0"/>
                    <a:pt x="2215172" y="23844"/>
                    <a:pt x="2215172" y="53256"/>
                  </a:cubicBezTo>
                  <a:lnTo>
                    <a:pt x="2215172" y="676330"/>
                  </a:lnTo>
                  <a:cubicBezTo>
                    <a:pt x="2215172" y="705743"/>
                    <a:pt x="2191328" y="729586"/>
                    <a:pt x="2161916" y="729586"/>
                  </a:cubicBezTo>
                  <a:lnTo>
                    <a:pt x="53256" y="729586"/>
                  </a:lnTo>
                  <a:cubicBezTo>
                    <a:pt x="23844" y="729586"/>
                    <a:pt x="0" y="705743"/>
                    <a:pt x="0" y="676330"/>
                  </a:cubicBezTo>
                  <a:lnTo>
                    <a:pt x="0" y="53256"/>
                  </a:lnTo>
                  <a:cubicBezTo>
                    <a:pt x="0" y="23844"/>
                    <a:pt x="23844" y="0"/>
                    <a:pt x="53256" y="0"/>
                  </a:cubicBezTo>
                  <a:close/>
                </a:path>
              </a:pathLst>
            </a:custGeom>
            <a:solidFill>
              <a:srgbClr val="AAACAD"/>
            </a:solidFill>
            <a:ln cap="rnd">
              <a:noFill/>
              <a:prstDash val="solid"/>
              <a:round/>
            </a:ln>
          </p:spPr>
          <p:txBody>
            <a:bodyPr/>
            <a:lstStyle/>
            <a:p>
              <a:endParaRPr lang="en-US"/>
            </a:p>
          </p:txBody>
        </p:sp>
        <p:sp>
          <p:nvSpPr>
            <p:cNvPr id="4" name="TextBox 4"/>
            <p:cNvSpPr txBox="1"/>
            <p:nvPr/>
          </p:nvSpPr>
          <p:spPr>
            <a:xfrm>
              <a:off x="0" y="-38100"/>
              <a:ext cx="2215172" cy="767686"/>
            </a:xfrm>
            <a:prstGeom prst="rect">
              <a:avLst/>
            </a:prstGeom>
          </p:spPr>
          <p:txBody>
            <a:bodyPr lIns="23895" tIns="23895" rIns="23895" bIns="23895" rtlCol="0" anchor="ctr"/>
            <a:lstStyle/>
            <a:p>
              <a:pPr algn="ctr">
                <a:lnSpc>
                  <a:spcPts val="1909"/>
                </a:lnSpc>
                <a:spcBef>
                  <a:spcPct val="0"/>
                </a:spcBef>
              </a:pPr>
              <a:endParaRPr/>
            </a:p>
          </p:txBody>
        </p:sp>
      </p:grpSp>
      <p:grpSp>
        <p:nvGrpSpPr>
          <p:cNvPr id="5" name="Group 5"/>
          <p:cNvGrpSpPr/>
          <p:nvPr/>
        </p:nvGrpSpPr>
        <p:grpSpPr>
          <a:xfrm>
            <a:off x="1380740" y="1362449"/>
            <a:ext cx="5814827" cy="1915164"/>
            <a:chOff x="0" y="0"/>
            <a:chExt cx="2215172" cy="729586"/>
          </a:xfrm>
        </p:grpSpPr>
        <p:sp>
          <p:nvSpPr>
            <p:cNvPr id="6" name="Freeform 6"/>
            <p:cNvSpPr/>
            <p:nvPr/>
          </p:nvSpPr>
          <p:spPr>
            <a:xfrm>
              <a:off x="0" y="0"/>
              <a:ext cx="2215172" cy="729586"/>
            </a:xfrm>
            <a:custGeom>
              <a:avLst/>
              <a:gdLst/>
              <a:ahLst/>
              <a:cxnLst/>
              <a:rect l="l" t="t" r="r" b="b"/>
              <a:pathLst>
                <a:path w="2215172" h="729586">
                  <a:moveTo>
                    <a:pt x="53256" y="0"/>
                  </a:moveTo>
                  <a:lnTo>
                    <a:pt x="2161916" y="0"/>
                  </a:lnTo>
                  <a:cubicBezTo>
                    <a:pt x="2191328" y="0"/>
                    <a:pt x="2215172" y="23844"/>
                    <a:pt x="2215172" y="53256"/>
                  </a:cubicBezTo>
                  <a:lnTo>
                    <a:pt x="2215172" y="676330"/>
                  </a:lnTo>
                  <a:cubicBezTo>
                    <a:pt x="2215172" y="705743"/>
                    <a:pt x="2191328" y="729586"/>
                    <a:pt x="2161916" y="729586"/>
                  </a:cubicBezTo>
                  <a:lnTo>
                    <a:pt x="53256" y="729586"/>
                  </a:lnTo>
                  <a:cubicBezTo>
                    <a:pt x="23844" y="729586"/>
                    <a:pt x="0" y="705743"/>
                    <a:pt x="0" y="676330"/>
                  </a:cubicBezTo>
                  <a:lnTo>
                    <a:pt x="0" y="53256"/>
                  </a:lnTo>
                  <a:cubicBezTo>
                    <a:pt x="0" y="23844"/>
                    <a:pt x="23844" y="0"/>
                    <a:pt x="53256" y="0"/>
                  </a:cubicBezTo>
                  <a:close/>
                </a:path>
              </a:pathLst>
            </a:custGeom>
            <a:solidFill>
              <a:srgbClr val="FFFFFF"/>
            </a:solidFill>
            <a:ln cap="rnd">
              <a:noFill/>
              <a:prstDash val="solid"/>
              <a:round/>
            </a:ln>
          </p:spPr>
          <p:txBody>
            <a:bodyPr/>
            <a:lstStyle/>
            <a:p>
              <a:endParaRPr lang="en-US"/>
            </a:p>
          </p:txBody>
        </p:sp>
        <p:sp>
          <p:nvSpPr>
            <p:cNvPr id="7" name="TextBox 7"/>
            <p:cNvSpPr txBox="1"/>
            <p:nvPr/>
          </p:nvSpPr>
          <p:spPr>
            <a:xfrm>
              <a:off x="0" y="-38100"/>
              <a:ext cx="2215172" cy="767686"/>
            </a:xfrm>
            <a:prstGeom prst="rect">
              <a:avLst/>
            </a:prstGeom>
          </p:spPr>
          <p:txBody>
            <a:bodyPr lIns="23895" tIns="23895" rIns="23895" bIns="23895" rtlCol="0" anchor="ctr"/>
            <a:lstStyle/>
            <a:p>
              <a:pPr algn="ctr">
                <a:lnSpc>
                  <a:spcPts val="1909"/>
                </a:lnSpc>
                <a:spcBef>
                  <a:spcPct val="0"/>
                </a:spcBef>
              </a:pPr>
              <a:endParaRPr/>
            </a:p>
          </p:txBody>
        </p:sp>
      </p:grpSp>
      <p:grpSp>
        <p:nvGrpSpPr>
          <p:cNvPr id="8" name="Group 8"/>
          <p:cNvGrpSpPr/>
          <p:nvPr/>
        </p:nvGrpSpPr>
        <p:grpSpPr>
          <a:xfrm>
            <a:off x="1533140" y="6723022"/>
            <a:ext cx="5814827" cy="2558138"/>
            <a:chOff x="0" y="0"/>
            <a:chExt cx="2215172" cy="974529"/>
          </a:xfrm>
        </p:grpSpPr>
        <p:sp>
          <p:nvSpPr>
            <p:cNvPr id="9" name="Freeform 9"/>
            <p:cNvSpPr/>
            <p:nvPr/>
          </p:nvSpPr>
          <p:spPr>
            <a:xfrm>
              <a:off x="0" y="0"/>
              <a:ext cx="2215172" cy="974529"/>
            </a:xfrm>
            <a:custGeom>
              <a:avLst/>
              <a:gdLst/>
              <a:ahLst/>
              <a:cxnLst/>
              <a:rect l="l" t="t" r="r" b="b"/>
              <a:pathLst>
                <a:path w="2215172" h="974529">
                  <a:moveTo>
                    <a:pt x="53256" y="0"/>
                  </a:moveTo>
                  <a:lnTo>
                    <a:pt x="2161916" y="0"/>
                  </a:lnTo>
                  <a:cubicBezTo>
                    <a:pt x="2191328" y="0"/>
                    <a:pt x="2215172" y="23844"/>
                    <a:pt x="2215172" y="53256"/>
                  </a:cubicBezTo>
                  <a:lnTo>
                    <a:pt x="2215172" y="921272"/>
                  </a:lnTo>
                  <a:cubicBezTo>
                    <a:pt x="2215172" y="950685"/>
                    <a:pt x="2191328" y="974529"/>
                    <a:pt x="2161916" y="974529"/>
                  </a:cubicBezTo>
                  <a:lnTo>
                    <a:pt x="53256" y="974529"/>
                  </a:lnTo>
                  <a:cubicBezTo>
                    <a:pt x="23844" y="974529"/>
                    <a:pt x="0" y="950685"/>
                    <a:pt x="0" y="921272"/>
                  </a:cubicBezTo>
                  <a:lnTo>
                    <a:pt x="0" y="53256"/>
                  </a:lnTo>
                  <a:cubicBezTo>
                    <a:pt x="0" y="23844"/>
                    <a:pt x="23844" y="0"/>
                    <a:pt x="53256" y="0"/>
                  </a:cubicBezTo>
                  <a:close/>
                </a:path>
              </a:pathLst>
            </a:custGeom>
            <a:solidFill>
              <a:srgbClr val="A6A6A6"/>
            </a:solidFill>
            <a:ln cap="rnd">
              <a:noFill/>
              <a:prstDash val="solid"/>
              <a:round/>
            </a:ln>
          </p:spPr>
          <p:txBody>
            <a:bodyPr/>
            <a:lstStyle/>
            <a:p>
              <a:endParaRPr lang="en-US"/>
            </a:p>
          </p:txBody>
        </p:sp>
        <p:sp>
          <p:nvSpPr>
            <p:cNvPr id="10" name="TextBox 10"/>
            <p:cNvSpPr txBox="1"/>
            <p:nvPr/>
          </p:nvSpPr>
          <p:spPr>
            <a:xfrm>
              <a:off x="0" y="-38100"/>
              <a:ext cx="2215172" cy="1012629"/>
            </a:xfrm>
            <a:prstGeom prst="rect">
              <a:avLst/>
            </a:prstGeom>
          </p:spPr>
          <p:txBody>
            <a:bodyPr lIns="23895" tIns="23895" rIns="23895" bIns="23895" rtlCol="0" anchor="ctr"/>
            <a:lstStyle/>
            <a:p>
              <a:pPr algn="ctr">
                <a:lnSpc>
                  <a:spcPts val="1909"/>
                </a:lnSpc>
                <a:spcBef>
                  <a:spcPct val="0"/>
                </a:spcBef>
              </a:pPr>
              <a:endParaRPr/>
            </a:p>
          </p:txBody>
        </p:sp>
      </p:grpSp>
      <p:grpSp>
        <p:nvGrpSpPr>
          <p:cNvPr id="11" name="Group 11"/>
          <p:cNvGrpSpPr/>
          <p:nvPr/>
        </p:nvGrpSpPr>
        <p:grpSpPr>
          <a:xfrm>
            <a:off x="1380740" y="6570622"/>
            <a:ext cx="5814827" cy="2539375"/>
            <a:chOff x="0" y="0"/>
            <a:chExt cx="2215172" cy="967381"/>
          </a:xfrm>
        </p:grpSpPr>
        <p:sp>
          <p:nvSpPr>
            <p:cNvPr id="12" name="Freeform 12"/>
            <p:cNvSpPr/>
            <p:nvPr/>
          </p:nvSpPr>
          <p:spPr>
            <a:xfrm>
              <a:off x="0" y="0"/>
              <a:ext cx="2215172" cy="967381"/>
            </a:xfrm>
            <a:custGeom>
              <a:avLst/>
              <a:gdLst/>
              <a:ahLst/>
              <a:cxnLst/>
              <a:rect l="l" t="t" r="r" b="b"/>
              <a:pathLst>
                <a:path w="2215172" h="967381">
                  <a:moveTo>
                    <a:pt x="53256" y="0"/>
                  </a:moveTo>
                  <a:lnTo>
                    <a:pt x="2161916" y="0"/>
                  </a:lnTo>
                  <a:cubicBezTo>
                    <a:pt x="2191328" y="0"/>
                    <a:pt x="2215172" y="23844"/>
                    <a:pt x="2215172" y="53256"/>
                  </a:cubicBezTo>
                  <a:lnTo>
                    <a:pt x="2215172" y="914124"/>
                  </a:lnTo>
                  <a:cubicBezTo>
                    <a:pt x="2215172" y="943537"/>
                    <a:pt x="2191328" y="967381"/>
                    <a:pt x="2161916" y="967381"/>
                  </a:cubicBezTo>
                  <a:lnTo>
                    <a:pt x="53256" y="967381"/>
                  </a:lnTo>
                  <a:cubicBezTo>
                    <a:pt x="23844" y="967381"/>
                    <a:pt x="0" y="943537"/>
                    <a:pt x="0" y="914124"/>
                  </a:cubicBezTo>
                  <a:lnTo>
                    <a:pt x="0" y="53256"/>
                  </a:lnTo>
                  <a:cubicBezTo>
                    <a:pt x="0" y="23844"/>
                    <a:pt x="23844" y="0"/>
                    <a:pt x="53256" y="0"/>
                  </a:cubicBezTo>
                  <a:close/>
                </a:path>
              </a:pathLst>
            </a:custGeom>
            <a:solidFill>
              <a:srgbClr val="FFFFFF"/>
            </a:solidFill>
            <a:ln cap="rnd">
              <a:noFill/>
              <a:prstDash val="solid"/>
              <a:round/>
            </a:ln>
          </p:spPr>
          <p:txBody>
            <a:bodyPr/>
            <a:lstStyle/>
            <a:p>
              <a:endParaRPr lang="en-US"/>
            </a:p>
          </p:txBody>
        </p:sp>
        <p:sp>
          <p:nvSpPr>
            <p:cNvPr id="13" name="TextBox 13"/>
            <p:cNvSpPr txBox="1"/>
            <p:nvPr/>
          </p:nvSpPr>
          <p:spPr>
            <a:xfrm>
              <a:off x="0" y="-38100"/>
              <a:ext cx="2215172" cy="1005481"/>
            </a:xfrm>
            <a:prstGeom prst="rect">
              <a:avLst/>
            </a:prstGeom>
          </p:spPr>
          <p:txBody>
            <a:bodyPr lIns="23895" tIns="23895" rIns="23895" bIns="23895" rtlCol="0" anchor="ctr"/>
            <a:lstStyle/>
            <a:p>
              <a:pPr algn="ctr">
                <a:lnSpc>
                  <a:spcPts val="1909"/>
                </a:lnSpc>
                <a:spcBef>
                  <a:spcPct val="0"/>
                </a:spcBef>
              </a:pPr>
              <a:endParaRPr/>
            </a:p>
          </p:txBody>
        </p:sp>
      </p:grpSp>
      <p:grpSp>
        <p:nvGrpSpPr>
          <p:cNvPr id="14" name="Group 14"/>
          <p:cNvGrpSpPr/>
          <p:nvPr/>
        </p:nvGrpSpPr>
        <p:grpSpPr>
          <a:xfrm>
            <a:off x="462533" y="3942566"/>
            <a:ext cx="5814827" cy="2247056"/>
            <a:chOff x="0" y="0"/>
            <a:chExt cx="2215172" cy="856021"/>
          </a:xfrm>
        </p:grpSpPr>
        <p:sp>
          <p:nvSpPr>
            <p:cNvPr id="15" name="Freeform 15"/>
            <p:cNvSpPr/>
            <p:nvPr/>
          </p:nvSpPr>
          <p:spPr>
            <a:xfrm>
              <a:off x="0" y="0"/>
              <a:ext cx="2215172" cy="856021"/>
            </a:xfrm>
            <a:custGeom>
              <a:avLst/>
              <a:gdLst/>
              <a:ahLst/>
              <a:cxnLst/>
              <a:rect l="l" t="t" r="r" b="b"/>
              <a:pathLst>
                <a:path w="2215172" h="856021">
                  <a:moveTo>
                    <a:pt x="53256" y="0"/>
                  </a:moveTo>
                  <a:lnTo>
                    <a:pt x="2161916" y="0"/>
                  </a:lnTo>
                  <a:cubicBezTo>
                    <a:pt x="2191328" y="0"/>
                    <a:pt x="2215172" y="23844"/>
                    <a:pt x="2215172" y="53256"/>
                  </a:cubicBezTo>
                  <a:lnTo>
                    <a:pt x="2215172" y="802765"/>
                  </a:lnTo>
                  <a:cubicBezTo>
                    <a:pt x="2215172" y="832178"/>
                    <a:pt x="2191328" y="856021"/>
                    <a:pt x="2161916" y="856021"/>
                  </a:cubicBezTo>
                  <a:lnTo>
                    <a:pt x="53256" y="856021"/>
                  </a:lnTo>
                  <a:cubicBezTo>
                    <a:pt x="23844" y="856021"/>
                    <a:pt x="0" y="832178"/>
                    <a:pt x="0" y="802765"/>
                  </a:cubicBezTo>
                  <a:lnTo>
                    <a:pt x="0" y="53256"/>
                  </a:lnTo>
                  <a:cubicBezTo>
                    <a:pt x="0" y="23844"/>
                    <a:pt x="23844" y="0"/>
                    <a:pt x="53256" y="0"/>
                  </a:cubicBezTo>
                  <a:close/>
                </a:path>
              </a:pathLst>
            </a:custGeom>
            <a:solidFill>
              <a:srgbClr val="AAACAD"/>
            </a:solidFill>
            <a:ln cap="rnd">
              <a:noFill/>
              <a:prstDash val="solid"/>
              <a:round/>
            </a:ln>
          </p:spPr>
          <p:txBody>
            <a:bodyPr/>
            <a:lstStyle/>
            <a:p>
              <a:endParaRPr lang="en-US"/>
            </a:p>
          </p:txBody>
        </p:sp>
        <p:sp>
          <p:nvSpPr>
            <p:cNvPr id="16" name="TextBox 16"/>
            <p:cNvSpPr txBox="1"/>
            <p:nvPr/>
          </p:nvSpPr>
          <p:spPr>
            <a:xfrm>
              <a:off x="0" y="-38100"/>
              <a:ext cx="2215172" cy="894121"/>
            </a:xfrm>
            <a:prstGeom prst="rect">
              <a:avLst/>
            </a:prstGeom>
          </p:spPr>
          <p:txBody>
            <a:bodyPr lIns="23895" tIns="23895" rIns="23895" bIns="23895" rtlCol="0" anchor="ctr"/>
            <a:lstStyle/>
            <a:p>
              <a:pPr marL="0" lvl="0" indent="0" algn="ctr">
                <a:lnSpc>
                  <a:spcPts val="1909"/>
                </a:lnSpc>
                <a:spcBef>
                  <a:spcPct val="0"/>
                </a:spcBef>
              </a:pPr>
              <a:endParaRPr/>
            </a:p>
          </p:txBody>
        </p:sp>
      </p:grpSp>
      <p:grpSp>
        <p:nvGrpSpPr>
          <p:cNvPr id="17" name="Group 17"/>
          <p:cNvGrpSpPr/>
          <p:nvPr/>
        </p:nvGrpSpPr>
        <p:grpSpPr>
          <a:xfrm>
            <a:off x="576833" y="3790166"/>
            <a:ext cx="5814827" cy="2247056"/>
            <a:chOff x="0" y="0"/>
            <a:chExt cx="2215172" cy="856021"/>
          </a:xfrm>
        </p:grpSpPr>
        <p:sp>
          <p:nvSpPr>
            <p:cNvPr id="18" name="Freeform 18"/>
            <p:cNvSpPr/>
            <p:nvPr/>
          </p:nvSpPr>
          <p:spPr>
            <a:xfrm>
              <a:off x="0" y="0"/>
              <a:ext cx="2215172" cy="856021"/>
            </a:xfrm>
            <a:custGeom>
              <a:avLst/>
              <a:gdLst/>
              <a:ahLst/>
              <a:cxnLst/>
              <a:rect l="l" t="t" r="r" b="b"/>
              <a:pathLst>
                <a:path w="2215172" h="856021">
                  <a:moveTo>
                    <a:pt x="53256" y="0"/>
                  </a:moveTo>
                  <a:lnTo>
                    <a:pt x="2161916" y="0"/>
                  </a:lnTo>
                  <a:cubicBezTo>
                    <a:pt x="2191328" y="0"/>
                    <a:pt x="2215172" y="23844"/>
                    <a:pt x="2215172" y="53256"/>
                  </a:cubicBezTo>
                  <a:lnTo>
                    <a:pt x="2215172" y="802765"/>
                  </a:lnTo>
                  <a:cubicBezTo>
                    <a:pt x="2215172" y="832178"/>
                    <a:pt x="2191328" y="856021"/>
                    <a:pt x="2161916" y="856021"/>
                  </a:cubicBezTo>
                  <a:lnTo>
                    <a:pt x="53256" y="856021"/>
                  </a:lnTo>
                  <a:cubicBezTo>
                    <a:pt x="23844" y="856021"/>
                    <a:pt x="0" y="832178"/>
                    <a:pt x="0" y="802765"/>
                  </a:cubicBezTo>
                  <a:lnTo>
                    <a:pt x="0" y="53256"/>
                  </a:lnTo>
                  <a:cubicBezTo>
                    <a:pt x="0" y="23844"/>
                    <a:pt x="23844" y="0"/>
                    <a:pt x="53256" y="0"/>
                  </a:cubicBezTo>
                  <a:close/>
                </a:path>
              </a:pathLst>
            </a:custGeom>
            <a:solidFill>
              <a:srgbClr val="FFFFFF"/>
            </a:solidFill>
            <a:ln cap="rnd">
              <a:noFill/>
              <a:prstDash val="solid"/>
              <a:round/>
            </a:ln>
          </p:spPr>
          <p:txBody>
            <a:bodyPr/>
            <a:lstStyle/>
            <a:p>
              <a:endParaRPr lang="en-US"/>
            </a:p>
          </p:txBody>
        </p:sp>
        <p:sp>
          <p:nvSpPr>
            <p:cNvPr id="19" name="TextBox 19"/>
            <p:cNvSpPr txBox="1"/>
            <p:nvPr/>
          </p:nvSpPr>
          <p:spPr>
            <a:xfrm>
              <a:off x="0" y="-38100"/>
              <a:ext cx="2215172" cy="894121"/>
            </a:xfrm>
            <a:prstGeom prst="rect">
              <a:avLst/>
            </a:prstGeom>
          </p:spPr>
          <p:txBody>
            <a:bodyPr lIns="23895" tIns="23895" rIns="23895" bIns="23895" rtlCol="0" anchor="ctr"/>
            <a:lstStyle/>
            <a:p>
              <a:pPr marL="0" lvl="0" indent="0" algn="ctr">
                <a:lnSpc>
                  <a:spcPts val="1909"/>
                </a:lnSpc>
                <a:spcBef>
                  <a:spcPct val="0"/>
                </a:spcBef>
              </a:pPr>
              <a:endParaRPr/>
            </a:p>
          </p:txBody>
        </p:sp>
      </p:grpSp>
      <p:grpSp>
        <p:nvGrpSpPr>
          <p:cNvPr id="20" name="Group 20"/>
          <p:cNvGrpSpPr>
            <a:grpSpLocks noChangeAspect="1"/>
          </p:cNvGrpSpPr>
          <p:nvPr/>
        </p:nvGrpSpPr>
        <p:grpSpPr>
          <a:xfrm>
            <a:off x="576833" y="1542730"/>
            <a:ext cx="1607813" cy="1601533"/>
            <a:chOff x="0" y="0"/>
            <a:chExt cx="6502400" cy="6477000"/>
          </a:xfrm>
        </p:grpSpPr>
        <p:sp>
          <p:nvSpPr>
            <p:cNvPr id="21" name="Freeform 21"/>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2" cstate="email">
                <a:extLst>
                  <a:ext uri="{28A0092B-C50C-407E-A947-70E740481C1C}">
                    <a14:useLocalDpi xmlns:a14="http://schemas.microsoft.com/office/drawing/2010/main"/>
                  </a:ext>
                </a:extLst>
              </a:blip>
              <a:stretch>
                <a:fillRect l="-8799" t="-51269" r="-1617" b="-14888"/>
              </a:stretch>
            </a:blipFill>
          </p:spPr>
          <p:txBody>
            <a:bodyPr/>
            <a:lstStyle/>
            <a:p>
              <a:endParaRPr lang="en-US"/>
            </a:p>
          </p:txBody>
        </p:sp>
        <p:sp>
          <p:nvSpPr>
            <p:cNvPr id="22" name="Freeform 22"/>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D8D4D4"/>
            </a:solidFill>
          </p:spPr>
          <p:txBody>
            <a:bodyPr/>
            <a:lstStyle/>
            <a:p>
              <a:endParaRPr lang="en-US"/>
            </a:p>
          </p:txBody>
        </p:sp>
      </p:grpSp>
      <p:grpSp>
        <p:nvGrpSpPr>
          <p:cNvPr id="23" name="Group 23"/>
          <p:cNvGrpSpPr>
            <a:grpSpLocks noChangeAspect="1"/>
          </p:cNvGrpSpPr>
          <p:nvPr/>
        </p:nvGrpSpPr>
        <p:grpSpPr>
          <a:xfrm>
            <a:off x="576833" y="6963343"/>
            <a:ext cx="1607813" cy="1601533"/>
            <a:chOff x="0" y="0"/>
            <a:chExt cx="6502400" cy="6477000"/>
          </a:xfrm>
        </p:grpSpPr>
        <p:sp>
          <p:nvSpPr>
            <p:cNvPr id="24" name="Freeform 2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cstate="email">
                <a:extLst>
                  <a:ext uri="{28A0092B-C50C-407E-A947-70E740481C1C}">
                    <a14:useLocalDpi xmlns:a14="http://schemas.microsoft.com/office/drawing/2010/main"/>
                  </a:ext>
                </a:extLst>
              </a:blip>
              <a:stretch>
                <a:fillRect l="-33734" t="-16215" r="-39920"/>
              </a:stretch>
            </a:blipFill>
          </p:spPr>
          <p:txBody>
            <a:bodyPr/>
            <a:lstStyle/>
            <a:p>
              <a:endParaRPr lang="en-US"/>
            </a:p>
          </p:txBody>
        </p:sp>
        <p:sp>
          <p:nvSpPr>
            <p:cNvPr id="25" name="Freeform 2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D8D4D4"/>
            </a:solidFill>
          </p:spPr>
          <p:txBody>
            <a:bodyPr/>
            <a:lstStyle/>
            <a:p>
              <a:endParaRPr lang="en-US"/>
            </a:p>
          </p:txBody>
        </p:sp>
      </p:grpSp>
      <p:grpSp>
        <p:nvGrpSpPr>
          <p:cNvPr id="26" name="Group 26"/>
          <p:cNvGrpSpPr>
            <a:grpSpLocks noChangeAspect="1"/>
          </p:cNvGrpSpPr>
          <p:nvPr/>
        </p:nvGrpSpPr>
        <p:grpSpPr>
          <a:xfrm>
            <a:off x="5587753" y="4072440"/>
            <a:ext cx="1607813" cy="1601533"/>
            <a:chOff x="0" y="0"/>
            <a:chExt cx="6502400" cy="6477000"/>
          </a:xfrm>
        </p:grpSpPr>
        <p:sp>
          <p:nvSpPr>
            <p:cNvPr id="27" name="Freeform 27"/>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cstate="email">
                <a:extLst>
                  <a:ext uri="{28A0092B-C50C-407E-A947-70E740481C1C}">
                    <a14:useLocalDpi xmlns:a14="http://schemas.microsoft.com/office/drawing/2010/main"/>
                  </a:ext>
                </a:extLst>
              </a:blip>
              <a:stretch>
                <a:fillRect l="-81754" t="-12357" r="-58340" b="-48321"/>
              </a:stretch>
            </a:blipFill>
          </p:spPr>
          <p:txBody>
            <a:bodyPr/>
            <a:lstStyle/>
            <a:p>
              <a:endParaRPr lang="en-US"/>
            </a:p>
          </p:txBody>
        </p:sp>
        <p:sp>
          <p:nvSpPr>
            <p:cNvPr id="28" name="Freeform 28"/>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D8D4D4"/>
            </a:solidFill>
          </p:spPr>
          <p:txBody>
            <a:bodyPr/>
            <a:lstStyle/>
            <a:p>
              <a:endParaRPr lang="en-US"/>
            </a:p>
          </p:txBody>
        </p:sp>
      </p:grpSp>
      <p:sp>
        <p:nvSpPr>
          <p:cNvPr id="29" name="TextBox 29"/>
          <p:cNvSpPr txBox="1"/>
          <p:nvPr/>
        </p:nvSpPr>
        <p:spPr>
          <a:xfrm>
            <a:off x="2357835" y="1504630"/>
            <a:ext cx="4495000" cy="249908"/>
          </a:xfrm>
          <a:prstGeom prst="rect">
            <a:avLst/>
          </a:prstGeom>
        </p:spPr>
        <p:txBody>
          <a:bodyPr lIns="0" tIns="0" rIns="0" bIns="0" rtlCol="0" anchor="t">
            <a:spAutoFit/>
          </a:bodyPr>
          <a:lstStyle/>
          <a:p>
            <a:pPr algn="l">
              <a:lnSpc>
                <a:spcPts val="1975"/>
              </a:lnSpc>
            </a:pPr>
            <a:r>
              <a:rPr lang="en-US" sz="1411">
                <a:solidFill>
                  <a:srgbClr val="010101"/>
                </a:solidFill>
                <a:latin typeface="Georgia Pro Bold"/>
              </a:rPr>
              <a:t>1. Descuidar la información a otros agentes </a:t>
            </a:r>
          </a:p>
        </p:txBody>
      </p:sp>
      <p:sp>
        <p:nvSpPr>
          <p:cNvPr id="30" name="TextBox 30"/>
          <p:cNvSpPr txBox="1"/>
          <p:nvPr/>
        </p:nvSpPr>
        <p:spPr>
          <a:xfrm>
            <a:off x="2286673" y="6780172"/>
            <a:ext cx="2582680" cy="249908"/>
          </a:xfrm>
          <a:prstGeom prst="rect">
            <a:avLst/>
          </a:prstGeom>
        </p:spPr>
        <p:txBody>
          <a:bodyPr lIns="0" tIns="0" rIns="0" bIns="0" rtlCol="0" anchor="t">
            <a:spAutoFit/>
          </a:bodyPr>
          <a:lstStyle/>
          <a:p>
            <a:pPr algn="l">
              <a:lnSpc>
                <a:spcPts val="1975"/>
              </a:lnSpc>
            </a:pPr>
            <a:r>
              <a:rPr lang="en-US" sz="1411">
                <a:solidFill>
                  <a:srgbClr val="010101"/>
                </a:solidFill>
                <a:latin typeface="Georgia Pro Bold"/>
              </a:rPr>
              <a:t>3. Nueva construcción</a:t>
            </a:r>
          </a:p>
        </p:txBody>
      </p:sp>
      <p:sp>
        <p:nvSpPr>
          <p:cNvPr id="31" name="TextBox 31"/>
          <p:cNvSpPr txBox="1"/>
          <p:nvPr/>
        </p:nvSpPr>
        <p:spPr>
          <a:xfrm>
            <a:off x="1025409" y="3972247"/>
            <a:ext cx="3800949" cy="249908"/>
          </a:xfrm>
          <a:prstGeom prst="rect">
            <a:avLst/>
          </a:prstGeom>
        </p:spPr>
        <p:txBody>
          <a:bodyPr lIns="0" tIns="0" rIns="0" bIns="0" rtlCol="0" anchor="t">
            <a:spAutoFit/>
          </a:bodyPr>
          <a:lstStyle/>
          <a:p>
            <a:pPr algn="l">
              <a:lnSpc>
                <a:spcPts val="1975"/>
              </a:lnSpc>
            </a:pPr>
            <a:r>
              <a:rPr lang="en-US" sz="1411">
                <a:solidFill>
                  <a:srgbClr val="010101"/>
                </a:solidFill>
                <a:latin typeface="Georgia Pro Bold"/>
              </a:rPr>
              <a:t>2. En venta por el propietario</a:t>
            </a:r>
          </a:p>
        </p:txBody>
      </p:sp>
      <p:sp>
        <p:nvSpPr>
          <p:cNvPr id="32" name="TextBox 32"/>
          <p:cNvSpPr txBox="1"/>
          <p:nvPr/>
        </p:nvSpPr>
        <p:spPr>
          <a:xfrm>
            <a:off x="2192292" y="1901954"/>
            <a:ext cx="4818108" cy="1220912"/>
          </a:xfrm>
          <a:prstGeom prst="rect">
            <a:avLst/>
          </a:prstGeom>
        </p:spPr>
        <p:txBody>
          <a:bodyPr wrap="square" lIns="0" tIns="0" rIns="0" bIns="0" rtlCol="0" anchor="t">
            <a:spAutoFit/>
          </a:bodyPr>
          <a:lstStyle/>
          <a:p>
            <a:pPr algn="just">
              <a:lnSpc>
                <a:spcPts val="1559"/>
              </a:lnSpc>
            </a:pPr>
            <a:r>
              <a:rPr lang="en-US" sz="1200" dirty="0" err="1">
                <a:solidFill>
                  <a:srgbClr val="000000"/>
                </a:solidFill>
                <a:latin typeface="Georgia Pro"/>
              </a:rPr>
              <a:t>Visitar</a:t>
            </a:r>
            <a:r>
              <a:rPr lang="en-US" sz="1200" dirty="0">
                <a:solidFill>
                  <a:srgbClr val="000000"/>
                </a:solidFill>
                <a:latin typeface="Georgia Pro"/>
              </a:rPr>
              <a:t> casas </a:t>
            </a:r>
            <a:r>
              <a:rPr lang="en-US" sz="1200" dirty="0" err="1">
                <a:solidFill>
                  <a:srgbClr val="000000"/>
                </a:solidFill>
                <a:latin typeface="Georgia Pro"/>
              </a:rPr>
              <a:t>abiertas</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cuenta</a:t>
            </a:r>
            <a:r>
              <a:rPr lang="en-US" sz="1200" dirty="0">
                <a:solidFill>
                  <a:srgbClr val="000000"/>
                </a:solidFill>
                <a:latin typeface="Georgia Pro"/>
              </a:rPr>
              <a:t> es </a:t>
            </a:r>
            <a:r>
              <a:rPr lang="en-US" sz="1200" dirty="0" err="1">
                <a:solidFill>
                  <a:srgbClr val="000000"/>
                </a:solidFill>
                <a:latin typeface="Georgia Pro"/>
              </a:rPr>
              <a:t>una</a:t>
            </a:r>
            <a:r>
              <a:rPr lang="en-US" sz="1200" dirty="0">
                <a:solidFill>
                  <a:srgbClr val="000000"/>
                </a:solidFill>
                <a:latin typeface="Georgia Pro"/>
              </a:rPr>
              <a:t> forma </a:t>
            </a:r>
            <a:r>
              <a:rPr lang="en-US" sz="1200" dirty="0" err="1">
                <a:solidFill>
                  <a:srgbClr val="000000"/>
                </a:solidFill>
                <a:latin typeface="Georgia Pro"/>
              </a:rPr>
              <a:t>estupenda</a:t>
            </a:r>
            <a:r>
              <a:rPr lang="en-US" sz="1200" dirty="0">
                <a:solidFill>
                  <a:srgbClr val="000000"/>
                </a:solidFill>
                <a:latin typeface="Georgia Pro"/>
              </a:rPr>
              <a:t> de </a:t>
            </a:r>
            <a:r>
              <a:rPr lang="en-US" sz="1200" dirty="0" err="1">
                <a:solidFill>
                  <a:srgbClr val="000000"/>
                </a:solidFill>
                <a:latin typeface="Georgia Pro"/>
              </a:rPr>
              <a:t>aprender</a:t>
            </a:r>
            <a:r>
              <a:rPr lang="en-US" sz="1200" dirty="0">
                <a:solidFill>
                  <a:srgbClr val="000000"/>
                </a:solidFill>
                <a:latin typeface="Georgia Pro"/>
              </a:rPr>
              <a:t> lo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gusta</a:t>
            </a:r>
            <a:r>
              <a:rPr lang="en-US" sz="1200" dirty="0">
                <a:solidFill>
                  <a:srgbClr val="000000"/>
                </a:solidFill>
                <a:latin typeface="Georgia Pro"/>
              </a:rPr>
              <a:t> y lo que no. </a:t>
            </a:r>
            <a:r>
              <a:rPr lang="en-US" sz="1200" dirty="0" err="1">
                <a:solidFill>
                  <a:srgbClr val="000000"/>
                </a:solidFill>
                <a:latin typeface="Georgia Pro Bold"/>
              </a:rPr>
              <a:t>Asegúrate</a:t>
            </a:r>
            <a:r>
              <a:rPr lang="en-US" sz="1200" dirty="0">
                <a:solidFill>
                  <a:srgbClr val="000000"/>
                </a:solidFill>
                <a:latin typeface="Georgia Pro Bold"/>
              </a:rPr>
              <a:t> de </a:t>
            </a:r>
            <a:r>
              <a:rPr lang="en-US" sz="1200" dirty="0" err="1">
                <a:solidFill>
                  <a:srgbClr val="000000"/>
                </a:solidFill>
                <a:latin typeface="Georgia Pro Bold"/>
              </a:rPr>
              <a:t>registrarte</a:t>
            </a:r>
            <a:r>
              <a:rPr lang="en-US" sz="1200" dirty="0">
                <a:solidFill>
                  <a:srgbClr val="000000"/>
                </a:solidFill>
                <a:latin typeface="Georgia Pro Bold"/>
              </a:rPr>
              <a:t> con </a:t>
            </a:r>
            <a:r>
              <a:rPr lang="en-US" sz="1200" dirty="0" err="1">
                <a:solidFill>
                  <a:srgbClr val="000000"/>
                </a:solidFill>
                <a:latin typeface="Georgia Pro Bold"/>
              </a:rPr>
              <a:t>el</a:t>
            </a:r>
            <a:r>
              <a:rPr lang="en-US" sz="1200" dirty="0">
                <a:solidFill>
                  <a:srgbClr val="000000"/>
                </a:solidFill>
                <a:latin typeface="Georgia Pro Bold"/>
              </a:rPr>
              <a:t> </a:t>
            </a:r>
            <a:r>
              <a:rPr lang="en-US" sz="1200" dirty="0" err="1">
                <a:solidFill>
                  <a:srgbClr val="000000"/>
                </a:solidFill>
                <a:latin typeface="Georgia Pro Bold"/>
              </a:rPr>
              <a:t>agente</a:t>
            </a:r>
            <a:r>
              <a:rPr lang="en-US" sz="1200" dirty="0">
                <a:solidFill>
                  <a:srgbClr val="000000"/>
                </a:solidFill>
                <a:latin typeface="Georgia Pro Bold"/>
              </a:rPr>
              <a:t> </a:t>
            </a:r>
            <a:r>
              <a:rPr lang="en-US" sz="1200" dirty="0" err="1">
                <a:solidFill>
                  <a:srgbClr val="000000"/>
                </a:solidFill>
                <a:latin typeface="Georgia Pro Bold"/>
              </a:rPr>
              <a:t>anfitrión</a:t>
            </a:r>
            <a:r>
              <a:rPr lang="en-US" sz="1200" dirty="0">
                <a:solidFill>
                  <a:srgbClr val="000000"/>
                </a:solidFill>
                <a:latin typeface="Georgia Pro Bold"/>
              </a:rPr>
              <a:t> y </a:t>
            </a:r>
            <a:r>
              <a:rPr lang="en-US" sz="1200" dirty="0" err="1">
                <a:solidFill>
                  <a:srgbClr val="000000"/>
                </a:solidFill>
                <a:latin typeface="Georgia Pro Bold"/>
              </a:rPr>
              <a:t>hazle</a:t>
            </a:r>
            <a:r>
              <a:rPr lang="en-US" sz="1200" dirty="0">
                <a:solidFill>
                  <a:srgbClr val="000000"/>
                </a:solidFill>
                <a:latin typeface="Georgia Pro Bold"/>
              </a:rPr>
              <a:t> saber que </a:t>
            </a:r>
            <a:r>
              <a:rPr lang="en-US" sz="1200" dirty="0" err="1">
                <a:solidFill>
                  <a:srgbClr val="000000"/>
                </a:solidFill>
                <a:latin typeface="Georgia Pro Bold"/>
              </a:rPr>
              <a:t>ya</a:t>
            </a:r>
            <a:r>
              <a:rPr lang="en-US" sz="1200" dirty="0">
                <a:solidFill>
                  <a:srgbClr val="000000"/>
                </a:solidFill>
                <a:latin typeface="Georgia Pro Bold"/>
              </a:rPr>
              <a:t> </a:t>
            </a:r>
            <a:r>
              <a:rPr lang="en-US" sz="1200" dirty="0" err="1">
                <a:solidFill>
                  <a:srgbClr val="000000"/>
                </a:solidFill>
                <a:latin typeface="Georgia Pro Bold"/>
              </a:rPr>
              <a:t>estás</a:t>
            </a:r>
            <a:r>
              <a:rPr lang="en-US" sz="1200" dirty="0">
                <a:solidFill>
                  <a:srgbClr val="000000"/>
                </a:solidFill>
                <a:latin typeface="Georgia Pro Bold"/>
              </a:rPr>
              <a:t> </a:t>
            </a:r>
            <a:r>
              <a:rPr lang="en-US" sz="1200" dirty="0" err="1">
                <a:solidFill>
                  <a:srgbClr val="000000"/>
                </a:solidFill>
                <a:latin typeface="Georgia Pro Bold"/>
              </a:rPr>
              <a:t>asociado</a:t>
            </a:r>
            <a:r>
              <a:rPr lang="en-US" sz="1200" dirty="0">
                <a:solidFill>
                  <a:srgbClr val="000000"/>
                </a:solidFill>
                <a:latin typeface="Georgia Pro Bold"/>
              </a:rPr>
              <a:t> con un </a:t>
            </a:r>
            <a:r>
              <a:rPr lang="en-US" sz="1200" dirty="0" err="1">
                <a:solidFill>
                  <a:srgbClr val="000000"/>
                </a:solidFill>
                <a:latin typeface="Georgia Pro Bold"/>
              </a:rPr>
              <a:t>agente</a:t>
            </a:r>
            <a:r>
              <a:rPr lang="en-US" sz="1200" dirty="0">
                <a:solidFill>
                  <a:srgbClr val="000000"/>
                </a:solidFill>
                <a:latin typeface="Georgia Pro Bold"/>
              </a:rPr>
              <a:t>.</a:t>
            </a:r>
            <a:r>
              <a:rPr lang="en-US" sz="1200" dirty="0">
                <a:solidFill>
                  <a:srgbClr val="000000"/>
                </a:solidFill>
                <a:latin typeface="Georgia Pro"/>
              </a:rPr>
              <a:t> Sin </a:t>
            </a:r>
            <a:r>
              <a:rPr lang="en-US" sz="1200" dirty="0" err="1">
                <a:solidFill>
                  <a:srgbClr val="000000"/>
                </a:solidFill>
                <a:latin typeface="Georgia Pro"/>
              </a:rPr>
              <a:t>revelar</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actual </a:t>
            </a:r>
            <a:r>
              <a:rPr lang="en-US" sz="1200" dirty="0" err="1">
                <a:solidFill>
                  <a:srgbClr val="000000"/>
                </a:solidFill>
                <a:latin typeface="Georgia Pro"/>
              </a:rPr>
              <a:t>relación</a:t>
            </a:r>
            <a:r>
              <a:rPr lang="en-US" sz="1200" dirty="0">
                <a:solidFill>
                  <a:srgbClr val="000000"/>
                </a:solidFill>
                <a:latin typeface="Georgia Pro"/>
              </a:rPr>
              <a:t> comprador-</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vendedor</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estar</a:t>
            </a:r>
            <a:r>
              <a:rPr lang="en-US" sz="1200" dirty="0">
                <a:solidFill>
                  <a:srgbClr val="000000"/>
                </a:solidFill>
                <a:latin typeface="Georgia Pro"/>
              </a:rPr>
              <a:t> </a:t>
            </a:r>
            <a:r>
              <a:rPr lang="en-US" sz="1200" dirty="0" err="1">
                <a:solidFill>
                  <a:srgbClr val="000000"/>
                </a:solidFill>
                <a:latin typeface="Georgia Pro"/>
              </a:rPr>
              <a:t>justificado</a:t>
            </a:r>
            <a:r>
              <a:rPr lang="en-US" sz="1200" dirty="0">
                <a:solidFill>
                  <a:srgbClr val="000000"/>
                </a:solidFill>
                <a:latin typeface="Georgia Pro"/>
              </a:rPr>
              <a:t> al alegar que </a:t>
            </a:r>
            <a:r>
              <a:rPr lang="en-US" sz="1200" dirty="0" err="1">
                <a:solidFill>
                  <a:srgbClr val="000000"/>
                </a:solidFill>
                <a:latin typeface="Georgia Pro"/>
              </a:rPr>
              <a:t>tiene</a:t>
            </a:r>
            <a:r>
              <a:rPr lang="en-US" sz="1200" dirty="0">
                <a:solidFill>
                  <a:srgbClr val="000000"/>
                </a:solidFill>
                <a:latin typeface="Georgia Pro"/>
              </a:rPr>
              <a:t> </a:t>
            </a:r>
            <a:r>
              <a:rPr lang="en-US" sz="1200" dirty="0" err="1">
                <a:solidFill>
                  <a:srgbClr val="000000"/>
                </a:solidFill>
                <a:latin typeface="Georgia Pro"/>
              </a:rPr>
              <a:t>cláusula</a:t>
            </a:r>
            <a:r>
              <a:rPr lang="en-US" sz="1200" dirty="0">
                <a:solidFill>
                  <a:srgbClr val="000000"/>
                </a:solidFill>
                <a:latin typeface="Georgia Pro"/>
              </a:rPr>
              <a:t> de </a:t>
            </a:r>
            <a:r>
              <a:rPr lang="en-US" sz="1200" dirty="0" err="1">
                <a:solidFill>
                  <a:srgbClr val="000000"/>
                </a:solidFill>
                <a:latin typeface="Georgia Pro"/>
              </a:rPr>
              <a:t>procuración</a:t>
            </a:r>
            <a:r>
              <a:rPr lang="en-US" sz="1200" dirty="0">
                <a:solidFill>
                  <a:srgbClr val="000000"/>
                </a:solidFill>
                <a:latin typeface="Georgia Pro"/>
              </a:rPr>
              <a:t> y que se le </a:t>
            </a:r>
            <a:r>
              <a:rPr lang="en-US" sz="1200" dirty="0" err="1">
                <a:solidFill>
                  <a:srgbClr val="000000"/>
                </a:solidFill>
                <a:latin typeface="Georgia Pro"/>
              </a:rPr>
              <a:t>deben</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honorarios</a:t>
            </a:r>
            <a:r>
              <a:rPr lang="en-US" sz="1200" dirty="0">
                <a:solidFill>
                  <a:srgbClr val="000000"/>
                </a:solidFill>
                <a:latin typeface="Georgia Pro"/>
              </a:rPr>
              <a:t> del </a:t>
            </a:r>
            <a:r>
              <a:rPr lang="en-US" sz="1200" dirty="0" err="1">
                <a:solidFill>
                  <a:srgbClr val="000000"/>
                </a:solidFill>
                <a:latin typeface="Georgia Pro"/>
              </a:rPr>
              <a:t>lado</a:t>
            </a:r>
            <a:r>
              <a:rPr lang="en-US" sz="1200" dirty="0">
                <a:solidFill>
                  <a:srgbClr val="000000"/>
                </a:solidFill>
                <a:latin typeface="Georgia Pro"/>
              </a:rPr>
              <a:t> del comprador.</a:t>
            </a:r>
          </a:p>
        </p:txBody>
      </p:sp>
      <p:sp>
        <p:nvSpPr>
          <p:cNvPr id="33" name="TextBox 33"/>
          <p:cNvSpPr txBox="1"/>
          <p:nvPr/>
        </p:nvSpPr>
        <p:spPr>
          <a:xfrm>
            <a:off x="2288737" y="7086600"/>
            <a:ext cx="4797863" cy="1836465"/>
          </a:xfrm>
          <a:prstGeom prst="rect">
            <a:avLst/>
          </a:prstGeom>
        </p:spPr>
        <p:txBody>
          <a:bodyPr wrap="square" lIns="0" tIns="0" rIns="0" bIns="0" rtlCol="0" anchor="t">
            <a:spAutoFit/>
          </a:bodyPr>
          <a:lstStyle/>
          <a:p>
            <a:pPr algn="just">
              <a:lnSpc>
                <a:spcPts val="1559"/>
              </a:lnSpc>
            </a:pPr>
            <a:r>
              <a:rPr lang="en-US" sz="1200" dirty="0" err="1">
                <a:solidFill>
                  <a:srgbClr val="000000"/>
                </a:solidFill>
                <a:latin typeface="Georgia Pro"/>
              </a:rPr>
              <a:t>Crear</a:t>
            </a:r>
            <a:r>
              <a:rPr lang="en-US" sz="1200" dirty="0">
                <a:solidFill>
                  <a:srgbClr val="000000"/>
                </a:solidFill>
                <a:latin typeface="Georgia Pro"/>
              </a:rPr>
              <a:t> la casa de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sueños</a:t>
            </a:r>
            <a:r>
              <a:rPr lang="en-US" sz="1200" dirty="0">
                <a:solidFill>
                  <a:srgbClr val="000000"/>
                </a:solidFill>
                <a:latin typeface="Georgia Pro"/>
              </a:rPr>
              <a:t> es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aventura</a:t>
            </a:r>
            <a:r>
              <a:rPr lang="en-US" sz="1200" dirty="0">
                <a:solidFill>
                  <a:srgbClr val="000000"/>
                </a:solidFill>
                <a:latin typeface="Georgia Pro"/>
              </a:rPr>
              <a:t>. </a:t>
            </a:r>
            <a:r>
              <a:rPr lang="en-US" sz="1200" dirty="0" err="1">
                <a:solidFill>
                  <a:srgbClr val="000000"/>
                </a:solidFill>
                <a:latin typeface="Georgia Pro"/>
              </a:rPr>
              <a:t>Sorprendentemente</a:t>
            </a:r>
            <a:r>
              <a:rPr lang="en-US" sz="1200" dirty="0">
                <a:solidFill>
                  <a:srgbClr val="000000"/>
                </a:solidFill>
                <a:latin typeface="Georgia Pro"/>
              </a:rPr>
              <a:t> para la </a:t>
            </a:r>
            <a:r>
              <a:rPr lang="en-US" sz="1200" dirty="0" err="1">
                <a:solidFill>
                  <a:srgbClr val="000000"/>
                </a:solidFill>
                <a:latin typeface="Georgia Pro"/>
              </a:rPr>
              <a:t>mayoría</a:t>
            </a:r>
            <a:r>
              <a:rPr lang="en-US" sz="1200" dirty="0">
                <a:solidFill>
                  <a:srgbClr val="000000"/>
                </a:solidFill>
                <a:latin typeface="Georgia Pro"/>
              </a:rPr>
              <a:t>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compradores</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papel</a:t>
            </a:r>
            <a:r>
              <a:rPr lang="en-US" sz="1200" dirty="0">
                <a:solidFill>
                  <a:srgbClr val="000000"/>
                </a:solidFill>
                <a:latin typeface="Georgia Pro"/>
              </a:rPr>
              <a:t> del constructor es </a:t>
            </a:r>
            <a:r>
              <a:rPr lang="en-US" sz="1200" dirty="0" err="1">
                <a:solidFill>
                  <a:srgbClr val="000000"/>
                </a:solidFill>
                <a:latin typeface="Georgia Pro"/>
              </a:rPr>
              <a:t>muy</a:t>
            </a:r>
            <a:r>
              <a:rPr lang="en-US" sz="1200" dirty="0">
                <a:solidFill>
                  <a:srgbClr val="000000"/>
                </a:solidFill>
                <a:latin typeface="Georgia Pro"/>
              </a:rPr>
              <a:t> </a:t>
            </a:r>
            <a:r>
              <a:rPr lang="en-US" sz="1200" dirty="0" err="1">
                <a:solidFill>
                  <a:srgbClr val="000000"/>
                </a:solidFill>
                <a:latin typeface="Georgia Pro"/>
              </a:rPr>
              <a:t>parecido</a:t>
            </a:r>
            <a:r>
              <a:rPr lang="en-US" sz="1200" dirty="0">
                <a:solidFill>
                  <a:srgbClr val="000000"/>
                </a:solidFill>
                <a:latin typeface="Georgia Pro"/>
              </a:rPr>
              <a:t> al de un </a:t>
            </a:r>
            <a:r>
              <a:rPr lang="en-US" sz="1200" dirty="0" err="1">
                <a:solidFill>
                  <a:srgbClr val="000000"/>
                </a:solidFill>
                <a:latin typeface="Georgia Pro"/>
              </a:rPr>
              <a:t>vendedor</a:t>
            </a:r>
            <a:r>
              <a:rPr lang="en-US" sz="1200" dirty="0">
                <a:solidFill>
                  <a:srgbClr val="000000"/>
                </a:solidFill>
                <a:latin typeface="Georgia Pro"/>
              </a:rPr>
              <a:t> de </a:t>
            </a:r>
            <a:r>
              <a:rPr lang="en-US" sz="1200" dirty="0" err="1">
                <a:solidFill>
                  <a:srgbClr val="000000"/>
                </a:solidFill>
                <a:latin typeface="Georgia Pro"/>
              </a:rPr>
              <a:t>viviendas</a:t>
            </a:r>
            <a:r>
              <a:rPr lang="en-US" sz="1200" dirty="0">
                <a:solidFill>
                  <a:srgbClr val="000000"/>
                </a:solidFill>
                <a:latin typeface="Georgia Pro"/>
              </a:rPr>
              <a:t> </a:t>
            </a:r>
            <a:r>
              <a:rPr lang="en-US" sz="1200" dirty="0" err="1">
                <a:solidFill>
                  <a:srgbClr val="000000"/>
                </a:solidFill>
                <a:latin typeface="Georgia Pro"/>
              </a:rPr>
              <a:t>tradicional</a:t>
            </a:r>
            <a:r>
              <a:rPr lang="en-US" sz="1200" dirty="0">
                <a:solidFill>
                  <a:srgbClr val="000000"/>
                </a:solidFill>
                <a:latin typeface="Georgia Pro"/>
              </a:rPr>
              <a:t>. Tu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representará</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comprador y </a:t>
            </a:r>
            <a:r>
              <a:rPr lang="en-US" sz="1200" dirty="0" err="1">
                <a:solidFill>
                  <a:srgbClr val="000000"/>
                </a:solidFill>
                <a:latin typeface="Georgia Pro"/>
              </a:rPr>
              <a:t>utilizará</a:t>
            </a:r>
            <a:r>
              <a:rPr lang="en-US" sz="1200" dirty="0">
                <a:solidFill>
                  <a:srgbClr val="000000"/>
                </a:solidFill>
                <a:latin typeface="Georgia Pro"/>
              </a:rPr>
              <a:t> </a:t>
            </a:r>
            <a:r>
              <a:rPr lang="en-US" sz="1200" dirty="0" err="1">
                <a:solidFill>
                  <a:srgbClr val="000000"/>
                </a:solidFill>
                <a:latin typeface="Georgia Pro"/>
              </a:rPr>
              <a:t>su</a:t>
            </a:r>
            <a:r>
              <a:rPr lang="en-US" sz="1200" dirty="0">
                <a:solidFill>
                  <a:srgbClr val="000000"/>
                </a:solidFill>
                <a:latin typeface="Georgia Pro"/>
              </a:rPr>
              <a:t> </a:t>
            </a:r>
            <a:r>
              <a:rPr lang="en-US" sz="1200" dirty="0" err="1">
                <a:solidFill>
                  <a:srgbClr val="000000"/>
                </a:solidFill>
                <a:latin typeface="Georgia Pro"/>
              </a:rPr>
              <a:t>experiencia</a:t>
            </a:r>
            <a:r>
              <a:rPr lang="en-US" sz="1200" dirty="0">
                <a:solidFill>
                  <a:srgbClr val="000000"/>
                </a:solidFill>
                <a:latin typeface="Georgia Pro"/>
              </a:rPr>
              <a:t> para </a:t>
            </a:r>
            <a:r>
              <a:rPr lang="en-US" sz="1200" dirty="0" err="1">
                <a:solidFill>
                  <a:srgbClr val="000000"/>
                </a:solidFill>
                <a:latin typeface="Georgia Pro"/>
              </a:rPr>
              <a:t>asegurarse</a:t>
            </a:r>
            <a:r>
              <a:rPr lang="en-US" sz="1200" dirty="0">
                <a:solidFill>
                  <a:srgbClr val="000000"/>
                </a:solidFill>
                <a:latin typeface="Georgia Pro"/>
              </a:rPr>
              <a:t> de que </a:t>
            </a:r>
            <a:r>
              <a:rPr lang="en-US" sz="1200" dirty="0" err="1">
                <a:solidFill>
                  <a:srgbClr val="000000"/>
                </a:solidFill>
                <a:latin typeface="Georgia Pro"/>
              </a:rPr>
              <a:t>consigues</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trato</a:t>
            </a:r>
            <a:r>
              <a:rPr lang="en-US" sz="1200" dirty="0">
                <a:solidFill>
                  <a:srgbClr val="000000"/>
                </a:solidFill>
                <a:latin typeface="Georgia Pro"/>
              </a:rPr>
              <a:t> </a:t>
            </a:r>
            <a:r>
              <a:rPr lang="en-US" sz="1200" dirty="0" err="1">
                <a:solidFill>
                  <a:srgbClr val="000000"/>
                </a:solidFill>
                <a:latin typeface="Georgia Pro"/>
              </a:rPr>
              <a:t>posible</a:t>
            </a:r>
            <a:r>
              <a:rPr lang="en-US" sz="1200" dirty="0">
                <a:solidFill>
                  <a:srgbClr val="000000"/>
                </a:solidFill>
                <a:latin typeface="Georgia Pro"/>
              </a:rPr>
              <a:t>. </a:t>
            </a:r>
            <a:r>
              <a:rPr lang="en-US" sz="1200" dirty="0">
                <a:solidFill>
                  <a:srgbClr val="000000"/>
                </a:solidFill>
                <a:latin typeface="Georgia Pro Bold Italics"/>
              </a:rPr>
              <a:t>Muchos </a:t>
            </a:r>
            <a:r>
              <a:rPr lang="en-US" sz="1200" dirty="0" err="1">
                <a:solidFill>
                  <a:srgbClr val="000000"/>
                </a:solidFill>
                <a:latin typeface="Georgia Pro Bold Italics"/>
              </a:rPr>
              <a:t>constructores</a:t>
            </a:r>
            <a:r>
              <a:rPr lang="en-US" sz="1200" dirty="0">
                <a:solidFill>
                  <a:srgbClr val="000000"/>
                </a:solidFill>
                <a:latin typeface="Georgia Pro Bold Italics"/>
              </a:rPr>
              <a:t> </a:t>
            </a:r>
            <a:r>
              <a:rPr lang="en-US" sz="1200" dirty="0" err="1">
                <a:solidFill>
                  <a:srgbClr val="000000"/>
                </a:solidFill>
                <a:latin typeface="Georgia Pro Bold Italics"/>
              </a:rPr>
              <a:t>tienen</a:t>
            </a:r>
            <a:r>
              <a:rPr lang="en-US" sz="1200" dirty="0">
                <a:solidFill>
                  <a:srgbClr val="000000"/>
                </a:solidFill>
                <a:latin typeface="Georgia Pro Bold Italics"/>
              </a:rPr>
              <a:t> </a:t>
            </a:r>
            <a:r>
              <a:rPr lang="en-US" sz="1200" dirty="0" err="1">
                <a:solidFill>
                  <a:srgbClr val="000000"/>
                </a:solidFill>
                <a:latin typeface="Georgia Pro Bold Italics"/>
              </a:rPr>
              <a:t>su</a:t>
            </a:r>
            <a:r>
              <a:rPr lang="en-US" sz="1200" dirty="0">
                <a:solidFill>
                  <a:srgbClr val="000000"/>
                </a:solidFill>
                <a:latin typeface="Georgia Pro Bold Italics"/>
              </a:rPr>
              <a:t> </a:t>
            </a:r>
            <a:r>
              <a:rPr lang="en-US" sz="1200" dirty="0" err="1">
                <a:solidFill>
                  <a:srgbClr val="000000"/>
                </a:solidFill>
                <a:latin typeface="Georgia Pro Bold Italics"/>
              </a:rPr>
              <a:t>propio</a:t>
            </a:r>
            <a:r>
              <a:rPr lang="en-US" sz="1200" dirty="0">
                <a:solidFill>
                  <a:srgbClr val="000000"/>
                </a:solidFill>
                <a:latin typeface="Georgia Pro Bold Italics"/>
              </a:rPr>
              <a:t> </a:t>
            </a:r>
            <a:r>
              <a:rPr lang="en-US" sz="1200" dirty="0" err="1">
                <a:solidFill>
                  <a:srgbClr val="000000"/>
                </a:solidFill>
                <a:latin typeface="Georgia Pro Bold Italics"/>
              </a:rPr>
              <a:t>agente</a:t>
            </a:r>
            <a:r>
              <a:rPr lang="en-US" sz="1200" dirty="0">
                <a:solidFill>
                  <a:srgbClr val="000000"/>
                </a:solidFill>
                <a:latin typeface="Georgia Pro Bold Italics"/>
              </a:rPr>
              <a:t> </a:t>
            </a:r>
            <a:r>
              <a:rPr lang="en-US" sz="1200" dirty="0" err="1">
                <a:solidFill>
                  <a:srgbClr val="000000"/>
                </a:solidFill>
                <a:latin typeface="Georgia Pro Bold Italics"/>
              </a:rPr>
              <a:t>interno</a:t>
            </a:r>
            <a:r>
              <a:rPr lang="en-US" sz="1200" dirty="0">
                <a:solidFill>
                  <a:srgbClr val="000000"/>
                </a:solidFill>
                <a:latin typeface="Georgia Pro Bold Italics"/>
              </a:rPr>
              <a:t>. Sin </a:t>
            </a:r>
            <a:r>
              <a:rPr lang="en-US" sz="1200" dirty="0" err="1">
                <a:solidFill>
                  <a:srgbClr val="000000"/>
                </a:solidFill>
                <a:latin typeface="Georgia Pro Bold Italics"/>
              </a:rPr>
              <a:t>tu</a:t>
            </a:r>
            <a:r>
              <a:rPr lang="en-US" sz="1200" dirty="0">
                <a:solidFill>
                  <a:srgbClr val="000000"/>
                </a:solidFill>
                <a:latin typeface="Georgia Pro Bold Italics"/>
              </a:rPr>
              <a:t> </a:t>
            </a:r>
            <a:r>
              <a:rPr lang="en-US" sz="1200" dirty="0" err="1">
                <a:solidFill>
                  <a:srgbClr val="000000"/>
                </a:solidFill>
                <a:latin typeface="Georgia Pro Bold Italics"/>
              </a:rPr>
              <a:t>propio</a:t>
            </a:r>
            <a:r>
              <a:rPr lang="en-US" sz="1200" dirty="0">
                <a:solidFill>
                  <a:srgbClr val="000000"/>
                </a:solidFill>
                <a:latin typeface="Georgia Pro Bold Italics"/>
              </a:rPr>
              <a:t> </a:t>
            </a:r>
            <a:r>
              <a:rPr lang="en-US" sz="1200" dirty="0" err="1">
                <a:solidFill>
                  <a:srgbClr val="000000"/>
                </a:solidFill>
                <a:latin typeface="Georgia Pro Bold Italics"/>
              </a:rPr>
              <a:t>representante</a:t>
            </a:r>
            <a:r>
              <a:rPr lang="en-US" sz="1200" dirty="0">
                <a:solidFill>
                  <a:srgbClr val="000000"/>
                </a:solidFill>
                <a:latin typeface="Georgia Pro Bold Italics"/>
              </a:rPr>
              <a:t>, </a:t>
            </a:r>
            <a:r>
              <a:rPr lang="en-US" sz="1200" dirty="0" err="1">
                <a:solidFill>
                  <a:srgbClr val="000000"/>
                </a:solidFill>
                <a:latin typeface="Georgia Pro Bold Italics"/>
              </a:rPr>
              <a:t>puede</a:t>
            </a:r>
            <a:r>
              <a:rPr lang="en-US" sz="1200" dirty="0">
                <a:solidFill>
                  <a:srgbClr val="000000"/>
                </a:solidFill>
                <a:latin typeface="Georgia Pro Bold Italics"/>
              </a:rPr>
              <a:t> que </a:t>
            </a:r>
            <a:r>
              <a:rPr lang="en-US" sz="1200" dirty="0" err="1">
                <a:solidFill>
                  <a:srgbClr val="000000"/>
                </a:solidFill>
                <a:latin typeface="Georgia Pro Bold Italics"/>
              </a:rPr>
              <a:t>también</a:t>
            </a:r>
            <a:r>
              <a:rPr lang="en-US" sz="1200" dirty="0">
                <a:solidFill>
                  <a:srgbClr val="000000"/>
                </a:solidFill>
                <a:latin typeface="Georgia Pro Bold Italics"/>
              </a:rPr>
              <a:t> </a:t>
            </a:r>
            <a:r>
              <a:rPr lang="en-US" sz="1200" dirty="0" err="1">
                <a:solidFill>
                  <a:srgbClr val="000000"/>
                </a:solidFill>
                <a:latin typeface="Georgia Pro Bold Italics"/>
              </a:rPr>
              <a:t>tengas</a:t>
            </a:r>
            <a:r>
              <a:rPr lang="en-US" sz="1200" dirty="0">
                <a:solidFill>
                  <a:srgbClr val="000000"/>
                </a:solidFill>
                <a:latin typeface="Georgia Pro Bold Italics"/>
              </a:rPr>
              <a:t> que </a:t>
            </a:r>
            <a:r>
              <a:rPr lang="en-US" sz="1200" dirty="0" err="1">
                <a:solidFill>
                  <a:srgbClr val="000000"/>
                </a:solidFill>
                <a:latin typeface="Georgia Pro Bold Italics"/>
              </a:rPr>
              <a:t>pagar</a:t>
            </a:r>
            <a:r>
              <a:rPr lang="en-US" sz="1200" dirty="0">
                <a:solidFill>
                  <a:srgbClr val="000000"/>
                </a:solidFill>
                <a:latin typeface="Georgia Pro Bold Italics"/>
              </a:rPr>
              <a:t> sus </a:t>
            </a:r>
            <a:r>
              <a:rPr lang="en-US" sz="1200" dirty="0" err="1">
                <a:solidFill>
                  <a:srgbClr val="000000"/>
                </a:solidFill>
                <a:latin typeface="Georgia Pro Bold Italics"/>
              </a:rPr>
              <a:t>honorarios</a:t>
            </a:r>
            <a:r>
              <a:rPr lang="en-US" sz="1200" dirty="0">
                <a:solidFill>
                  <a:srgbClr val="000000"/>
                </a:solidFill>
                <a:latin typeface="Georgia Pro Bold Italics"/>
              </a:rPr>
              <a:t>. </a:t>
            </a:r>
            <a:r>
              <a:rPr lang="en-US" sz="1200" dirty="0" err="1">
                <a:solidFill>
                  <a:srgbClr val="000000"/>
                </a:solidFill>
                <a:latin typeface="Georgia Pro"/>
              </a:rPr>
              <a:t>Aprovecha</a:t>
            </a:r>
            <a:r>
              <a:rPr lang="en-US" sz="1200" dirty="0">
                <a:solidFill>
                  <a:srgbClr val="000000"/>
                </a:solidFill>
                <a:latin typeface="Georgia Pro"/>
              </a:rPr>
              <a:t> la </a:t>
            </a:r>
            <a:r>
              <a:rPr lang="en-US" sz="1200" dirty="0" err="1">
                <a:solidFill>
                  <a:srgbClr val="000000"/>
                </a:solidFill>
                <a:latin typeface="Georgia Pro"/>
              </a:rPr>
              <a:t>experiencia</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asegurándote</a:t>
            </a:r>
            <a:r>
              <a:rPr lang="en-US" sz="1200" dirty="0">
                <a:solidFill>
                  <a:srgbClr val="000000"/>
                </a:solidFill>
                <a:latin typeface="Georgia Pro"/>
              </a:rPr>
              <a:t> de que </a:t>
            </a:r>
            <a:r>
              <a:rPr lang="en-US" sz="1200" dirty="0" err="1">
                <a:solidFill>
                  <a:srgbClr val="000000"/>
                </a:solidFill>
                <a:latin typeface="Georgia Pro"/>
              </a:rPr>
              <a:t>sigues</a:t>
            </a:r>
            <a:r>
              <a:rPr lang="en-US" sz="1200" dirty="0">
                <a:solidFill>
                  <a:srgbClr val="000000"/>
                </a:solidFill>
                <a:latin typeface="Georgia Pro"/>
              </a:rPr>
              <a:t> sus </a:t>
            </a:r>
            <a:r>
              <a:rPr lang="en-US" sz="1200" dirty="0" err="1">
                <a:solidFill>
                  <a:srgbClr val="000000"/>
                </a:solidFill>
                <a:latin typeface="Georgia Pro"/>
              </a:rPr>
              <a:t>normas</a:t>
            </a:r>
            <a:r>
              <a:rPr lang="en-US" sz="1200" dirty="0">
                <a:solidFill>
                  <a:srgbClr val="000000"/>
                </a:solidFill>
                <a:latin typeface="Georgia Pro"/>
              </a:rPr>
              <a:t> </a:t>
            </a:r>
            <a:r>
              <a:rPr lang="en-US" sz="1200" dirty="0" err="1">
                <a:solidFill>
                  <a:srgbClr val="000000"/>
                </a:solidFill>
                <a:latin typeface="Georgia Pro"/>
              </a:rPr>
              <a:t>cuando</a:t>
            </a:r>
            <a:r>
              <a:rPr lang="en-US" sz="1200" dirty="0">
                <a:solidFill>
                  <a:srgbClr val="000000"/>
                </a:solidFill>
                <a:latin typeface="Georgia Pro"/>
              </a:rPr>
              <a:t> </a:t>
            </a:r>
            <a:r>
              <a:rPr lang="en-US" sz="1200" dirty="0" err="1">
                <a:solidFill>
                  <a:srgbClr val="000000"/>
                </a:solidFill>
                <a:latin typeface="Georgia Pro"/>
              </a:rPr>
              <a:t>visites</a:t>
            </a:r>
            <a:r>
              <a:rPr lang="en-US" sz="1200" dirty="0">
                <a:solidFill>
                  <a:srgbClr val="000000"/>
                </a:solidFill>
                <a:latin typeface="Georgia Pro"/>
              </a:rPr>
              <a:t> las </a:t>
            </a:r>
            <a:r>
              <a:rPr lang="en-US" sz="1200" dirty="0" err="1">
                <a:solidFill>
                  <a:srgbClr val="000000"/>
                </a:solidFill>
                <a:latin typeface="Georgia Pro"/>
              </a:rPr>
              <a:t>promociones</a:t>
            </a:r>
            <a:r>
              <a:rPr lang="en-US" sz="1200" dirty="0">
                <a:solidFill>
                  <a:srgbClr val="000000"/>
                </a:solidFill>
                <a:latin typeface="Georgia Pro"/>
              </a:rPr>
              <a:t>. </a:t>
            </a:r>
          </a:p>
        </p:txBody>
      </p:sp>
      <p:sp>
        <p:nvSpPr>
          <p:cNvPr id="34" name="TextBox 34"/>
          <p:cNvSpPr txBox="1"/>
          <p:nvPr/>
        </p:nvSpPr>
        <p:spPr>
          <a:xfrm>
            <a:off x="1025408" y="4234695"/>
            <a:ext cx="4442347" cy="1631280"/>
          </a:xfrm>
          <a:prstGeom prst="rect">
            <a:avLst/>
          </a:prstGeom>
        </p:spPr>
        <p:txBody>
          <a:bodyPr wrap="square" lIns="0" tIns="0" rIns="0" bIns="0" rtlCol="0" anchor="t">
            <a:spAutoFit/>
          </a:bodyPr>
          <a:lstStyle/>
          <a:p>
            <a:pPr algn="just">
              <a:lnSpc>
                <a:spcPts val="1559"/>
              </a:lnSpc>
            </a:pPr>
            <a:r>
              <a:rPr lang="en-US" sz="1200" dirty="0" err="1">
                <a:solidFill>
                  <a:srgbClr val="000000"/>
                </a:solidFill>
                <a:latin typeface="Georgia Pro"/>
              </a:rPr>
              <a:t>Asegúrate</a:t>
            </a:r>
            <a:r>
              <a:rPr lang="en-US" sz="1200" dirty="0">
                <a:solidFill>
                  <a:srgbClr val="000000"/>
                </a:solidFill>
                <a:latin typeface="Georgia Pro"/>
              </a:rPr>
              <a:t> de </a:t>
            </a:r>
            <a:r>
              <a:rPr lang="en-US" sz="1200" dirty="0" err="1">
                <a:solidFill>
                  <a:srgbClr val="000000"/>
                </a:solidFill>
                <a:latin typeface="Georgia Pro"/>
              </a:rPr>
              <a:t>informar</a:t>
            </a:r>
            <a:r>
              <a:rPr lang="en-US" sz="1200" dirty="0">
                <a:solidFill>
                  <a:srgbClr val="000000"/>
                </a:solidFill>
                <a:latin typeface="Georgia Pro"/>
              </a:rPr>
              <a:t> a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si</a:t>
            </a:r>
            <a:r>
              <a:rPr lang="en-US" sz="1200" dirty="0">
                <a:solidFill>
                  <a:srgbClr val="000000"/>
                </a:solidFill>
                <a:latin typeface="Georgia Pro"/>
              </a:rPr>
              <a:t> decides </a:t>
            </a:r>
            <a:r>
              <a:rPr lang="en-US" sz="1200" dirty="0" err="1">
                <a:solidFill>
                  <a:srgbClr val="000000"/>
                </a:solidFill>
                <a:latin typeface="Georgia Pro"/>
              </a:rPr>
              <a:t>contactar</a:t>
            </a:r>
            <a:r>
              <a:rPr lang="en-US" sz="1200" dirty="0">
                <a:solidFill>
                  <a:srgbClr val="000000"/>
                </a:solidFill>
                <a:latin typeface="Georgia Pro"/>
              </a:rPr>
              <a:t> </a:t>
            </a:r>
            <a:r>
              <a:rPr lang="en-US" sz="1200" dirty="0" err="1">
                <a:solidFill>
                  <a:srgbClr val="000000"/>
                </a:solidFill>
                <a:latin typeface="Georgia Pro"/>
              </a:rPr>
              <a:t>directamente</a:t>
            </a:r>
            <a:r>
              <a:rPr lang="en-US" sz="1200" dirty="0">
                <a:solidFill>
                  <a:srgbClr val="000000"/>
                </a:solidFill>
                <a:latin typeface="Georgia Pro"/>
              </a:rPr>
              <a:t> con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propietario</a:t>
            </a:r>
            <a:r>
              <a:rPr lang="en-US" sz="1200" dirty="0">
                <a:solidFill>
                  <a:srgbClr val="000000"/>
                </a:solidFill>
                <a:latin typeface="Georgia Pro"/>
              </a:rPr>
              <a:t> de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propiedad</a:t>
            </a:r>
            <a:r>
              <a:rPr lang="en-US" sz="1200" dirty="0">
                <a:solidFill>
                  <a:srgbClr val="000000"/>
                </a:solidFill>
                <a:latin typeface="Georgia Pro"/>
              </a:rPr>
              <a:t> FSBO. </a:t>
            </a:r>
            <a:r>
              <a:rPr lang="en-US" sz="1200" dirty="0" err="1">
                <a:solidFill>
                  <a:srgbClr val="000000"/>
                </a:solidFill>
                <a:latin typeface="Georgia Pro"/>
              </a:rPr>
              <a:t>Esto</a:t>
            </a:r>
            <a:r>
              <a:rPr lang="en-US" sz="1200" dirty="0">
                <a:solidFill>
                  <a:srgbClr val="000000"/>
                </a:solidFill>
                <a:latin typeface="Georgia Pro"/>
              </a:rPr>
              <a:t> es </a:t>
            </a:r>
            <a:r>
              <a:rPr lang="en-US" sz="1200" dirty="0" err="1">
                <a:solidFill>
                  <a:srgbClr val="000000"/>
                </a:solidFill>
                <a:latin typeface="Georgia Pro"/>
              </a:rPr>
              <a:t>importante</a:t>
            </a:r>
            <a:r>
              <a:rPr lang="en-US" sz="1200" dirty="0">
                <a:solidFill>
                  <a:srgbClr val="000000"/>
                </a:solidFill>
                <a:latin typeface="Georgia Pro"/>
              </a:rPr>
              <a:t> </a:t>
            </a:r>
            <a:r>
              <a:rPr lang="en-US" sz="1200" dirty="0" err="1">
                <a:solidFill>
                  <a:srgbClr val="000000"/>
                </a:solidFill>
                <a:latin typeface="Georgia Pro"/>
              </a:rPr>
              <a:t>porque</a:t>
            </a:r>
            <a:r>
              <a:rPr lang="en-US" sz="1200" dirty="0">
                <a:solidFill>
                  <a:srgbClr val="000000"/>
                </a:solidFill>
                <a:latin typeface="Georgia Pro"/>
              </a:rPr>
              <a:t> </a:t>
            </a:r>
            <a:r>
              <a:rPr lang="en-US" sz="1200" dirty="0" err="1">
                <a:solidFill>
                  <a:srgbClr val="000000"/>
                </a:solidFill>
                <a:latin typeface="Georgia Pro"/>
              </a:rPr>
              <a:t>ayuda</a:t>
            </a:r>
            <a:r>
              <a:rPr lang="en-US" sz="1200" dirty="0">
                <a:solidFill>
                  <a:srgbClr val="000000"/>
                </a:solidFill>
                <a:latin typeface="Georgia Pro"/>
              </a:rPr>
              <a:t> a </a:t>
            </a:r>
            <a:r>
              <a:rPr lang="en-US" sz="1200" dirty="0" err="1">
                <a:solidFill>
                  <a:srgbClr val="000000"/>
                </a:solidFill>
                <a:latin typeface="Georgia Pro"/>
              </a:rPr>
              <a:t>evitar</a:t>
            </a:r>
            <a:r>
              <a:rPr lang="en-US" sz="1200" dirty="0">
                <a:solidFill>
                  <a:srgbClr val="000000"/>
                </a:solidFill>
                <a:latin typeface="Georgia Pro"/>
              </a:rPr>
              <a:t> las </a:t>
            </a:r>
            <a:r>
              <a:rPr lang="en-US" sz="1200" dirty="0" err="1">
                <a:solidFill>
                  <a:srgbClr val="000000"/>
                </a:solidFill>
                <a:latin typeface="Georgia Pro"/>
              </a:rPr>
              <a:t>complicaciones</a:t>
            </a:r>
            <a:r>
              <a:rPr lang="en-US" sz="1200" dirty="0">
                <a:solidFill>
                  <a:srgbClr val="000000"/>
                </a:solidFill>
                <a:latin typeface="Georgia Pro"/>
              </a:rPr>
              <a:t> que </a:t>
            </a:r>
            <a:r>
              <a:rPr lang="en-US" sz="1200" dirty="0" err="1">
                <a:solidFill>
                  <a:srgbClr val="000000"/>
                </a:solidFill>
                <a:latin typeface="Georgia Pro"/>
              </a:rPr>
              <a:t>puedan</a:t>
            </a:r>
            <a:r>
              <a:rPr lang="en-US" sz="1200" dirty="0">
                <a:solidFill>
                  <a:srgbClr val="000000"/>
                </a:solidFill>
                <a:latin typeface="Georgia Pro"/>
              </a:rPr>
              <a:t> </a:t>
            </a:r>
            <a:r>
              <a:rPr lang="en-US" sz="1200" dirty="0" err="1">
                <a:solidFill>
                  <a:srgbClr val="000000"/>
                </a:solidFill>
                <a:latin typeface="Georgia Pro"/>
              </a:rPr>
              <a:t>surgir</a:t>
            </a:r>
            <a:r>
              <a:rPr lang="en-US" sz="1200" dirty="0">
                <a:solidFill>
                  <a:srgbClr val="000000"/>
                </a:solidFill>
                <a:latin typeface="Georgia Pro"/>
              </a:rPr>
              <a:t>. Por </a:t>
            </a:r>
            <a:r>
              <a:rPr lang="en-US" sz="1200" dirty="0" err="1">
                <a:solidFill>
                  <a:srgbClr val="000000"/>
                </a:solidFill>
                <a:latin typeface="Georgia Pro"/>
              </a:rPr>
              <a:t>ejemplo</a:t>
            </a:r>
            <a:r>
              <a:rPr lang="en-US" sz="1200" dirty="0">
                <a:solidFill>
                  <a:srgbClr val="000000"/>
                </a:solidFill>
                <a:latin typeface="Georgia Pro"/>
              </a:rPr>
              <a:t>, </a:t>
            </a:r>
            <a:r>
              <a:rPr lang="en-US" sz="1200" dirty="0" err="1">
                <a:solidFill>
                  <a:srgbClr val="000000"/>
                </a:solidFill>
                <a:latin typeface="Georgia Pro Bold"/>
              </a:rPr>
              <a:t>algunos</a:t>
            </a:r>
            <a:r>
              <a:rPr lang="en-US" sz="1200" dirty="0">
                <a:solidFill>
                  <a:srgbClr val="000000"/>
                </a:solidFill>
                <a:latin typeface="Georgia Pro Bold"/>
              </a:rPr>
              <a:t> </a:t>
            </a:r>
            <a:r>
              <a:rPr lang="en-US" sz="1200" dirty="0" err="1">
                <a:solidFill>
                  <a:srgbClr val="000000"/>
                </a:solidFill>
                <a:latin typeface="Georgia Pro Bold"/>
              </a:rPr>
              <a:t>vendedores</a:t>
            </a:r>
            <a:r>
              <a:rPr lang="en-US" sz="1200" dirty="0">
                <a:solidFill>
                  <a:srgbClr val="000000"/>
                </a:solidFill>
                <a:latin typeface="Georgia Pro Bold"/>
              </a:rPr>
              <a:t> FSBO </a:t>
            </a:r>
            <a:r>
              <a:rPr lang="en-US" sz="1200" dirty="0" err="1">
                <a:solidFill>
                  <a:srgbClr val="000000"/>
                </a:solidFill>
                <a:latin typeface="Georgia Pro Bold"/>
              </a:rPr>
              <a:t>pueden</a:t>
            </a:r>
            <a:r>
              <a:rPr lang="en-US" sz="1200" dirty="0">
                <a:solidFill>
                  <a:srgbClr val="000000"/>
                </a:solidFill>
                <a:latin typeface="Georgia Pro Bold"/>
              </a:rPr>
              <a:t> </a:t>
            </a:r>
            <a:r>
              <a:rPr lang="en-US" sz="1200" dirty="0" err="1">
                <a:solidFill>
                  <a:srgbClr val="000000"/>
                </a:solidFill>
                <a:latin typeface="Georgia Pro Bold"/>
              </a:rPr>
              <a:t>estar</a:t>
            </a:r>
            <a:r>
              <a:rPr lang="en-US" sz="1200" dirty="0">
                <a:solidFill>
                  <a:srgbClr val="000000"/>
                </a:solidFill>
                <a:latin typeface="Georgia Pro Bold"/>
              </a:rPr>
              <a:t> </a:t>
            </a:r>
            <a:r>
              <a:rPr lang="en-US" sz="1200" dirty="0" err="1">
                <a:solidFill>
                  <a:srgbClr val="000000"/>
                </a:solidFill>
                <a:latin typeface="Georgia Pro Bold"/>
              </a:rPr>
              <a:t>menos</a:t>
            </a:r>
            <a:r>
              <a:rPr lang="en-US" sz="1200" dirty="0">
                <a:solidFill>
                  <a:srgbClr val="000000"/>
                </a:solidFill>
                <a:latin typeface="Georgia Pro Bold"/>
              </a:rPr>
              <a:t> </a:t>
            </a:r>
            <a:r>
              <a:rPr lang="en-US" sz="1200" dirty="0" err="1">
                <a:solidFill>
                  <a:srgbClr val="000000"/>
                </a:solidFill>
                <a:latin typeface="Georgia Pro Bold"/>
              </a:rPr>
              <a:t>dispuestos</a:t>
            </a:r>
            <a:r>
              <a:rPr lang="en-US" sz="1200" dirty="0">
                <a:solidFill>
                  <a:srgbClr val="000000"/>
                </a:solidFill>
                <a:latin typeface="Georgia Pro Bold"/>
              </a:rPr>
              <a:t> a </a:t>
            </a:r>
            <a:r>
              <a:rPr lang="en-US" sz="1200" dirty="0" err="1">
                <a:solidFill>
                  <a:srgbClr val="000000"/>
                </a:solidFill>
                <a:latin typeface="Georgia Pro Bold"/>
              </a:rPr>
              <a:t>pagar</a:t>
            </a:r>
            <a:r>
              <a:rPr lang="en-US" sz="1200" dirty="0">
                <a:solidFill>
                  <a:srgbClr val="000000"/>
                </a:solidFill>
                <a:latin typeface="Georgia Pro Bold"/>
              </a:rPr>
              <a:t> la </a:t>
            </a:r>
            <a:r>
              <a:rPr lang="en-US" sz="1200" dirty="0" err="1">
                <a:solidFill>
                  <a:srgbClr val="000000"/>
                </a:solidFill>
                <a:latin typeface="Georgia Pro Bold"/>
              </a:rPr>
              <a:t>comisión</a:t>
            </a:r>
            <a:r>
              <a:rPr lang="en-US" sz="1200" dirty="0">
                <a:solidFill>
                  <a:srgbClr val="000000"/>
                </a:solidFill>
                <a:latin typeface="Georgia Pro Bold"/>
              </a:rPr>
              <a:t> de un </a:t>
            </a:r>
            <a:r>
              <a:rPr lang="en-US" sz="1200" dirty="0" err="1">
                <a:solidFill>
                  <a:srgbClr val="000000"/>
                </a:solidFill>
                <a:latin typeface="Georgia Pro Bold"/>
              </a:rPr>
              <a:t>agente</a:t>
            </a:r>
            <a:r>
              <a:rPr lang="en-US" sz="1200" dirty="0">
                <a:solidFill>
                  <a:srgbClr val="000000"/>
                </a:solidFill>
                <a:latin typeface="Georgia Pro Bold"/>
              </a:rPr>
              <a:t> comprador </a:t>
            </a:r>
            <a:r>
              <a:rPr lang="en-US" sz="1200" dirty="0" err="1">
                <a:solidFill>
                  <a:srgbClr val="000000"/>
                </a:solidFill>
                <a:latin typeface="Georgia Pro Bold"/>
              </a:rPr>
              <a:t>si</a:t>
            </a:r>
            <a:r>
              <a:rPr lang="en-US" sz="1200" dirty="0">
                <a:solidFill>
                  <a:srgbClr val="000000"/>
                </a:solidFill>
                <a:latin typeface="Georgia Pro Bold"/>
              </a:rPr>
              <a:t> </a:t>
            </a:r>
            <a:r>
              <a:rPr lang="en-US" sz="1200" dirty="0" err="1">
                <a:solidFill>
                  <a:srgbClr val="000000"/>
                </a:solidFill>
                <a:latin typeface="Georgia Pro Bold"/>
              </a:rPr>
              <a:t>creen</a:t>
            </a:r>
            <a:r>
              <a:rPr lang="en-US" sz="1200" dirty="0">
                <a:solidFill>
                  <a:srgbClr val="000000"/>
                </a:solidFill>
                <a:latin typeface="Georgia Pro Bold"/>
              </a:rPr>
              <a:t> que no </a:t>
            </a:r>
            <a:r>
              <a:rPr lang="en-US" sz="1200" dirty="0" err="1">
                <a:solidFill>
                  <a:srgbClr val="000000"/>
                </a:solidFill>
                <a:latin typeface="Georgia Pro Bold"/>
              </a:rPr>
              <a:t>estás</a:t>
            </a:r>
            <a:r>
              <a:rPr lang="en-US" sz="1200" dirty="0">
                <a:solidFill>
                  <a:srgbClr val="000000"/>
                </a:solidFill>
                <a:latin typeface="Georgia Pro Bold"/>
              </a:rPr>
              <a:t> </a:t>
            </a:r>
            <a:r>
              <a:rPr lang="en-US" sz="1200" dirty="0" err="1">
                <a:solidFill>
                  <a:srgbClr val="000000"/>
                </a:solidFill>
                <a:latin typeface="Georgia Pro Bold"/>
              </a:rPr>
              <a:t>representado</a:t>
            </a:r>
            <a:r>
              <a:rPr lang="en-US" sz="1200" dirty="0">
                <a:solidFill>
                  <a:srgbClr val="000000"/>
                </a:solidFill>
                <a:latin typeface="Georgia Pro"/>
              </a:rPr>
              <a:t>. Si me </a:t>
            </a:r>
            <a:r>
              <a:rPr lang="en-US" sz="1200" dirty="0" err="1">
                <a:solidFill>
                  <a:srgbClr val="000000"/>
                </a:solidFill>
                <a:latin typeface="Georgia Pro"/>
              </a:rPr>
              <a:t>mantienes</a:t>
            </a:r>
            <a:r>
              <a:rPr lang="en-US" sz="1200" dirty="0">
                <a:solidFill>
                  <a:srgbClr val="000000"/>
                </a:solidFill>
                <a:latin typeface="Georgia Pro"/>
              </a:rPr>
              <a:t> </a:t>
            </a:r>
            <a:r>
              <a:rPr lang="en-US" sz="1200" dirty="0" err="1">
                <a:solidFill>
                  <a:srgbClr val="000000"/>
                </a:solidFill>
                <a:latin typeface="Georgia Pro"/>
              </a:rPr>
              <a:t>informado</a:t>
            </a:r>
            <a:r>
              <a:rPr lang="en-US" sz="1200" dirty="0">
                <a:solidFill>
                  <a:srgbClr val="000000"/>
                </a:solidFill>
                <a:latin typeface="Georgia Pro"/>
              </a:rPr>
              <a:t>, </a:t>
            </a:r>
            <a:r>
              <a:rPr lang="en-US" sz="1200" dirty="0" err="1">
                <a:solidFill>
                  <a:srgbClr val="000000"/>
                </a:solidFill>
                <a:latin typeface="Georgia Pro"/>
              </a:rPr>
              <a:t>podemos</a:t>
            </a:r>
            <a:r>
              <a:rPr lang="en-US" sz="1200" dirty="0">
                <a:solidFill>
                  <a:srgbClr val="000000"/>
                </a:solidFill>
                <a:latin typeface="Georgia Pro"/>
              </a:rPr>
              <a:t> </a:t>
            </a:r>
            <a:r>
              <a:rPr lang="en-US" sz="1200" dirty="0" err="1">
                <a:solidFill>
                  <a:srgbClr val="000000"/>
                </a:solidFill>
                <a:latin typeface="Georgia Pro"/>
              </a:rPr>
              <a:t>garantizar</a:t>
            </a:r>
            <a:r>
              <a:rPr lang="en-US" sz="1200" dirty="0">
                <a:solidFill>
                  <a:srgbClr val="000000"/>
                </a:solidFill>
                <a:latin typeface="Georgia Pro"/>
              </a:rPr>
              <a:t> un </a:t>
            </a:r>
            <a:r>
              <a:rPr lang="en-US" sz="1200" dirty="0" err="1">
                <a:solidFill>
                  <a:srgbClr val="000000"/>
                </a:solidFill>
                <a:latin typeface="Georgia Pro"/>
              </a:rPr>
              <a:t>proceso</a:t>
            </a:r>
            <a:r>
              <a:rPr lang="en-US" sz="1200" dirty="0">
                <a:solidFill>
                  <a:srgbClr val="000000"/>
                </a:solidFill>
                <a:latin typeface="Georgia Pro"/>
              </a:rPr>
              <a:t> </a:t>
            </a:r>
            <a:r>
              <a:rPr lang="en-US" sz="1200" dirty="0" err="1">
                <a:solidFill>
                  <a:srgbClr val="000000"/>
                </a:solidFill>
                <a:latin typeface="Georgia Pro"/>
              </a:rPr>
              <a:t>más</a:t>
            </a:r>
            <a:r>
              <a:rPr lang="en-US" sz="1200" dirty="0">
                <a:solidFill>
                  <a:srgbClr val="000000"/>
                </a:solidFill>
                <a:latin typeface="Georgia Pro"/>
              </a:rPr>
              <a:t> </a:t>
            </a:r>
            <a:r>
              <a:rPr lang="en-US" sz="1200" dirty="0" err="1">
                <a:solidFill>
                  <a:srgbClr val="000000"/>
                </a:solidFill>
                <a:latin typeface="Georgia Pro"/>
              </a:rPr>
              <a:t>fluido</a:t>
            </a:r>
            <a:r>
              <a:rPr lang="en-US" sz="1200" dirty="0">
                <a:solidFill>
                  <a:srgbClr val="000000"/>
                </a:solidFill>
                <a:latin typeface="Georgia Pro"/>
              </a:rPr>
              <a:t> y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resultados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la </a:t>
            </a:r>
            <a:r>
              <a:rPr lang="en-US" sz="1200" dirty="0" err="1">
                <a:solidFill>
                  <a:srgbClr val="000000"/>
                </a:solidFill>
                <a:latin typeface="Georgia Pro"/>
              </a:rPr>
              <a:t>negociación</a:t>
            </a:r>
            <a:r>
              <a:rPr lang="en-US" sz="1200" dirty="0">
                <a:solidFill>
                  <a:srgbClr val="000000"/>
                </a:solidFill>
                <a:latin typeface="Georgia Pro"/>
              </a:rPr>
              <a:t>.</a:t>
            </a:r>
          </a:p>
        </p:txBody>
      </p:sp>
      <p:sp>
        <p:nvSpPr>
          <p:cNvPr id="35" name="TextBox 35"/>
          <p:cNvSpPr txBox="1"/>
          <p:nvPr/>
        </p:nvSpPr>
        <p:spPr>
          <a:xfrm>
            <a:off x="556480" y="218705"/>
            <a:ext cx="6659440" cy="926973"/>
          </a:xfrm>
          <a:prstGeom prst="rect">
            <a:avLst/>
          </a:prstGeom>
        </p:spPr>
        <p:txBody>
          <a:bodyPr lIns="0" tIns="0" rIns="0" bIns="0" rtlCol="0" anchor="t">
            <a:spAutoFit/>
          </a:bodyPr>
          <a:lstStyle/>
          <a:p>
            <a:pPr algn="ctr">
              <a:lnSpc>
                <a:spcPts val="2495"/>
              </a:lnSpc>
            </a:pPr>
            <a:r>
              <a:rPr lang="en-US" sz="1599" spc="79">
                <a:solidFill>
                  <a:srgbClr val="000000"/>
                </a:solidFill>
                <a:latin typeface="Georgia Pro Bold"/>
              </a:rPr>
              <a:t>HE AQUÍ ALGUNOS EJEMPLOS QUE, SIN SABERLO, PUEDEN PONERTE EN LA SITUACIÓN DE PAGAR UNA INDEMNIZACIÓN DE TU BOLSILLO:</a:t>
            </a:r>
          </a:p>
        </p:txBody>
      </p:sp>
      <p:grpSp>
        <p:nvGrpSpPr>
          <p:cNvPr id="36" name="Group 36"/>
          <p:cNvGrpSpPr/>
          <p:nvPr/>
        </p:nvGrpSpPr>
        <p:grpSpPr>
          <a:xfrm>
            <a:off x="-93720" y="9611929"/>
            <a:ext cx="7989642" cy="446471"/>
            <a:chOff x="0" y="0"/>
            <a:chExt cx="2785060" cy="155633"/>
          </a:xfrm>
        </p:grpSpPr>
        <p:sp>
          <p:nvSpPr>
            <p:cNvPr id="37" name="Freeform 37"/>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38" name="TextBox 38"/>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39" name="TextBox 39"/>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del sitio web - Correo electrónico - Página 27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101" y="5887250"/>
            <a:ext cx="3217353" cy="3209925"/>
            <a:chOff x="0" y="0"/>
            <a:chExt cx="1121517" cy="1118928"/>
          </a:xfrm>
        </p:grpSpPr>
        <p:sp>
          <p:nvSpPr>
            <p:cNvPr id="3" name="Freeform 3"/>
            <p:cNvSpPr/>
            <p:nvPr/>
          </p:nvSpPr>
          <p:spPr>
            <a:xfrm>
              <a:off x="0" y="0"/>
              <a:ext cx="1121517" cy="1118928"/>
            </a:xfrm>
            <a:custGeom>
              <a:avLst/>
              <a:gdLst/>
              <a:ahLst/>
              <a:cxnLst/>
              <a:rect l="l" t="t" r="r" b="b"/>
              <a:pathLst>
                <a:path w="1121517" h="1118928">
                  <a:moveTo>
                    <a:pt x="0" y="0"/>
                  </a:moveTo>
                  <a:lnTo>
                    <a:pt x="1121517" y="0"/>
                  </a:lnTo>
                  <a:lnTo>
                    <a:pt x="1121517" y="1118928"/>
                  </a:lnTo>
                  <a:lnTo>
                    <a:pt x="0" y="1118928"/>
                  </a:lnTo>
                  <a:close/>
                </a:path>
              </a:pathLst>
            </a:custGeom>
            <a:solidFill>
              <a:srgbClr val="D8D4D4"/>
            </a:solidFill>
          </p:spPr>
          <p:txBody>
            <a:bodyPr/>
            <a:lstStyle/>
            <a:p>
              <a:endParaRPr lang="en-US"/>
            </a:p>
          </p:txBody>
        </p:sp>
        <p:sp>
          <p:nvSpPr>
            <p:cNvPr id="4" name="TextBox 4"/>
            <p:cNvSpPr txBox="1"/>
            <p:nvPr/>
          </p:nvSpPr>
          <p:spPr>
            <a:xfrm>
              <a:off x="0" y="-28575"/>
              <a:ext cx="1121517" cy="1147503"/>
            </a:xfrm>
            <a:prstGeom prst="rect">
              <a:avLst/>
            </a:prstGeom>
          </p:spPr>
          <p:txBody>
            <a:bodyPr lIns="50800" tIns="50800" rIns="50800" bIns="50800" rtlCol="0" anchor="ctr"/>
            <a:lstStyle/>
            <a:p>
              <a:pPr algn="ctr">
                <a:lnSpc>
                  <a:spcPts val="1526"/>
                </a:lnSpc>
              </a:pPr>
              <a:endParaRPr/>
            </a:p>
          </p:txBody>
        </p:sp>
      </p:grpSp>
      <p:grpSp>
        <p:nvGrpSpPr>
          <p:cNvPr id="5" name="Group 5"/>
          <p:cNvGrpSpPr/>
          <p:nvPr/>
        </p:nvGrpSpPr>
        <p:grpSpPr>
          <a:xfrm>
            <a:off x="463270" y="1536230"/>
            <a:ext cx="6856184" cy="1741170"/>
            <a:chOff x="0" y="0"/>
            <a:chExt cx="2389955" cy="606944"/>
          </a:xfrm>
        </p:grpSpPr>
        <p:sp>
          <p:nvSpPr>
            <p:cNvPr id="6" name="Freeform 6"/>
            <p:cNvSpPr/>
            <p:nvPr/>
          </p:nvSpPr>
          <p:spPr>
            <a:xfrm>
              <a:off x="0" y="0"/>
              <a:ext cx="2389955" cy="606944"/>
            </a:xfrm>
            <a:custGeom>
              <a:avLst/>
              <a:gdLst/>
              <a:ahLst/>
              <a:cxnLst/>
              <a:rect l="l" t="t" r="r" b="b"/>
              <a:pathLst>
                <a:path w="2389955" h="606944">
                  <a:moveTo>
                    <a:pt x="0" y="0"/>
                  </a:moveTo>
                  <a:lnTo>
                    <a:pt x="2389955" y="0"/>
                  </a:lnTo>
                  <a:lnTo>
                    <a:pt x="2389955" y="606944"/>
                  </a:lnTo>
                  <a:lnTo>
                    <a:pt x="0" y="606944"/>
                  </a:lnTo>
                  <a:close/>
                </a:path>
              </a:pathLst>
            </a:custGeom>
            <a:solidFill>
              <a:srgbClr val="000000"/>
            </a:solidFill>
          </p:spPr>
          <p:txBody>
            <a:bodyPr/>
            <a:lstStyle/>
            <a:p>
              <a:endParaRPr lang="en-US"/>
            </a:p>
          </p:txBody>
        </p:sp>
        <p:sp>
          <p:nvSpPr>
            <p:cNvPr id="7" name="TextBox 7"/>
            <p:cNvSpPr txBox="1"/>
            <p:nvPr/>
          </p:nvSpPr>
          <p:spPr>
            <a:xfrm>
              <a:off x="0" y="-28575"/>
              <a:ext cx="2389955" cy="635519"/>
            </a:xfrm>
            <a:prstGeom prst="rect">
              <a:avLst/>
            </a:prstGeom>
          </p:spPr>
          <p:txBody>
            <a:bodyPr lIns="50800" tIns="50800" rIns="50800" bIns="50800" rtlCol="0" anchor="ctr"/>
            <a:lstStyle/>
            <a:p>
              <a:pPr algn="ctr">
                <a:lnSpc>
                  <a:spcPts val="1526"/>
                </a:lnSpc>
              </a:pPr>
              <a:endParaRPr/>
            </a:p>
          </p:txBody>
        </p:sp>
      </p:grpSp>
      <p:sp>
        <p:nvSpPr>
          <p:cNvPr id="8" name="TextBox 8"/>
          <p:cNvSpPr txBox="1"/>
          <p:nvPr/>
        </p:nvSpPr>
        <p:spPr>
          <a:xfrm>
            <a:off x="792141" y="1764830"/>
            <a:ext cx="6217920" cy="1504194"/>
          </a:xfrm>
          <a:prstGeom prst="rect">
            <a:avLst/>
          </a:prstGeom>
        </p:spPr>
        <p:txBody>
          <a:bodyPr lIns="0" tIns="0" rIns="0" bIns="0" rtlCol="0" anchor="t">
            <a:spAutoFit/>
          </a:bodyPr>
          <a:lstStyle/>
          <a:p>
            <a:pPr algn="ctr">
              <a:lnSpc>
                <a:spcPts val="1679"/>
              </a:lnSpc>
              <a:spcBef>
                <a:spcPct val="0"/>
              </a:spcBef>
            </a:pPr>
            <a:r>
              <a:rPr lang="en-US" sz="1100" dirty="0">
                <a:solidFill>
                  <a:srgbClr val="FFFFFF"/>
                </a:solidFill>
                <a:latin typeface="Georgia Pro Italics"/>
              </a:rPr>
              <a:t>Si </a:t>
            </a:r>
            <a:r>
              <a:rPr lang="en-US" sz="1100" dirty="0" err="1">
                <a:solidFill>
                  <a:srgbClr val="FFFFFF"/>
                </a:solidFill>
                <a:latin typeface="Georgia Pro Italics"/>
              </a:rPr>
              <a:t>te</a:t>
            </a:r>
            <a:r>
              <a:rPr lang="en-US" sz="1100" dirty="0">
                <a:solidFill>
                  <a:srgbClr val="FFFFFF"/>
                </a:solidFill>
                <a:latin typeface="Georgia Pro Italics"/>
              </a:rPr>
              <a:t> pones </a:t>
            </a:r>
            <a:r>
              <a:rPr lang="en-US" sz="1100" dirty="0" err="1">
                <a:solidFill>
                  <a:srgbClr val="FFFFFF"/>
                </a:solidFill>
                <a:latin typeface="Georgia Pro Italics"/>
              </a:rPr>
              <a:t>en</a:t>
            </a:r>
            <a:r>
              <a:rPr lang="en-US" sz="1100" dirty="0">
                <a:solidFill>
                  <a:srgbClr val="FFFFFF"/>
                </a:solidFill>
                <a:latin typeface="Georgia Pro Italics"/>
              </a:rPr>
              <a:t> </a:t>
            </a:r>
            <a:r>
              <a:rPr lang="en-US" sz="1100" dirty="0" err="1">
                <a:solidFill>
                  <a:srgbClr val="FFFFFF"/>
                </a:solidFill>
                <a:latin typeface="Georgia Pro Italics"/>
              </a:rPr>
              <a:t>contacto</a:t>
            </a:r>
            <a:r>
              <a:rPr lang="en-US" sz="1100" dirty="0">
                <a:solidFill>
                  <a:srgbClr val="FFFFFF"/>
                </a:solidFill>
                <a:latin typeface="Georgia Pro Italics"/>
              </a:rPr>
              <a:t> </a:t>
            </a:r>
            <a:r>
              <a:rPr lang="en-US" sz="1100" dirty="0" err="1">
                <a:solidFill>
                  <a:srgbClr val="FFFFFF"/>
                </a:solidFill>
                <a:latin typeface="Georgia Pro Italics"/>
              </a:rPr>
              <a:t>directamente</a:t>
            </a:r>
            <a:r>
              <a:rPr lang="en-US" sz="1100" dirty="0">
                <a:solidFill>
                  <a:srgbClr val="FFFFFF"/>
                </a:solidFill>
                <a:latin typeface="Georgia Pro Italics"/>
              </a:rPr>
              <a:t> con un </a:t>
            </a:r>
            <a:r>
              <a:rPr lang="en-US" sz="1100" dirty="0" err="1">
                <a:solidFill>
                  <a:srgbClr val="FFFFFF"/>
                </a:solidFill>
                <a:latin typeface="Georgia Pro Italics"/>
              </a:rPr>
              <a:t>agente</a:t>
            </a:r>
            <a:r>
              <a:rPr lang="en-US" sz="1100" dirty="0">
                <a:solidFill>
                  <a:srgbClr val="FFFFFF"/>
                </a:solidFill>
                <a:latin typeface="Georgia Pro Italics"/>
              </a:rPr>
              <a:t> de </a:t>
            </a:r>
            <a:r>
              <a:rPr lang="en-US" sz="1100" dirty="0" err="1">
                <a:solidFill>
                  <a:srgbClr val="FFFFFF"/>
                </a:solidFill>
                <a:latin typeface="Georgia Pro Italics"/>
              </a:rPr>
              <a:t>ventas</a:t>
            </a:r>
            <a:r>
              <a:rPr lang="en-US" sz="1100" dirty="0">
                <a:solidFill>
                  <a:srgbClr val="FFFFFF"/>
                </a:solidFill>
                <a:latin typeface="Georgia Pro Italics"/>
              </a:rPr>
              <a:t> para </a:t>
            </a:r>
            <a:r>
              <a:rPr lang="en-US" sz="1100" dirty="0" err="1">
                <a:solidFill>
                  <a:srgbClr val="FFFFFF"/>
                </a:solidFill>
                <a:latin typeface="Georgia Pro Italics"/>
              </a:rPr>
              <a:t>ver</a:t>
            </a:r>
            <a:r>
              <a:rPr lang="en-US" sz="1100" dirty="0">
                <a:solidFill>
                  <a:srgbClr val="FFFFFF"/>
                </a:solidFill>
                <a:latin typeface="Georgia Pro Italics"/>
              </a:rPr>
              <a:t> </a:t>
            </a:r>
            <a:r>
              <a:rPr lang="en-US" sz="1100" dirty="0" err="1">
                <a:solidFill>
                  <a:srgbClr val="FFFFFF"/>
                </a:solidFill>
                <a:latin typeface="Georgia Pro Italics"/>
              </a:rPr>
              <a:t>una</a:t>
            </a:r>
            <a:r>
              <a:rPr lang="en-US" sz="1100" dirty="0">
                <a:solidFill>
                  <a:srgbClr val="FFFFFF"/>
                </a:solidFill>
                <a:latin typeface="Georgia Pro Italics"/>
              </a:rPr>
              <a:t> </a:t>
            </a:r>
            <a:r>
              <a:rPr lang="en-US" sz="1100" dirty="0" err="1">
                <a:solidFill>
                  <a:srgbClr val="FFFFFF"/>
                </a:solidFill>
                <a:latin typeface="Georgia Pro Italics"/>
              </a:rPr>
              <a:t>propiedad</a:t>
            </a:r>
            <a:r>
              <a:rPr lang="en-US" sz="1100" dirty="0">
                <a:solidFill>
                  <a:srgbClr val="FFFFFF"/>
                </a:solidFill>
                <a:latin typeface="Georgia Pro Italics"/>
              </a:rPr>
              <a:t> sin </a:t>
            </a:r>
            <a:r>
              <a:rPr lang="en-US" sz="1100" dirty="0" err="1">
                <a:solidFill>
                  <a:srgbClr val="FFFFFF"/>
                </a:solidFill>
                <a:latin typeface="Georgia Pro Italics"/>
              </a:rPr>
              <a:t>implicar</a:t>
            </a:r>
            <a:r>
              <a:rPr lang="en-US" sz="1100" dirty="0">
                <a:solidFill>
                  <a:srgbClr val="FFFFFF"/>
                </a:solidFill>
                <a:latin typeface="Georgia Pro Italics"/>
              </a:rPr>
              <a:t> a </a:t>
            </a:r>
            <a:r>
              <a:rPr lang="en-US" sz="1100" dirty="0" err="1">
                <a:solidFill>
                  <a:srgbClr val="FFFFFF"/>
                </a:solidFill>
                <a:latin typeface="Georgia Pro Italics"/>
              </a:rPr>
              <a:t>tu</a:t>
            </a:r>
            <a:r>
              <a:rPr lang="en-US" sz="1100" dirty="0">
                <a:solidFill>
                  <a:srgbClr val="FFFFFF"/>
                </a:solidFill>
                <a:latin typeface="Georgia Pro Italics"/>
              </a:rPr>
              <a:t> </a:t>
            </a:r>
            <a:r>
              <a:rPr lang="en-US" sz="1100" dirty="0" err="1">
                <a:solidFill>
                  <a:srgbClr val="FFFFFF"/>
                </a:solidFill>
                <a:latin typeface="Georgia Pro Italics"/>
              </a:rPr>
              <a:t>agente</a:t>
            </a:r>
            <a:r>
              <a:rPr lang="en-US" sz="1100" dirty="0">
                <a:solidFill>
                  <a:srgbClr val="FFFFFF"/>
                </a:solidFill>
                <a:latin typeface="Georgia Pro Italics"/>
              </a:rPr>
              <a:t>, </a:t>
            </a:r>
            <a:r>
              <a:rPr lang="en-US" sz="1100" dirty="0" err="1">
                <a:solidFill>
                  <a:srgbClr val="FFFFFF"/>
                </a:solidFill>
                <a:latin typeface="Georgia Pro Italics"/>
              </a:rPr>
              <a:t>podría</a:t>
            </a:r>
            <a:r>
              <a:rPr lang="en-US" sz="1100" dirty="0">
                <a:solidFill>
                  <a:srgbClr val="FFFFFF"/>
                </a:solidFill>
                <a:latin typeface="Georgia Pro Italics"/>
              </a:rPr>
              <a:t> </a:t>
            </a:r>
            <a:r>
              <a:rPr lang="en-US" sz="1100" dirty="0" err="1">
                <a:solidFill>
                  <a:srgbClr val="FFFFFF"/>
                </a:solidFill>
                <a:latin typeface="Georgia Pro Italics"/>
              </a:rPr>
              <a:t>afectar</a:t>
            </a:r>
            <a:r>
              <a:rPr lang="en-US" sz="1100" dirty="0">
                <a:solidFill>
                  <a:srgbClr val="FFFFFF"/>
                </a:solidFill>
                <a:latin typeface="Georgia Pro Italics"/>
              </a:rPr>
              <a:t> a </a:t>
            </a:r>
            <a:r>
              <a:rPr lang="en-US" sz="1100" dirty="0" err="1">
                <a:solidFill>
                  <a:srgbClr val="FFFFFF"/>
                </a:solidFill>
                <a:latin typeface="Georgia Pro Italics"/>
              </a:rPr>
              <a:t>quién</a:t>
            </a:r>
            <a:r>
              <a:rPr lang="en-US" sz="1100" dirty="0">
                <a:solidFill>
                  <a:srgbClr val="FFFFFF"/>
                </a:solidFill>
                <a:latin typeface="Georgia Pro Italics"/>
              </a:rPr>
              <a:t> </a:t>
            </a:r>
            <a:r>
              <a:rPr lang="en-US" sz="1100" dirty="0" err="1">
                <a:solidFill>
                  <a:srgbClr val="FFFFFF"/>
                </a:solidFill>
                <a:latin typeface="Georgia Pro Italics"/>
              </a:rPr>
              <a:t>recibe</a:t>
            </a:r>
            <a:r>
              <a:rPr lang="en-US" sz="1100" dirty="0">
                <a:solidFill>
                  <a:srgbClr val="FFFFFF"/>
                </a:solidFill>
                <a:latin typeface="Georgia Pro Italics"/>
              </a:rPr>
              <a:t> la </a:t>
            </a:r>
            <a:r>
              <a:rPr lang="en-US" sz="1100" dirty="0" err="1">
                <a:solidFill>
                  <a:srgbClr val="FFFFFF"/>
                </a:solidFill>
                <a:latin typeface="Georgia Pro Italics"/>
              </a:rPr>
              <a:t>comisión</a:t>
            </a:r>
            <a:r>
              <a:rPr lang="en-US" sz="1100" dirty="0">
                <a:solidFill>
                  <a:srgbClr val="FFFFFF"/>
                </a:solidFill>
                <a:latin typeface="Georgia Pro Italics"/>
              </a:rPr>
              <a:t>. En </a:t>
            </a:r>
            <a:r>
              <a:rPr lang="en-US" sz="1100" dirty="0" err="1">
                <a:solidFill>
                  <a:srgbClr val="FFFFFF"/>
                </a:solidFill>
                <a:latin typeface="Georgia Pro Italics"/>
              </a:rPr>
              <a:t>algunos</a:t>
            </a:r>
            <a:r>
              <a:rPr lang="en-US" sz="1100" dirty="0">
                <a:solidFill>
                  <a:srgbClr val="FFFFFF"/>
                </a:solidFill>
                <a:latin typeface="Georgia Pro Italics"/>
              </a:rPr>
              <a:t> </a:t>
            </a:r>
            <a:r>
              <a:rPr lang="en-US" sz="1100" dirty="0" err="1">
                <a:solidFill>
                  <a:srgbClr val="FFFFFF"/>
                </a:solidFill>
                <a:latin typeface="Georgia Pro Italics"/>
              </a:rPr>
              <a:t>casos</a:t>
            </a:r>
            <a:r>
              <a:rPr lang="en-US" sz="1100" dirty="0">
                <a:solidFill>
                  <a:srgbClr val="FFFFFF"/>
                </a:solidFill>
                <a:latin typeface="Georgia Pro Italics"/>
              </a:rPr>
              <a:t>, </a:t>
            </a:r>
            <a:r>
              <a:rPr lang="en-US" sz="1100" dirty="0" err="1">
                <a:solidFill>
                  <a:srgbClr val="FFFFFF"/>
                </a:solidFill>
                <a:latin typeface="Georgia Pro Italics"/>
              </a:rPr>
              <a:t>el</a:t>
            </a:r>
            <a:r>
              <a:rPr lang="en-US" sz="1100" dirty="0">
                <a:solidFill>
                  <a:srgbClr val="FFFFFF"/>
                </a:solidFill>
                <a:latin typeface="Georgia Pro Italics"/>
              </a:rPr>
              <a:t> </a:t>
            </a:r>
            <a:r>
              <a:rPr lang="en-US" sz="1100" dirty="0" err="1">
                <a:solidFill>
                  <a:srgbClr val="FFFFFF"/>
                </a:solidFill>
                <a:latin typeface="Georgia Pro Italics"/>
              </a:rPr>
              <a:t>vendedor</a:t>
            </a:r>
            <a:r>
              <a:rPr lang="en-US" sz="1100" dirty="0">
                <a:solidFill>
                  <a:srgbClr val="FFFFFF"/>
                </a:solidFill>
                <a:latin typeface="Georgia Pro Italics"/>
              </a:rPr>
              <a:t> </a:t>
            </a:r>
            <a:r>
              <a:rPr lang="en-US" sz="1100" dirty="0" err="1">
                <a:solidFill>
                  <a:srgbClr val="FFFFFF"/>
                </a:solidFill>
                <a:latin typeface="Georgia Pro Italics"/>
              </a:rPr>
              <a:t>paga</a:t>
            </a:r>
            <a:r>
              <a:rPr lang="en-US" sz="1100" dirty="0">
                <a:solidFill>
                  <a:srgbClr val="FFFFFF"/>
                </a:solidFill>
                <a:latin typeface="Georgia Pro Italics"/>
              </a:rPr>
              <a:t> al </a:t>
            </a:r>
            <a:r>
              <a:rPr lang="en-US" sz="1100" dirty="0" err="1">
                <a:solidFill>
                  <a:srgbClr val="FFFFFF"/>
                </a:solidFill>
                <a:latin typeface="Georgia Pro Italics"/>
              </a:rPr>
              <a:t>agente</a:t>
            </a:r>
            <a:r>
              <a:rPr lang="en-US" sz="1100" dirty="0">
                <a:solidFill>
                  <a:srgbClr val="FFFFFF"/>
                </a:solidFill>
                <a:latin typeface="Georgia Pro Italics"/>
              </a:rPr>
              <a:t> con </a:t>
            </a:r>
            <a:r>
              <a:rPr lang="en-US" sz="1100" dirty="0" err="1">
                <a:solidFill>
                  <a:srgbClr val="FFFFFF"/>
                </a:solidFill>
                <a:latin typeface="Georgia Pro Italics"/>
              </a:rPr>
              <a:t>contrato</a:t>
            </a:r>
            <a:r>
              <a:rPr lang="en-US" sz="1100" dirty="0">
                <a:solidFill>
                  <a:srgbClr val="FFFFFF"/>
                </a:solidFill>
                <a:latin typeface="Georgia Pro Italics"/>
              </a:rPr>
              <a:t> de </a:t>
            </a:r>
            <a:r>
              <a:rPr lang="en-US" sz="1100" dirty="0" err="1">
                <a:solidFill>
                  <a:srgbClr val="FFFFFF"/>
                </a:solidFill>
                <a:latin typeface="Georgia Pro Italics"/>
              </a:rPr>
              <a:t>venta</a:t>
            </a:r>
            <a:r>
              <a:rPr lang="en-US" sz="1100" dirty="0">
                <a:solidFill>
                  <a:srgbClr val="FFFFFF"/>
                </a:solidFill>
                <a:latin typeface="Georgia Pro Italics"/>
              </a:rPr>
              <a:t>, que luego </a:t>
            </a:r>
            <a:r>
              <a:rPr lang="en-US" sz="1100" dirty="0" err="1">
                <a:solidFill>
                  <a:srgbClr val="FFFFFF"/>
                </a:solidFill>
                <a:latin typeface="Georgia Pro Italics"/>
              </a:rPr>
              <a:t>comparte</a:t>
            </a:r>
            <a:r>
              <a:rPr lang="en-US" sz="1100" dirty="0">
                <a:solidFill>
                  <a:srgbClr val="FFFFFF"/>
                </a:solidFill>
                <a:latin typeface="Georgia Pro Italics"/>
              </a:rPr>
              <a:t> </a:t>
            </a:r>
            <a:r>
              <a:rPr lang="en-US" sz="1100" dirty="0" err="1">
                <a:solidFill>
                  <a:srgbClr val="FFFFFF"/>
                </a:solidFill>
                <a:latin typeface="Georgia Pro Italics"/>
              </a:rPr>
              <a:t>esa</a:t>
            </a:r>
            <a:r>
              <a:rPr lang="en-US" sz="1100" dirty="0">
                <a:solidFill>
                  <a:srgbClr val="FFFFFF"/>
                </a:solidFill>
                <a:latin typeface="Georgia Pro Italics"/>
              </a:rPr>
              <a:t> </a:t>
            </a:r>
            <a:r>
              <a:rPr lang="en-US" sz="1100" dirty="0" err="1">
                <a:solidFill>
                  <a:srgbClr val="FFFFFF"/>
                </a:solidFill>
                <a:latin typeface="Georgia Pro Italics"/>
              </a:rPr>
              <a:t>comisión</a:t>
            </a:r>
            <a:r>
              <a:rPr lang="en-US" sz="1100" dirty="0">
                <a:solidFill>
                  <a:srgbClr val="FFFFFF"/>
                </a:solidFill>
                <a:latin typeface="Georgia Pro Italics"/>
              </a:rPr>
              <a:t> con </a:t>
            </a:r>
            <a:r>
              <a:rPr lang="en-US" sz="1100" dirty="0" err="1">
                <a:solidFill>
                  <a:srgbClr val="FFFFFF"/>
                </a:solidFill>
                <a:latin typeface="Georgia Pro Italics"/>
              </a:rPr>
              <a:t>el</a:t>
            </a:r>
            <a:r>
              <a:rPr lang="en-US" sz="1100" dirty="0">
                <a:solidFill>
                  <a:srgbClr val="FFFFFF"/>
                </a:solidFill>
                <a:latin typeface="Georgia Pro Italics"/>
              </a:rPr>
              <a:t> </a:t>
            </a:r>
            <a:r>
              <a:rPr lang="en-US" sz="1100" dirty="0" err="1">
                <a:solidFill>
                  <a:srgbClr val="FFFFFF"/>
                </a:solidFill>
                <a:latin typeface="Georgia Pro Italics"/>
              </a:rPr>
              <a:t>agente</a:t>
            </a:r>
            <a:r>
              <a:rPr lang="en-US" sz="1100" dirty="0">
                <a:solidFill>
                  <a:srgbClr val="FFFFFF"/>
                </a:solidFill>
                <a:latin typeface="Georgia Pro Italics"/>
              </a:rPr>
              <a:t> del comprador </a:t>
            </a:r>
            <a:r>
              <a:rPr lang="en-US" sz="1100" dirty="0" err="1">
                <a:solidFill>
                  <a:srgbClr val="FFFFFF"/>
                </a:solidFill>
                <a:latin typeface="Georgia Pro Italics"/>
              </a:rPr>
              <a:t>responsable</a:t>
            </a:r>
            <a:r>
              <a:rPr lang="en-US" sz="1100" dirty="0">
                <a:solidFill>
                  <a:srgbClr val="FFFFFF"/>
                </a:solidFill>
                <a:latin typeface="Georgia Pro Italics"/>
              </a:rPr>
              <a:t> de la </a:t>
            </a:r>
            <a:r>
              <a:rPr lang="en-US" sz="1100" dirty="0" err="1">
                <a:solidFill>
                  <a:srgbClr val="FFFFFF"/>
                </a:solidFill>
                <a:latin typeface="Georgia Pro Italics"/>
              </a:rPr>
              <a:t>venta</a:t>
            </a:r>
            <a:r>
              <a:rPr lang="en-US" sz="1100" dirty="0">
                <a:solidFill>
                  <a:srgbClr val="FFFFFF"/>
                </a:solidFill>
                <a:latin typeface="Georgia Pro Italics"/>
              </a:rPr>
              <a:t>. Si </a:t>
            </a:r>
            <a:r>
              <a:rPr lang="en-US" sz="1100" dirty="0" err="1">
                <a:solidFill>
                  <a:srgbClr val="FFFFFF"/>
                </a:solidFill>
                <a:latin typeface="Georgia Pro Italics"/>
              </a:rPr>
              <a:t>el</a:t>
            </a:r>
            <a:r>
              <a:rPr lang="en-US" sz="1100" dirty="0">
                <a:solidFill>
                  <a:srgbClr val="FFFFFF"/>
                </a:solidFill>
                <a:latin typeface="Georgia Pro Italics"/>
              </a:rPr>
              <a:t> </a:t>
            </a:r>
            <a:r>
              <a:rPr lang="en-US" sz="1100" dirty="0" err="1">
                <a:solidFill>
                  <a:srgbClr val="FFFFFF"/>
                </a:solidFill>
                <a:latin typeface="Georgia Pro Italics"/>
              </a:rPr>
              <a:t>agente</a:t>
            </a:r>
            <a:r>
              <a:rPr lang="en-US" sz="1100" dirty="0">
                <a:solidFill>
                  <a:srgbClr val="FFFFFF"/>
                </a:solidFill>
                <a:latin typeface="Georgia Pro Italics"/>
              </a:rPr>
              <a:t> con </a:t>
            </a:r>
            <a:r>
              <a:rPr lang="en-US" sz="1100" dirty="0" err="1">
                <a:solidFill>
                  <a:srgbClr val="FFFFFF"/>
                </a:solidFill>
                <a:latin typeface="Georgia Pro Italics"/>
              </a:rPr>
              <a:t>contrato</a:t>
            </a:r>
            <a:r>
              <a:rPr lang="en-US" sz="1100" dirty="0">
                <a:solidFill>
                  <a:srgbClr val="FFFFFF"/>
                </a:solidFill>
                <a:latin typeface="Georgia Pro Italics"/>
              </a:rPr>
              <a:t> de </a:t>
            </a:r>
            <a:r>
              <a:rPr lang="en-US" sz="1100" dirty="0" err="1">
                <a:solidFill>
                  <a:srgbClr val="FFFFFF"/>
                </a:solidFill>
                <a:latin typeface="Georgia Pro Italics"/>
              </a:rPr>
              <a:t>venta</a:t>
            </a:r>
            <a:r>
              <a:rPr lang="en-US" sz="1100" dirty="0">
                <a:solidFill>
                  <a:srgbClr val="FFFFFF"/>
                </a:solidFill>
                <a:latin typeface="Georgia Pro Italics"/>
              </a:rPr>
              <a:t> </a:t>
            </a:r>
            <a:r>
              <a:rPr lang="en-US" sz="1100" dirty="0" err="1">
                <a:solidFill>
                  <a:srgbClr val="FFFFFF"/>
                </a:solidFill>
                <a:latin typeface="Georgia Pro Italics"/>
              </a:rPr>
              <a:t>te</a:t>
            </a:r>
            <a:r>
              <a:rPr lang="en-US" sz="1100" dirty="0">
                <a:solidFill>
                  <a:srgbClr val="FFFFFF"/>
                </a:solidFill>
                <a:latin typeface="Georgia Pro Italics"/>
              </a:rPr>
              <a:t> </a:t>
            </a:r>
            <a:r>
              <a:rPr lang="en-US" sz="1100" dirty="0" err="1">
                <a:solidFill>
                  <a:srgbClr val="FFFFFF"/>
                </a:solidFill>
                <a:latin typeface="Georgia Pro Italics"/>
              </a:rPr>
              <a:t>enseña</a:t>
            </a:r>
            <a:r>
              <a:rPr lang="en-US" sz="1100" dirty="0">
                <a:solidFill>
                  <a:srgbClr val="FFFFFF"/>
                </a:solidFill>
                <a:latin typeface="Georgia Pro Italics"/>
              </a:rPr>
              <a:t> </a:t>
            </a:r>
            <a:r>
              <a:rPr lang="en-US" sz="1100" dirty="0" err="1">
                <a:solidFill>
                  <a:srgbClr val="FFFFFF"/>
                </a:solidFill>
                <a:latin typeface="Georgia Pro Italics"/>
              </a:rPr>
              <a:t>el</a:t>
            </a:r>
            <a:r>
              <a:rPr lang="en-US" sz="1100" dirty="0">
                <a:solidFill>
                  <a:srgbClr val="FFFFFF"/>
                </a:solidFill>
                <a:latin typeface="Georgia Pro Italics"/>
              </a:rPr>
              <a:t> </a:t>
            </a:r>
            <a:r>
              <a:rPr lang="en-US" sz="1100" dirty="0" err="1">
                <a:solidFill>
                  <a:srgbClr val="FFFFFF"/>
                </a:solidFill>
                <a:latin typeface="Georgia Pro Italics"/>
              </a:rPr>
              <a:t>inmueble</a:t>
            </a:r>
            <a:r>
              <a:rPr lang="en-US" sz="1100" dirty="0">
                <a:solidFill>
                  <a:srgbClr val="FFFFFF"/>
                </a:solidFill>
                <a:latin typeface="Georgia Pro Italics"/>
              </a:rPr>
              <a:t> e </a:t>
            </a:r>
            <a:r>
              <a:rPr lang="en-US" sz="1100" dirty="0" err="1">
                <a:solidFill>
                  <a:srgbClr val="FFFFFF"/>
                </a:solidFill>
                <a:latin typeface="Georgia Pro Italics"/>
              </a:rPr>
              <a:t>inicia</a:t>
            </a:r>
            <a:r>
              <a:rPr lang="en-US" sz="1100" dirty="0">
                <a:solidFill>
                  <a:srgbClr val="FFFFFF"/>
                </a:solidFill>
                <a:latin typeface="Georgia Pro Italics"/>
              </a:rPr>
              <a:t> la </a:t>
            </a:r>
            <a:r>
              <a:rPr lang="en-US" sz="1100" dirty="0" err="1">
                <a:solidFill>
                  <a:srgbClr val="FFFFFF"/>
                </a:solidFill>
                <a:latin typeface="Georgia Pro Italics"/>
              </a:rPr>
              <a:t>transacción</a:t>
            </a:r>
            <a:r>
              <a:rPr lang="en-US" sz="1100" dirty="0">
                <a:solidFill>
                  <a:srgbClr val="FFFFFF"/>
                </a:solidFill>
                <a:latin typeface="Georgia Pro Italics"/>
              </a:rPr>
              <a:t>, </a:t>
            </a:r>
            <a:r>
              <a:rPr lang="en-US" sz="1100" dirty="0" err="1">
                <a:solidFill>
                  <a:srgbClr val="FFFFFF"/>
                </a:solidFill>
                <a:latin typeface="Georgia Pro Italics"/>
              </a:rPr>
              <a:t>puede</a:t>
            </a:r>
            <a:r>
              <a:rPr lang="en-US" sz="1100" dirty="0">
                <a:solidFill>
                  <a:srgbClr val="FFFFFF"/>
                </a:solidFill>
                <a:latin typeface="Georgia Pro Italics"/>
              </a:rPr>
              <a:t> alegar ser </a:t>
            </a:r>
            <a:r>
              <a:rPr lang="en-US" sz="1100" dirty="0" err="1">
                <a:solidFill>
                  <a:srgbClr val="FFFFFF"/>
                </a:solidFill>
                <a:latin typeface="Georgia Pro Italics"/>
              </a:rPr>
              <a:t>el</a:t>
            </a:r>
            <a:r>
              <a:rPr lang="en-US" sz="1100" dirty="0">
                <a:solidFill>
                  <a:srgbClr val="FFFFFF"/>
                </a:solidFill>
                <a:latin typeface="Georgia Pro Italics"/>
              </a:rPr>
              <a:t> </a:t>
            </a:r>
            <a:r>
              <a:rPr lang="en-US" sz="1100" dirty="0" err="1">
                <a:solidFill>
                  <a:srgbClr val="FFFFFF"/>
                </a:solidFill>
                <a:latin typeface="Georgia Pro Italics"/>
              </a:rPr>
              <a:t>causante</a:t>
            </a:r>
            <a:r>
              <a:rPr lang="en-US" sz="1100" dirty="0">
                <a:solidFill>
                  <a:srgbClr val="FFFFFF"/>
                </a:solidFill>
                <a:latin typeface="Georgia Pro Italics"/>
              </a:rPr>
              <a:t> de la </a:t>
            </a:r>
            <a:r>
              <a:rPr lang="en-US" sz="1100" dirty="0" err="1">
                <a:solidFill>
                  <a:srgbClr val="FFFFFF"/>
                </a:solidFill>
                <a:latin typeface="Georgia Pro Italics"/>
              </a:rPr>
              <a:t>venta</a:t>
            </a:r>
            <a:r>
              <a:rPr lang="en-US" sz="1100" dirty="0">
                <a:solidFill>
                  <a:srgbClr val="FFFFFF"/>
                </a:solidFill>
                <a:latin typeface="Georgia Pro Italics"/>
              </a:rPr>
              <a:t> y </a:t>
            </a:r>
            <a:r>
              <a:rPr lang="en-US" sz="1100" dirty="0" err="1">
                <a:solidFill>
                  <a:srgbClr val="FFFFFF"/>
                </a:solidFill>
                <a:latin typeface="Georgia Pro Italics"/>
              </a:rPr>
              <a:t>pedir</a:t>
            </a:r>
            <a:r>
              <a:rPr lang="en-US" sz="1100" dirty="0">
                <a:solidFill>
                  <a:srgbClr val="FFFFFF"/>
                </a:solidFill>
                <a:latin typeface="Georgia Pro Italics"/>
              </a:rPr>
              <a:t> </a:t>
            </a:r>
            <a:r>
              <a:rPr lang="en-US" sz="1100" dirty="0" err="1">
                <a:solidFill>
                  <a:srgbClr val="FFFFFF"/>
                </a:solidFill>
                <a:latin typeface="Georgia Pro Italics"/>
              </a:rPr>
              <a:t>una</a:t>
            </a:r>
            <a:r>
              <a:rPr lang="en-US" sz="1100" dirty="0">
                <a:solidFill>
                  <a:srgbClr val="FFFFFF"/>
                </a:solidFill>
                <a:latin typeface="Georgia Pro Italics"/>
              </a:rPr>
              <a:t> </a:t>
            </a:r>
            <a:r>
              <a:rPr lang="en-US" sz="1100" dirty="0" err="1">
                <a:solidFill>
                  <a:srgbClr val="FFFFFF"/>
                </a:solidFill>
                <a:latin typeface="Georgia Pro Italics"/>
              </a:rPr>
              <a:t>compensación</a:t>
            </a:r>
            <a:r>
              <a:rPr lang="en-US" sz="1100" dirty="0">
                <a:solidFill>
                  <a:srgbClr val="FFFFFF"/>
                </a:solidFill>
                <a:latin typeface="Georgia Pro Italics"/>
              </a:rPr>
              <a:t> al </a:t>
            </a:r>
            <a:r>
              <a:rPr lang="en-US" sz="1100" dirty="0" err="1">
                <a:solidFill>
                  <a:srgbClr val="FFFFFF"/>
                </a:solidFill>
                <a:latin typeface="Georgia Pro Italics"/>
              </a:rPr>
              <a:t>agente</a:t>
            </a:r>
            <a:r>
              <a:rPr lang="en-US" sz="1100" dirty="0">
                <a:solidFill>
                  <a:srgbClr val="FFFFFF"/>
                </a:solidFill>
                <a:latin typeface="Georgia Pro Italics"/>
              </a:rPr>
              <a:t> del comprador. Si </a:t>
            </a:r>
            <a:r>
              <a:rPr lang="en-US" sz="1100" dirty="0" err="1">
                <a:solidFill>
                  <a:srgbClr val="FFFFFF"/>
                </a:solidFill>
                <a:latin typeface="Georgia Pro Italics"/>
              </a:rPr>
              <a:t>firmaste</a:t>
            </a:r>
            <a:r>
              <a:rPr lang="en-US" sz="1100" dirty="0">
                <a:solidFill>
                  <a:srgbClr val="FFFFFF"/>
                </a:solidFill>
                <a:latin typeface="Georgia Pro Italics"/>
              </a:rPr>
              <a:t> un </a:t>
            </a:r>
            <a:r>
              <a:rPr lang="en-US" sz="1100" dirty="0" err="1">
                <a:solidFill>
                  <a:srgbClr val="FFFFFF"/>
                </a:solidFill>
                <a:latin typeface="Georgia Pro Italics"/>
              </a:rPr>
              <a:t>Contrato</a:t>
            </a:r>
            <a:r>
              <a:rPr lang="en-US" sz="1100" dirty="0">
                <a:solidFill>
                  <a:srgbClr val="FFFFFF"/>
                </a:solidFill>
                <a:latin typeface="Georgia Pro Italics"/>
              </a:rPr>
              <a:t> de </a:t>
            </a:r>
            <a:r>
              <a:rPr lang="en-US" sz="1100" dirty="0" err="1">
                <a:solidFill>
                  <a:srgbClr val="FFFFFF"/>
                </a:solidFill>
                <a:latin typeface="Georgia Pro Italics"/>
              </a:rPr>
              <a:t>Agencia</a:t>
            </a:r>
            <a:r>
              <a:rPr lang="en-US" sz="1100" dirty="0">
                <a:solidFill>
                  <a:srgbClr val="FFFFFF"/>
                </a:solidFill>
                <a:latin typeface="Georgia Pro Italics"/>
              </a:rPr>
              <a:t> del Comprador </a:t>
            </a:r>
            <a:r>
              <a:rPr lang="en-US" sz="1100" dirty="0" err="1">
                <a:solidFill>
                  <a:srgbClr val="FFFFFF"/>
                </a:solidFill>
                <a:latin typeface="Georgia Pro Italics"/>
              </a:rPr>
              <a:t>legalmente</a:t>
            </a:r>
            <a:r>
              <a:rPr lang="en-US" sz="1100" dirty="0">
                <a:solidFill>
                  <a:srgbClr val="FFFFFF"/>
                </a:solidFill>
                <a:latin typeface="Georgia Pro Italics"/>
              </a:rPr>
              <a:t> </a:t>
            </a:r>
            <a:r>
              <a:rPr lang="en-US" sz="1100" dirty="0" err="1">
                <a:solidFill>
                  <a:srgbClr val="FFFFFF"/>
                </a:solidFill>
                <a:latin typeface="Georgia Pro Italics"/>
              </a:rPr>
              <a:t>vinculante</a:t>
            </a:r>
            <a:r>
              <a:rPr lang="en-US" sz="1100" dirty="0">
                <a:solidFill>
                  <a:srgbClr val="FFFFFF"/>
                </a:solidFill>
                <a:latin typeface="Georgia Pro Italics"/>
              </a:rPr>
              <a:t>, </a:t>
            </a:r>
            <a:r>
              <a:rPr lang="en-US" sz="1100" dirty="0" err="1">
                <a:solidFill>
                  <a:srgbClr val="FFFFFF"/>
                </a:solidFill>
                <a:latin typeface="Georgia Pro Italics"/>
              </a:rPr>
              <a:t>podrías</a:t>
            </a:r>
            <a:r>
              <a:rPr lang="en-US" sz="1100" dirty="0">
                <a:solidFill>
                  <a:srgbClr val="FFFFFF"/>
                </a:solidFill>
                <a:latin typeface="Georgia Pro Italics"/>
              </a:rPr>
              <a:t> </a:t>
            </a:r>
            <a:r>
              <a:rPr lang="en-US" sz="1100" dirty="0" err="1">
                <a:solidFill>
                  <a:srgbClr val="FFFFFF"/>
                </a:solidFill>
                <a:latin typeface="Georgia Pro Italics"/>
              </a:rPr>
              <a:t>estar</a:t>
            </a:r>
            <a:r>
              <a:rPr lang="en-US" sz="1100" dirty="0">
                <a:solidFill>
                  <a:srgbClr val="FFFFFF"/>
                </a:solidFill>
                <a:latin typeface="Georgia Pro Italics"/>
              </a:rPr>
              <a:t> </a:t>
            </a:r>
            <a:r>
              <a:rPr lang="en-US" sz="1100" dirty="0" err="1">
                <a:solidFill>
                  <a:srgbClr val="FFFFFF"/>
                </a:solidFill>
                <a:latin typeface="Georgia Pro Italics"/>
              </a:rPr>
              <a:t>legalmente</a:t>
            </a:r>
            <a:r>
              <a:rPr lang="en-US" sz="1100" dirty="0">
                <a:solidFill>
                  <a:srgbClr val="FFFFFF"/>
                </a:solidFill>
                <a:latin typeface="Georgia Pro Italics"/>
              </a:rPr>
              <a:t> </a:t>
            </a:r>
            <a:r>
              <a:rPr lang="en-US" sz="1100" dirty="0" err="1">
                <a:solidFill>
                  <a:srgbClr val="FFFFFF"/>
                </a:solidFill>
                <a:latin typeface="Georgia Pro Italics"/>
              </a:rPr>
              <a:t>obligado</a:t>
            </a:r>
            <a:r>
              <a:rPr lang="en-US" sz="1100" dirty="0">
                <a:solidFill>
                  <a:srgbClr val="FFFFFF"/>
                </a:solidFill>
                <a:latin typeface="Georgia Pro Italics"/>
              </a:rPr>
              <a:t> a </a:t>
            </a:r>
            <a:r>
              <a:rPr lang="en-US" sz="1100" dirty="0" err="1">
                <a:solidFill>
                  <a:srgbClr val="FFFFFF"/>
                </a:solidFill>
                <a:latin typeface="Georgia Pro Italics"/>
              </a:rPr>
              <a:t>pagar</a:t>
            </a:r>
            <a:r>
              <a:rPr lang="en-US" sz="1100" dirty="0">
                <a:solidFill>
                  <a:srgbClr val="FFFFFF"/>
                </a:solidFill>
                <a:latin typeface="Georgia Pro Italics"/>
              </a:rPr>
              <a:t> a ambos.</a:t>
            </a:r>
          </a:p>
        </p:txBody>
      </p:sp>
      <p:sp>
        <p:nvSpPr>
          <p:cNvPr id="9" name="TextBox 9"/>
          <p:cNvSpPr txBox="1"/>
          <p:nvPr/>
        </p:nvSpPr>
        <p:spPr>
          <a:xfrm>
            <a:off x="463270" y="3667925"/>
            <a:ext cx="2911190" cy="5257800"/>
          </a:xfrm>
          <a:prstGeom prst="rect">
            <a:avLst/>
          </a:prstGeom>
        </p:spPr>
        <p:txBody>
          <a:bodyPr lIns="0" tIns="0" rIns="0" bIns="0" rtlCol="0" anchor="t">
            <a:spAutoFit/>
          </a:bodyPr>
          <a:lstStyle/>
          <a:p>
            <a:pPr algn="just">
              <a:lnSpc>
                <a:spcPts val="1439"/>
              </a:lnSpc>
            </a:pPr>
            <a:r>
              <a:rPr lang="en-US" sz="1200" dirty="0">
                <a:solidFill>
                  <a:srgbClr val="000000"/>
                </a:solidFill>
                <a:latin typeface="Georgia Pro Bold"/>
              </a:rPr>
              <a:t>Por </a:t>
            </a:r>
            <a:r>
              <a:rPr lang="en-US" sz="1200" dirty="0" err="1">
                <a:solidFill>
                  <a:srgbClr val="000000"/>
                </a:solidFill>
                <a:latin typeface="Georgia Pro Bold"/>
              </a:rPr>
              <a:t>qué</a:t>
            </a:r>
            <a:r>
              <a:rPr lang="en-US" sz="1200" dirty="0">
                <a:solidFill>
                  <a:srgbClr val="000000"/>
                </a:solidFill>
                <a:latin typeface="Georgia Pro Bold"/>
              </a:rPr>
              <a:t> es </a:t>
            </a:r>
            <a:r>
              <a:rPr lang="en-US" sz="1200" dirty="0" err="1">
                <a:solidFill>
                  <a:srgbClr val="000000"/>
                </a:solidFill>
                <a:latin typeface="Georgia Pro Bold"/>
              </a:rPr>
              <a:t>importante</a:t>
            </a:r>
            <a:r>
              <a:rPr lang="en-US" sz="1200" dirty="0">
                <a:solidFill>
                  <a:srgbClr val="000000"/>
                </a:solidFill>
                <a:latin typeface="Georgia Pro Bold"/>
              </a:rPr>
              <a:t>:</a:t>
            </a:r>
            <a:r>
              <a:rPr lang="en-US" sz="1200" dirty="0">
                <a:solidFill>
                  <a:srgbClr val="000000"/>
                </a:solidFill>
                <a:latin typeface="Georgia Pro"/>
              </a:rPr>
              <a:t> Si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con </a:t>
            </a:r>
            <a:r>
              <a:rPr lang="en-US" sz="1200" dirty="0" err="1">
                <a:solidFill>
                  <a:srgbClr val="000000"/>
                </a:solidFill>
                <a:latin typeface="Georgia Pro"/>
              </a:rPr>
              <a:t>contrato</a:t>
            </a:r>
            <a:r>
              <a:rPr lang="en-US" sz="1200" dirty="0">
                <a:solidFill>
                  <a:srgbClr val="000000"/>
                </a:solidFill>
                <a:latin typeface="Georgia Pro"/>
              </a:rPr>
              <a:t> de </a:t>
            </a:r>
            <a:r>
              <a:rPr lang="en-US" sz="1200" dirty="0" err="1">
                <a:solidFill>
                  <a:srgbClr val="000000"/>
                </a:solidFill>
                <a:latin typeface="Georgia Pro"/>
              </a:rPr>
              <a:t>venta</a:t>
            </a:r>
            <a:r>
              <a:rPr lang="en-US" sz="1200" dirty="0">
                <a:solidFill>
                  <a:srgbClr val="000000"/>
                </a:solidFill>
                <a:latin typeface="Georgia Pro"/>
              </a:rPr>
              <a:t> </a:t>
            </a:r>
            <a:r>
              <a:rPr lang="en-US" sz="1200" dirty="0" err="1">
                <a:solidFill>
                  <a:srgbClr val="000000"/>
                </a:solidFill>
                <a:latin typeface="Georgia Pro"/>
              </a:rPr>
              <a:t>afirma</a:t>
            </a:r>
            <a:r>
              <a:rPr lang="en-US" sz="1200" dirty="0">
                <a:solidFill>
                  <a:srgbClr val="000000"/>
                </a:solidFill>
                <a:latin typeface="Georgia Pro"/>
              </a:rPr>
              <a:t> ser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causante</a:t>
            </a:r>
            <a:r>
              <a:rPr lang="en-US" sz="1200" dirty="0">
                <a:solidFill>
                  <a:srgbClr val="000000"/>
                </a:solidFill>
                <a:latin typeface="Georgia Pro"/>
              </a:rPr>
              <a:t>, </a:t>
            </a:r>
            <a:r>
              <a:rPr lang="en-US" sz="1200" dirty="0" err="1">
                <a:solidFill>
                  <a:srgbClr val="000000"/>
                </a:solidFill>
                <a:latin typeface="Georgia Pro"/>
              </a:rPr>
              <a:t>podría</a:t>
            </a:r>
            <a:r>
              <a:rPr lang="en-US" sz="1200" dirty="0">
                <a:solidFill>
                  <a:srgbClr val="000000"/>
                </a:solidFill>
                <a:latin typeface="Georgia Pro"/>
              </a:rPr>
              <a:t> </a:t>
            </a:r>
            <a:r>
              <a:rPr lang="en-US" sz="1200" dirty="0" err="1">
                <a:solidFill>
                  <a:srgbClr val="000000"/>
                </a:solidFill>
                <a:latin typeface="Georgia Pro"/>
              </a:rPr>
              <a:t>tener</a:t>
            </a:r>
            <a:r>
              <a:rPr lang="en-US" sz="1200" dirty="0">
                <a:solidFill>
                  <a:srgbClr val="000000"/>
                </a:solidFill>
                <a:latin typeface="Georgia Pro"/>
              </a:rPr>
              <a:t> derecho a la </a:t>
            </a:r>
            <a:r>
              <a:rPr lang="en-US" sz="1200" dirty="0" err="1">
                <a:solidFill>
                  <a:srgbClr val="000000"/>
                </a:solidFill>
                <a:latin typeface="Georgia Pro"/>
              </a:rPr>
              <a:t>totalidad</a:t>
            </a:r>
            <a:r>
              <a:rPr lang="en-US" sz="1200" dirty="0">
                <a:solidFill>
                  <a:srgbClr val="000000"/>
                </a:solidFill>
                <a:latin typeface="Georgia Pro"/>
              </a:rPr>
              <a:t>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honorarios</a:t>
            </a:r>
            <a:r>
              <a:rPr lang="en-US" sz="1200" dirty="0">
                <a:solidFill>
                  <a:srgbClr val="000000"/>
                </a:solidFill>
                <a:latin typeface="Georgia Pro"/>
              </a:rPr>
              <a:t> </a:t>
            </a:r>
            <a:r>
              <a:rPr lang="en-US" sz="1200" dirty="0" err="1">
                <a:solidFill>
                  <a:srgbClr val="000000"/>
                </a:solidFill>
                <a:latin typeface="Georgia Pro"/>
              </a:rPr>
              <a:t>profesionales</a:t>
            </a:r>
            <a:r>
              <a:rPr lang="en-US" sz="1200" dirty="0">
                <a:solidFill>
                  <a:srgbClr val="000000"/>
                </a:solidFill>
                <a:latin typeface="Georgia Pro"/>
              </a:rPr>
              <a:t>. </a:t>
            </a:r>
            <a:r>
              <a:rPr lang="en-US" sz="1200" dirty="0" err="1">
                <a:solidFill>
                  <a:srgbClr val="000000"/>
                </a:solidFill>
                <a:latin typeface="Georgia Pro"/>
              </a:rPr>
              <a:t>Esto</a:t>
            </a:r>
            <a:r>
              <a:rPr lang="en-US" sz="1200" dirty="0">
                <a:solidFill>
                  <a:srgbClr val="000000"/>
                </a:solidFill>
                <a:latin typeface="Georgia Pro"/>
              </a:rPr>
              <a:t> </a:t>
            </a:r>
            <a:r>
              <a:rPr lang="en-US" sz="1200" dirty="0" err="1">
                <a:solidFill>
                  <a:srgbClr val="000000"/>
                </a:solidFill>
                <a:latin typeface="Georgia Pro"/>
              </a:rPr>
              <a:t>podría</a:t>
            </a:r>
            <a:r>
              <a:rPr lang="en-US" sz="1200" dirty="0">
                <a:solidFill>
                  <a:srgbClr val="000000"/>
                </a:solidFill>
                <a:latin typeface="Georgia Pro"/>
              </a:rPr>
              <a:t> </a:t>
            </a:r>
            <a:r>
              <a:rPr lang="en-US" sz="1200" dirty="0" err="1">
                <a:solidFill>
                  <a:srgbClr val="000000"/>
                </a:solidFill>
                <a:latin typeface="Georgia Pro"/>
              </a:rPr>
              <a:t>complicar</a:t>
            </a:r>
            <a:r>
              <a:rPr lang="en-US" sz="1200" dirty="0">
                <a:solidFill>
                  <a:srgbClr val="000000"/>
                </a:solidFill>
                <a:latin typeface="Georgia Pro"/>
              </a:rPr>
              <a:t> o </a:t>
            </a:r>
            <a:r>
              <a:rPr lang="en-US" sz="1200" dirty="0" err="1">
                <a:solidFill>
                  <a:srgbClr val="000000"/>
                </a:solidFill>
                <a:latin typeface="Georgia Pro"/>
              </a:rPr>
              <a:t>incluso</a:t>
            </a:r>
            <a:r>
              <a:rPr lang="en-US" sz="1200" dirty="0">
                <a:solidFill>
                  <a:srgbClr val="000000"/>
                </a:solidFill>
                <a:latin typeface="Georgia Pro"/>
              </a:rPr>
              <a:t> </a:t>
            </a:r>
            <a:r>
              <a:rPr lang="en-US" sz="1200" dirty="0" err="1">
                <a:solidFill>
                  <a:srgbClr val="000000"/>
                </a:solidFill>
                <a:latin typeface="Georgia Pro"/>
              </a:rPr>
              <a:t>poner</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peligro</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relación</a:t>
            </a:r>
            <a:r>
              <a:rPr lang="en-US" sz="1200" dirty="0">
                <a:solidFill>
                  <a:srgbClr val="000000"/>
                </a:solidFill>
                <a:latin typeface="Georgia Pro"/>
              </a:rPr>
              <a:t> de </a:t>
            </a:r>
            <a:r>
              <a:rPr lang="en-US" sz="1200" dirty="0" err="1">
                <a:solidFill>
                  <a:srgbClr val="000000"/>
                </a:solidFill>
                <a:latin typeface="Georgia Pro"/>
              </a:rPr>
              <a:t>agencia</a:t>
            </a:r>
            <a:r>
              <a:rPr lang="en-US" sz="1200" dirty="0">
                <a:solidFill>
                  <a:srgbClr val="000000"/>
                </a:solidFill>
                <a:latin typeface="Georgia Pro"/>
              </a:rPr>
              <a:t>, </a:t>
            </a:r>
            <a:r>
              <a:rPr lang="en-US" sz="1200" dirty="0" err="1">
                <a:solidFill>
                  <a:srgbClr val="000000"/>
                </a:solidFill>
                <a:latin typeface="Georgia Pro"/>
              </a:rPr>
              <a:t>afectar</a:t>
            </a:r>
            <a:r>
              <a:rPr lang="en-US" sz="1200" dirty="0">
                <a:solidFill>
                  <a:srgbClr val="000000"/>
                </a:solidFill>
                <a:latin typeface="Georgia Pro"/>
              </a:rPr>
              <a:t> al </a:t>
            </a:r>
            <a:r>
              <a:rPr lang="en-US" sz="1200" dirty="0" err="1">
                <a:solidFill>
                  <a:srgbClr val="000000"/>
                </a:solidFill>
                <a:latin typeface="Georgia Pro"/>
              </a:rPr>
              <a:t>nivel</a:t>
            </a:r>
            <a:r>
              <a:rPr lang="en-US" sz="1200" dirty="0">
                <a:solidFill>
                  <a:srgbClr val="000000"/>
                </a:solidFill>
                <a:latin typeface="Georgia Pro"/>
              </a:rPr>
              <a:t> de </a:t>
            </a:r>
            <a:r>
              <a:rPr lang="en-US" sz="1200" dirty="0" err="1">
                <a:solidFill>
                  <a:srgbClr val="000000"/>
                </a:solidFill>
                <a:latin typeface="Georgia Pro"/>
              </a:rPr>
              <a:t>servicio</a:t>
            </a:r>
            <a:r>
              <a:rPr lang="en-US" sz="1200" dirty="0">
                <a:solidFill>
                  <a:srgbClr val="000000"/>
                </a:solidFill>
                <a:latin typeface="Georgia Pro"/>
              </a:rPr>
              <a:t> que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prestar</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y </a:t>
            </a:r>
            <a:r>
              <a:rPr lang="en-US" sz="1200" dirty="0" err="1">
                <a:solidFill>
                  <a:srgbClr val="000000"/>
                </a:solidFill>
                <a:latin typeface="Georgia Pro"/>
              </a:rPr>
              <a:t>obligarte</a:t>
            </a:r>
            <a:r>
              <a:rPr lang="en-US" sz="1200" dirty="0">
                <a:solidFill>
                  <a:srgbClr val="000000"/>
                </a:solidFill>
                <a:latin typeface="Georgia Pro"/>
              </a:rPr>
              <a:t> a </a:t>
            </a:r>
            <a:r>
              <a:rPr lang="en-US" sz="1200" dirty="0" err="1">
                <a:solidFill>
                  <a:srgbClr val="000000"/>
                </a:solidFill>
                <a:latin typeface="Georgia Pro"/>
              </a:rPr>
              <a:t>pagar</a:t>
            </a:r>
            <a:r>
              <a:rPr lang="en-US" sz="1200" dirty="0">
                <a:solidFill>
                  <a:srgbClr val="000000"/>
                </a:solidFill>
                <a:latin typeface="Georgia Pro"/>
              </a:rPr>
              <a:t> </a:t>
            </a:r>
            <a:r>
              <a:rPr lang="en-US" sz="1200" dirty="0" err="1">
                <a:solidFill>
                  <a:srgbClr val="000000"/>
                </a:solidFill>
                <a:latin typeface="Georgia Pro"/>
              </a:rPr>
              <a:t>directamente</a:t>
            </a:r>
            <a:r>
              <a:rPr lang="en-US" sz="1200" dirty="0">
                <a:solidFill>
                  <a:srgbClr val="000000"/>
                </a:solidFill>
                <a:latin typeface="Georgia Pro"/>
              </a:rPr>
              <a:t> la </a:t>
            </a:r>
            <a:r>
              <a:rPr lang="en-US" sz="1200" dirty="0" err="1">
                <a:solidFill>
                  <a:srgbClr val="000000"/>
                </a:solidFill>
                <a:latin typeface="Georgia Pro"/>
              </a:rPr>
              <a:t>comisión</a:t>
            </a:r>
            <a:r>
              <a:rPr lang="en-US" sz="1200" dirty="0">
                <a:solidFill>
                  <a:srgbClr val="000000"/>
                </a:solidFill>
                <a:latin typeface="Georgia Pro"/>
              </a:rPr>
              <a:t>. Por tanto, es crucial </a:t>
            </a:r>
            <a:r>
              <a:rPr lang="en-US" sz="1200" dirty="0" err="1">
                <a:solidFill>
                  <a:srgbClr val="000000"/>
                </a:solidFill>
                <a:latin typeface="Georgia Pro"/>
              </a:rPr>
              <a:t>contar</a:t>
            </a:r>
            <a:r>
              <a:rPr lang="en-US" sz="1200" dirty="0">
                <a:solidFill>
                  <a:srgbClr val="000000"/>
                </a:solidFill>
                <a:latin typeface="Georgia Pro"/>
              </a:rPr>
              <a:t> con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representación</a:t>
            </a:r>
            <a:r>
              <a:rPr lang="en-US" sz="1200" dirty="0">
                <a:solidFill>
                  <a:srgbClr val="000000"/>
                </a:solidFill>
                <a:latin typeface="Georgia Pro"/>
              </a:rPr>
              <a:t> </a:t>
            </a:r>
            <a:r>
              <a:rPr lang="en-US" sz="1200" dirty="0" err="1">
                <a:solidFill>
                  <a:srgbClr val="000000"/>
                </a:solidFill>
                <a:latin typeface="Georgia Pro"/>
              </a:rPr>
              <a:t>coherente</a:t>
            </a:r>
            <a:r>
              <a:rPr lang="en-US" sz="1200" dirty="0">
                <a:solidFill>
                  <a:srgbClr val="000000"/>
                </a:solidFill>
                <a:latin typeface="Georgia Pro"/>
              </a:rPr>
              <a:t> y </a:t>
            </a:r>
            <a:r>
              <a:rPr lang="en-US" sz="1200" dirty="0" err="1">
                <a:solidFill>
                  <a:srgbClr val="000000"/>
                </a:solidFill>
                <a:latin typeface="Georgia Pro"/>
              </a:rPr>
              <a:t>dedicada</a:t>
            </a:r>
            <a:r>
              <a:rPr lang="en-US" sz="1200" dirty="0">
                <a:solidFill>
                  <a:srgbClr val="000000"/>
                </a:solidFill>
                <a:latin typeface="Georgia Pro"/>
              </a:rPr>
              <a:t> para </a:t>
            </a:r>
            <a:r>
              <a:rPr lang="en-US" sz="1200" dirty="0" err="1">
                <a:solidFill>
                  <a:srgbClr val="000000"/>
                </a:solidFill>
                <a:latin typeface="Georgia Pro"/>
              </a:rPr>
              <a:t>garantizar</a:t>
            </a:r>
            <a:r>
              <a:rPr lang="en-US" sz="1200" dirty="0">
                <a:solidFill>
                  <a:srgbClr val="000000"/>
                </a:solidFill>
                <a:latin typeface="Georgia Pro"/>
              </a:rPr>
              <a:t> que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intereses</a:t>
            </a:r>
            <a:r>
              <a:rPr lang="en-US" sz="1200" dirty="0">
                <a:solidFill>
                  <a:srgbClr val="000000"/>
                </a:solidFill>
                <a:latin typeface="Georgia Pro"/>
              </a:rPr>
              <a:t> </a:t>
            </a:r>
            <a:r>
              <a:rPr lang="en-US" sz="1200" dirty="0" err="1">
                <a:solidFill>
                  <a:srgbClr val="000000"/>
                </a:solidFill>
                <a:latin typeface="Georgia Pro"/>
              </a:rPr>
              <a:t>sean</a:t>
            </a:r>
            <a:r>
              <a:rPr lang="en-US" sz="1200" dirty="0">
                <a:solidFill>
                  <a:srgbClr val="000000"/>
                </a:solidFill>
                <a:latin typeface="Georgia Pro"/>
              </a:rPr>
              <a:t> </a:t>
            </a:r>
            <a:r>
              <a:rPr lang="en-US" sz="1200" dirty="0" err="1">
                <a:solidFill>
                  <a:srgbClr val="000000"/>
                </a:solidFill>
                <a:latin typeface="Georgia Pro"/>
              </a:rPr>
              <a:t>siempre</a:t>
            </a:r>
            <a:r>
              <a:rPr lang="en-US" sz="1200" dirty="0">
                <a:solidFill>
                  <a:srgbClr val="000000"/>
                </a:solidFill>
                <a:latin typeface="Georgia Pro"/>
              </a:rPr>
              <a:t> la </a:t>
            </a:r>
            <a:r>
              <a:rPr lang="en-US" sz="1200" dirty="0" err="1">
                <a:solidFill>
                  <a:srgbClr val="000000"/>
                </a:solidFill>
                <a:latin typeface="Georgia Pro"/>
              </a:rPr>
              <a:t>máxima</a:t>
            </a:r>
            <a:r>
              <a:rPr lang="en-US" sz="1200" dirty="0">
                <a:solidFill>
                  <a:srgbClr val="000000"/>
                </a:solidFill>
                <a:latin typeface="Georgia Pro"/>
              </a:rPr>
              <a:t> </a:t>
            </a:r>
            <a:r>
              <a:rPr lang="en-US" sz="1200" dirty="0" err="1">
                <a:solidFill>
                  <a:srgbClr val="000000"/>
                </a:solidFill>
                <a:latin typeface="Georgia Pro"/>
              </a:rPr>
              <a:t>prioridad</a:t>
            </a:r>
            <a:r>
              <a:rPr lang="en-US" sz="1200" dirty="0">
                <a:solidFill>
                  <a:srgbClr val="000000"/>
                </a:solidFill>
                <a:latin typeface="Georgia Pro"/>
              </a:rPr>
              <a:t>.</a:t>
            </a:r>
          </a:p>
          <a:p>
            <a:pPr algn="just">
              <a:lnSpc>
                <a:spcPts val="1439"/>
              </a:lnSpc>
            </a:pPr>
            <a:endParaRPr lang="en-US" sz="1200" dirty="0">
              <a:solidFill>
                <a:srgbClr val="000000"/>
              </a:solidFill>
              <a:latin typeface="Georgia Pro"/>
            </a:endParaRPr>
          </a:p>
          <a:p>
            <a:pPr algn="just">
              <a:lnSpc>
                <a:spcPts val="1439"/>
              </a:lnSpc>
            </a:pPr>
            <a:r>
              <a:rPr lang="en-US" sz="1200" dirty="0" err="1">
                <a:solidFill>
                  <a:srgbClr val="000000"/>
                </a:solidFill>
                <a:latin typeface="Georgia Pro Bold"/>
              </a:rPr>
              <a:t>Buenas</a:t>
            </a:r>
            <a:r>
              <a:rPr lang="en-US" sz="1200" dirty="0">
                <a:solidFill>
                  <a:srgbClr val="000000"/>
                </a:solidFill>
                <a:latin typeface="Georgia Pro Bold"/>
              </a:rPr>
              <a:t> </a:t>
            </a:r>
            <a:r>
              <a:rPr lang="en-US" sz="1200" dirty="0" err="1">
                <a:solidFill>
                  <a:srgbClr val="000000"/>
                </a:solidFill>
                <a:latin typeface="Georgia Pro Bold"/>
              </a:rPr>
              <a:t>prácticas</a:t>
            </a:r>
            <a:r>
              <a:rPr lang="en-US" sz="1200" dirty="0">
                <a:solidFill>
                  <a:srgbClr val="000000"/>
                </a:solidFill>
                <a:latin typeface="Georgia Pro Bold"/>
              </a:rPr>
              <a:t> para </a:t>
            </a:r>
            <a:r>
              <a:rPr lang="en-US" sz="1200" dirty="0" err="1">
                <a:solidFill>
                  <a:srgbClr val="000000"/>
                </a:solidFill>
                <a:latin typeface="Georgia Pro Bold"/>
              </a:rPr>
              <a:t>ti</a:t>
            </a:r>
            <a:r>
              <a:rPr lang="en-US" sz="1200" dirty="0">
                <a:solidFill>
                  <a:srgbClr val="000000"/>
                </a:solidFill>
                <a:latin typeface="Georgia Pro Bold"/>
              </a:rPr>
              <a:t> </a:t>
            </a:r>
            <a:r>
              <a:rPr lang="en-US" sz="1200" dirty="0" err="1">
                <a:solidFill>
                  <a:srgbClr val="000000"/>
                </a:solidFill>
                <a:latin typeface="Georgia Pro Bold"/>
              </a:rPr>
              <a:t>como</a:t>
            </a:r>
            <a:r>
              <a:rPr lang="en-US" sz="1200" dirty="0">
                <a:solidFill>
                  <a:srgbClr val="000000"/>
                </a:solidFill>
                <a:latin typeface="Georgia Pro Bold"/>
              </a:rPr>
              <a:t> comprador:</a:t>
            </a:r>
          </a:p>
          <a:p>
            <a:pPr algn="just">
              <a:lnSpc>
                <a:spcPts val="1439"/>
              </a:lnSpc>
            </a:pPr>
            <a:endParaRPr lang="en-US" sz="1200" dirty="0">
              <a:solidFill>
                <a:srgbClr val="000000"/>
              </a:solidFill>
              <a:latin typeface="Georgia Pro Bold"/>
            </a:endParaRPr>
          </a:p>
          <a:p>
            <a:pPr marL="259080" lvl="1" indent="-129540" algn="just">
              <a:lnSpc>
                <a:spcPts val="1439"/>
              </a:lnSpc>
              <a:buFont typeface="Arial"/>
              <a:buChar char="•"/>
            </a:pPr>
            <a:r>
              <a:rPr lang="en-US" sz="1200" dirty="0" err="1">
                <a:solidFill>
                  <a:srgbClr val="000000"/>
                </a:solidFill>
                <a:latin typeface="Georgia Pro"/>
              </a:rPr>
              <a:t>Comunícate</a:t>
            </a:r>
            <a:r>
              <a:rPr lang="en-US" sz="1200" dirty="0">
                <a:solidFill>
                  <a:srgbClr val="000000"/>
                </a:solidFill>
                <a:latin typeface="Georgia Pro"/>
              </a:rPr>
              <a:t> </a:t>
            </a:r>
            <a:r>
              <a:rPr lang="en-US" sz="1200" dirty="0" err="1">
                <a:solidFill>
                  <a:srgbClr val="000000"/>
                </a:solidFill>
                <a:latin typeface="Georgia Pro"/>
              </a:rPr>
              <a:t>siempre</a:t>
            </a:r>
            <a:r>
              <a:rPr lang="en-US" sz="1200" dirty="0">
                <a:solidFill>
                  <a:srgbClr val="000000"/>
                </a:solidFill>
                <a:latin typeface="Georgia Pro"/>
              </a:rPr>
              <a:t> a </a:t>
            </a:r>
            <a:r>
              <a:rPr lang="en-US" sz="1200" dirty="0" err="1">
                <a:solidFill>
                  <a:srgbClr val="000000"/>
                </a:solidFill>
                <a:latin typeface="Georgia Pro"/>
              </a:rPr>
              <a:t>través</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de </a:t>
            </a:r>
            <a:r>
              <a:rPr lang="en-US" sz="1200" dirty="0" err="1">
                <a:solidFill>
                  <a:srgbClr val="000000"/>
                </a:solidFill>
                <a:latin typeface="Georgia Pro"/>
              </a:rPr>
              <a:t>compras</a:t>
            </a:r>
            <a:r>
              <a:rPr lang="en-US" sz="1200" dirty="0">
                <a:solidFill>
                  <a:srgbClr val="000000"/>
                </a:solidFill>
                <a:latin typeface="Georgia Pro"/>
              </a:rPr>
              <a:t> </a:t>
            </a:r>
            <a:r>
              <a:rPr lang="en-US" sz="1200" dirty="0" err="1">
                <a:solidFill>
                  <a:srgbClr val="000000"/>
                </a:solidFill>
                <a:latin typeface="Georgia Pro"/>
              </a:rPr>
              <a:t>cuando</a:t>
            </a:r>
            <a:r>
              <a:rPr lang="en-US" sz="1200" dirty="0">
                <a:solidFill>
                  <a:srgbClr val="000000"/>
                </a:solidFill>
                <a:latin typeface="Georgia Pro"/>
              </a:rPr>
              <a:t> </a:t>
            </a:r>
            <a:r>
              <a:rPr lang="en-US" sz="1200" dirty="0" err="1">
                <a:solidFill>
                  <a:srgbClr val="000000"/>
                </a:solidFill>
                <a:latin typeface="Georgia Pro"/>
              </a:rPr>
              <a:t>estés</a:t>
            </a:r>
            <a:r>
              <a:rPr lang="en-US" sz="1200" dirty="0">
                <a:solidFill>
                  <a:srgbClr val="000000"/>
                </a:solidFill>
                <a:latin typeface="Georgia Pro"/>
              </a:rPr>
              <a:t> </a:t>
            </a:r>
            <a:r>
              <a:rPr lang="en-US" sz="1200" dirty="0" err="1">
                <a:solidFill>
                  <a:srgbClr val="000000"/>
                </a:solidFill>
                <a:latin typeface="Georgia Pro"/>
              </a:rPr>
              <a:t>interesado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propiedad</a:t>
            </a:r>
            <a:r>
              <a:rPr lang="en-US" sz="1200" dirty="0">
                <a:solidFill>
                  <a:srgbClr val="000000"/>
                </a:solidFill>
                <a:latin typeface="Georgia Pro"/>
              </a:rPr>
              <a:t>. </a:t>
            </a:r>
            <a:r>
              <a:rPr lang="en-US" sz="1200" dirty="0" err="1">
                <a:solidFill>
                  <a:srgbClr val="000000"/>
                </a:solidFill>
                <a:latin typeface="Georgia Pro"/>
              </a:rPr>
              <a:t>Esto</a:t>
            </a:r>
            <a:r>
              <a:rPr lang="en-US" sz="1200" dirty="0">
                <a:solidFill>
                  <a:srgbClr val="000000"/>
                </a:solidFill>
                <a:latin typeface="Georgia Pro"/>
              </a:rPr>
              <a:t> </a:t>
            </a:r>
            <a:r>
              <a:rPr lang="en-US" sz="1200" dirty="0" err="1">
                <a:solidFill>
                  <a:srgbClr val="000000"/>
                </a:solidFill>
                <a:latin typeface="Georgia Pro"/>
              </a:rPr>
              <a:t>garantiza</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representación</a:t>
            </a:r>
            <a:r>
              <a:rPr lang="en-US" sz="1200" dirty="0">
                <a:solidFill>
                  <a:srgbClr val="000000"/>
                </a:solidFill>
                <a:latin typeface="Georgia Pro"/>
              </a:rPr>
              <a:t> </a:t>
            </a:r>
            <a:r>
              <a:rPr lang="en-US" sz="1200" dirty="0" err="1">
                <a:solidFill>
                  <a:srgbClr val="000000"/>
                </a:solidFill>
                <a:latin typeface="Georgia Pro"/>
              </a:rPr>
              <a:t>clara</a:t>
            </a:r>
            <a:r>
              <a:rPr lang="en-US" sz="1200" dirty="0">
                <a:solidFill>
                  <a:srgbClr val="000000"/>
                </a:solidFill>
                <a:latin typeface="Georgia Pro"/>
              </a:rPr>
              <a:t> y </a:t>
            </a:r>
            <a:r>
              <a:rPr lang="en-US" sz="1200" dirty="0" err="1">
                <a:solidFill>
                  <a:srgbClr val="000000"/>
                </a:solidFill>
                <a:latin typeface="Georgia Pro"/>
              </a:rPr>
              <a:t>evita</a:t>
            </a:r>
            <a:r>
              <a:rPr lang="en-US" sz="1200" dirty="0">
                <a:solidFill>
                  <a:srgbClr val="000000"/>
                </a:solidFill>
                <a:latin typeface="Georgia Pro"/>
              </a:rPr>
              <a:t> </a:t>
            </a:r>
            <a:r>
              <a:rPr lang="en-US" sz="1200" dirty="0" err="1">
                <a:solidFill>
                  <a:srgbClr val="000000"/>
                </a:solidFill>
                <a:latin typeface="Georgia Pro"/>
              </a:rPr>
              <a:t>cualquier</a:t>
            </a:r>
            <a:r>
              <a:rPr lang="en-US" sz="1200" dirty="0">
                <a:solidFill>
                  <a:srgbClr val="000000"/>
                </a:solidFill>
                <a:latin typeface="Georgia Pro"/>
              </a:rPr>
              <a:t> </a:t>
            </a:r>
            <a:r>
              <a:rPr lang="en-US" sz="1200" dirty="0" err="1">
                <a:solidFill>
                  <a:srgbClr val="000000"/>
                </a:solidFill>
                <a:latin typeface="Georgia Pro"/>
              </a:rPr>
              <a:t>confusión</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la causa de la </a:t>
            </a:r>
            <a:r>
              <a:rPr lang="en-US" sz="1200" dirty="0" err="1">
                <a:solidFill>
                  <a:srgbClr val="000000"/>
                </a:solidFill>
                <a:latin typeface="Georgia Pro"/>
              </a:rPr>
              <a:t>adquisición</a:t>
            </a:r>
            <a:r>
              <a:rPr lang="en-US" sz="1200" dirty="0">
                <a:solidFill>
                  <a:srgbClr val="000000"/>
                </a:solidFill>
                <a:latin typeface="Georgia Pro"/>
              </a:rPr>
              <a:t>.</a:t>
            </a:r>
          </a:p>
          <a:p>
            <a:pPr algn="just">
              <a:lnSpc>
                <a:spcPts val="1439"/>
              </a:lnSpc>
            </a:pPr>
            <a:endParaRPr lang="en-US" sz="1200" dirty="0">
              <a:solidFill>
                <a:srgbClr val="000000"/>
              </a:solidFill>
              <a:latin typeface="Georgia Pro"/>
            </a:endParaRPr>
          </a:p>
          <a:p>
            <a:pPr algn="just">
              <a:lnSpc>
                <a:spcPts val="1439"/>
              </a:lnSpc>
            </a:pPr>
            <a:r>
              <a:rPr lang="en-US" sz="1200" dirty="0" err="1">
                <a:solidFill>
                  <a:srgbClr val="000000"/>
                </a:solidFill>
                <a:latin typeface="Georgia Pro Bold"/>
              </a:rPr>
              <a:t>Esto</a:t>
            </a:r>
            <a:r>
              <a:rPr lang="en-US" sz="1200" dirty="0">
                <a:solidFill>
                  <a:srgbClr val="000000"/>
                </a:solidFill>
                <a:latin typeface="Georgia Pro Bold"/>
              </a:rPr>
              <a:t> </a:t>
            </a:r>
            <a:r>
              <a:rPr lang="en-US" sz="1200" dirty="0" err="1">
                <a:solidFill>
                  <a:srgbClr val="000000"/>
                </a:solidFill>
                <a:latin typeface="Georgia Pro Bold"/>
              </a:rPr>
              <a:t>incluye</a:t>
            </a:r>
            <a:r>
              <a:rPr lang="en-US" sz="1200" dirty="0">
                <a:solidFill>
                  <a:srgbClr val="000000"/>
                </a:solidFill>
                <a:latin typeface="Georgia Pro Bold"/>
              </a:rPr>
              <a:t> </a:t>
            </a:r>
            <a:r>
              <a:rPr lang="en-US" sz="1200" dirty="0" err="1">
                <a:solidFill>
                  <a:srgbClr val="000000"/>
                </a:solidFill>
                <a:latin typeface="Georgia Pro Bold"/>
              </a:rPr>
              <a:t>también</a:t>
            </a:r>
            <a:r>
              <a:rPr lang="en-US" sz="1200" dirty="0">
                <a:solidFill>
                  <a:srgbClr val="000000"/>
                </a:solidFill>
                <a:latin typeface="Georgia Pro Bold"/>
              </a:rPr>
              <a:t> </a:t>
            </a:r>
            <a:r>
              <a:rPr lang="en-US" sz="1200" dirty="0" err="1">
                <a:solidFill>
                  <a:srgbClr val="000000"/>
                </a:solidFill>
                <a:latin typeface="Georgia Pro Bold"/>
              </a:rPr>
              <a:t>visitar</a:t>
            </a:r>
            <a:r>
              <a:rPr lang="en-US" sz="1200" dirty="0">
                <a:solidFill>
                  <a:srgbClr val="000000"/>
                </a:solidFill>
                <a:latin typeface="Georgia Pro Bold"/>
              </a:rPr>
              <a:t> las jornadas de </a:t>
            </a:r>
            <a:r>
              <a:rPr lang="en-US" sz="1200" dirty="0" err="1">
                <a:solidFill>
                  <a:srgbClr val="000000"/>
                </a:solidFill>
                <a:latin typeface="Georgia Pro Bold"/>
              </a:rPr>
              <a:t>puertas</a:t>
            </a:r>
            <a:r>
              <a:rPr lang="en-US" sz="1200" dirty="0">
                <a:solidFill>
                  <a:srgbClr val="000000"/>
                </a:solidFill>
                <a:latin typeface="Georgia Pro Bold"/>
              </a:rPr>
              <a:t> </a:t>
            </a:r>
            <a:r>
              <a:rPr lang="en-US" sz="1200" dirty="0" err="1">
                <a:solidFill>
                  <a:srgbClr val="000000"/>
                </a:solidFill>
                <a:latin typeface="Georgia Pro Bold"/>
              </a:rPr>
              <a:t>abiertas</a:t>
            </a:r>
            <a:r>
              <a:rPr lang="en-US" sz="1200" dirty="0">
                <a:solidFill>
                  <a:srgbClr val="000000"/>
                </a:solidFill>
                <a:latin typeface="Georgia Pro Bold"/>
              </a:rPr>
              <a:t>. </a:t>
            </a:r>
            <a:r>
              <a:rPr lang="en-US" sz="1200" dirty="0">
                <a:solidFill>
                  <a:srgbClr val="000000"/>
                </a:solidFill>
                <a:latin typeface="Georgia Pro"/>
              </a:rPr>
              <a:t> Si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encuentras</a:t>
            </a:r>
            <a:r>
              <a:rPr lang="en-US" sz="1200" dirty="0">
                <a:solidFill>
                  <a:srgbClr val="000000"/>
                </a:solidFill>
                <a:latin typeface="Georgia Pro"/>
              </a:rPr>
              <a:t> con </a:t>
            </a:r>
            <a:r>
              <a:rPr lang="en-US" sz="1200" dirty="0" err="1">
                <a:solidFill>
                  <a:srgbClr val="000000"/>
                </a:solidFill>
                <a:latin typeface="Georgia Pro"/>
              </a:rPr>
              <a:t>una</a:t>
            </a:r>
            <a:r>
              <a:rPr lang="en-US" sz="1200" dirty="0">
                <a:solidFill>
                  <a:srgbClr val="000000"/>
                </a:solidFill>
                <a:latin typeface="Georgia Pro"/>
              </a:rPr>
              <a:t> jornada de </a:t>
            </a:r>
            <a:r>
              <a:rPr lang="en-US" sz="1200" dirty="0" err="1">
                <a:solidFill>
                  <a:srgbClr val="000000"/>
                </a:solidFill>
                <a:latin typeface="Georgia Pro"/>
              </a:rPr>
              <a:t>puertas</a:t>
            </a:r>
            <a:r>
              <a:rPr lang="en-US" sz="1200" dirty="0">
                <a:solidFill>
                  <a:srgbClr val="000000"/>
                </a:solidFill>
                <a:latin typeface="Georgia Pro"/>
              </a:rPr>
              <a:t> </a:t>
            </a:r>
            <a:r>
              <a:rPr lang="en-US" sz="1200" dirty="0" err="1">
                <a:solidFill>
                  <a:srgbClr val="000000"/>
                </a:solidFill>
                <a:latin typeface="Georgia Pro"/>
              </a:rPr>
              <a:t>abiertas</a:t>
            </a:r>
            <a:r>
              <a:rPr lang="en-US" sz="1200" dirty="0">
                <a:solidFill>
                  <a:srgbClr val="000000"/>
                </a:solidFill>
                <a:latin typeface="Georgia Pro"/>
              </a:rPr>
              <a:t> o un </a:t>
            </a:r>
            <a:r>
              <a:rPr lang="en-US" sz="1200" dirty="0" err="1">
                <a:solidFill>
                  <a:srgbClr val="000000"/>
                </a:solidFill>
                <a:latin typeface="Georgia Pro"/>
              </a:rPr>
              <a:t>anuncio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Internet, </a:t>
            </a:r>
            <a:r>
              <a:rPr lang="en-US" sz="1200" dirty="0" err="1">
                <a:solidFill>
                  <a:srgbClr val="000000"/>
                </a:solidFill>
                <a:latin typeface="Georgia Pro"/>
              </a:rPr>
              <a:t>informa</a:t>
            </a:r>
            <a:r>
              <a:rPr lang="en-US" sz="1200" dirty="0">
                <a:solidFill>
                  <a:srgbClr val="000000"/>
                </a:solidFill>
                <a:latin typeface="Georgia Pro"/>
              </a:rPr>
              <a:t> al </a:t>
            </a:r>
            <a:r>
              <a:rPr lang="en-US" sz="1200" dirty="0" err="1">
                <a:solidFill>
                  <a:srgbClr val="000000"/>
                </a:solidFill>
                <a:latin typeface="Georgia Pro"/>
              </a:rPr>
              <a:t>agente</a:t>
            </a:r>
            <a:r>
              <a:rPr lang="en-US" sz="1200" dirty="0">
                <a:solidFill>
                  <a:srgbClr val="000000"/>
                </a:solidFill>
                <a:latin typeface="Georgia Pro"/>
              </a:rPr>
              <a:t> del </a:t>
            </a:r>
            <a:r>
              <a:rPr lang="en-US" sz="1200" dirty="0" err="1">
                <a:solidFill>
                  <a:srgbClr val="000000"/>
                </a:solidFill>
                <a:latin typeface="Georgia Pro"/>
              </a:rPr>
              <a:t>anuncio</a:t>
            </a:r>
            <a:r>
              <a:rPr lang="en-US" sz="1200" dirty="0">
                <a:solidFill>
                  <a:srgbClr val="000000"/>
                </a:solidFill>
                <a:latin typeface="Georgia Pro"/>
              </a:rPr>
              <a:t> de que </a:t>
            </a:r>
            <a:r>
              <a:rPr lang="en-US" sz="1200" dirty="0" err="1">
                <a:solidFill>
                  <a:srgbClr val="000000"/>
                </a:solidFill>
                <a:latin typeface="Georgia Pro"/>
              </a:rPr>
              <a:t>estás</a:t>
            </a:r>
            <a:r>
              <a:rPr lang="en-US" sz="1200" dirty="0">
                <a:solidFill>
                  <a:srgbClr val="000000"/>
                </a:solidFill>
                <a:latin typeface="Georgia Pro"/>
              </a:rPr>
              <a:t> </a:t>
            </a:r>
            <a:r>
              <a:rPr lang="en-US" sz="1200" dirty="0" err="1">
                <a:solidFill>
                  <a:srgbClr val="000000"/>
                </a:solidFill>
                <a:latin typeface="Georgia Pro"/>
              </a:rPr>
              <a:t>representado</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un </a:t>
            </a:r>
            <a:r>
              <a:rPr lang="en-US" sz="1200" dirty="0" err="1">
                <a:solidFill>
                  <a:srgbClr val="000000"/>
                </a:solidFill>
                <a:latin typeface="Georgia Pro"/>
              </a:rPr>
              <a:t>agente</a:t>
            </a:r>
            <a:r>
              <a:rPr lang="en-US" sz="1200" dirty="0">
                <a:solidFill>
                  <a:srgbClr val="000000"/>
                </a:solidFill>
                <a:latin typeface="Georgia Pro"/>
              </a:rPr>
              <a:t> del comprador. Esta </a:t>
            </a:r>
            <a:r>
              <a:rPr lang="en-US" sz="1200" dirty="0" err="1">
                <a:solidFill>
                  <a:srgbClr val="000000"/>
                </a:solidFill>
                <a:latin typeface="Georgia Pro"/>
              </a:rPr>
              <a:t>declaración</a:t>
            </a:r>
            <a:r>
              <a:rPr lang="en-US" sz="1200" dirty="0">
                <a:solidFill>
                  <a:srgbClr val="000000"/>
                </a:solidFill>
                <a:latin typeface="Georgia Pro"/>
              </a:rPr>
              <a:t> </a:t>
            </a:r>
            <a:r>
              <a:rPr lang="en-US" sz="1200" dirty="0" err="1">
                <a:solidFill>
                  <a:srgbClr val="000000"/>
                </a:solidFill>
                <a:latin typeface="Georgia Pro"/>
              </a:rPr>
              <a:t>ayuda</a:t>
            </a:r>
            <a:r>
              <a:rPr lang="en-US" sz="1200" dirty="0">
                <a:solidFill>
                  <a:srgbClr val="000000"/>
                </a:solidFill>
                <a:latin typeface="Georgia Pro"/>
              </a:rPr>
              <a:t> a </a:t>
            </a:r>
            <a:r>
              <a:rPr lang="en-US" sz="1200" dirty="0" err="1">
                <a:solidFill>
                  <a:srgbClr val="000000"/>
                </a:solidFill>
                <a:latin typeface="Georgia Pro"/>
              </a:rPr>
              <a:t>mantener</a:t>
            </a:r>
            <a:r>
              <a:rPr lang="en-US" sz="1200" dirty="0">
                <a:solidFill>
                  <a:srgbClr val="000000"/>
                </a:solidFill>
                <a:latin typeface="Georgia Pro"/>
              </a:rPr>
              <a:t> la </a:t>
            </a:r>
            <a:r>
              <a:rPr lang="en-US" sz="1200" dirty="0" err="1">
                <a:solidFill>
                  <a:srgbClr val="000000"/>
                </a:solidFill>
                <a:latin typeface="Georgia Pro"/>
              </a:rPr>
              <a:t>claridad</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representación</a:t>
            </a:r>
            <a:r>
              <a:rPr lang="en-US" sz="1200" dirty="0">
                <a:solidFill>
                  <a:srgbClr val="000000"/>
                </a:solidFill>
                <a:latin typeface="Georgia Pro"/>
              </a:rPr>
              <a:t>. Ponte </a:t>
            </a:r>
            <a:r>
              <a:rPr lang="en-US" sz="1200" dirty="0" err="1">
                <a:solidFill>
                  <a:srgbClr val="000000"/>
                </a:solidFill>
                <a:latin typeface="Georgia Pro"/>
              </a:rPr>
              <a:t>siempre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contacto</a:t>
            </a:r>
            <a:r>
              <a:rPr lang="en-US" sz="1200" dirty="0">
                <a:solidFill>
                  <a:srgbClr val="000000"/>
                </a:solidFill>
                <a:latin typeface="Georgia Pro"/>
              </a:rPr>
              <a:t> </a:t>
            </a:r>
            <a:r>
              <a:rPr lang="en-US" sz="1200" dirty="0" err="1">
                <a:solidFill>
                  <a:srgbClr val="000000"/>
                </a:solidFill>
                <a:latin typeface="Georgia Pro"/>
              </a:rPr>
              <a:t>conmigo</a:t>
            </a:r>
            <a:r>
              <a:rPr lang="en-US" sz="1200" dirty="0">
                <a:solidFill>
                  <a:srgbClr val="000000"/>
                </a:solidFill>
                <a:latin typeface="Georgia Pro"/>
              </a:rPr>
              <a:t> para </a:t>
            </a:r>
            <a:r>
              <a:rPr lang="en-US" sz="1200" dirty="0" err="1">
                <a:solidFill>
                  <a:srgbClr val="000000"/>
                </a:solidFill>
                <a:latin typeface="Georgia Pro"/>
              </a:rPr>
              <a:t>concertar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cita</a:t>
            </a:r>
            <a:r>
              <a:rPr lang="en-US" sz="1200" dirty="0">
                <a:solidFill>
                  <a:srgbClr val="000000"/>
                </a:solidFill>
                <a:latin typeface="Georgia Pro"/>
              </a:rPr>
              <a:t>.</a:t>
            </a:r>
          </a:p>
          <a:p>
            <a:pPr algn="just">
              <a:lnSpc>
                <a:spcPts val="1439"/>
              </a:lnSpc>
            </a:pPr>
            <a:endParaRPr lang="en-US" sz="1200" dirty="0">
              <a:solidFill>
                <a:srgbClr val="000000"/>
              </a:solidFill>
              <a:latin typeface="Georgia Pro"/>
            </a:endParaRPr>
          </a:p>
        </p:txBody>
      </p:sp>
      <p:sp>
        <p:nvSpPr>
          <p:cNvPr id="10" name="TextBox 10"/>
          <p:cNvSpPr txBox="1"/>
          <p:nvPr/>
        </p:nvSpPr>
        <p:spPr>
          <a:xfrm>
            <a:off x="4234113" y="3667925"/>
            <a:ext cx="2928248" cy="1819275"/>
          </a:xfrm>
          <a:prstGeom prst="rect">
            <a:avLst/>
          </a:prstGeom>
        </p:spPr>
        <p:txBody>
          <a:bodyPr lIns="0" tIns="0" rIns="0" bIns="0" rtlCol="0" anchor="t">
            <a:spAutoFit/>
          </a:bodyPr>
          <a:lstStyle/>
          <a:p>
            <a:pPr algn="just">
              <a:lnSpc>
                <a:spcPts val="1439"/>
              </a:lnSpc>
            </a:pPr>
            <a:r>
              <a:rPr lang="en-US" sz="1200">
                <a:solidFill>
                  <a:srgbClr val="000000"/>
                </a:solidFill>
                <a:latin typeface="Georgia Pro Bold"/>
              </a:rPr>
              <a:t>Tu protección y beneficio: </a:t>
            </a:r>
            <a:r>
              <a:rPr lang="en-US" sz="1200">
                <a:solidFill>
                  <a:srgbClr val="000000"/>
                </a:solidFill>
                <a:latin typeface="Georgia Pro"/>
              </a:rPr>
              <a:t>Trabajar sistemáticamente con tu agente del comprador te garantiza que cuentas con un experto que defiende tus intereses a lo largo de todo el proceso. También te ayuda a evitar posibles disputas sobre las comisiones que podrían surgir de las interacciones directas con los agentes de ventas, y evita que compartas, sin saberlo, información que podría perjudicarte en las negociaciones.</a:t>
            </a:r>
          </a:p>
        </p:txBody>
      </p:sp>
      <p:sp>
        <p:nvSpPr>
          <p:cNvPr id="11" name="TextBox 11"/>
          <p:cNvSpPr txBox="1"/>
          <p:nvPr/>
        </p:nvSpPr>
        <p:spPr>
          <a:xfrm>
            <a:off x="4413853" y="6057563"/>
            <a:ext cx="2593847" cy="2819041"/>
          </a:xfrm>
          <a:prstGeom prst="rect">
            <a:avLst/>
          </a:prstGeom>
        </p:spPr>
        <p:txBody>
          <a:bodyPr lIns="0" tIns="0" rIns="0" bIns="0" rtlCol="0" anchor="t">
            <a:spAutoFit/>
          </a:bodyPr>
          <a:lstStyle/>
          <a:p>
            <a:pPr algn="just">
              <a:lnSpc>
                <a:spcPts val="1679"/>
              </a:lnSpc>
              <a:spcBef>
                <a:spcPct val="0"/>
              </a:spcBef>
            </a:pPr>
            <a:r>
              <a:rPr lang="en-US" sz="1150" dirty="0">
                <a:solidFill>
                  <a:srgbClr val="000000"/>
                </a:solidFill>
                <a:latin typeface="Georgia Pro"/>
              </a:rPr>
              <a:t>Como </a:t>
            </a:r>
            <a:r>
              <a:rPr lang="en-US" sz="1150" dirty="0" err="1">
                <a:solidFill>
                  <a:srgbClr val="000000"/>
                </a:solidFill>
                <a:latin typeface="Georgia Pro"/>
              </a:rPr>
              <a:t>agente</a:t>
            </a:r>
            <a:r>
              <a:rPr lang="en-US" sz="1150" dirty="0">
                <a:solidFill>
                  <a:srgbClr val="000000"/>
                </a:solidFill>
                <a:latin typeface="Georgia Pro"/>
              </a:rPr>
              <a:t> del comprador, </a:t>
            </a:r>
            <a:r>
              <a:rPr lang="en-US" sz="1150" dirty="0" err="1">
                <a:solidFill>
                  <a:srgbClr val="000000"/>
                </a:solidFill>
                <a:latin typeface="Georgia Pro"/>
              </a:rPr>
              <a:t>estoy</a:t>
            </a:r>
            <a:r>
              <a:rPr lang="en-US" sz="1150" dirty="0">
                <a:solidFill>
                  <a:srgbClr val="000000"/>
                </a:solidFill>
                <a:latin typeface="Georgia Pro"/>
              </a:rPr>
              <a:t> </a:t>
            </a:r>
            <a:r>
              <a:rPr lang="en-US" sz="1150" dirty="0" err="1">
                <a:solidFill>
                  <a:srgbClr val="000000"/>
                </a:solidFill>
                <a:latin typeface="Georgia Pro"/>
              </a:rPr>
              <a:t>aquí</a:t>
            </a:r>
            <a:r>
              <a:rPr lang="en-US" sz="1150" dirty="0">
                <a:solidFill>
                  <a:srgbClr val="000000"/>
                </a:solidFill>
                <a:latin typeface="Georgia Pro"/>
              </a:rPr>
              <a:t> para </a:t>
            </a:r>
            <a:r>
              <a:rPr lang="en-US" sz="1150" dirty="0" err="1">
                <a:solidFill>
                  <a:srgbClr val="000000"/>
                </a:solidFill>
                <a:latin typeface="Georgia Pro"/>
              </a:rPr>
              <a:t>guiarte</a:t>
            </a:r>
            <a:r>
              <a:rPr lang="en-US" sz="1150" dirty="0">
                <a:solidFill>
                  <a:srgbClr val="000000"/>
                </a:solidFill>
                <a:latin typeface="Georgia Pro"/>
              </a:rPr>
              <a:t> y </a:t>
            </a:r>
            <a:r>
              <a:rPr lang="en-US" sz="1150" dirty="0" err="1">
                <a:solidFill>
                  <a:srgbClr val="000000"/>
                </a:solidFill>
                <a:latin typeface="Georgia Pro"/>
              </a:rPr>
              <a:t>aconsejarte</a:t>
            </a:r>
            <a:r>
              <a:rPr lang="en-US" sz="1150" dirty="0">
                <a:solidFill>
                  <a:srgbClr val="000000"/>
                </a:solidFill>
                <a:latin typeface="Georgia Pro"/>
              </a:rPr>
              <a:t>, </a:t>
            </a:r>
            <a:r>
              <a:rPr lang="en-US" sz="1150" dirty="0" err="1">
                <a:solidFill>
                  <a:srgbClr val="000000"/>
                </a:solidFill>
                <a:latin typeface="Georgia Pro"/>
              </a:rPr>
              <a:t>negociar</a:t>
            </a:r>
            <a:r>
              <a:rPr lang="en-US" sz="1150" dirty="0">
                <a:solidFill>
                  <a:srgbClr val="000000"/>
                </a:solidFill>
                <a:latin typeface="Georgia Pro"/>
              </a:rPr>
              <a:t> </a:t>
            </a:r>
            <a:r>
              <a:rPr lang="en-US" sz="1150" dirty="0" err="1">
                <a:solidFill>
                  <a:srgbClr val="000000"/>
                </a:solidFill>
                <a:latin typeface="Georgia Pro"/>
              </a:rPr>
              <a:t>el</a:t>
            </a:r>
            <a:r>
              <a:rPr lang="en-US" sz="1150" dirty="0">
                <a:solidFill>
                  <a:srgbClr val="000000"/>
                </a:solidFill>
                <a:latin typeface="Georgia Pro"/>
              </a:rPr>
              <a:t> </a:t>
            </a:r>
            <a:r>
              <a:rPr lang="en-US" sz="1150" dirty="0" err="1">
                <a:solidFill>
                  <a:srgbClr val="000000"/>
                </a:solidFill>
                <a:latin typeface="Georgia Pro"/>
              </a:rPr>
              <a:t>mejor</a:t>
            </a:r>
            <a:r>
              <a:rPr lang="en-US" sz="1150" dirty="0">
                <a:solidFill>
                  <a:srgbClr val="000000"/>
                </a:solidFill>
                <a:latin typeface="Georgia Pro"/>
              </a:rPr>
              <a:t> </a:t>
            </a:r>
            <a:r>
              <a:rPr lang="en-US" sz="1150" dirty="0" err="1">
                <a:solidFill>
                  <a:srgbClr val="000000"/>
                </a:solidFill>
                <a:latin typeface="Georgia Pro"/>
              </a:rPr>
              <a:t>trato</a:t>
            </a:r>
            <a:r>
              <a:rPr lang="en-US" sz="1150" dirty="0">
                <a:solidFill>
                  <a:srgbClr val="000000"/>
                </a:solidFill>
                <a:latin typeface="Georgia Pro"/>
              </a:rPr>
              <a:t> para </a:t>
            </a:r>
            <a:r>
              <a:rPr lang="en-US" sz="1150" dirty="0" err="1">
                <a:solidFill>
                  <a:srgbClr val="000000"/>
                </a:solidFill>
                <a:latin typeface="Georgia Pro"/>
              </a:rPr>
              <a:t>ti</a:t>
            </a:r>
            <a:r>
              <a:rPr lang="en-US" sz="1150" dirty="0">
                <a:solidFill>
                  <a:srgbClr val="000000"/>
                </a:solidFill>
                <a:latin typeface="Georgia Pro"/>
              </a:rPr>
              <a:t> y </a:t>
            </a:r>
            <a:r>
              <a:rPr lang="en-US" sz="1150" dirty="0" err="1">
                <a:solidFill>
                  <a:srgbClr val="000000"/>
                </a:solidFill>
                <a:latin typeface="Georgia Pro"/>
              </a:rPr>
              <a:t>proteger</a:t>
            </a:r>
            <a:r>
              <a:rPr lang="en-US" sz="1150" dirty="0">
                <a:solidFill>
                  <a:srgbClr val="000000"/>
                </a:solidFill>
                <a:latin typeface="Georgia Pro"/>
              </a:rPr>
              <a:t> </a:t>
            </a:r>
            <a:r>
              <a:rPr lang="en-US" sz="1150" dirty="0" err="1">
                <a:solidFill>
                  <a:srgbClr val="000000"/>
                </a:solidFill>
                <a:latin typeface="Georgia Pro"/>
              </a:rPr>
              <a:t>tus</a:t>
            </a:r>
            <a:r>
              <a:rPr lang="en-US" sz="1150" dirty="0">
                <a:solidFill>
                  <a:srgbClr val="000000"/>
                </a:solidFill>
                <a:latin typeface="Georgia Pro"/>
              </a:rPr>
              <a:t> </a:t>
            </a:r>
            <a:r>
              <a:rPr lang="en-US" sz="1150" dirty="0" err="1">
                <a:solidFill>
                  <a:srgbClr val="000000"/>
                </a:solidFill>
                <a:latin typeface="Georgia Pro"/>
              </a:rPr>
              <a:t>intereses</a:t>
            </a:r>
            <a:r>
              <a:rPr lang="en-US" sz="1150" dirty="0">
                <a:solidFill>
                  <a:srgbClr val="000000"/>
                </a:solidFill>
                <a:latin typeface="Georgia Pro"/>
              </a:rPr>
              <a:t> y </a:t>
            </a:r>
            <a:r>
              <a:rPr lang="en-US" sz="1150" dirty="0" err="1">
                <a:solidFill>
                  <a:srgbClr val="000000"/>
                </a:solidFill>
                <a:latin typeface="Georgia Pro"/>
              </a:rPr>
              <a:t>compromisos</a:t>
            </a:r>
            <a:r>
              <a:rPr lang="en-US" sz="1150" dirty="0">
                <a:solidFill>
                  <a:srgbClr val="000000"/>
                </a:solidFill>
                <a:latin typeface="Georgia Pro"/>
              </a:rPr>
              <a:t>. Para que </a:t>
            </a:r>
            <a:r>
              <a:rPr lang="en-US" sz="1150" dirty="0" err="1">
                <a:solidFill>
                  <a:srgbClr val="000000"/>
                </a:solidFill>
                <a:latin typeface="Georgia Pro"/>
              </a:rPr>
              <a:t>el</a:t>
            </a:r>
            <a:r>
              <a:rPr lang="en-US" sz="1150" dirty="0">
                <a:solidFill>
                  <a:srgbClr val="000000"/>
                </a:solidFill>
                <a:latin typeface="Georgia Pro"/>
              </a:rPr>
              <a:t> </a:t>
            </a:r>
            <a:r>
              <a:rPr lang="en-US" sz="1150" dirty="0" err="1">
                <a:solidFill>
                  <a:srgbClr val="000000"/>
                </a:solidFill>
                <a:latin typeface="Georgia Pro"/>
              </a:rPr>
              <a:t>proceso</a:t>
            </a:r>
            <a:r>
              <a:rPr lang="en-US" sz="1150" dirty="0">
                <a:solidFill>
                  <a:srgbClr val="000000"/>
                </a:solidFill>
                <a:latin typeface="Georgia Pro"/>
              </a:rPr>
              <a:t> de </a:t>
            </a:r>
            <a:r>
              <a:rPr lang="en-US" sz="1150" dirty="0" err="1">
                <a:solidFill>
                  <a:srgbClr val="000000"/>
                </a:solidFill>
                <a:latin typeface="Georgia Pro"/>
              </a:rPr>
              <a:t>compra</a:t>
            </a:r>
            <a:r>
              <a:rPr lang="en-US" sz="1150" dirty="0">
                <a:solidFill>
                  <a:srgbClr val="000000"/>
                </a:solidFill>
                <a:latin typeface="Georgia Pro"/>
              </a:rPr>
              <a:t> de </a:t>
            </a:r>
            <a:r>
              <a:rPr lang="en-US" sz="1150" dirty="0" err="1">
                <a:solidFill>
                  <a:srgbClr val="000000"/>
                </a:solidFill>
                <a:latin typeface="Georgia Pro"/>
              </a:rPr>
              <a:t>una</a:t>
            </a:r>
            <a:r>
              <a:rPr lang="en-US" sz="1150" dirty="0">
                <a:solidFill>
                  <a:srgbClr val="000000"/>
                </a:solidFill>
                <a:latin typeface="Georgia Pro"/>
              </a:rPr>
              <a:t> </a:t>
            </a:r>
            <a:r>
              <a:rPr lang="en-US" sz="1150" dirty="0" err="1">
                <a:solidFill>
                  <a:srgbClr val="000000"/>
                </a:solidFill>
                <a:latin typeface="Georgia Pro"/>
              </a:rPr>
              <a:t>vivienda</a:t>
            </a:r>
            <a:r>
              <a:rPr lang="en-US" sz="1150" dirty="0">
                <a:solidFill>
                  <a:srgbClr val="000000"/>
                </a:solidFill>
                <a:latin typeface="Georgia Pro"/>
              </a:rPr>
              <a:t> sea </a:t>
            </a:r>
            <a:r>
              <a:rPr lang="en-US" sz="1150" dirty="0" err="1">
                <a:solidFill>
                  <a:srgbClr val="000000"/>
                </a:solidFill>
                <a:latin typeface="Georgia Pro"/>
              </a:rPr>
              <a:t>fluido</a:t>
            </a:r>
            <a:r>
              <a:rPr lang="en-US" sz="1150" dirty="0">
                <a:solidFill>
                  <a:srgbClr val="000000"/>
                </a:solidFill>
                <a:latin typeface="Georgia Pro"/>
              </a:rPr>
              <a:t> y </a:t>
            </a:r>
            <a:r>
              <a:rPr lang="en-US" sz="1150" dirty="0" err="1">
                <a:solidFill>
                  <a:srgbClr val="000000"/>
                </a:solidFill>
                <a:latin typeface="Georgia Pro"/>
              </a:rPr>
              <a:t>satisfactorio</a:t>
            </a:r>
            <a:r>
              <a:rPr lang="en-US" sz="1150" dirty="0">
                <a:solidFill>
                  <a:srgbClr val="000000"/>
                </a:solidFill>
                <a:latin typeface="Georgia Pro"/>
              </a:rPr>
              <a:t>, </a:t>
            </a:r>
            <a:r>
              <a:rPr lang="en-US" sz="1150" dirty="0" err="1">
                <a:solidFill>
                  <a:srgbClr val="000000"/>
                </a:solidFill>
                <a:latin typeface="Georgia Pro"/>
              </a:rPr>
              <a:t>mantendré</a:t>
            </a:r>
            <a:r>
              <a:rPr lang="en-US" sz="1150" dirty="0">
                <a:solidFill>
                  <a:srgbClr val="000000"/>
                </a:solidFill>
                <a:latin typeface="Georgia Pro"/>
              </a:rPr>
              <a:t> </a:t>
            </a:r>
            <a:r>
              <a:rPr lang="en-US" sz="1150" dirty="0" err="1">
                <a:solidFill>
                  <a:srgbClr val="000000"/>
                </a:solidFill>
                <a:latin typeface="Georgia Pro"/>
              </a:rPr>
              <a:t>abiertas</a:t>
            </a:r>
            <a:r>
              <a:rPr lang="en-US" sz="1150" dirty="0">
                <a:solidFill>
                  <a:srgbClr val="000000"/>
                </a:solidFill>
                <a:latin typeface="Georgia Pro"/>
              </a:rPr>
              <a:t> las </a:t>
            </a:r>
            <a:r>
              <a:rPr lang="en-US" sz="1150" dirty="0" err="1">
                <a:solidFill>
                  <a:srgbClr val="000000"/>
                </a:solidFill>
                <a:latin typeface="Georgia Pro"/>
              </a:rPr>
              <a:t>líneas</a:t>
            </a:r>
            <a:r>
              <a:rPr lang="en-US" sz="1150" dirty="0">
                <a:solidFill>
                  <a:srgbClr val="000000"/>
                </a:solidFill>
                <a:latin typeface="Georgia Pro"/>
              </a:rPr>
              <a:t> de </a:t>
            </a:r>
            <a:r>
              <a:rPr lang="en-US" sz="1150" dirty="0" err="1">
                <a:solidFill>
                  <a:srgbClr val="000000"/>
                </a:solidFill>
                <a:latin typeface="Georgia Pro"/>
              </a:rPr>
              <a:t>comunicación</a:t>
            </a:r>
            <a:r>
              <a:rPr lang="en-US" sz="1150" dirty="0">
                <a:solidFill>
                  <a:srgbClr val="000000"/>
                </a:solidFill>
                <a:latin typeface="Georgia Pro"/>
              </a:rPr>
              <a:t> y me </a:t>
            </a:r>
            <a:r>
              <a:rPr lang="en-US" sz="1150" dirty="0" err="1">
                <a:solidFill>
                  <a:srgbClr val="000000"/>
                </a:solidFill>
                <a:latin typeface="Georgia Pro"/>
              </a:rPr>
              <a:t>encargaré</a:t>
            </a:r>
            <a:r>
              <a:rPr lang="en-US" sz="1150" dirty="0">
                <a:solidFill>
                  <a:srgbClr val="000000"/>
                </a:solidFill>
                <a:latin typeface="Georgia Pro"/>
              </a:rPr>
              <a:t> de las </a:t>
            </a:r>
            <a:r>
              <a:rPr lang="en-US" sz="1150" dirty="0" err="1">
                <a:solidFill>
                  <a:srgbClr val="000000"/>
                </a:solidFill>
                <a:latin typeface="Georgia Pro"/>
              </a:rPr>
              <a:t>consultas</a:t>
            </a:r>
            <a:r>
              <a:rPr lang="en-US" sz="1150" dirty="0">
                <a:solidFill>
                  <a:srgbClr val="000000"/>
                </a:solidFill>
                <a:latin typeface="Georgia Pro"/>
              </a:rPr>
              <a:t> y </a:t>
            </a:r>
            <a:r>
              <a:rPr lang="en-US" sz="1150" dirty="0" err="1">
                <a:solidFill>
                  <a:srgbClr val="000000"/>
                </a:solidFill>
                <a:latin typeface="Georgia Pro"/>
              </a:rPr>
              <a:t>visitas</a:t>
            </a:r>
            <a:r>
              <a:rPr lang="en-US" sz="1150" dirty="0">
                <a:solidFill>
                  <a:srgbClr val="000000"/>
                </a:solidFill>
                <a:latin typeface="Georgia Pro"/>
              </a:rPr>
              <a:t> a la </a:t>
            </a:r>
            <a:r>
              <a:rPr lang="en-US" sz="1150" dirty="0" err="1">
                <a:solidFill>
                  <a:srgbClr val="000000"/>
                </a:solidFill>
                <a:latin typeface="Georgia Pro"/>
              </a:rPr>
              <a:t>propiedad</a:t>
            </a:r>
            <a:r>
              <a:rPr lang="en-US" sz="1150" dirty="0">
                <a:solidFill>
                  <a:srgbClr val="000000"/>
                </a:solidFill>
                <a:latin typeface="Georgia Pro"/>
              </a:rPr>
              <a:t>. Este </a:t>
            </a:r>
            <a:r>
              <a:rPr lang="en-US" sz="1150" dirty="0" err="1">
                <a:solidFill>
                  <a:srgbClr val="000000"/>
                </a:solidFill>
                <a:latin typeface="Georgia Pro"/>
              </a:rPr>
              <a:t>enfoque</a:t>
            </a:r>
            <a:r>
              <a:rPr lang="en-US" sz="1150" dirty="0">
                <a:solidFill>
                  <a:srgbClr val="000000"/>
                </a:solidFill>
                <a:latin typeface="Georgia Pro"/>
              </a:rPr>
              <a:t> </a:t>
            </a:r>
            <a:r>
              <a:rPr lang="en-US" sz="1150" dirty="0" err="1">
                <a:solidFill>
                  <a:srgbClr val="000000"/>
                </a:solidFill>
                <a:latin typeface="Georgia Pro"/>
              </a:rPr>
              <a:t>garantiza</a:t>
            </a:r>
            <a:r>
              <a:rPr lang="en-US" sz="1150" dirty="0">
                <a:solidFill>
                  <a:srgbClr val="000000"/>
                </a:solidFill>
                <a:latin typeface="Georgia Pro"/>
              </a:rPr>
              <a:t> que </a:t>
            </a:r>
            <a:r>
              <a:rPr lang="en-US" sz="1150" dirty="0" err="1">
                <a:solidFill>
                  <a:srgbClr val="000000"/>
                </a:solidFill>
                <a:latin typeface="Georgia Pro"/>
              </a:rPr>
              <a:t>sigamos</a:t>
            </a:r>
            <a:r>
              <a:rPr lang="en-US" sz="1150" dirty="0">
                <a:solidFill>
                  <a:srgbClr val="000000"/>
                </a:solidFill>
                <a:latin typeface="Georgia Pro"/>
              </a:rPr>
              <a:t> las </a:t>
            </a:r>
            <a:r>
              <a:rPr lang="en-US" sz="1150" dirty="0" err="1">
                <a:solidFill>
                  <a:srgbClr val="000000"/>
                </a:solidFill>
                <a:latin typeface="Georgia Pro"/>
              </a:rPr>
              <a:t>normas</a:t>
            </a:r>
            <a:r>
              <a:rPr lang="en-US" sz="1150" dirty="0">
                <a:solidFill>
                  <a:srgbClr val="000000"/>
                </a:solidFill>
                <a:latin typeface="Georgia Pro"/>
              </a:rPr>
              <a:t> de </a:t>
            </a:r>
            <a:r>
              <a:rPr lang="en-US" sz="1150" dirty="0" err="1">
                <a:solidFill>
                  <a:srgbClr val="000000"/>
                </a:solidFill>
                <a:latin typeface="Georgia Pro"/>
              </a:rPr>
              <a:t>los</a:t>
            </a:r>
            <a:r>
              <a:rPr lang="en-US" sz="1150" dirty="0">
                <a:solidFill>
                  <a:srgbClr val="000000"/>
                </a:solidFill>
                <a:latin typeface="Georgia Pro"/>
              </a:rPr>
              <a:t> </a:t>
            </a:r>
            <a:r>
              <a:rPr lang="en-US" sz="1150" dirty="0" err="1">
                <a:solidFill>
                  <a:srgbClr val="000000"/>
                </a:solidFill>
                <a:latin typeface="Georgia Pro"/>
              </a:rPr>
              <a:t>agentes</a:t>
            </a:r>
            <a:r>
              <a:rPr lang="en-US" sz="1150" dirty="0">
                <a:solidFill>
                  <a:srgbClr val="000000"/>
                </a:solidFill>
                <a:latin typeface="Georgia Pro"/>
              </a:rPr>
              <a:t> y las </a:t>
            </a:r>
            <a:r>
              <a:rPr lang="en-US" sz="1150" dirty="0" err="1">
                <a:solidFill>
                  <a:srgbClr val="000000"/>
                </a:solidFill>
                <a:latin typeface="Georgia Pro"/>
              </a:rPr>
              <a:t>leyes</a:t>
            </a:r>
            <a:r>
              <a:rPr lang="en-US" sz="1150" dirty="0">
                <a:solidFill>
                  <a:srgbClr val="000000"/>
                </a:solidFill>
                <a:latin typeface="Georgia Pro"/>
              </a:rPr>
              <a:t> </a:t>
            </a:r>
            <a:r>
              <a:rPr lang="en-US" sz="1150" dirty="0" err="1">
                <a:solidFill>
                  <a:srgbClr val="000000"/>
                </a:solidFill>
                <a:latin typeface="Georgia Pro"/>
              </a:rPr>
              <a:t>inmobiliarias</a:t>
            </a:r>
            <a:r>
              <a:rPr lang="en-US" sz="1150" dirty="0">
                <a:solidFill>
                  <a:srgbClr val="000000"/>
                </a:solidFill>
                <a:latin typeface="Georgia Pro"/>
              </a:rPr>
              <a:t> </a:t>
            </a:r>
            <a:r>
              <a:rPr lang="en-US" sz="1150" dirty="0" err="1">
                <a:solidFill>
                  <a:srgbClr val="000000"/>
                </a:solidFill>
                <a:latin typeface="Georgia Pro"/>
              </a:rPr>
              <a:t>por</a:t>
            </a:r>
            <a:r>
              <a:rPr lang="en-US" sz="1150" dirty="0">
                <a:solidFill>
                  <a:srgbClr val="000000"/>
                </a:solidFill>
                <a:latin typeface="Georgia Pro"/>
              </a:rPr>
              <a:t> </a:t>
            </a:r>
            <a:r>
              <a:rPr lang="en-US" sz="1150" dirty="0" err="1">
                <a:solidFill>
                  <a:srgbClr val="000000"/>
                </a:solidFill>
                <a:latin typeface="Georgia Pro"/>
              </a:rPr>
              <a:t>igual</a:t>
            </a:r>
            <a:r>
              <a:rPr lang="en-US" sz="1150" dirty="0">
                <a:solidFill>
                  <a:srgbClr val="000000"/>
                </a:solidFill>
                <a:latin typeface="Georgia Pro"/>
              </a:rPr>
              <a:t>, y me </a:t>
            </a:r>
            <a:r>
              <a:rPr lang="en-US" sz="1150" dirty="0" err="1">
                <a:solidFill>
                  <a:srgbClr val="000000"/>
                </a:solidFill>
                <a:latin typeface="Georgia Pro"/>
              </a:rPr>
              <a:t>permite</a:t>
            </a:r>
            <a:r>
              <a:rPr lang="en-US" sz="1150" dirty="0">
                <a:solidFill>
                  <a:srgbClr val="000000"/>
                </a:solidFill>
                <a:latin typeface="Georgia Pro"/>
              </a:rPr>
              <a:t> </a:t>
            </a:r>
            <a:r>
              <a:rPr lang="en-US" sz="1150" dirty="0" err="1">
                <a:solidFill>
                  <a:srgbClr val="000000"/>
                </a:solidFill>
                <a:latin typeface="Georgia Pro"/>
              </a:rPr>
              <a:t>ofrecerte</a:t>
            </a:r>
            <a:r>
              <a:rPr lang="en-US" sz="1150" dirty="0">
                <a:solidFill>
                  <a:srgbClr val="000000"/>
                </a:solidFill>
                <a:latin typeface="Georgia Pro"/>
              </a:rPr>
              <a:t> </a:t>
            </a:r>
            <a:r>
              <a:rPr lang="en-US" sz="1150" dirty="0" err="1">
                <a:solidFill>
                  <a:srgbClr val="000000"/>
                </a:solidFill>
                <a:latin typeface="Georgia Pro"/>
              </a:rPr>
              <a:t>una</a:t>
            </a:r>
            <a:r>
              <a:rPr lang="en-US" sz="1150" dirty="0">
                <a:solidFill>
                  <a:srgbClr val="000000"/>
                </a:solidFill>
                <a:latin typeface="Georgia Pro"/>
              </a:rPr>
              <a:t> </a:t>
            </a:r>
            <a:r>
              <a:rPr lang="en-US" sz="1150" dirty="0" err="1">
                <a:solidFill>
                  <a:srgbClr val="000000"/>
                </a:solidFill>
                <a:latin typeface="Georgia Pro"/>
              </a:rPr>
              <a:t>orientación</a:t>
            </a:r>
            <a:r>
              <a:rPr lang="en-US" sz="1150" dirty="0">
                <a:solidFill>
                  <a:srgbClr val="000000"/>
                </a:solidFill>
                <a:latin typeface="Georgia Pro"/>
              </a:rPr>
              <a:t> </a:t>
            </a:r>
            <a:r>
              <a:rPr lang="en-US" sz="1150" dirty="0" err="1">
                <a:solidFill>
                  <a:srgbClr val="000000"/>
                </a:solidFill>
                <a:latin typeface="Georgia Pro"/>
              </a:rPr>
              <a:t>experta</a:t>
            </a:r>
            <a:r>
              <a:rPr lang="en-US" sz="1150" dirty="0">
                <a:solidFill>
                  <a:srgbClr val="000000"/>
                </a:solidFill>
                <a:latin typeface="Georgia Pro"/>
              </a:rPr>
              <a:t> </a:t>
            </a:r>
            <a:r>
              <a:rPr lang="en-US" sz="1150" dirty="0" err="1">
                <a:solidFill>
                  <a:srgbClr val="000000"/>
                </a:solidFill>
                <a:latin typeface="Georgia Pro"/>
              </a:rPr>
              <a:t>en</a:t>
            </a:r>
            <a:r>
              <a:rPr lang="en-US" sz="1150" dirty="0">
                <a:solidFill>
                  <a:srgbClr val="000000"/>
                </a:solidFill>
                <a:latin typeface="Georgia Pro"/>
              </a:rPr>
              <a:t> </a:t>
            </a:r>
            <a:r>
              <a:rPr lang="en-US" sz="1150" dirty="0" err="1">
                <a:solidFill>
                  <a:srgbClr val="000000"/>
                </a:solidFill>
                <a:latin typeface="Georgia Pro"/>
              </a:rPr>
              <a:t>cada</a:t>
            </a:r>
            <a:r>
              <a:rPr lang="en-US" sz="1150" dirty="0">
                <a:solidFill>
                  <a:srgbClr val="000000"/>
                </a:solidFill>
                <a:latin typeface="Georgia Pro"/>
              </a:rPr>
              <a:t> paso del </a:t>
            </a:r>
            <a:r>
              <a:rPr lang="en-US" sz="1150" dirty="0" err="1">
                <a:solidFill>
                  <a:srgbClr val="000000"/>
                </a:solidFill>
                <a:latin typeface="Georgia Pro"/>
              </a:rPr>
              <a:t>camino</a:t>
            </a:r>
            <a:r>
              <a:rPr lang="en-US" sz="1150" dirty="0">
                <a:solidFill>
                  <a:srgbClr val="000000"/>
                </a:solidFill>
                <a:latin typeface="Georgia Pro"/>
              </a:rPr>
              <a:t>.</a:t>
            </a:r>
          </a:p>
        </p:txBody>
      </p:sp>
      <p:sp>
        <p:nvSpPr>
          <p:cNvPr id="12" name="TextBox 12"/>
          <p:cNvSpPr txBox="1"/>
          <p:nvPr/>
        </p:nvSpPr>
        <p:spPr>
          <a:xfrm>
            <a:off x="1123375" y="861496"/>
            <a:ext cx="5525651" cy="273685"/>
          </a:xfrm>
          <a:prstGeom prst="rect">
            <a:avLst/>
          </a:prstGeom>
        </p:spPr>
        <p:txBody>
          <a:bodyPr lIns="0" tIns="0" rIns="0" bIns="0" rtlCol="0" anchor="t">
            <a:spAutoFit/>
          </a:bodyPr>
          <a:lstStyle/>
          <a:p>
            <a:pPr algn="ctr">
              <a:lnSpc>
                <a:spcPts val="2239"/>
              </a:lnSpc>
              <a:spcBef>
                <a:spcPct val="0"/>
              </a:spcBef>
            </a:pPr>
            <a:r>
              <a:rPr lang="en-US" sz="1599" spc="159">
                <a:solidFill>
                  <a:srgbClr val="000000"/>
                </a:solidFill>
                <a:latin typeface="Georgia Pro Bold"/>
              </a:rPr>
              <a:t>#nº 1: Contactar directamente con un agente de ventas</a:t>
            </a:r>
          </a:p>
        </p:txBody>
      </p:sp>
      <p:sp>
        <p:nvSpPr>
          <p:cNvPr id="13" name="TextBox 13"/>
          <p:cNvSpPr txBox="1"/>
          <p:nvPr/>
        </p:nvSpPr>
        <p:spPr>
          <a:xfrm>
            <a:off x="0" y="435411"/>
            <a:ext cx="7772400" cy="316230"/>
          </a:xfrm>
          <a:prstGeom prst="rect">
            <a:avLst/>
          </a:prstGeom>
        </p:spPr>
        <p:txBody>
          <a:bodyPr lIns="0" tIns="0" rIns="0" bIns="0" rtlCol="0" anchor="t">
            <a:spAutoFit/>
          </a:bodyPr>
          <a:lstStyle/>
          <a:p>
            <a:pPr algn="ctr">
              <a:lnSpc>
                <a:spcPts val="2519"/>
              </a:lnSpc>
              <a:spcBef>
                <a:spcPct val="0"/>
              </a:spcBef>
            </a:pPr>
            <a:r>
              <a:rPr lang="en-US" sz="1799" spc="359">
                <a:solidFill>
                  <a:srgbClr val="737373"/>
                </a:solidFill>
                <a:latin typeface="Georgia Pro"/>
              </a:rPr>
              <a:t>LO QUE NO SABES PUEDE COSTARTE</a:t>
            </a:r>
          </a:p>
        </p:txBody>
      </p:sp>
      <p:grpSp>
        <p:nvGrpSpPr>
          <p:cNvPr id="14" name="Group 14"/>
          <p:cNvGrpSpPr/>
          <p:nvPr/>
        </p:nvGrpSpPr>
        <p:grpSpPr>
          <a:xfrm>
            <a:off x="-93720" y="9611929"/>
            <a:ext cx="7989642" cy="446471"/>
            <a:chOff x="0" y="0"/>
            <a:chExt cx="2785060" cy="155633"/>
          </a:xfrm>
        </p:grpSpPr>
        <p:sp>
          <p:nvSpPr>
            <p:cNvPr id="15" name="Freeform 15"/>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6" name="TextBox 16"/>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7" name="TextBox 17"/>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del sitio web - Correo electrónico - Página 28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270" y="1536230"/>
            <a:ext cx="6856184" cy="1207770"/>
            <a:chOff x="0" y="0"/>
            <a:chExt cx="2389955" cy="421009"/>
          </a:xfrm>
        </p:grpSpPr>
        <p:sp>
          <p:nvSpPr>
            <p:cNvPr id="3" name="Freeform 3"/>
            <p:cNvSpPr/>
            <p:nvPr/>
          </p:nvSpPr>
          <p:spPr>
            <a:xfrm>
              <a:off x="0" y="0"/>
              <a:ext cx="2389955" cy="421009"/>
            </a:xfrm>
            <a:custGeom>
              <a:avLst/>
              <a:gdLst/>
              <a:ahLst/>
              <a:cxnLst/>
              <a:rect l="l" t="t" r="r" b="b"/>
              <a:pathLst>
                <a:path w="2389955" h="421009">
                  <a:moveTo>
                    <a:pt x="0" y="0"/>
                  </a:moveTo>
                  <a:lnTo>
                    <a:pt x="2389955" y="0"/>
                  </a:lnTo>
                  <a:lnTo>
                    <a:pt x="2389955" y="421009"/>
                  </a:lnTo>
                  <a:lnTo>
                    <a:pt x="0" y="421009"/>
                  </a:lnTo>
                  <a:close/>
                </a:path>
              </a:pathLst>
            </a:custGeom>
            <a:solidFill>
              <a:srgbClr val="000000"/>
            </a:solidFill>
          </p:spPr>
          <p:txBody>
            <a:bodyPr/>
            <a:lstStyle/>
            <a:p>
              <a:endParaRPr lang="en-US"/>
            </a:p>
          </p:txBody>
        </p:sp>
        <p:sp>
          <p:nvSpPr>
            <p:cNvPr id="4" name="TextBox 4"/>
            <p:cNvSpPr txBox="1"/>
            <p:nvPr/>
          </p:nvSpPr>
          <p:spPr>
            <a:xfrm>
              <a:off x="0" y="-28575"/>
              <a:ext cx="2389955" cy="449584"/>
            </a:xfrm>
            <a:prstGeom prst="rect">
              <a:avLst/>
            </a:prstGeom>
          </p:spPr>
          <p:txBody>
            <a:bodyPr lIns="50800" tIns="50800" rIns="50800" bIns="50800" rtlCol="0" anchor="ctr"/>
            <a:lstStyle/>
            <a:p>
              <a:pPr algn="ctr">
                <a:lnSpc>
                  <a:spcPts val="1526"/>
                </a:lnSpc>
              </a:pPr>
              <a:endParaRPr/>
            </a:p>
          </p:txBody>
        </p:sp>
      </p:grpSp>
      <p:sp>
        <p:nvSpPr>
          <p:cNvPr id="5" name="TextBox 5"/>
          <p:cNvSpPr txBox="1"/>
          <p:nvPr/>
        </p:nvSpPr>
        <p:spPr>
          <a:xfrm>
            <a:off x="929415" y="1651800"/>
            <a:ext cx="6118654" cy="901272"/>
          </a:xfrm>
          <a:prstGeom prst="rect">
            <a:avLst/>
          </a:prstGeom>
        </p:spPr>
        <p:txBody>
          <a:bodyPr wrap="square" lIns="0" tIns="0" rIns="0" bIns="0" rtlCol="0" anchor="t">
            <a:spAutoFit/>
          </a:bodyPr>
          <a:lstStyle/>
          <a:p>
            <a:pPr algn="ctr">
              <a:lnSpc>
                <a:spcPts val="1819"/>
              </a:lnSpc>
              <a:spcBef>
                <a:spcPct val="0"/>
              </a:spcBef>
            </a:pPr>
            <a:r>
              <a:rPr lang="en-US" sz="1200" dirty="0" err="1">
                <a:solidFill>
                  <a:srgbClr val="FFFFFF"/>
                </a:solidFill>
                <a:latin typeface="Georgia Pro Italics"/>
              </a:rPr>
              <a:t>Cuando</a:t>
            </a:r>
            <a:r>
              <a:rPr lang="en-US" sz="1200" dirty="0">
                <a:solidFill>
                  <a:srgbClr val="FFFFFF"/>
                </a:solidFill>
                <a:latin typeface="Georgia Pro Italics"/>
              </a:rPr>
              <a:t> </a:t>
            </a:r>
            <a:r>
              <a:rPr lang="en-US" sz="1200" dirty="0" err="1">
                <a:solidFill>
                  <a:srgbClr val="FFFFFF"/>
                </a:solidFill>
                <a:latin typeface="Georgia Pro Italics"/>
              </a:rPr>
              <a:t>te</a:t>
            </a:r>
            <a:r>
              <a:rPr lang="en-US" sz="1200" dirty="0">
                <a:solidFill>
                  <a:srgbClr val="FFFFFF"/>
                </a:solidFill>
                <a:latin typeface="Georgia Pro Italics"/>
              </a:rPr>
              <a:t> </a:t>
            </a:r>
            <a:r>
              <a:rPr lang="en-US" sz="1200" dirty="0" err="1">
                <a:solidFill>
                  <a:srgbClr val="FFFFFF"/>
                </a:solidFill>
                <a:latin typeface="Georgia Pro Italics"/>
              </a:rPr>
              <a:t>encuentres</a:t>
            </a:r>
            <a:r>
              <a:rPr lang="en-US" sz="1200" dirty="0">
                <a:solidFill>
                  <a:srgbClr val="FFFFFF"/>
                </a:solidFill>
                <a:latin typeface="Georgia Pro Italics"/>
              </a:rPr>
              <a:t> con </a:t>
            </a:r>
            <a:r>
              <a:rPr lang="en-US" sz="1200" dirty="0" err="1">
                <a:solidFill>
                  <a:srgbClr val="FFFFFF"/>
                </a:solidFill>
                <a:latin typeface="Georgia Pro Italics"/>
              </a:rPr>
              <a:t>una</a:t>
            </a:r>
            <a:r>
              <a:rPr lang="en-US" sz="1200" dirty="0">
                <a:solidFill>
                  <a:srgbClr val="FFFFFF"/>
                </a:solidFill>
                <a:latin typeface="Georgia Pro Italics"/>
              </a:rPr>
              <a:t> </a:t>
            </a:r>
            <a:r>
              <a:rPr lang="en-US" sz="1200" dirty="0" err="1">
                <a:solidFill>
                  <a:srgbClr val="FFFFFF"/>
                </a:solidFill>
                <a:latin typeface="Georgia Pro Italics"/>
              </a:rPr>
              <a:t>propiedad</a:t>
            </a:r>
            <a:r>
              <a:rPr lang="en-US" sz="1200" dirty="0">
                <a:solidFill>
                  <a:srgbClr val="FFFFFF"/>
                </a:solidFill>
                <a:latin typeface="Georgia Pro Italics"/>
              </a:rPr>
              <a:t> </a:t>
            </a:r>
            <a:r>
              <a:rPr lang="en-US" sz="1200" dirty="0" err="1">
                <a:solidFill>
                  <a:srgbClr val="FFFFFF"/>
                </a:solidFill>
                <a:latin typeface="Georgia Pro Italics"/>
              </a:rPr>
              <a:t>en</a:t>
            </a:r>
            <a:r>
              <a:rPr lang="en-US" sz="1200" dirty="0">
                <a:solidFill>
                  <a:srgbClr val="FFFFFF"/>
                </a:solidFill>
                <a:latin typeface="Georgia Pro Italics"/>
              </a:rPr>
              <a:t> </a:t>
            </a:r>
            <a:r>
              <a:rPr lang="en-US" sz="1200" dirty="0" err="1">
                <a:solidFill>
                  <a:srgbClr val="FFFFFF"/>
                </a:solidFill>
                <a:latin typeface="Georgia Pro Italics"/>
              </a:rPr>
              <a:t>venta</a:t>
            </a:r>
            <a:r>
              <a:rPr lang="en-US" sz="1200" dirty="0">
                <a:solidFill>
                  <a:srgbClr val="FFFFFF"/>
                </a:solidFill>
                <a:latin typeface="Georgia Pro Italics"/>
              </a:rPr>
              <a:t> </a:t>
            </a:r>
            <a:r>
              <a:rPr lang="en-US" sz="1200" dirty="0" err="1">
                <a:solidFill>
                  <a:srgbClr val="FFFFFF"/>
                </a:solidFill>
                <a:latin typeface="Georgia Pro Italics"/>
              </a:rPr>
              <a:t>por</a:t>
            </a:r>
            <a:r>
              <a:rPr lang="en-US" sz="1200" dirty="0">
                <a:solidFill>
                  <a:srgbClr val="FFFFFF"/>
                </a:solidFill>
                <a:latin typeface="Georgia Pro Italics"/>
              </a:rPr>
              <a:t> </a:t>
            </a:r>
            <a:r>
              <a:rPr lang="en-US" sz="1200" dirty="0" err="1">
                <a:solidFill>
                  <a:srgbClr val="FFFFFF"/>
                </a:solidFill>
                <a:latin typeface="Georgia Pro Italics"/>
              </a:rPr>
              <a:t>el</a:t>
            </a:r>
            <a:r>
              <a:rPr lang="en-US" sz="1200" dirty="0">
                <a:solidFill>
                  <a:srgbClr val="FFFFFF"/>
                </a:solidFill>
                <a:latin typeface="Georgia Pro Italics"/>
              </a:rPr>
              <a:t> </a:t>
            </a:r>
            <a:r>
              <a:rPr lang="en-US" sz="1200" dirty="0" err="1">
                <a:solidFill>
                  <a:srgbClr val="FFFFFF"/>
                </a:solidFill>
                <a:latin typeface="Georgia Pro Italics"/>
              </a:rPr>
              <a:t>propietario</a:t>
            </a:r>
            <a:r>
              <a:rPr lang="en-US" sz="1200" dirty="0">
                <a:solidFill>
                  <a:srgbClr val="FFFFFF"/>
                </a:solidFill>
                <a:latin typeface="Georgia Pro Italics"/>
              </a:rPr>
              <a:t> (FSBO), es fundamental que </a:t>
            </a:r>
            <a:r>
              <a:rPr lang="en-US" sz="1200" dirty="0" err="1">
                <a:solidFill>
                  <a:srgbClr val="FFFFFF"/>
                </a:solidFill>
                <a:latin typeface="Georgia Pro Italics"/>
              </a:rPr>
              <a:t>intervenga</a:t>
            </a:r>
            <a:r>
              <a:rPr lang="en-US" sz="1200" dirty="0">
                <a:solidFill>
                  <a:srgbClr val="FFFFFF"/>
                </a:solidFill>
                <a:latin typeface="Georgia Pro Italics"/>
              </a:rPr>
              <a:t> </a:t>
            </a:r>
            <a:r>
              <a:rPr lang="en-US" sz="1200" dirty="0" err="1">
                <a:solidFill>
                  <a:srgbClr val="FFFFFF"/>
                </a:solidFill>
                <a:latin typeface="Georgia Pro Italics"/>
              </a:rPr>
              <a:t>tu</a:t>
            </a:r>
            <a:r>
              <a:rPr lang="en-US" sz="1200" dirty="0">
                <a:solidFill>
                  <a:srgbClr val="FFFFFF"/>
                </a:solidFill>
                <a:latin typeface="Georgia Pro Italics"/>
              </a:rPr>
              <a:t> </a:t>
            </a:r>
            <a:r>
              <a:rPr lang="en-US" sz="1200" dirty="0" err="1">
                <a:solidFill>
                  <a:srgbClr val="FFFFFF"/>
                </a:solidFill>
                <a:latin typeface="Georgia Pro Italics"/>
              </a:rPr>
              <a:t>agente</a:t>
            </a:r>
            <a:r>
              <a:rPr lang="en-US" sz="1200" dirty="0">
                <a:solidFill>
                  <a:srgbClr val="FFFFFF"/>
                </a:solidFill>
                <a:latin typeface="Georgia Pro Italics"/>
              </a:rPr>
              <a:t> del comprador para </a:t>
            </a:r>
            <a:r>
              <a:rPr lang="en-US" sz="1200" dirty="0" err="1">
                <a:solidFill>
                  <a:srgbClr val="FFFFFF"/>
                </a:solidFill>
                <a:latin typeface="Georgia Pro Italics"/>
              </a:rPr>
              <a:t>proteger</a:t>
            </a:r>
            <a:r>
              <a:rPr lang="en-US" sz="1200" dirty="0">
                <a:solidFill>
                  <a:srgbClr val="FFFFFF"/>
                </a:solidFill>
                <a:latin typeface="Georgia Pro Italics"/>
              </a:rPr>
              <a:t> </a:t>
            </a:r>
            <a:r>
              <a:rPr lang="en-US" sz="1200" dirty="0" err="1">
                <a:solidFill>
                  <a:srgbClr val="FFFFFF"/>
                </a:solidFill>
                <a:latin typeface="Georgia Pro Italics"/>
              </a:rPr>
              <a:t>tus</a:t>
            </a:r>
            <a:r>
              <a:rPr lang="en-US" sz="1200" dirty="0">
                <a:solidFill>
                  <a:srgbClr val="FFFFFF"/>
                </a:solidFill>
                <a:latin typeface="Georgia Pro Italics"/>
              </a:rPr>
              <a:t> </a:t>
            </a:r>
            <a:r>
              <a:rPr lang="en-US" sz="1200" dirty="0" err="1">
                <a:solidFill>
                  <a:srgbClr val="FFFFFF"/>
                </a:solidFill>
                <a:latin typeface="Georgia Pro Italics"/>
              </a:rPr>
              <a:t>intereses</a:t>
            </a:r>
            <a:r>
              <a:rPr lang="en-US" sz="1200" dirty="0">
                <a:solidFill>
                  <a:srgbClr val="FFFFFF"/>
                </a:solidFill>
                <a:latin typeface="Georgia Pro Italics"/>
              </a:rPr>
              <a:t> y </a:t>
            </a:r>
            <a:r>
              <a:rPr lang="en-US" sz="1200" dirty="0" err="1">
                <a:solidFill>
                  <a:srgbClr val="FFFFFF"/>
                </a:solidFill>
                <a:latin typeface="Georgia Pro Italics"/>
              </a:rPr>
              <a:t>evitar</a:t>
            </a:r>
            <a:r>
              <a:rPr lang="en-US" sz="1200" dirty="0">
                <a:solidFill>
                  <a:srgbClr val="FFFFFF"/>
                </a:solidFill>
                <a:latin typeface="Georgia Pro Italics"/>
              </a:rPr>
              <a:t> </a:t>
            </a:r>
            <a:r>
              <a:rPr lang="en-US" sz="1200" dirty="0" err="1">
                <a:solidFill>
                  <a:srgbClr val="FFFFFF"/>
                </a:solidFill>
                <a:latin typeface="Georgia Pro Italics"/>
              </a:rPr>
              <a:t>disputas</a:t>
            </a:r>
            <a:r>
              <a:rPr lang="en-US" sz="1200" dirty="0">
                <a:solidFill>
                  <a:srgbClr val="FFFFFF"/>
                </a:solidFill>
                <a:latin typeface="Georgia Pro Italics"/>
              </a:rPr>
              <a:t> </a:t>
            </a:r>
            <a:r>
              <a:rPr lang="en-US" sz="1200" dirty="0" err="1">
                <a:solidFill>
                  <a:srgbClr val="FFFFFF"/>
                </a:solidFill>
                <a:latin typeface="Georgia Pro Italics"/>
              </a:rPr>
              <a:t>sobre</a:t>
            </a:r>
            <a:r>
              <a:rPr lang="en-US" sz="1200" dirty="0">
                <a:solidFill>
                  <a:srgbClr val="FFFFFF"/>
                </a:solidFill>
                <a:latin typeface="Georgia Pro Italics"/>
              </a:rPr>
              <a:t> </a:t>
            </a:r>
            <a:r>
              <a:rPr lang="en-US" sz="1200" dirty="0" err="1">
                <a:solidFill>
                  <a:srgbClr val="FFFFFF"/>
                </a:solidFill>
                <a:latin typeface="Georgia Pro Italics"/>
              </a:rPr>
              <a:t>comisiones</a:t>
            </a:r>
            <a:r>
              <a:rPr lang="en-US" sz="1200" dirty="0">
                <a:solidFill>
                  <a:srgbClr val="FFFFFF"/>
                </a:solidFill>
                <a:latin typeface="Georgia Pro Italics"/>
              </a:rPr>
              <a:t>. Los </a:t>
            </a:r>
            <a:r>
              <a:rPr lang="en-US" sz="1200" dirty="0" err="1">
                <a:solidFill>
                  <a:srgbClr val="FFFFFF"/>
                </a:solidFill>
                <a:latin typeface="Georgia Pro Italics"/>
              </a:rPr>
              <a:t>vendedores</a:t>
            </a:r>
            <a:r>
              <a:rPr lang="en-US" sz="1200" dirty="0">
                <a:solidFill>
                  <a:srgbClr val="FFFFFF"/>
                </a:solidFill>
                <a:latin typeface="Georgia Pro Italics"/>
              </a:rPr>
              <a:t> FSBO </a:t>
            </a:r>
            <a:r>
              <a:rPr lang="en-US" sz="1200" dirty="0" err="1">
                <a:solidFill>
                  <a:srgbClr val="FFFFFF"/>
                </a:solidFill>
                <a:latin typeface="Georgia Pro Italics"/>
              </a:rPr>
              <a:t>pueden</a:t>
            </a:r>
            <a:r>
              <a:rPr lang="en-US" sz="1200" dirty="0">
                <a:solidFill>
                  <a:srgbClr val="FFFFFF"/>
                </a:solidFill>
                <a:latin typeface="Georgia Pro Italics"/>
              </a:rPr>
              <a:t> no </a:t>
            </a:r>
            <a:r>
              <a:rPr lang="en-US" sz="1200" dirty="0" err="1">
                <a:solidFill>
                  <a:srgbClr val="FFFFFF"/>
                </a:solidFill>
                <a:latin typeface="Georgia Pro Italics"/>
              </a:rPr>
              <a:t>estar</a:t>
            </a:r>
            <a:r>
              <a:rPr lang="en-US" sz="1200" dirty="0">
                <a:solidFill>
                  <a:srgbClr val="FFFFFF"/>
                </a:solidFill>
                <a:latin typeface="Georgia Pro Italics"/>
              </a:rPr>
              <a:t> </a:t>
            </a:r>
            <a:r>
              <a:rPr lang="en-US" sz="1200" dirty="0" err="1">
                <a:solidFill>
                  <a:srgbClr val="FFFFFF"/>
                </a:solidFill>
                <a:latin typeface="Georgia Pro Italics"/>
              </a:rPr>
              <a:t>familiarizados</a:t>
            </a:r>
            <a:r>
              <a:rPr lang="en-US" sz="1200" dirty="0">
                <a:solidFill>
                  <a:srgbClr val="FFFFFF"/>
                </a:solidFill>
                <a:latin typeface="Georgia Pro Italics"/>
              </a:rPr>
              <a:t> con las </a:t>
            </a:r>
            <a:r>
              <a:rPr lang="en-US" sz="1200" dirty="0" err="1">
                <a:solidFill>
                  <a:srgbClr val="FFFFFF"/>
                </a:solidFill>
                <a:latin typeface="Georgia Pro Italics"/>
              </a:rPr>
              <a:t>estructuras</a:t>
            </a:r>
            <a:r>
              <a:rPr lang="en-US" sz="1200" dirty="0">
                <a:solidFill>
                  <a:srgbClr val="FFFFFF"/>
                </a:solidFill>
                <a:latin typeface="Georgia Pro Italics"/>
              </a:rPr>
              <a:t> de </a:t>
            </a:r>
            <a:r>
              <a:rPr lang="en-US" sz="1200" dirty="0" err="1">
                <a:solidFill>
                  <a:srgbClr val="FFFFFF"/>
                </a:solidFill>
                <a:latin typeface="Georgia Pro Italics"/>
              </a:rPr>
              <a:t>comisiones</a:t>
            </a:r>
            <a:r>
              <a:rPr lang="en-US" sz="1200" dirty="0">
                <a:solidFill>
                  <a:srgbClr val="FFFFFF"/>
                </a:solidFill>
                <a:latin typeface="Georgia Pro Italics"/>
              </a:rPr>
              <a:t>, lo que </a:t>
            </a:r>
            <a:r>
              <a:rPr lang="en-US" sz="1200" dirty="0" err="1">
                <a:solidFill>
                  <a:srgbClr val="FFFFFF"/>
                </a:solidFill>
                <a:latin typeface="Georgia Pro Italics"/>
              </a:rPr>
              <a:t>puede</a:t>
            </a:r>
            <a:r>
              <a:rPr lang="en-US" sz="1200" dirty="0">
                <a:solidFill>
                  <a:srgbClr val="FFFFFF"/>
                </a:solidFill>
                <a:latin typeface="Georgia Pro Italics"/>
              </a:rPr>
              <a:t> </a:t>
            </a:r>
            <a:r>
              <a:rPr lang="en-US" sz="1200" dirty="0" err="1">
                <a:solidFill>
                  <a:srgbClr val="FFFFFF"/>
                </a:solidFill>
                <a:latin typeface="Georgia Pro Italics"/>
              </a:rPr>
              <a:t>dar</a:t>
            </a:r>
            <a:r>
              <a:rPr lang="en-US" sz="1200" dirty="0">
                <a:solidFill>
                  <a:srgbClr val="FFFFFF"/>
                </a:solidFill>
                <a:latin typeface="Georgia Pro Italics"/>
              </a:rPr>
              <a:t> </a:t>
            </a:r>
            <a:r>
              <a:rPr lang="en-US" sz="1200" dirty="0" err="1">
                <a:solidFill>
                  <a:srgbClr val="FFFFFF"/>
                </a:solidFill>
                <a:latin typeface="Georgia Pro Italics"/>
              </a:rPr>
              <a:t>lugar</a:t>
            </a:r>
            <a:r>
              <a:rPr lang="en-US" sz="1200" dirty="0">
                <a:solidFill>
                  <a:srgbClr val="FFFFFF"/>
                </a:solidFill>
                <a:latin typeface="Georgia Pro Italics"/>
              </a:rPr>
              <a:t> a </a:t>
            </a:r>
            <a:r>
              <a:rPr lang="en-US" sz="1200" dirty="0" err="1">
                <a:solidFill>
                  <a:srgbClr val="FFFFFF"/>
                </a:solidFill>
                <a:latin typeface="Georgia Pro Italics"/>
              </a:rPr>
              <a:t>malentendidos</a:t>
            </a:r>
            <a:r>
              <a:rPr lang="en-US" sz="1200" dirty="0">
                <a:solidFill>
                  <a:srgbClr val="FFFFFF"/>
                </a:solidFill>
                <a:latin typeface="Georgia Pro Italics"/>
              </a:rPr>
              <a:t>. </a:t>
            </a:r>
          </a:p>
        </p:txBody>
      </p:sp>
      <p:sp>
        <p:nvSpPr>
          <p:cNvPr id="6" name="TextBox 6"/>
          <p:cNvSpPr txBox="1"/>
          <p:nvPr/>
        </p:nvSpPr>
        <p:spPr>
          <a:xfrm>
            <a:off x="1469509" y="918646"/>
            <a:ext cx="4833381" cy="273685"/>
          </a:xfrm>
          <a:prstGeom prst="rect">
            <a:avLst/>
          </a:prstGeom>
        </p:spPr>
        <p:txBody>
          <a:bodyPr lIns="0" tIns="0" rIns="0" bIns="0" rtlCol="0" anchor="t">
            <a:spAutoFit/>
          </a:bodyPr>
          <a:lstStyle/>
          <a:p>
            <a:pPr algn="ctr">
              <a:lnSpc>
                <a:spcPts val="2239"/>
              </a:lnSpc>
              <a:spcBef>
                <a:spcPct val="0"/>
              </a:spcBef>
            </a:pPr>
            <a:r>
              <a:rPr lang="en-US" sz="1599" spc="159">
                <a:solidFill>
                  <a:srgbClr val="000000"/>
                </a:solidFill>
                <a:latin typeface="Georgia Pro Bold"/>
              </a:rPr>
              <a:t>#2: EN VENTA POR EL PROPIETARIO </a:t>
            </a:r>
          </a:p>
        </p:txBody>
      </p:sp>
      <p:sp>
        <p:nvSpPr>
          <p:cNvPr id="7" name="TextBox 7"/>
          <p:cNvSpPr txBox="1"/>
          <p:nvPr/>
        </p:nvSpPr>
        <p:spPr>
          <a:xfrm>
            <a:off x="463270" y="3010267"/>
            <a:ext cx="3326541" cy="6635663"/>
          </a:xfrm>
          <a:prstGeom prst="rect">
            <a:avLst/>
          </a:prstGeom>
        </p:spPr>
        <p:txBody>
          <a:bodyPr lIns="0" tIns="0" rIns="0" bIns="0" rtlCol="0" anchor="t">
            <a:spAutoFit/>
          </a:bodyPr>
          <a:lstStyle/>
          <a:p>
            <a:pPr algn="just">
              <a:lnSpc>
                <a:spcPts val="1439"/>
              </a:lnSpc>
            </a:pPr>
            <a:r>
              <a:rPr lang="en-US" sz="1100" dirty="0" err="1">
                <a:solidFill>
                  <a:srgbClr val="000000"/>
                </a:solidFill>
                <a:latin typeface="Georgia Pro Bold"/>
              </a:rPr>
              <a:t>Entender</a:t>
            </a:r>
            <a:r>
              <a:rPr lang="en-US" sz="1100" dirty="0">
                <a:solidFill>
                  <a:srgbClr val="000000"/>
                </a:solidFill>
                <a:latin typeface="Georgia Pro Bold"/>
              </a:rPr>
              <a:t> </a:t>
            </a:r>
            <a:r>
              <a:rPr lang="en-US" sz="1100" dirty="0" err="1">
                <a:solidFill>
                  <a:srgbClr val="000000"/>
                </a:solidFill>
                <a:latin typeface="Georgia Pro Bold"/>
              </a:rPr>
              <a:t>qué</a:t>
            </a:r>
            <a:r>
              <a:rPr lang="en-US" sz="1100" dirty="0">
                <a:solidFill>
                  <a:srgbClr val="000000"/>
                </a:solidFill>
                <a:latin typeface="Georgia Pro Bold"/>
              </a:rPr>
              <a:t> </a:t>
            </a:r>
            <a:r>
              <a:rPr lang="en-US" sz="1100" dirty="0" err="1">
                <a:solidFill>
                  <a:srgbClr val="000000"/>
                </a:solidFill>
                <a:latin typeface="Georgia Pro Bold"/>
              </a:rPr>
              <a:t>significa</a:t>
            </a:r>
            <a:r>
              <a:rPr lang="en-US" sz="1100" dirty="0">
                <a:solidFill>
                  <a:srgbClr val="000000"/>
                </a:solidFill>
                <a:latin typeface="Georgia Pro Bold"/>
              </a:rPr>
              <a:t> FSBO: </a:t>
            </a:r>
            <a:r>
              <a:rPr lang="en-US" sz="1100" dirty="0">
                <a:solidFill>
                  <a:srgbClr val="000000"/>
                </a:solidFill>
                <a:latin typeface="Georgia Pro"/>
              </a:rPr>
              <a:t>Los </a:t>
            </a:r>
            <a:r>
              <a:rPr lang="en-US" sz="1100" dirty="0" err="1">
                <a:solidFill>
                  <a:srgbClr val="000000"/>
                </a:solidFill>
                <a:latin typeface="Georgia Pro"/>
              </a:rPr>
              <a:t>anuncios</a:t>
            </a:r>
            <a:r>
              <a:rPr lang="en-US" sz="1100" dirty="0">
                <a:solidFill>
                  <a:srgbClr val="000000"/>
                </a:solidFill>
                <a:latin typeface="Georgia Pro"/>
              </a:rPr>
              <a:t> FSBO (For-Sale-By-Owner) son </a:t>
            </a:r>
            <a:r>
              <a:rPr lang="en-US" sz="1100" dirty="0" err="1">
                <a:solidFill>
                  <a:srgbClr val="000000"/>
                </a:solidFill>
                <a:latin typeface="Georgia Pro"/>
              </a:rPr>
              <a:t>propiedades</a:t>
            </a:r>
            <a:r>
              <a:rPr lang="en-US" sz="1100" dirty="0">
                <a:solidFill>
                  <a:srgbClr val="000000"/>
                </a:solidFill>
                <a:latin typeface="Georgia Pro"/>
              </a:rPr>
              <a:t> </a:t>
            </a:r>
            <a:r>
              <a:rPr lang="en-US" sz="1100" dirty="0" err="1">
                <a:solidFill>
                  <a:srgbClr val="000000"/>
                </a:solidFill>
                <a:latin typeface="Georgia Pro"/>
              </a:rPr>
              <a:t>vendidas</a:t>
            </a:r>
            <a:r>
              <a:rPr lang="en-US" sz="1100" dirty="0">
                <a:solidFill>
                  <a:srgbClr val="000000"/>
                </a:solidFill>
                <a:latin typeface="Georgia Pro"/>
              </a:rPr>
              <a:t> </a:t>
            </a:r>
            <a:r>
              <a:rPr lang="en-US" sz="1100" dirty="0" err="1">
                <a:solidFill>
                  <a:srgbClr val="000000"/>
                </a:solidFill>
                <a:latin typeface="Georgia Pro"/>
              </a:rPr>
              <a:t>directamente</a:t>
            </a:r>
            <a:r>
              <a:rPr lang="en-US" sz="1100" dirty="0">
                <a:solidFill>
                  <a:srgbClr val="000000"/>
                </a:solidFill>
                <a:latin typeface="Georgia Pro"/>
              </a:rPr>
              <a:t> </a:t>
            </a:r>
            <a:r>
              <a:rPr lang="en-US" sz="1100" dirty="0" err="1">
                <a:solidFill>
                  <a:srgbClr val="000000"/>
                </a:solidFill>
                <a:latin typeface="Georgia Pro"/>
              </a:rPr>
              <a:t>por</a:t>
            </a:r>
            <a:r>
              <a:rPr lang="en-US" sz="1100" dirty="0">
                <a:solidFill>
                  <a:srgbClr val="000000"/>
                </a:solidFill>
                <a:latin typeface="Georgia Pro"/>
              </a:rPr>
              <a:t> </a:t>
            </a:r>
            <a:r>
              <a:rPr lang="en-US" sz="1100" dirty="0" err="1">
                <a:solidFill>
                  <a:srgbClr val="000000"/>
                </a:solidFill>
                <a:latin typeface="Georgia Pro"/>
              </a:rPr>
              <a:t>el</a:t>
            </a:r>
            <a:r>
              <a:rPr lang="en-US" sz="1100" dirty="0">
                <a:solidFill>
                  <a:srgbClr val="000000"/>
                </a:solidFill>
                <a:latin typeface="Georgia Pro"/>
              </a:rPr>
              <a:t> </a:t>
            </a:r>
            <a:r>
              <a:rPr lang="en-US" sz="1100" dirty="0" err="1">
                <a:solidFill>
                  <a:srgbClr val="000000"/>
                </a:solidFill>
                <a:latin typeface="Georgia Pro"/>
              </a:rPr>
              <a:t>propietario</a:t>
            </a:r>
            <a:r>
              <a:rPr lang="en-US" sz="1100" dirty="0">
                <a:solidFill>
                  <a:srgbClr val="000000"/>
                </a:solidFill>
                <a:latin typeface="Georgia Pro"/>
              </a:rPr>
              <a:t>, sin </a:t>
            </a:r>
            <a:r>
              <a:rPr lang="en-US" sz="1100" dirty="0" err="1">
                <a:solidFill>
                  <a:srgbClr val="000000"/>
                </a:solidFill>
                <a:latin typeface="Georgia Pro"/>
              </a:rPr>
              <a:t>agente</a:t>
            </a:r>
            <a:r>
              <a:rPr lang="en-US" sz="1100" dirty="0">
                <a:solidFill>
                  <a:srgbClr val="000000"/>
                </a:solidFill>
                <a:latin typeface="Georgia Pro"/>
              </a:rPr>
              <a:t>. </a:t>
            </a:r>
            <a:r>
              <a:rPr lang="en-US" sz="1100" dirty="0" err="1">
                <a:solidFill>
                  <a:srgbClr val="000000"/>
                </a:solidFill>
                <a:latin typeface="Georgia Pro"/>
              </a:rPr>
              <a:t>Esto</a:t>
            </a:r>
            <a:r>
              <a:rPr lang="en-US" sz="1100" dirty="0">
                <a:solidFill>
                  <a:srgbClr val="000000"/>
                </a:solidFill>
                <a:latin typeface="Georgia Pro"/>
              </a:rPr>
              <a:t> </a:t>
            </a:r>
            <a:r>
              <a:rPr lang="en-US" sz="1100" dirty="0" err="1">
                <a:solidFill>
                  <a:srgbClr val="000000"/>
                </a:solidFill>
                <a:latin typeface="Georgia Pro"/>
              </a:rPr>
              <a:t>suele</a:t>
            </a:r>
            <a:r>
              <a:rPr lang="en-US" sz="1100" dirty="0">
                <a:solidFill>
                  <a:srgbClr val="000000"/>
                </a:solidFill>
                <a:latin typeface="Georgia Pro"/>
              </a:rPr>
              <a:t> </a:t>
            </a:r>
            <a:r>
              <a:rPr lang="en-US" sz="1100" dirty="0" err="1">
                <a:solidFill>
                  <a:srgbClr val="000000"/>
                </a:solidFill>
                <a:latin typeface="Georgia Pro"/>
              </a:rPr>
              <a:t>ocurrir</a:t>
            </a:r>
            <a:r>
              <a:rPr lang="en-US" sz="1100" dirty="0">
                <a:solidFill>
                  <a:srgbClr val="000000"/>
                </a:solidFill>
                <a:latin typeface="Georgia Pro"/>
              </a:rPr>
              <a:t> </a:t>
            </a:r>
            <a:r>
              <a:rPr lang="en-US" sz="1100" dirty="0" err="1">
                <a:solidFill>
                  <a:srgbClr val="000000"/>
                </a:solidFill>
                <a:latin typeface="Georgia Pro"/>
              </a:rPr>
              <a:t>cuando</a:t>
            </a:r>
            <a:r>
              <a:rPr lang="en-US" sz="1100" dirty="0">
                <a:solidFill>
                  <a:srgbClr val="000000"/>
                </a:solidFill>
                <a:latin typeface="Georgia Pro"/>
              </a:rPr>
              <a:t> </a:t>
            </a:r>
            <a:r>
              <a:rPr lang="en-US" sz="1100" dirty="0" err="1">
                <a:solidFill>
                  <a:srgbClr val="000000"/>
                </a:solidFill>
                <a:latin typeface="Georgia Pro"/>
              </a:rPr>
              <a:t>el</a:t>
            </a:r>
            <a:r>
              <a:rPr lang="en-US" sz="1100" dirty="0">
                <a:solidFill>
                  <a:srgbClr val="000000"/>
                </a:solidFill>
                <a:latin typeface="Georgia Pro"/>
              </a:rPr>
              <a:t> </a:t>
            </a:r>
            <a:r>
              <a:rPr lang="en-US" sz="1100" dirty="0" err="1">
                <a:solidFill>
                  <a:srgbClr val="000000"/>
                </a:solidFill>
                <a:latin typeface="Georgia Pro"/>
              </a:rPr>
              <a:t>vendedor</a:t>
            </a:r>
            <a:r>
              <a:rPr lang="en-US" sz="1100" dirty="0">
                <a:solidFill>
                  <a:srgbClr val="000000"/>
                </a:solidFill>
                <a:latin typeface="Georgia Pro"/>
              </a:rPr>
              <a:t> </a:t>
            </a:r>
            <a:r>
              <a:rPr lang="en-US" sz="1100" dirty="0" err="1">
                <a:solidFill>
                  <a:srgbClr val="000000"/>
                </a:solidFill>
                <a:latin typeface="Georgia Pro"/>
              </a:rPr>
              <a:t>quiere</a:t>
            </a:r>
            <a:r>
              <a:rPr lang="en-US" sz="1100" dirty="0">
                <a:solidFill>
                  <a:srgbClr val="000000"/>
                </a:solidFill>
                <a:latin typeface="Georgia Pro"/>
              </a:rPr>
              <a:t> </a:t>
            </a:r>
            <a:r>
              <a:rPr lang="en-US" sz="1100" dirty="0" err="1">
                <a:solidFill>
                  <a:srgbClr val="000000"/>
                </a:solidFill>
                <a:latin typeface="Georgia Pro"/>
              </a:rPr>
              <a:t>evitar</a:t>
            </a:r>
            <a:r>
              <a:rPr lang="en-US" sz="1100" dirty="0">
                <a:solidFill>
                  <a:srgbClr val="000000"/>
                </a:solidFill>
                <a:latin typeface="Georgia Pro"/>
              </a:rPr>
              <a:t> </a:t>
            </a:r>
            <a:r>
              <a:rPr lang="en-US" sz="1100" dirty="0" err="1">
                <a:solidFill>
                  <a:srgbClr val="000000"/>
                </a:solidFill>
                <a:latin typeface="Georgia Pro"/>
              </a:rPr>
              <a:t>pagar</a:t>
            </a:r>
            <a:r>
              <a:rPr lang="en-US" sz="1100" dirty="0">
                <a:solidFill>
                  <a:srgbClr val="000000"/>
                </a:solidFill>
                <a:latin typeface="Georgia Pro"/>
              </a:rPr>
              <a:t> </a:t>
            </a:r>
            <a:r>
              <a:rPr lang="en-US" sz="1100" dirty="0" err="1">
                <a:solidFill>
                  <a:srgbClr val="000000"/>
                </a:solidFill>
                <a:latin typeface="Georgia Pro"/>
              </a:rPr>
              <a:t>honorarios</a:t>
            </a:r>
            <a:r>
              <a:rPr lang="en-US" sz="1100" dirty="0">
                <a:solidFill>
                  <a:srgbClr val="000000"/>
                </a:solidFill>
                <a:latin typeface="Georgia Pro"/>
              </a:rPr>
              <a:t> </a:t>
            </a:r>
            <a:r>
              <a:rPr lang="en-US" sz="1100" dirty="0" err="1">
                <a:solidFill>
                  <a:srgbClr val="000000"/>
                </a:solidFill>
                <a:latin typeface="Georgia Pro"/>
              </a:rPr>
              <a:t>profesionales</a:t>
            </a:r>
            <a:r>
              <a:rPr lang="en-US" sz="1100" dirty="0">
                <a:solidFill>
                  <a:srgbClr val="000000"/>
                </a:solidFill>
                <a:latin typeface="Georgia Pro"/>
              </a:rPr>
              <a:t> a un </a:t>
            </a:r>
            <a:r>
              <a:rPr lang="en-US" sz="1100" dirty="0" err="1">
                <a:solidFill>
                  <a:srgbClr val="000000"/>
                </a:solidFill>
                <a:latin typeface="Georgia Pro"/>
              </a:rPr>
              <a:t>agente</a:t>
            </a:r>
            <a:r>
              <a:rPr lang="en-US" sz="1100" dirty="0">
                <a:solidFill>
                  <a:srgbClr val="000000"/>
                </a:solidFill>
                <a:latin typeface="Georgia Pro"/>
              </a:rPr>
              <a:t> </a:t>
            </a:r>
            <a:r>
              <a:rPr lang="en-US" sz="1100" dirty="0" err="1">
                <a:solidFill>
                  <a:srgbClr val="000000"/>
                </a:solidFill>
                <a:latin typeface="Georgia Pro"/>
              </a:rPr>
              <a:t>inmobiliario</a:t>
            </a:r>
            <a:r>
              <a:rPr lang="en-US" sz="1100" dirty="0">
                <a:solidFill>
                  <a:srgbClr val="000000"/>
                </a:solidFill>
                <a:latin typeface="Georgia Pro"/>
              </a:rPr>
              <a:t>, o </a:t>
            </a:r>
            <a:r>
              <a:rPr lang="en-US" sz="1100" dirty="0" err="1">
                <a:solidFill>
                  <a:srgbClr val="000000"/>
                </a:solidFill>
                <a:latin typeface="Georgia Pro"/>
              </a:rPr>
              <a:t>cree</a:t>
            </a:r>
            <a:r>
              <a:rPr lang="en-US" sz="1100" dirty="0">
                <a:solidFill>
                  <a:srgbClr val="000000"/>
                </a:solidFill>
                <a:latin typeface="Georgia Pro"/>
              </a:rPr>
              <a:t> que no es </a:t>
            </a:r>
            <a:r>
              <a:rPr lang="en-US" sz="1100" dirty="0" err="1">
                <a:solidFill>
                  <a:srgbClr val="000000"/>
                </a:solidFill>
                <a:latin typeface="Georgia Pro"/>
              </a:rPr>
              <a:t>necesario</a:t>
            </a:r>
            <a:r>
              <a:rPr lang="en-US" sz="1100" dirty="0">
                <a:solidFill>
                  <a:srgbClr val="000000"/>
                </a:solidFill>
                <a:latin typeface="Georgia Pro"/>
              </a:rPr>
              <a:t> </a:t>
            </a:r>
            <a:r>
              <a:rPr lang="en-US" sz="1100" dirty="0" err="1">
                <a:solidFill>
                  <a:srgbClr val="000000"/>
                </a:solidFill>
                <a:latin typeface="Georgia Pro"/>
              </a:rPr>
              <a:t>estar</a:t>
            </a:r>
            <a:r>
              <a:rPr lang="en-US" sz="1100" dirty="0">
                <a:solidFill>
                  <a:srgbClr val="000000"/>
                </a:solidFill>
                <a:latin typeface="Georgia Pro"/>
              </a:rPr>
              <a:t> </a:t>
            </a:r>
            <a:r>
              <a:rPr lang="en-US" sz="1100" dirty="0" err="1">
                <a:solidFill>
                  <a:srgbClr val="000000"/>
                </a:solidFill>
                <a:latin typeface="Georgia Pro"/>
              </a:rPr>
              <a:t>representado</a:t>
            </a:r>
            <a:r>
              <a:rPr lang="en-US" sz="1100" dirty="0">
                <a:solidFill>
                  <a:srgbClr val="000000"/>
                </a:solidFill>
                <a:latin typeface="Georgia Pro"/>
              </a:rPr>
              <a:t> </a:t>
            </a:r>
            <a:r>
              <a:rPr lang="en-US" sz="1100" dirty="0" err="1">
                <a:solidFill>
                  <a:srgbClr val="000000"/>
                </a:solidFill>
                <a:latin typeface="Georgia Pro"/>
              </a:rPr>
              <a:t>legalmente</a:t>
            </a:r>
            <a:r>
              <a:rPr lang="en-US" sz="1100" dirty="0">
                <a:solidFill>
                  <a:srgbClr val="000000"/>
                </a:solidFill>
                <a:latin typeface="Georgia Pro"/>
              </a:rPr>
              <a:t> </a:t>
            </a:r>
            <a:r>
              <a:rPr lang="en-US" sz="1100" dirty="0" err="1">
                <a:solidFill>
                  <a:srgbClr val="000000"/>
                </a:solidFill>
                <a:latin typeface="Georgia Pro"/>
              </a:rPr>
              <a:t>por</a:t>
            </a:r>
            <a:r>
              <a:rPr lang="en-US" sz="1100" dirty="0">
                <a:solidFill>
                  <a:srgbClr val="000000"/>
                </a:solidFill>
                <a:latin typeface="Georgia Pro"/>
              </a:rPr>
              <a:t> un </a:t>
            </a:r>
            <a:r>
              <a:rPr lang="en-US" sz="1100" dirty="0" err="1">
                <a:solidFill>
                  <a:srgbClr val="000000"/>
                </a:solidFill>
                <a:latin typeface="Georgia Pro"/>
              </a:rPr>
              <a:t>agente</a:t>
            </a:r>
            <a:r>
              <a:rPr lang="en-US" sz="1100" dirty="0">
                <a:solidFill>
                  <a:srgbClr val="000000"/>
                </a:solidFill>
                <a:latin typeface="Georgia Pro"/>
              </a:rPr>
              <a:t>.</a:t>
            </a:r>
          </a:p>
          <a:p>
            <a:pPr algn="just">
              <a:lnSpc>
                <a:spcPts val="1439"/>
              </a:lnSpc>
            </a:pPr>
            <a:endParaRPr lang="en-US" sz="1100" dirty="0">
              <a:solidFill>
                <a:srgbClr val="000000"/>
              </a:solidFill>
              <a:latin typeface="Georgia Pro"/>
            </a:endParaRPr>
          </a:p>
          <a:p>
            <a:pPr algn="just">
              <a:lnSpc>
                <a:spcPts val="1439"/>
              </a:lnSpc>
            </a:pPr>
            <a:r>
              <a:rPr lang="en-US" sz="1100" dirty="0">
                <a:solidFill>
                  <a:srgbClr val="000000"/>
                </a:solidFill>
                <a:latin typeface="Georgia Pro Bold"/>
              </a:rPr>
              <a:t>Las </a:t>
            </a:r>
            <a:r>
              <a:rPr lang="en-US" sz="1100" dirty="0" err="1">
                <a:solidFill>
                  <a:srgbClr val="000000"/>
                </a:solidFill>
                <a:latin typeface="Georgia Pro Bold"/>
              </a:rPr>
              <a:t>consecuencias</a:t>
            </a:r>
            <a:r>
              <a:rPr lang="en-US" sz="1100" dirty="0">
                <a:solidFill>
                  <a:srgbClr val="000000"/>
                </a:solidFill>
                <a:latin typeface="Georgia Pro Bold"/>
              </a:rPr>
              <a:t> </a:t>
            </a:r>
            <a:r>
              <a:rPr lang="en-US" sz="1100" dirty="0" err="1">
                <a:solidFill>
                  <a:srgbClr val="000000"/>
                </a:solidFill>
                <a:latin typeface="Georgia Pro Bold"/>
              </a:rPr>
              <a:t>imprevistas</a:t>
            </a:r>
            <a:r>
              <a:rPr lang="en-US" sz="1100" dirty="0">
                <a:solidFill>
                  <a:srgbClr val="000000"/>
                </a:solidFill>
                <a:latin typeface="Georgia Pro Bold"/>
              </a:rPr>
              <a:t>: </a:t>
            </a:r>
            <a:r>
              <a:rPr lang="en-US" sz="1100" dirty="0">
                <a:solidFill>
                  <a:srgbClr val="000000"/>
                </a:solidFill>
                <a:latin typeface="Georgia Pro"/>
              </a:rPr>
              <a:t>Si </a:t>
            </a:r>
            <a:r>
              <a:rPr lang="en-US" sz="1100" dirty="0" err="1">
                <a:solidFill>
                  <a:srgbClr val="000000"/>
                </a:solidFill>
                <a:latin typeface="Georgia Pro"/>
              </a:rPr>
              <a:t>tú</a:t>
            </a:r>
            <a:r>
              <a:rPr lang="en-US" sz="1100" dirty="0">
                <a:solidFill>
                  <a:srgbClr val="000000"/>
                </a:solidFill>
                <a:latin typeface="Georgia Pro"/>
              </a:rPr>
              <a:t>, </a:t>
            </a:r>
            <a:r>
              <a:rPr lang="en-US" sz="1100" dirty="0" err="1">
                <a:solidFill>
                  <a:srgbClr val="000000"/>
                </a:solidFill>
                <a:latin typeface="Georgia Pro"/>
              </a:rPr>
              <a:t>como</a:t>
            </a:r>
            <a:r>
              <a:rPr lang="en-US" sz="1100" dirty="0">
                <a:solidFill>
                  <a:srgbClr val="000000"/>
                </a:solidFill>
                <a:latin typeface="Georgia Pro"/>
              </a:rPr>
              <a:t> comprador, </a:t>
            </a:r>
            <a:r>
              <a:rPr lang="en-US" sz="1100" dirty="0" err="1">
                <a:solidFill>
                  <a:srgbClr val="000000"/>
                </a:solidFill>
                <a:latin typeface="Georgia Pro"/>
              </a:rPr>
              <a:t>te</a:t>
            </a:r>
            <a:r>
              <a:rPr lang="en-US" sz="1100" dirty="0">
                <a:solidFill>
                  <a:srgbClr val="000000"/>
                </a:solidFill>
                <a:latin typeface="Georgia Pro"/>
              </a:rPr>
              <a:t> pones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contacto</a:t>
            </a:r>
            <a:r>
              <a:rPr lang="en-US" sz="1100" dirty="0">
                <a:solidFill>
                  <a:srgbClr val="000000"/>
                </a:solidFill>
                <a:latin typeface="Georgia Pro"/>
              </a:rPr>
              <a:t> </a:t>
            </a:r>
            <a:r>
              <a:rPr lang="en-US" sz="1100" dirty="0" err="1">
                <a:solidFill>
                  <a:srgbClr val="000000"/>
                </a:solidFill>
                <a:latin typeface="Georgia Pro"/>
              </a:rPr>
              <a:t>directamente</a:t>
            </a:r>
            <a:r>
              <a:rPr lang="en-US" sz="1100" dirty="0">
                <a:solidFill>
                  <a:srgbClr val="000000"/>
                </a:solidFill>
                <a:latin typeface="Georgia Pro"/>
              </a:rPr>
              <a:t> con </a:t>
            </a:r>
            <a:r>
              <a:rPr lang="en-US" sz="1100" dirty="0" err="1">
                <a:solidFill>
                  <a:srgbClr val="000000"/>
                </a:solidFill>
                <a:latin typeface="Georgia Pro"/>
              </a:rPr>
              <a:t>el</a:t>
            </a:r>
            <a:r>
              <a:rPr lang="en-US" sz="1100" dirty="0">
                <a:solidFill>
                  <a:srgbClr val="000000"/>
                </a:solidFill>
                <a:latin typeface="Georgia Pro"/>
              </a:rPr>
              <a:t> </a:t>
            </a:r>
            <a:r>
              <a:rPr lang="en-US" sz="1100" dirty="0" err="1">
                <a:solidFill>
                  <a:srgbClr val="000000"/>
                </a:solidFill>
                <a:latin typeface="Georgia Pro"/>
              </a:rPr>
              <a:t>propietario</a:t>
            </a:r>
            <a:r>
              <a:rPr lang="en-US" sz="1100" dirty="0">
                <a:solidFill>
                  <a:srgbClr val="000000"/>
                </a:solidFill>
                <a:latin typeface="Georgia Pro"/>
              </a:rPr>
              <a:t> de </a:t>
            </a:r>
            <a:r>
              <a:rPr lang="en-US" sz="1100" dirty="0" err="1">
                <a:solidFill>
                  <a:srgbClr val="000000"/>
                </a:solidFill>
                <a:latin typeface="Georgia Pro"/>
              </a:rPr>
              <a:t>una</a:t>
            </a:r>
            <a:r>
              <a:rPr lang="en-US" sz="1100" dirty="0">
                <a:solidFill>
                  <a:srgbClr val="000000"/>
                </a:solidFill>
                <a:latin typeface="Georgia Pro"/>
              </a:rPr>
              <a:t> </a:t>
            </a:r>
            <a:r>
              <a:rPr lang="en-US" sz="1100" dirty="0" err="1">
                <a:solidFill>
                  <a:srgbClr val="000000"/>
                </a:solidFill>
                <a:latin typeface="Georgia Pro"/>
              </a:rPr>
              <a:t>propiedad</a:t>
            </a:r>
            <a:r>
              <a:rPr lang="en-US" sz="1100" dirty="0">
                <a:solidFill>
                  <a:srgbClr val="000000"/>
                </a:solidFill>
                <a:latin typeface="Georgia Pro"/>
              </a:rPr>
              <a:t> FSBO sin </a:t>
            </a:r>
            <a:r>
              <a:rPr lang="en-US" sz="1100" dirty="0" err="1">
                <a:solidFill>
                  <a:srgbClr val="000000"/>
                </a:solidFill>
                <a:latin typeface="Georgia Pro"/>
              </a:rPr>
              <a:t>notificárselo</a:t>
            </a:r>
            <a:r>
              <a:rPr lang="en-US" sz="1100" dirty="0">
                <a:solidFill>
                  <a:srgbClr val="000000"/>
                </a:solidFill>
                <a:latin typeface="Georgia Pro"/>
              </a:rPr>
              <a:t> a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agente</a:t>
            </a:r>
            <a:r>
              <a:rPr lang="en-US" sz="1100" dirty="0">
                <a:solidFill>
                  <a:srgbClr val="000000"/>
                </a:solidFill>
                <a:latin typeface="Georgia Pro"/>
              </a:rPr>
              <a:t> del comprador, </a:t>
            </a:r>
            <a:r>
              <a:rPr lang="en-US" sz="1100" dirty="0" err="1">
                <a:solidFill>
                  <a:srgbClr val="000000"/>
                </a:solidFill>
                <a:latin typeface="Georgia Pro"/>
              </a:rPr>
              <a:t>pueden</a:t>
            </a:r>
            <a:r>
              <a:rPr lang="en-US" sz="1100" dirty="0">
                <a:solidFill>
                  <a:srgbClr val="000000"/>
                </a:solidFill>
                <a:latin typeface="Georgia Pro"/>
              </a:rPr>
              <a:t> </a:t>
            </a:r>
            <a:r>
              <a:rPr lang="en-US" sz="1100" dirty="0" err="1">
                <a:solidFill>
                  <a:srgbClr val="000000"/>
                </a:solidFill>
                <a:latin typeface="Georgia Pro"/>
              </a:rPr>
              <a:t>surgir</a:t>
            </a:r>
            <a:r>
              <a:rPr lang="en-US" sz="1100" dirty="0">
                <a:solidFill>
                  <a:srgbClr val="000000"/>
                </a:solidFill>
                <a:latin typeface="Georgia Pro"/>
              </a:rPr>
              <a:t> </a:t>
            </a:r>
            <a:r>
              <a:rPr lang="en-US" sz="1100" dirty="0" err="1">
                <a:solidFill>
                  <a:srgbClr val="000000"/>
                </a:solidFill>
                <a:latin typeface="Georgia Pro"/>
              </a:rPr>
              <a:t>problemas</a:t>
            </a:r>
            <a:r>
              <a:rPr lang="en-US" sz="1100" dirty="0">
                <a:solidFill>
                  <a:srgbClr val="000000"/>
                </a:solidFill>
                <a:latin typeface="Georgia Pro"/>
              </a:rPr>
              <a:t> de </a:t>
            </a:r>
            <a:r>
              <a:rPr lang="en-US" sz="1100" dirty="0" err="1">
                <a:solidFill>
                  <a:srgbClr val="000000"/>
                </a:solidFill>
                <a:latin typeface="Georgia Pro"/>
              </a:rPr>
              <a:t>cara</a:t>
            </a:r>
            <a:r>
              <a:rPr lang="en-US" sz="1100" dirty="0">
                <a:solidFill>
                  <a:srgbClr val="000000"/>
                </a:solidFill>
                <a:latin typeface="Georgia Pro"/>
              </a:rPr>
              <a:t> al </a:t>
            </a:r>
            <a:r>
              <a:rPr lang="en-US" sz="1100" dirty="0" err="1">
                <a:solidFill>
                  <a:srgbClr val="000000"/>
                </a:solidFill>
                <a:latin typeface="Georgia Pro"/>
              </a:rPr>
              <a:t>futuro</a:t>
            </a:r>
            <a:r>
              <a:rPr lang="en-US" sz="1100" dirty="0">
                <a:solidFill>
                  <a:srgbClr val="000000"/>
                </a:solidFill>
                <a:latin typeface="Georgia Pro"/>
              </a:rPr>
              <a:t>. Los </a:t>
            </a:r>
            <a:r>
              <a:rPr lang="en-US" sz="1100" dirty="0" err="1">
                <a:solidFill>
                  <a:srgbClr val="000000"/>
                </a:solidFill>
                <a:latin typeface="Georgia Pro"/>
              </a:rPr>
              <a:t>vendedores</a:t>
            </a:r>
            <a:r>
              <a:rPr lang="en-US" sz="1100" dirty="0">
                <a:solidFill>
                  <a:srgbClr val="000000"/>
                </a:solidFill>
                <a:latin typeface="Georgia Pro"/>
              </a:rPr>
              <a:t> FSBO </a:t>
            </a:r>
            <a:r>
              <a:rPr lang="en-US" sz="1100" dirty="0" err="1">
                <a:solidFill>
                  <a:srgbClr val="000000"/>
                </a:solidFill>
                <a:latin typeface="Georgia Pro"/>
              </a:rPr>
              <a:t>pueden</a:t>
            </a:r>
            <a:r>
              <a:rPr lang="en-US" sz="1100" dirty="0">
                <a:solidFill>
                  <a:srgbClr val="000000"/>
                </a:solidFill>
                <a:latin typeface="Georgia Pro"/>
              </a:rPr>
              <a:t> </a:t>
            </a:r>
            <a:r>
              <a:rPr lang="en-US" sz="1100" dirty="0" err="1">
                <a:solidFill>
                  <a:srgbClr val="000000"/>
                </a:solidFill>
                <a:latin typeface="Georgia Pro"/>
              </a:rPr>
              <a:t>suponer</a:t>
            </a:r>
            <a:r>
              <a:rPr lang="en-US" sz="1100" dirty="0">
                <a:solidFill>
                  <a:srgbClr val="000000"/>
                </a:solidFill>
                <a:latin typeface="Georgia Pro"/>
              </a:rPr>
              <a:t> que no </a:t>
            </a:r>
            <a:r>
              <a:rPr lang="en-US" sz="1100" dirty="0" err="1">
                <a:solidFill>
                  <a:srgbClr val="000000"/>
                </a:solidFill>
                <a:latin typeface="Georgia Pro"/>
              </a:rPr>
              <a:t>estás</a:t>
            </a:r>
            <a:r>
              <a:rPr lang="en-US" sz="1100" dirty="0">
                <a:solidFill>
                  <a:srgbClr val="000000"/>
                </a:solidFill>
                <a:latin typeface="Georgia Pro"/>
              </a:rPr>
              <a:t> </a:t>
            </a:r>
            <a:r>
              <a:rPr lang="en-US" sz="1100" dirty="0" err="1">
                <a:solidFill>
                  <a:srgbClr val="000000"/>
                </a:solidFill>
                <a:latin typeface="Georgia Pro"/>
              </a:rPr>
              <a:t>representado</a:t>
            </a:r>
            <a:r>
              <a:rPr lang="en-US" sz="1100" dirty="0">
                <a:solidFill>
                  <a:srgbClr val="000000"/>
                </a:solidFill>
                <a:latin typeface="Georgia Pro"/>
              </a:rPr>
              <a:t> y </a:t>
            </a:r>
            <a:r>
              <a:rPr lang="en-US" sz="1100" dirty="0" err="1">
                <a:solidFill>
                  <a:srgbClr val="000000"/>
                </a:solidFill>
                <a:latin typeface="Georgia Pro"/>
              </a:rPr>
              <a:t>pueden</a:t>
            </a:r>
            <a:r>
              <a:rPr lang="en-US" sz="1100" dirty="0">
                <a:solidFill>
                  <a:srgbClr val="000000"/>
                </a:solidFill>
                <a:latin typeface="Georgia Pro"/>
              </a:rPr>
              <a:t> no </a:t>
            </a:r>
            <a:r>
              <a:rPr lang="en-US" sz="1100" dirty="0" err="1">
                <a:solidFill>
                  <a:srgbClr val="000000"/>
                </a:solidFill>
                <a:latin typeface="Georgia Pro"/>
              </a:rPr>
              <a:t>estar</a:t>
            </a:r>
            <a:r>
              <a:rPr lang="en-US" sz="1100" dirty="0">
                <a:solidFill>
                  <a:srgbClr val="000000"/>
                </a:solidFill>
                <a:latin typeface="Georgia Pro"/>
              </a:rPr>
              <a:t> </a:t>
            </a:r>
            <a:r>
              <a:rPr lang="en-US" sz="1100" dirty="0" err="1">
                <a:solidFill>
                  <a:srgbClr val="000000"/>
                </a:solidFill>
                <a:latin typeface="Georgia Pro"/>
              </a:rPr>
              <a:t>dispuestos</a:t>
            </a:r>
            <a:r>
              <a:rPr lang="en-US" sz="1100" dirty="0">
                <a:solidFill>
                  <a:srgbClr val="000000"/>
                </a:solidFill>
                <a:latin typeface="Georgia Pro"/>
              </a:rPr>
              <a:t> a </a:t>
            </a:r>
            <a:r>
              <a:rPr lang="en-US" sz="1100" dirty="0" err="1">
                <a:solidFill>
                  <a:srgbClr val="000000"/>
                </a:solidFill>
                <a:latin typeface="Georgia Pro"/>
              </a:rPr>
              <a:t>pagar</a:t>
            </a:r>
            <a:r>
              <a:rPr lang="en-US" sz="1100" dirty="0">
                <a:solidFill>
                  <a:srgbClr val="000000"/>
                </a:solidFill>
                <a:latin typeface="Georgia Pro"/>
              </a:rPr>
              <a:t> la </a:t>
            </a:r>
            <a:r>
              <a:rPr lang="en-US" sz="1100" dirty="0" err="1">
                <a:solidFill>
                  <a:srgbClr val="000000"/>
                </a:solidFill>
                <a:latin typeface="Georgia Pro"/>
              </a:rPr>
              <a:t>comisión</a:t>
            </a:r>
            <a:r>
              <a:rPr lang="en-US" sz="1100" dirty="0">
                <a:solidFill>
                  <a:srgbClr val="000000"/>
                </a:solidFill>
                <a:latin typeface="Georgia Pro"/>
              </a:rPr>
              <a:t> del </a:t>
            </a:r>
            <a:r>
              <a:rPr lang="en-US" sz="1100" dirty="0" err="1">
                <a:solidFill>
                  <a:srgbClr val="000000"/>
                </a:solidFill>
                <a:latin typeface="Georgia Pro"/>
              </a:rPr>
              <a:t>agente</a:t>
            </a:r>
            <a:r>
              <a:rPr lang="en-US" sz="1100" dirty="0">
                <a:solidFill>
                  <a:srgbClr val="000000"/>
                </a:solidFill>
                <a:latin typeface="Georgia Pro"/>
              </a:rPr>
              <a:t> del comprador, lo que </a:t>
            </a:r>
            <a:r>
              <a:rPr lang="en-US" sz="1100" dirty="0" err="1">
                <a:solidFill>
                  <a:srgbClr val="000000"/>
                </a:solidFill>
                <a:latin typeface="Georgia Pro"/>
              </a:rPr>
              <a:t>puede</a:t>
            </a:r>
            <a:r>
              <a:rPr lang="en-US" sz="1100" dirty="0">
                <a:solidFill>
                  <a:srgbClr val="000000"/>
                </a:solidFill>
                <a:latin typeface="Georgia Pro"/>
              </a:rPr>
              <a:t> </a:t>
            </a:r>
            <a:r>
              <a:rPr lang="en-US" sz="1100" dirty="0" err="1">
                <a:solidFill>
                  <a:srgbClr val="000000"/>
                </a:solidFill>
                <a:latin typeface="Georgia Pro"/>
              </a:rPr>
              <a:t>dar</a:t>
            </a:r>
            <a:r>
              <a:rPr lang="en-US" sz="1100" dirty="0">
                <a:solidFill>
                  <a:srgbClr val="000000"/>
                </a:solidFill>
                <a:latin typeface="Georgia Pro"/>
              </a:rPr>
              <a:t> </a:t>
            </a:r>
            <a:r>
              <a:rPr lang="en-US" sz="1100" dirty="0" err="1">
                <a:solidFill>
                  <a:srgbClr val="000000"/>
                </a:solidFill>
                <a:latin typeface="Georgia Pro"/>
              </a:rPr>
              <a:t>lugar</a:t>
            </a:r>
            <a:r>
              <a:rPr lang="en-US" sz="1100" dirty="0">
                <a:solidFill>
                  <a:srgbClr val="000000"/>
                </a:solidFill>
                <a:latin typeface="Georgia Pro"/>
              </a:rPr>
              <a:t> a </a:t>
            </a:r>
            <a:r>
              <a:rPr lang="en-US" sz="1100" dirty="0" err="1">
                <a:solidFill>
                  <a:srgbClr val="000000"/>
                </a:solidFill>
                <a:latin typeface="Georgia Pro"/>
              </a:rPr>
              <a:t>complicaciones</a:t>
            </a:r>
            <a:r>
              <a:rPr lang="en-US" sz="1100" dirty="0">
                <a:solidFill>
                  <a:srgbClr val="000000"/>
                </a:solidFill>
                <a:latin typeface="Georgia Pro"/>
              </a:rPr>
              <a:t> </a:t>
            </a:r>
            <a:r>
              <a:rPr lang="en-US" sz="1100" dirty="0" err="1">
                <a:solidFill>
                  <a:srgbClr val="000000"/>
                </a:solidFill>
                <a:latin typeface="Georgia Pro"/>
              </a:rPr>
              <a:t>cuando</a:t>
            </a:r>
            <a:r>
              <a:rPr lang="en-US" sz="1100" dirty="0">
                <a:solidFill>
                  <a:srgbClr val="000000"/>
                </a:solidFill>
                <a:latin typeface="Georgia Pro"/>
              </a:rPr>
              <a:t> </a:t>
            </a:r>
            <a:r>
              <a:rPr lang="en-US" sz="1100" dirty="0" err="1">
                <a:solidFill>
                  <a:srgbClr val="000000"/>
                </a:solidFill>
                <a:latin typeface="Georgia Pro"/>
              </a:rPr>
              <a:t>quieras</a:t>
            </a:r>
            <a:r>
              <a:rPr lang="en-US" sz="1100" dirty="0">
                <a:solidFill>
                  <a:srgbClr val="000000"/>
                </a:solidFill>
                <a:latin typeface="Georgia Pro"/>
              </a:rPr>
              <a:t> </a:t>
            </a:r>
            <a:r>
              <a:rPr lang="en-US" sz="1100" dirty="0" err="1">
                <a:solidFill>
                  <a:srgbClr val="000000"/>
                </a:solidFill>
                <a:latin typeface="Georgia Pro"/>
              </a:rPr>
              <a:t>hacer</a:t>
            </a:r>
            <a:r>
              <a:rPr lang="en-US" sz="1100" dirty="0">
                <a:solidFill>
                  <a:srgbClr val="000000"/>
                </a:solidFill>
                <a:latin typeface="Georgia Pro"/>
              </a:rPr>
              <a:t> </a:t>
            </a:r>
            <a:r>
              <a:rPr lang="en-US" sz="1100" dirty="0" err="1">
                <a:solidFill>
                  <a:srgbClr val="000000"/>
                </a:solidFill>
                <a:latin typeface="Georgia Pro"/>
              </a:rPr>
              <a:t>una</a:t>
            </a:r>
            <a:r>
              <a:rPr lang="en-US" sz="1100" dirty="0">
                <a:solidFill>
                  <a:srgbClr val="000000"/>
                </a:solidFill>
                <a:latin typeface="Georgia Pro"/>
              </a:rPr>
              <a:t> </a:t>
            </a:r>
            <a:r>
              <a:rPr lang="en-US" sz="1100" dirty="0" err="1">
                <a:solidFill>
                  <a:srgbClr val="000000"/>
                </a:solidFill>
                <a:latin typeface="Georgia Pro"/>
              </a:rPr>
              <a:t>oferta</a:t>
            </a:r>
            <a:r>
              <a:rPr lang="en-US" sz="1100" dirty="0">
                <a:solidFill>
                  <a:srgbClr val="000000"/>
                </a:solidFill>
                <a:latin typeface="Georgia Pro"/>
              </a:rPr>
              <a:t>.</a:t>
            </a:r>
          </a:p>
          <a:p>
            <a:pPr algn="just">
              <a:lnSpc>
                <a:spcPts val="1439"/>
              </a:lnSpc>
            </a:pPr>
            <a:endParaRPr lang="en-US" sz="1100" dirty="0">
              <a:solidFill>
                <a:srgbClr val="000000"/>
              </a:solidFill>
              <a:latin typeface="Georgia Pro"/>
            </a:endParaRPr>
          </a:p>
          <a:p>
            <a:pPr algn="just">
              <a:lnSpc>
                <a:spcPts val="1439"/>
              </a:lnSpc>
            </a:pPr>
            <a:r>
              <a:rPr lang="en-US" sz="1100" dirty="0">
                <a:solidFill>
                  <a:srgbClr val="000000"/>
                </a:solidFill>
                <a:latin typeface="Georgia Pro Bold"/>
              </a:rPr>
              <a:t>El </a:t>
            </a:r>
            <a:r>
              <a:rPr lang="en-US" sz="1100" dirty="0" err="1">
                <a:solidFill>
                  <a:srgbClr val="000000"/>
                </a:solidFill>
                <a:latin typeface="Georgia Pro Bold"/>
              </a:rPr>
              <a:t>papel</a:t>
            </a:r>
            <a:r>
              <a:rPr lang="en-US" sz="1100" dirty="0">
                <a:solidFill>
                  <a:srgbClr val="000000"/>
                </a:solidFill>
                <a:latin typeface="Georgia Pro Bold"/>
              </a:rPr>
              <a:t> de </a:t>
            </a:r>
            <a:r>
              <a:rPr lang="en-US" sz="1100" dirty="0" err="1">
                <a:solidFill>
                  <a:srgbClr val="000000"/>
                </a:solidFill>
                <a:latin typeface="Georgia Pro Bold"/>
              </a:rPr>
              <a:t>tu</a:t>
            </a:r>
            <a:r>
              <a:rPr lang="en-US" sz="1100" dirty="0">
                <a:solidFill>
                  <a:srgbClr val="000000"/>
                </a:solidFill>
                <a:latin typeface="Georgia Pro Bold"/>
              </a:rPr>
              <a:t> </a:t>
            </a:r>
            <a:r>
              <a:rPr lang="en-US" sz="1100" dirty="0" err="1">
                <a:solidFill>
                  <a:srgbClr val="000000"/>
                </a:solidFill>
                <a:latin typeface="Georgia Pro Bold"/>
              </a:rPr>
              <a:t>agente</a:t>
            </a:r>
            <a:r>
              <a:rPr lang="en-US" sz="1100" dirty="0">
                <a:solidFill>
                  <a:srgbClr val="000000"/>
                </a:solidFill>
                <a:latin typeface="Georgia Pro Bold"/>
              </a:rPr>
              <a:t> </a:t>
            </a:r>
            <a:r>
              <a:rPr lang="en-US" sz="1100" dirty="0" err="1">
                <a:solidFill>
                  <a:srgbClr val="000000"/>
                </a:solidFill>
                <a:latin typeface="Georgia Pro Bold"/>
              </a:rPr>
              <a:t>en</a:t>
            </a:r>
            <a:r>
              <a:rPr lang="en-US" sz="1100" dirty="0">
                <a:solidFill>
                  <a:srgbClr val="000000"/>
                </a:solidFill>
                <a:latin typeface="Georgia Pro Bold"/>
              </a:rPr>
              <a:t> las </a:t>
            </a:r>
            <a:r>
              <a:rPr lang="en-US" sz="1100" dirty="0" err="1">
                <a:solidFill>
                  <a:srgbClr val="000000"/>
                </a:solidFill>
                <a:latin typeface="Georgia Pro Bold"/>
              </a:rPr>
              <a:t>transacciones</a:t>
            </a:r>
            <a:r>
              <a:rPr lang="en-US" sz="1100" dirty="0">
                <a:solidFill>
                  <a:srgbClr val="000000"/>
                </a:solidFill>
                <a:latin typeface="Georgia Pro Bold"/>
              </a:rPr>
              <a:t> FSBO: </a:t>
            </a:r>
            <a:r>
              <a:rPr lang="en-US" sz="1100" dirty="0">
                <a:solidFill>
                  <a:srgbClr val="000000"/>
                </a:solidFill>
                <a:latin typeface="Georgia Pro"/>
              </a:rPr>
              <a:t>El </a:t>
            </a:r>
            <a:r>
              <a:rPr lang="en-US" sz="1100" dirty="0" err="1">
                <a:solidFill>
                  <a:srgbClr val="000000"/>
                </a:solidFill>
                <a:latin typeface="Georgia Pro"/>
              </a:rPr>
              <a:t>trabajo</a:t>
            </a:r>
            <a:r>
              <a:rPr lang="en-US" sz="1100" dirty="0">
                <a:solidFill>
                  <a:srgbClr val="000000"/>
                </a:solidFill>
                <a:latin typeface="Georgia Pro"/>
              </a:rPr>
              <a:t> de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agente</a:t>
            </a:r>
            <a:r>
              <a:rPr lang="en-US" sz="1100" dirty="0">
                <a:solidFill>
                  <a:srgbClr val="000000"/>
                </a:solidFill>
                <a:latin typeface="Georgia Pro"/>
              </a:rPr>
              <a:t> es </a:t>
            </a:r>
            <a:r>
              <a:rPr lang="en-US" sz="1100" dirty="0" err="1">
                <a:solidFill>
                  <a:srgbClr val="000000"/>
                </a:solidFill>
                <a:latin typeface="Georgia Pro"/>
              </a:rPr>
              <a:t>representar</a:t>
            </a:r>
            <a:r>
              <a:rPr lang="en-US" sz="1100" dirty="0">
                <a:solidFill>
                  <a:srgbClr val="000000"/>
                </a:solidFill>
                <a:latin typeface="Georgia Pro"/>
              </a:rPr>
              <a:t> </a:t>
            </a:r>
            <a:r>
              <a:rPr lang="en-US" sz="1100" dirty="0" err="1">
                <a:solidFill>
                  <a:srgbClr val="000000"/>
                </a:solidFill>
                <a:latin typeface="Georgia Pro"/>
              </a:rPr>
              <a:t>tus</a:t>
            </a:r>
            <a:r>
              <a:rPr lang="en-US" sz="1100" dirty="0">
                <a:solidFill>
                  <a:srgbClr val="000000"/>
                </a:solidFill>
                <a:latin typeface="Georgia Pro"/>
              </a:rPr>
              <a:t> </a:t>
            </a:r>
            <a:r>
              <a:rPr lang="en-US" sz="1100" dirty="0" err="1">
                <a:solidFill>
                  <a:srgbClr val="000000"/>
                </a:solidFill>
                <a:latin typeface="Georgia Pro"/>
              </a:rPr>
              <a:t>intereses</a:t>
            </a:r>
            <a:r>
              <a:rPr lang="en-US" sz="1100" dirty="0">
                <a:solidFill>
                  <a:srgbClr val="000000"/>
                </a:solidFill>
                <a:latin typeface="Georgia Pro"/>
              </a:rPr>
              <a:t>, lo que </a:t>
            </a:r>
            <a:r>
              <a:rPr lang="en-US" sz="1100" dirty="0" err="1">
                <a:solidFill>
                  <a:srgbClr val="000000"/>
                </a:solidFill>
                <a:latin typeface="Georgia Pro"/>
              </a:rPr>
              <a:t>incluye</a:t>
            </a:r>
            <a:r>
              <a:rPr lang="en-US" sz="1100" dirty="0">
                <a:solidFill>
                  <a:srgbClr val="000000"/>
                </a:solidFill>
                <a:latin typeface="Georgia Pro"/>
              </a:rPr>
              <a:t> </a:t>
            </a:r>
            <a:r>
              <a:rPr lang="en-US" sz="1100" dirty="0" err="1">
                <a:solidFill>
                  <a:srgbClr val="000000"/>
                </a:solidFill>
                <a:latin typeface="Georgia Pro"/>
              </a:rPr>
              <a:t>ponerse</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contacto</a:t>
            </a:r>
            <a:r>
              <a:rPr lang="en-US" sz="1100" dirty="0">
                <a:solidFill>
                  <a:srgbClr val="000000"/>
                </a:solidFill>
                <a:latin typeface="Georgia Pro"/>
              </a:rPr>
              <a:t> con </a:t>
            </a:r>
            <a:r>
              <a:rPr lang="en-US" sz="1100" dirty="0" err="1">
                <a:solidFill>
                  <a:srgbClr val="000000"/>
                </a:solidFill>
                <a:latin typeface="Georgia Pro"/>
              </a:rPr>
              <a:t>vendedores</a:t>
            </a:r>
            <a:r>
              <a:rPr lang="en-US" sz="1100" dirty="0">
                <a:solidFill>
                  <a:srgbClr val="000000"/>
                </a:solidFill>
                <a:latin typeface="Georgia Pro"/>
              </a:rPr>
              <a:t> FSBO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nombre</a:t>
            </a:r>
            <a:r>
              <a:rPr lang="en-US" sz="1100" dirty="0">
                <a:solidFill>
                  <a:srgbClr val="000000"/>
                </a:solidFill>
                <a:latin typeface="Georgia Pro"/>
              </a:rPr>
              <a:t>. </a:t>
            </a:r>
            <a:r>
              <a:rPr lang="en-US" sz="1100" dirty="0" err="1">
                <a:solidFill>
                  <a:srgbClr val="000000"/>
                </a:solidFill>
                <a:latin typeface="Georgia Pro"/>
              </a:rPr>
              <a:t>Pueden</a:t>
            </a:r>
            <a:r>
              <a:rPr lang="en-US" sz="1100" dirty="0">
                <a:solidFill>
                  <a:srgbClr val="000000"/>
                </a:solidFill>
                <a:latin typeface="Georgia Pro"/>
              </a:rPr>
              <a:t> </a:t>
            </a:r>
            <a:r>
              <a:rPr lang="en-US" sz="1100" dirty="0" err="1">
                <a:solidFill>
                  <a:srgbClr val="000000"/>
                </a:solidFill>
                <a:latin typeface="Georgia Pro"/>
              </a:rPr>
              <a:t>negociar</a:t>
            </a:r>
            <a:r>
              <a:rPr lang="en-US" sz="1100" dirty="0">
                <a:solidFill>
                  <a:srgbClr val="000000"/>
                </a:solidFill>
                <a:latin typeface="Georgia Pro"/>
              </a:rPr>
              <a:t> las </a:t>
            </a:r>
            <a:r>
              <a:rPr lang="en-US" sz="1100" dirty="0" err="1">
                <a:solidFill>
                  <a:srgbClr val="000000"/>
                </a:solidFill>
                <a:latin typeface="Georgia Pro"/>
              </a:rPr>
              <a:t>condiciones</a:t>
            </a:r>
            <a:r>
              <a:rPr lang="en-US" sz="1100" dirty="0">
                <a:solidFill>
                  <a:srgbClr val="000000"/>
                </a:solidFill>
                <a:latin typeface="Georgia Pro"/>
              </a:rPr>
              <a:t>, </a:t>
            </a:r>
            <a:r>
              <a:rPr lang="en-US" sz="1100" dirty="0" err="1">
                <a:solidFill>
                  <a:srgbClr val="000000"/>
                </a:solidFill>
                <a:latin typeface="Georgia Pro"/>
              </a:rPr>
              <a:t>incluida</a:t>
            </a:r>
            <a:r>
              <a:rPr lang="en-US" sz="1100" dirty="0">
                <a:solidFill>
                  <a:srgbClr val="000000"/>
                </a:solidFill>
                <a:latin typeface="Georgia Pro"/>
              </a:rPr>
              <a:t> la </a:t>
            </a:r>
            <a:r>
              <a:rPr lang="en-US" sz="1100" dirty="0" err="1">
                <a:solidFill>
                  <a:srgbClr val="000000"/>
                </a:solidFill>
                <a:latin typeface="Georgia Pro"/>
              </a:rPr>
              <a:t>discusión</a:t>
            </a:r>
            <a:r>
              <a:rPr lang="en-US" sz="1100" dirty="0">
                <a:solidFill>
                  <a:srgbClr val="000000"/>
                </a:solidFill>
                <a:latin typeface="Georgia Pro"/>
              </a:rPr>
              <a:t> de la </a:t>
            </a:r>
            <a:r>
              <a:rPr lang="en-US" sz="1100" dirty="0" err="1">
                <a:solidFill>
                  <a:srgbClr val="000000"/>
                </a:solidFill>
                <a:latin typeface="Georgia Pro"/>
              </a:rPr>
              <a:t>remuneración</a:t>
            </a:r>
            <a:r>
              <a:rPr lang="en-US" sz="1100" dirty="0">
                <a:solidFill>
                  <a:srgbClr val="000000"/>
                </a:solidFill>
                <a:latin typeface="Georgia Pro"/>
              </a:rPr>
              <a:t> del </a:t>
            </a:r>
            <a:r>
              <a:rPr lang="en-US" sz="1100" dirty="0" err="1">
                <a:solidFill>
                  <a:srgbClr val="000000"/>
                </a:solidFill>
                <a:latin typeface="Georgia Pro"/>
              </a:rPr>
              <a:t>agente</a:t>
            </a:r>
            <a:r>
              <a:rPr lang="en-US" sz="1100" dirty="0">
                <a:solidFill>
                  <a:srgbClr val="000000"/>
                </a:solidFill>
                <a:latin typeface="Georgia Pro"/>
              </a:rPr>
              <a:t>, que es crucial para </a:t>
            </a:r>
            <a:r>
              <a:rPr lang="en-US" sz="1100" dirty="0" err="1">
                <a:solidFill>
                  <a:srgbClr val="000000"/>
                </a:solidFill>
                <a:latin typeface="Georgia Pro"/>
              </a:rPr>
              <a:t>mantener</a:t>
            </a:r>
            <a:r>
              <a:rPr lang="en-US" sz="1100" dirty="0">
                <a:solidFill>
                  <a:srgbClr val="000000"/>
                </a:solidFill>
                <a:latin typeface="Georgia Pro"/>
              </a:rPr>
              <a:t> </a:t>
            </a:r>
            <a:r>
              <a:rPr lang="en-US" sz="1100" dirty="0" err="1">
                <a:solidFill>
                  <a:srgbClr val="000000"/>
                </a:solidFill>
                <a:latin typeface="Georgia Pro"/>
              </a:rPr>
              <a:t>los</a:t>
            </a:r>
            <a:r>
              <a:rPr lang="en-US" sz="1100" dirty="0">
                <a:solidFill>
                  <a:srgbClr val="000000"/>
                </a:solidFill>
                <a:latin typeface="Georgia Pro"/>
              </a:rPr>
              <a:t> </a:t>
            </a:r>
            <a:r>
              <a:rPr lang="en-US" sz="1100" dirty="0" err="1">
                <a:solidFill>
                  <a:srgbClr val="000000"/>
                </a:solidFill>
                <a:latin typeface="Georgia Pro"/>
              </a:rPr>
              <a:t>servicios</a:t>
            </a:r>
            <a:r>
              <a:rPr lang="en-US" sz="1100" dirty="0">
                <a:solidFill>
                  <a:srgbClr val="000000"/>
                </a:solidFill>
                <a:latin typeface="Georgia Pro"/>
              </a:rPr>
              <a:t> </a:t>
            </a:r>
            <a:r>
              <a:rPr lang="en-US" sz="1100" dirty="0" err="1">
                <a:solidFill>
                  <a:srgbClr val="000000"/>
                </a:solidFill>
                <a:latin typeface="Georgia Pro"/>
              </a:rPr>
              <a:t>profesionales</a:t>
            </a:r>
            <a:r>
              <a:rPr lang="en-US" sz="1100" dirty="0">
                <a:solidFill>
                  <a:srgbClr val="000000"/>
                </a:solidFill>
                <a:latin typeface="Georgia Pro"/>
              </a:rPr>
              <a:t> </a:t>
            </a:r>
            <a:r>
              <a:rPr lang="en-US" sz="1100" dirty="0" err="1">
                <a:solidFill>
                  <a:srgbClr val="000000"/>
                </a:solidFill>
                <a:latin typeface="Georgia Pro"/>
              </a:rPr>
              <a:t>prometidos</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el</a:t>
            </a:r>
            <a:r>
              <a:rPr lang="en-US" sz="1100" dirty="0">
                <a:solidFill>
                  <a:srgbClr val="000000"/>
                </a:solidFill>
                <a:latin typeface="Georgia Pro"/>
              </a:rPr>
              <a:t> </a:t>
            </a:r>
            <a:r>
              <a:rPr lang="en-US" sz="1100" dirty="0" err="1">
                <a:solidFill>
                  <a:srgbClr val="000000"/>
                </a:solidFill>
                <a:latin typeface="Georgia Pro"/>
              </a:rPr>
              <a:t>Contrato</a:t>
            </a:r>
            <a:r>
              <a:rPr lang="en-US" sz="1100" dirty="0">
                <a:solidFill>
                  <a:srgbClr val="000000"/>
                </a:solidFill>
                <a:latin typeface="Georgia Pro"/>
              </a:rPr>
              <a:t> de </a:t>
            </a:r>
            <a:r>
              <a:rPr lang="en-US" sz="1100" dirty="0" err="1">
                <a:solidFill>
                  <a:srgbClr val="000000"/>
                </a:solidFill>
                <a:latin typeface="Georgia Pro"/>
              </a:rPr>
              <a:t>Agencia</a:t>
            </a:r>
            <a:r>
              <a:rPr lang="en-US" sz="1100" dirty="0">
                <a:solidFill>
                  <a:srgbClr val="000000"/>
                </a:solidFill>
                <a:latin typeface="Georgia Pro"/>
              </a:rPr>
              <a:t> del Comprador.</a:t>
            </a:r>
          </a:p>
          <a:p>
            <a:pPr algn="just">
              <a:lnSpc>
                <a:spcPts val="1439"/>
              </a:lnSpc>
            </a:pPr>
            <a:endParaRPr lang="en-US" sz="1100" dirty="0">
              <a:solidFill>
                <a:srgbClr val="000000"/>
              </a:solidFill>
              <a:latin typeface="Georgia Pro"/>
            </a:endParaRPr>
          </a:p>
          <a:p>
            <a:pPr algn="just">
              <a:lnSpc>
                <a:spcPts val="1439"/>
              </a:lnSpc>
            </a:pPr>
            <a:r>
              <a:rPr lang="en-US" sz="1100" dirty="0" err="1">
                <a:solidFill>
                  <a:srgbClr val="000000"/>
                </a:solidFill>
                <a:latin typeface="Georgia Pro Bold"/>
              </a:rPr>
              <a:t>Riesgos</a:t>
            </a:r>
            <a:r>
              <a:rPr lang="en-US" sz="1100" dirty="0">
                <a:solidFill>
                  <a:srgbClr val="000000"/>
                </a:solidFill>
                <a:latin typeface="Georgia Pro Bold"/>
              </a:rPr>
              <a:t> </a:t>
            </a:r>
            <a:r>
              <a:rPr lang="en-US" sz="1100" dirty="0" err="1">
                <a:solidFill>
                  <a:srgbClr val="000000"/>
                </a:solidFill>
                <a:latin typeface="Georgia Pro Bold"/>
              </a:rPr>
              <a:t>potenciales</a:t>
            </a:r>
            <a:r>
              <a:rPr lang="en-US" sz="1100" dirty="0">
                <a:solidFill>
                  <a:srgbClr val="000000"/>
                </a:solidFill>
                <a:latin typeface="Georgia Pro Bold"/>
              </a:rPr>
              <a:t> del </a:t>
            </a:r>
            <a:r>
              <a:rPr lang="en-US" sz="1100" dirty="0" err="1">
                <a:solidFill>
                  <a:srgbClr val="000000"/>
                </a:solidFill>
                <a:latin typeface="Georgia Pro Bold"/>
              </a:rPr>
              <a:t>contacto</a:t>
            </a:r>
            <a:r>
              <a:rPr lang="en-US" sz="1100" dirty="0">
                <a:solidFill>
                  <a:srgbClr val="000000"/>
                </a:solidFill>
                <a:latin typeface="Georgia Pro Bold"/>
              </a:rPr>
              <a:t> </a:t>
            </a:r>
            <a:r>
              <a:rPr lang="en-US" sz="1100" dirty="0" err="1">
                <a:solidFill>
                  <a:srgbClr val="000000"/>
                </a:solidFill>
                <a:latin typeface="Georgia Pro Bold"/>
              </a:rPr>
              <a:t>directo</a:t>
            </a:r>
            <a:r>
              <a:rPr lang="en-US" sz="1100" dirty="0">
                <a:solidFill>
                  <a:srgbClr val="000000"/>
                </a:solidFill>
                <a:latin typeface="Georgia Pro Bold"/>
              </a:rPr>
              <a:t>: </a:t>
            </a:r>
          </a:p>
          <a:p>
            <a:pPr algn="just">
              <a:lnSpc>
                <a:spcPts val="1439"/>
              </a:lnSpc>
            </a:pPr>
            <a:r>
              <a:rPr lang="en-US" sz="1100" dirty="0" err="1">
                <a:solidFill>
                  <a:srgbClr val="000000"/>
                </a:solidFill>
                <a:latin typeface="Georgia Pro"/>
              </a:rPr>
              <a:t>Interactuar</a:t>
            </a:r>
            <a:r>
              <a:rPr lang="en-US" sz="1100" dirty="0">
                <a:solidFill>
                  <a:srgbClr val="000000"/>
                </a:solidFill>
                <a:latin typeface="Georgia Pro"/>
              </a:rPr>
              <a:t> </a:t>
            </a:r>
            <a:r>
              <a:rPr lang="en-US" sz="1100" dirty="0" err="1">
                <a:solidFill>
                  <a:srgbClr val="000000"/>
                </a:solidFill>
                <a:latin typeface="Georgia Pro"/>
              </a:rPr>
              <a:t>directamente</a:t>
            </a:r>
            <a:r>
              <a:rPr lang="en-US" sz="1100" dirty="0">
                <a:solidFill>
                  <a:srgbClr val="000000"/>
                </a:solidFill>
                <a:latin typeface="Georgia Pro"/>
              </a:rPr>
              <a:t> con un </a:t>
            </a:r>
            <a:r>
              <a:rPr lang="en-US" sz="1100" dirty="0" err="1">
                <a:solidFill>
                  <a:srgbClr val="000000"/>
                </a:solidFill>
                <a:latin typeface="Georgia Pro"/>
              </a:rPr>
              <a:t>vendedor</a:t>
            </a:r>
            <a:r>
              <a:rPr lang="en-US" sz="1100" dirty="0">
                <a:solidFill>
                  <a:srgbClr val="000000"/>
                </a:solidFill>
                <a:latin typeface="Georgia Pro"/>
              </a:rPr>
              <a:t> FSBO </a:t>
            </a:r>
            <a:r>
              <a:rPr lang="en-US" sz="1100" dirty="0" err="1">
                <a:solidFill>
                  <a:srgbClr val="000000"/>
                </a:solidFill>
                <a:latin typeface="Georgia Pro"/>
              </a:rPr>
              <a:t>puede</a:t>
            </a:r>
            <a:r>
              <a:rPr lang="en-US" sz="1100" dirty="0">
                <a:solidFill>
                  <a:srgbClr val="000000"/>
                </a:solidFill>
                <a:latin typeface="Georgia Pro"/>
              </a:rPr>
              <a:t> </a:t>
            </a:r>
            <a:r>
              <a:rPr lang="en-US" sz="1100" dirty="0" err="1">
                <a:solidFill>
                  <a:srgbClr val="000000"/>
                </a:solidFill>
                <a:latin typeface="Georgia Pro"/>
              </a:rPr>
              <a:t>indicar</a:t>
            </a:r>
            <a:r>
              <a:rPr lang="en-US" sz="1100" dirty="0">
                <a:solidFill>
                  <a:srgbClr val="000000"/>
                </a:solidFill>
                <a:latin typeface="Georgia Pro"/>
              </a:rPr>
              <a:t> </a:t>
            </a:r>
            <a:r>
              <a:rPr lang="en-US" sz="1100" dirty="0" err="1">
                <a:solidFill>
                  <a:srgbClr val="000000"/>
                </a:solidFill>
                <a:latin typeface="Georgia Pro"/>
              </a:rPr>
              <a:t>involuntariamente</a:t>
            </a:r>
            <a:r>
              <a:rPr lang="en-US" sz="1100" dirty="0">
                <a:solidFill>
                  <a:srgbClr val="000000"/>
                </a:solidFill>
                <a:latin typeface="Georgia Pro"/>
              </a:rPr>
              <a:t> que no </a:t>
            </a:r>
            <a:r>
              <a:rPr lang="en-US" sz="1100" dirty="0" err="1">
                <a:solidFill>
                  <a:srgbClr val="000000"/>
                </a:solidFill>
                <a:latin typeface="Georgia Pro"/>
              </a:rPr>
              <a:t>necesitas</a:t>
            </a:r>
            <a:r>
              <a:rPr lang="en-US" sz="1100" dirty="0">
                <a:solidFill>
                  <a:srgbClr val="000000"/>
                </a:solidFill>
                <a:latin typeface="Georgia Pro"/>
              </a:rPr>
              <a:t> </a:t>
            </a:r>
            <a:r>
              <a:rPr lang="en-US" sz="1100" dirty="0" err="1">
                <a:solidFill>
                  <a:srgbClr val="000000"/>
                </a:solidFill>
                <a:latin typeface="Georgia Pro"/>
              </a:rPr>
              <a:t>ni</a:t>
            </a:r>
            <a:r>
              <a:rPr lang="en-US" sz="1100" dirty="0">
                <a:solidFill>
                  <a:srgbClr val="000000"/>
                </a:solidFill>
                <a:latin typeface="Georgia Pro"/>
              </a:rPr>
              <a:t> </a:t>
            </a:r>
            <a:r>
              <a:rPr lang="en-US" sz="1100" dirty="0" err="1">
                <a:solidFill>
                  <a:srgbClr val="000000"/>
                </a:solidFill>
                <a:latin typeface="Georgia Pro"/>
              </a:rPr>
              <a:t>valoras</a:t>
            </a:r>
            <a:r>
              <a:rPr lang="en-US" sz="1100" dirty="0">
                <a:solidFill>
                  <a:srgbClr val="000000"/>
                </a:solidFill>
                <a:latin typeface="Georgia Pro"/>
              </a:rPr>
              <a:t> </a:t>
            </a:r>
            <a:r>
              <a:rPr lang="en-US" sz="1100" dirty="0" err="1">
                <a:solidFill>
                  <a:srgbClr val="000000"/>
                </a:solidFill>
                <a:latin typeface="Georgia Pro"/>
              </a:rPr>
              <a:t>los</a:t>
            </a:r>
            <a:r>
              <a:rPr lang="en-US" sz="1100" dirty="0">
                <a:solidFill>
                  <a:srgbClr val="000000"/>
                </a:solidFill>
                <a:latin typeface="Georgia Pro"/>
              </a:rPr>
              <a:t> </a:t>
            </a:r>
            <a:r>
              <a:rPr lang="en-US" sz="1100" dirty="0" err="1">
                <a:solidFill>
                  <a:srgbClr val="000000"/>
                </a:solidFill>
                <a:latin typeface="Georgia Pro"/>
              </a:rPr>
              <a:t>servicios</a:t>
            </a:r>
            <a:r>
              <a:rPr lang="en-US" sz="1100" dirty="0">
                <a:solidFill>
                  <a:srgbClr val="000000"/>
                </a:solidFill>
                <a:latin typeface="Georgia Pro"/>
              </a:rPr>
              <a:t> de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agente</a:t>
            </a:r>
            <a:r>
              <a:rPr lang="en-US" sz="1100" dirty="0">
                <a:solidFill>
                  <a:srgbClr val="000000"/>
                </a:solidFill>
                <a:latin typeface="Georgia Pro"/>
              </a:rPr>
              <a:t> de </a:t>
            </a:r>
            <a:r>
              <a:rPr lang="en-US" sz="1100" dirty="0" err="1">
                <a:solidFill>
                  <a:srgbClr val="000000"/>
                </a:solidFill>
                <a:latin typeface="Georgia Pro"/>
              </a:rPr>
              <a:t>compras</a:t>
            </a:r>
            <a:r>
              <a:rPr lang="en-US" sz="1100" dirty="0">
                <a:solidFill>
                  <a:srgbClr val="000000"/>
                </a:solidFill>
                <a:latin typeface="Georgia Pro"/>
              </a:rPr>
              <a:t>. </a:t>
            </a:r>
            <a:r>
              <a:rPr lang="en-US" sz="1100" dirty="0" err="1">
                <a:solidFill>
                  <a:srgbClr val="000000"/>
                </a:solidFill>
                <a:latin typeface="Georgia Pro"/>
              </a:rPr>
              <a:t>Esto</a:t>
            </a:r>
            <a:r>
              <a:rPr lang="en-US" sz="1100" dirty="0">
                <a:solidFill>
                  <a:srgbClr val="000000"/>
                </a:solidFill>
                <a:latin typeface="Georgia Pro"/>
              </a:rPr>
              <a:t> </a:t>
            </a:r>
            <a:r>
              <a:rPr lang="en-US" sz="1100" dirty="0" err="1">
                <a:solidFill>
                  <a:srgbClr val="000000"/>
                </a:solidFill>
                <a:latin typeface="Georgia Pro"/>
              </a:rPr>
              <a:t>puede</a:t>
            </a:r>
            <a:r>
              <a:rPr lang="en-US" sz="1100" dirty="0">
                <a:solidFill>
                  <a:srgbClr val="000000"/>
                </a:solidFill>
                <a:latin typeface="Georgia Pro"/>
              </a:rPr>
              <a:t> </a:t>
            </a:r>
            <a:r>
              <a:rPr lang="en-US" sz="1100" dirty="0" err="1">
                <a:solidFill>
                  <a:srgbClr val="000000"/>
                </a:solidFill>
                <a:latin typeface="Georgia Pro"/>
              </a:rPr>
              <a:t>dar</a:t>
            </a:r>
            <a:r>
              <a:rPr lang="en-US" sz="1100" dirty="0">
                <a:solidFill>
                  <a:srgbClr val="000000"/>
                </a:solidFill>
                <a:latin typeface="Georgia Pro"/>
              </a:rPr>
              <a:t> </a:t>
            </a:r>
            <a:r>
              <a:rPr lang="en-US" sz="1100" dirty="0" err="1">
                <a:solidFill>
                  <a:srgbClr val="000000"/>
                </a:solidFill>
                <a:latin typeface="Georgia Pro"/>
              </a:rPr>
              <a:t>lugar</a:t>
            </a:r>
            <a:r>
              <a:rPr lang="en-US" sz="1100" dirty="0">
                <a:solidFill>
                  <a:srgbClr val="000000"/>
                </a:solidFill>
                <a:latin typeface="Georgia Pro"/>
              </a:rPr>
              <a:t> a que </a:t>
            </a:r>
            <a:r>
              <a:rPr lang="en-US" sz="1100" dirty="0" err="1">
                <a:solidFill>
                  <a:srgbClr val="000000"/>
                </a:solidFill>
                <a:latin typeface="Georgia Pro"/>
              </a:rPr>
              <a:t>el</a:t>
            </a:r>
            <a:r>
              <a:rPr lang="en-US" sz="1100" dirty="0">
                <a:solidFill>
                  <a:srgbClr val="000000"/>
                </a:solidFill>
                <a:latin typeface="Georgia Pro"/>
              </a:rPr>
              <a:t> </a:t>
            </a:r>
            <a:r>
              <a:rPr lang="en-US" sz="1100" dirty="0" err="1">
                <a:solidFill>
                  <a:srgbClr val="000000"/>
                </a:solidFill>
                <a:latin typeface="Georgia Pro"/>
              </a:rPr>
              <a:t>vendedor</a:t>
            </a:r>
            <a:r>
              <a:rPr lang="en-US" sz="1100" dirty="0">
                <a:solidFill>
                  <a:srgbClr val="000000"/>
                </a:solidFill>
                <a:latin typeface="Georgia Pro"/>
              </a:rPr>
              <a:t> se </a:t>
            </a:r>
            <a:r>
              <a:rPr lang="en-US" sz="1100" dirty="0" err="1">
                <a:solidFill>
                  <a:srgbClr val="000000"/>
                </a:solidFill>
                <a:latin typeface="Georgia Pro"/>
              </a:rPr>
              <a:t>niegue</a:t>
            </a:r>
            <a:r>
              <a:rPr lang="en-US" sz="1100" dirty="0">
                <a:solidFill>
                  <a:srgbClr val="000000"/>
                </a:solidFill>
                <a:latin typeface="Georgia Pro"/>
              </a:rPr>
              <a:t> a </a:t>
            </a:r>
            <a:r>
              <a:rPr lang="en-US" sz="1100" dirty="0" err="1">
                <a:solidFill>
                  <a:srgbClr val="000000"/>
                </a:solidFill>
                <a:latin typeface="Georgia Pro"/>
              </a:rPr>
              <a:t>pagar</a:t>
            </a:r>
            <a:r>
              <a:rPr lang="en-US" sz="1100" dirty="0">
                <a:solidFill>
                  <a:srgbClr val="000000"/>
                </a:solidFill>
                <a:latin typeface="Georgia Pro"/>
              </a:rPr>
              <a:t> la </a:t>
            </a:r>
            <a:r>
              <a:rPr lang="en-US" sz="1100" dirty="0" err="1">
                <a:solidFill>
                  <a:srgbClr val="000000"/>
                </a:solidFill>
                <a:latin typeface="Georgia Pro"/>
              </a:rPr>
              <a:t>comisión</a:t>
            </a:r>
            <a:r>
              <a:rPr lang="en-US" sz="1100" dirty="0">
                <a:solidFill>
                  <a:srgbClr val="000000"/>
                </a:solidFill>
                <a:latin typeface="Georgia Pro"/>
              </a:rPr>
              <a:t>, </a:t>
            </a:r>
            <a:r>
              <a:rPr lang="en-US" sz="1100" dirty="0" err="1">
                <a:solidFill>
                  <a:srgbClr val="000000"/>
                </a:solidFill>
                <a:latin typeface="Georgia Pro"/>
              </a:rPr>
              <a:t>asumiendo</a:t>
            </a:r>
            <a:r>
              <a:rPr lang="en-US" sz="1100" dirty="0">
                <a:solidFill>
                  <a:srgbClr val="000000"/>
                </a:solidFill>
                <a:latin typeface="Georgia Pro"/>
              </a:rPr>
              <a:t> que </a:t>
            </a:r>
            <a:r>
              <a:rPr lang="en-US" sz="1100" dirty="0" err="1">
                <a:solidFill>
                  <a:srgbClr val="000000"/>
                </a:solidFill>
                <a:latin typeface="Georgia Pro"/>
              </a:rPr>
              <a:t>estás</a:t>
            </a:r>
            <a:r>
              <a:rPr lang="en-US" sz="1100" dirty="0">
                <a:solidFill>
                  <a:srgbClr val="000000"/>
                </a:solidFill>
                <a:latin typeface="Georgia Pro"/>
              </a:rPr>
              <a:t> </a:t>
            </a:r>
            <a:r>
              <a:rPr lang="en-US" sz="1100" dirty="0" err="1">
                <a:solidFill>
                  <a:srgbClr val="000000"/>
                </a:solidFill>
                <a:latin typeface="Georgia Pro"/>
              </a:rPr>
              <a:t>gestionando</a:t>
            </a:r>
            <a:r>
              <a:rPr lang="en-US" sz="1100" dirty="0">
                <a:solidFill>
                  <a:srgbClr val="000000"/>
                </a:solidFill>
                <a:latin typeface="Georgia Pro"/>
              </a:rPr>
              <a:t> la </a:t>
            </a:r>
            <a:r>
              <a:rPr lang="en-US" sz="1100" dirty="0" err="1">
                <a:solidFill>
                  <a:srgbClr val="000000"/>
                </a:solidFill>
                <a:latin typeface="Georgia Pro"/>
              </a:rPr>
              <a:t>transacción</a:t>
            </a:r>
            <a:r>
              <a:rPr lang="en-US" sz="1100" dirty="0">
                <a:solidFill>
                  <a:srgbClr val="000000"/>
                </a:solidFill>
                <a:latin typeface="Georgia Pro"/>
              </a:rPr>
              <a:t> </a:t>
            </a:r>
            <a:r>
              <a:rPr lang="en-US" sz="1100" dirty="0" err="1">
                <a:solidFill>
                  <a:srgbClr val="000000"/>
                </a:solidFill>
                <a:latin typeface="Georgia Pro"/>
              </a:rPr>
              <a:t>por</a:t>
            </a:r>
            <a:r>
              <a:rPr lang="en-US" sz="1100" dirty="0">
                <a:solidFill>
                  <a:srgbClr val="000000"/>
                </a:solidFill>
                <a:latin typeface="Georgia Pro"/>
              </a:rPr>
              <a:t>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cuenta</a:t>
            </a:r>
            <a:r>
              <a:rPr lang="en-US" sz="1100" dirty="0">
                <a:solidFill>
                  <a:srgbClr val="000000"/>
                </a:solidFill>
                <a:latin typeface="Georgia Pro"/>
              </a:rPr>
              <a:t>, y </a:t>
            </a:r>
            <a:r>
              <a:rPr lang="en-US" sz="1100" dirty="0" err="1">
                <a:solidFill>
                  <a:srgbClr val="000000"/>
                </a:solidFill>
                <a:latin typeface="Georgia Pro"/>
              </a:rPr>
              <a:t>trasladando</a:t>
            </a:r>
            <a:r>
              <a:rPr lang="en-US" sz="1100" dirty="0">
                <a:solidFill>
                  <a:srgbClr val="000000"/>
                </a:solidFill>
                <a:latin typeface="Georgia Pro"/>
              </a:rPr>
              <a:t> </a:t>
            </a:r>
            <a:r>
              <a:rPr lang="en-US" sz="1100" dirty="0" err="1">
                <a:solidFill>
                  <a:srgbClr val="000000"/>
                </a:solidFill>
                <a:latin typeface="Georgia Pro"/>
              </a:rPr>
              <a:t>potencialmente</a:t>
            </a:r>
            <a:r>
              <a:rPr lang="en-US" sz="1100" dirty="0">
                <a:solidFill>
                  <a:srgbClr val="000000"/>
                </a:solidFill>
                <a:latin typeface="Georgia Pro"/>
              </a:rPr>
              <a:t> la </a:t>
            </a:r>
            <a:r>
              <a:rPr lang="en-US" sz="1100" dirty="0" err="1">
                <a:solidFill>
                  <a:srgbClr val="000000"/>
                </a:solidFill>
                <a:latin typeface="Georgia Pro"/>
              </a:rPr>
              <a:t>responsabilidad</a:t>
            </a:r>
            <a:r>
              <a:rPr lang="en-US" sz="1100" dirty="0">
                <a:solidFill>
                  <a:srgbClr val="000000"/>
                </a:solidFill>
                <a:latin typeface="Georgia Pro"/>
              </a:rPr>
              <a:t> del </a:t>
            </a:r>
            <a:r>
              <a:rPr lang="en-US" sz="1100" dirty="0" err="1">
                <a:solidFill>
                  <a:srgbClr val="000000"/>
                </a:solidFill>
                <a:latin typeface="Georgia Pro"/>
              </a:rPr>
              <a:t>pago</a:t>
            </a:r>
            <a:r>
              <a:rPr lang="en-US" sz="1100" dirty="0">
                <a:solidFill>
                  <a:srgbClr val="000000"/>
                </a:solidFill>
                <a:latin typeface="Georgia Pro"/>
              </a:rPr>
              <a:t> de la </a:t>
            </a:r>
            <a:r>
              <a:rPr lang="en-US" sz="1100" dirty="0" err="1">
                <a:solidFill>
                  <a:srgbClr val="000000"/>
                </a:solidFill>
                <a:latin typeface="Georgia Pro"/>
              </a:rPr>
              <a:t>comisión</a:t>
            </a:r>
            <a:r>
              <a:rPr lang="en-US" sz="1100" dirty="0">
                <a:solidFill>
                  <a:srgbClr val="000000"/>
                </a:solidFill>
                <a:latin typeface="Georgia Pro"/>
              </a:rPr>
              <a:t> </a:t>
            </a:r>
            <a:r>
              <a:rPr lang="en-US" sz="1100" dirty="0" err="1">
                <a:solidFill>
                  <a:srgbClr val="000000"/>
                </a:solidFill>
                <a:latin typeface="Georgia Pro"/>
              </a:rPr>
              <a:t>sobre</a:t>
            </a:r>
            <a:r>
              <a:rPr lang="en-US" sz="1100" dirty="0">
                <a:solidFill>
                  <a:srgbClr val="000000"/>
                </a:solidFill>
                <a:latin typeface="Georgia Pro"/>
              </a:rPr>
              <a:t> </a:t>
            </a:r>
            <a:r>
              <a:rPr lang="en-US" sz="1100" dirty="0" err="1">
                <a:solidFill>
                  <a:srgbClr val="000000"/>
                </a:solidFill>
                <a:latin typeface="Georgia Pro"/>
              </a:rPr>
              <a:t>ti</a:t>
            </a:r>
            <a:r>
              <a:rPr lang="en-US" sz="1100" dirty="0">
                <a:solidFill>
                  <a:srgbClr val="000000"/>
                </a:solidFill>
                <a:latin typeface="Georgia Pro"/>
              </a:rPr>
              <a:t>, lo que </a:t>
            </a:r>
            <a:r>
              <a:rPr lang="en-US" sz="1100" dirty="0" err="1">
                <a:solidFill>
                  <a:srgbClr val="000000"/>
                </a:solidFill>
                <a:latin typeface="Georgia Pro"/>
              </a:rPr>
              <a:t>significa</a:t>
            </a:r>
            <a:r>
              <a:rPr lang="en-US" sz="1100" dirty="0">
                <a:solidFill>
                  <a:srgbClr val="000000"/>
                </a:solidFill>
                <a:latin typeface="Georgia Pro"/>
              </a:rPr>
              <a:t> que sale de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bolsillo</a:t>
            </a:r>
            <a:r>
              <a:rPr lang="en-US" sz="1100" dirty="0">
                <a:solidFill>
                  <a:srgbClr val="000000"/>
                </a:solidFill>
                <a:latin typeface="Georgia Pro"/>
              </a:rPr>
              <a:t>.</a:t>
            </a:r>
          </a:p>
        </p:txBody>
      </p:sp>
      <p:sp>
        <p:nvSpPr>
          <p:cNvPr id="8" name="TextBox 8"/>
          <p:cNvSpPr txBox="1"/>
          <p:nvPr/>
        </p:nvSpPr>
        <p:spPr>
          <a:xfrm>
            <a:off x="4086607" y="3023600"/>
            <a:ext cx="3232847" cy="3404009"/>
          </a:xfrm>
          <a:prstGeom prst="rect">
            <a:avLst/>
          </a:prstGeom>
        </p:spPr>
        <p:txBody>
          <a:bodyPr lIns="0" tIns="0" rIns="0" bIns="0" rtlCol="0" anchor="t">
            <a:spAutoFit/>
          </a:bodyPr>
          <a:lstStyle/>
          <a:p>
            <a:pPr algn="just">
              <a:lnSpc>
                <a:spcPts val="1439"/>
              </a:lnSpc>
            </a:pPr>
            <a:r>
              <a:rPr lang="en-US" sz="1100" dirty="0">
                <a:solidFill>
                  <a:srgbClr val="000000"/>
                </a:solidFill>
                <a:latin typeface="Georgia Pro Bold"/>
              </a:rPr>
              <a:t>Por </a:t>
            </a:r>
            <a:r>
              <a:rPr lang="en-US" sz="1100" dirty="0" err="1">
                <a:solidFill>
                  <a:srgbClr val="000000"/>
                </a:solidFill>
                <a:latin typeface="Georgia Pro Bold"/>
              </a:rPr>
              <a:t>qué</a:t>
            </a:r>
            <a:r>
              <a:rPr lang="en-US" sz="1100" dirty="0">
                <a:solidFill>
                  <a:srgbClr val="000000"/>
                </a:solidFill>
                <a:latin typeface="Georgia Pro Bold"/>
              </a:rPr>
              <a:t> es </a:t>
            </a:r>
            <a:r>
              <a:rPr lang="en-US" sz="1100" dirty="0" err="1">
                <a:solidFill>
                  <a:srgbClr val="000000"/>
                </a:solidFill>
                <a:latin typeface="Georgia Pro Bold"/>
              </a:rPr>
              <a:t>importante</a:t>
            </a:r>
            <a:r>
              <a:rPr lang="en-US" sz="1100" dirty="0">
                <a:solidFill>
                  <a:srgbClr val="000000"/>
                </a:solidFill>
                <a:latin typeface="Georgia Pro Bold"/>
              </a:rPr>
              <a:t> que </a:t>
            </a:r>
            <a:r>
              <a:rPr lang="en-US" sz="1100" dirty="0" err="1">
                <a:solidFill>
                  <a:srgbClr val="000000"/>
                </a:solidFill>
                <a:latin typeface="Georgia Pro Bold"/>
              </a:rPr>
              <a:t>participe</a:t>
            </a:r>
            <a:r>
              <a:rPr lang="en-US" sz="1100" dirty="0">
                <a:solidFill>
                  <a:srgbClr val="000000"/>
                </a:solidFill>
                <a:latin typeface="Georgia Pro Bold"/>
              </a:rPr>
              <a:t> </a:t>
            </a:r>
            <a:r>
              <a:rPr lang="en-US" sz="1100" dirty="0" err="1">
                <a:solidFill>
                  <a:srgbClr val="000000"/>
                </a:solidFill>
                <a:latin typeface="Georgia Pro Bold"/>
              </a:rPr>
              <a:t>tu</a:t>
            </a:r>
            <a:r>
              <a:rPr lang="en-US" sz="1100" dirty="0">
                <a:solidFill>
                  <a:srgbClr val="000000"/>
                </a:solidFill>
                <a:latin typeface="Georgia Pro Bold"/>
              </a:rPr>
              <a:t> </a:t>
            </a:r>
            <a:r>
              <a:rPr lang="en-US" sz="1100" dirty="0" err="1">
                <a:solidFill>
                  <a:srgbClr val="000000"/>
                </a:solidFill>
                <a:latin typeface="Georgia Pro Bold"/>
              </a:rPr>
              <a:t>agente</a:t>
            </a:r>
            <a:r>
              <a:rPr lang="en-US" sz="1100" dirty="0">
                <a:solidFill>
                  <a:srgbClr val="000000"/>
                </a:solidFill>
                <a:latin typeface="Georgia Pro Bold"/>
              </a:rPr>
              <a:t>: </a:t>
            </a:r>
            <a:r>
              <a:rPr lang="en-US" sz="1100" dirty="0" err="1">
                <a:solidFill>
                  <a:srgbClr val="000000"/>
                </a:solidFill>
                <a:latin typeface="Georgia Pro"/>
              </a:rPr>
              <a:t>Involucrar</a:t>
            </a:r>
            <a:r>
              <a:rPr lang="en-US" sz="1100" dirty="0">
                <a:solidFill>
                  <a:srgbClr val="000000"/>
                </a:solidFill>
                <a:latin typeface="Georgia Pro"/>
              </a:rPr>
              <a:t> a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agente</a:t>
            </a:r>
            <a:r>
              <a:rPr lang="en-US" sz="1100" dirty="0">
                <a:solidFill>
                  <a:srgbClr val="000000"/>
                </a:solidFill>
                <a:latin typeface="Georgia Pro"/>
              </a:rPr>
              <a:t> del comprador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tus</a:t>
            </a:r>
            <a:r>
              <a:rPr lang="en-US" sz="1100" dirty="0">
                <a:solidFill>
                  <a:srgbClr val="000000"/>
                </a:solidFill>
                <a:latin typeface="Georgia Pro"/>
              </a:rPr>
              <a:t> </a:t>
            </a:r>
            <a:r>
              <a:rPr lang="en-US" sz="1100" dirty="0" err="1">
                <a:solidFill>
                  <a:srgbClr val="000000"/>
                </a:solidFill>
                <a:latin typeface="Georgia Pro"/>
              </a:rPr>
              <a:t>interacciones</a:t>
            </a:r>
            <a:r>
              <a:rPr lang="en-US" sz="1100" dirty="0">
                <a:solidFill>
                  <a:srgbClr val="000000"/>
                </a:solidFill>
                <a:latin typeface="Georgia Pro"/>
              </a:rPr>
              <a:t> FSBO </a:t>
            </a:r>
            <a:r>
              <a:rPr lang="en-US" sz="1100" dirty="0" err="1">
                <a:solidFill>
                  <a:srgbClr val="000000"/>
                </a:solidFill>
                <a:latin typeface="Georgia Pro"/>
              </a:rPr>
              <a:t>garantiza</a:t>
            </a:r>
            <a:r>
              <a:rPr lang="en-US" sz="1100" dirty="0">
                <a:solidFill>
                  <a:srgbClr val="000000"/>
                </a:solidFill>
                <a:latin typeface="Georgia Pro"/>
              </a:rPr>
              <a:t> que </a:t>
            </a:r>
            <a:r>
              <a:rPr lang="en-US" sz="1100" dirty="0" err="1">
                <a:solidFill>
                  <a:srgbClr val="000000"/>
                </a:solidFill>
                <a:latin typeface="Georgia Pro"/>
              </a:rPr>
              <a:t>tus</a:t>
            </a:r>
            <a:r>
              <a:rPr lang="en-US" sz="1100" dirty="0">
                <a:solidFill>
                  <a:srgbClr val="000000"/>
                </a:solidFill>
                <a:latin typeface="Georgia Pro"/>
              </a:rPr>
              <a:t> </a:t>
            </a:r>
            <a:r>
              <a:rPr lang="en-US" sz="1100" dirty="0" err="1">
                <a:solidFill>
                  <a:srgbClr val="000000"/>
                </a:solidFill>
                <a:latin typeface="Georgia Pro"/>
              </a:rPr>
              <a:t>intereses</a:t>
            </a:r>
            <a:r>
              <a:rPr lang="en-US" sz="1100" dirty="0">
                <a:solidFill>
                  <a:srgbClr val="000000"/>
                </a:solidFill>
                <a:latin typeface="Georgia Pro"/>
              </a:rPr>
              <a:t> </a:t>
            </a:r>
            <a:r>
              <a:rPr lang="en-US" sz="1100" dirty="0" err="1">
                <a:solidFill>
                  <a:srgbClr val="000000"/>
                </a:solidFill>
                <a:latin typeface="Georgia Pro"/>
              </a:rPr>
              <a:t>estén</a:t>
            </a:r>
            <a:r>
              <a:rPr lang="en-US" sz="1100" dirty="0">
                <a:solidFill>
                  <a:srgbClr val="000000"/>
                </a:solidFill>
                <a:latin typeface="Georgia Pro"/>
              </a:rPr>
              <a:t> </a:t>
            </a:r>
            <a:r>
              <a:rPr lang="en-US" sz="1100" dirty="0" err="1">
                <a:solidFill>
                  <a:srgbClr val="000000"/>
                </a:solidFill>
                <a:latin typeface="Georgia Pro"/>
              </a:rPr>
              <a:t>representados</a:t>
            </a:r>
            <a:r>
              <a:rPr lang="en-US" sz="1100" dirty="0">
                <a:solidFill>
                  <a:srgbClr val="000000"/>
                </a:solidFill>
                <a:latin typeface="Georgia Pro"/>
              </a:rPr>
              <a:t> </a:t>
            </a:r>
            <a:r>
              <a:rPr lang="en-US" sz="1100" dirty="0" err="1">
                <a:solidFill>
                  <a:srgbClr val="000000"/>
                </a:solidFill>
                <a:latin typeface="Georgia Pro"/>
              </a:rPr>
              <a:t>profesionalmente</a:t>
            </a:r>
            <a:r>
              <a:rPr lang="en-US" sz="1100" dirty="0">
                <a:solidFill>
                  <a:srgbClr val="000000"/>
                </a:solidFill>
                <a:latin typeface="Georgia Pro"/>
              </a:rPr>
              <a:t> y </a:t>
            </a:r>
            <a:r>
              <a:rPr lang="en-US" sz="1100" dirty="0" err="1">
                <a:solidFill>
                  <a:srgbClr val="000000"/>
                </a:solidFill>
                <a:latin typeface="Georgia Pro"/>
              </a:rPr>
              <a:t>te</a:t>
            </a:r>
            <a:r>
              <a:rPr lang="en-US" sz="1100" dirty="0">
                <a:solidFill>
                  <a:srgbClr val="000000"/>
                </a:solidFill>
                <a:latin typeface="Georgia Pro"/>
              </a:rPr>
              <a:t> protege de </a:t>
            </a:r>
            <a:r>
              <a:rPr lang="en-US" sz="1100" dirty="0" err="1">
                <a:solidFill>
                  <a:srgbClr val="000000"/>
                </a:solidFill>
                <a:latin typeface="Georgia Pro"/>
              </a:rPr>
              <a:t>posibles</a:t>
            </a:r>
            <a:r>
              <a:rPr lang="en-US" sz="1100" dirty="0">
                <a:solidFill>
                  <a:srgbClr val="000000"/>
                </a:solidFill>
                <a:latin typeface="Georgia Pro"/>
              </a:rPr>
              <a:t> </a:t>
            </a:r>
            <a:r>
              <a:rPr lang="en-US" sz="1100" dirty="0" err="1">
                <a:solidFill>
                  <a:srgbClr val="000000"/>
                </a:solidFill>
                <a:latin typeface="Georgia Pro"/>
              </a:rPr>
              <a:t>problemas</a:t>
            </a:r>
            <a:r>
              <a:rPr lang="en-US" sz="1100" dirty="0">
                <a:solidFill>
                  <a:srgbClr val="000000"/>
                </a:solidFill>
                <a:latin typeface="Georgia Pro"/>
              </a:rPr>
              <a:t> </a:t>
            </a:r>
            <a:r>
              <a:rPr lang="en-US" sz="1100" dirty="0" err="1">
                <a:solidFill>
                  <a:srgbClr val="000000"/>
                </a:solidFill>
                <a:latin typeface="Georgia Pro"/>
              </a:rPr>
              <a:t>legales</a:t>
            </a:r>
            <a:r>
              <a:rPr lang="en-US" sz="1100" dirty="0">
                <a:solidFill>
                  <a:srgbClr val="000000"/>
                </a:solidFill>
                <a:latin typeface="Georgia Pro"/>
              </a:rPr>
              <a:t>. Con mi </a:t>
            </a:r>
            <a:r>
              <a:rPr lang="en-US" sz="1100" dirty="0" err="1">
                <a:solidFill>
                  <a:srgbClr val="000000"/>
                </a:solidFill>
                <a:latin typeface="Georgia Pro"/>
              </a:rPr>
              <a:t>experiencia</a:t>
            </a:r>
            <a:r>
              <a:rPr lang="en-US" sz="1100" dirty="0">
                <a:solidFill>
                  <a:srgbClr val="000000"/>
                </a:solidFill>
                <a:latin typeface="Georgia Pro"/>
              </a:rPr>
              <a:t> y mis </a:t>
            </a:r>
            <a:r>
              <a:rPr lang="en-US" sz="1100" dirty="0" err="1">
                <a:solidFill>
                  <a:srgbClr val="000000"/>
                </a:solidFill>
                <a:latin typeface="Georgia Pro"/>
              </a:rPr>
              <a:t>conocimientos</a:t>
            </a:r>
            <a:r>
              <a:rPr lang="en-US" sz="1100" dirty="0">
                <a:solidFill>
                  <a:srgbClr val="000000"/>
                </a:solidFill>
                <a:latin typeface="Georgia Pro"/>
              </a:rPr>
              <a:t>, </a:t>
            </a:r>
            <a:r>
              <a:rPr lang="en-US" sz="1100" dirty="0" err="1">
                <a:solidFill>
                  <a:srgbClr val="000000"/>
                </a:solidFill>
                <a:latin typeface="Georgia Pro"/>
              </a:rPr>
              <a:t>puedo</a:t>
            </a:r>
            <a:r>
              <a:rPr lang="en-US" sz="1100" dirty="0">
                <a:solidFill>
                  <a:srgbClr val="000000"/>
                </a:solidFill>
                <a:latin typeface="Georgia Pro"/>
              </a:rPr>
              <a:t> </a:t>
            </a:r>
            <a:r>
              <a:rPr lang="en-US" sz="1100" dirty="0" err="1">
                <a:solidFill>
                  <a:srgbClr val="000000"/>
                </a:solidFill>
                <a:latin typeface="Georgia Pro"/>
              </a:rPr>
              <a:t>negociar</a:t>
            </a:r>
            <a:r>
              <a:rPr lang="en-US" sz="1100" dirty="0">
                <a:solidFill>
                  <a:srgbClr val="000000"/>
                </a:solidFill>
                <a:latin typeface="Georgia Pro"/>
              </a:rPr>
              <a:t> </a:t>
            </a:r>
            <a:r>
              <a:rPr lang="en-US" sz="1100" dirty="0" err="1">
                <a:solidFill>
                  <a:srgbClr val="000000"/>
                </a:solidFill>
                <a:latin typeface="Georgia Pro"/>
              </a:rPr>
              <a:t>condiciones</a:t>
            </a:r>
            <a:r>
              <a:rPr lang="en-US" sz="1100" dirty="0">
                <a:solidFill>
                  <a:srgbClr val="000000"/>
                </a:solidFill>
                <a:latin typeface="Georgia Pro"/>
              </a:rPr>
              <a:t> </a:t>
            </a:r>
            <a:r>
              <a:rPr lang="en-US" sz="1100" dirty="0" err="1">
                <a:solidFill>
                  <a:srgbClr val="000000"/>
                </a:solidFill>
                <a:latin typeface="Georgia Pro"/>
              </a:rPr>
              <a:t>justas</a:t>
            </a:r>
            <a:r>
              <a:rPr lang="en-US" sz="1100" dirty="0">
                <a:solidFill>
                  <a:srgbClr val="000000"/>
                </a:solidFill>
                <a:latin typeface="Georgia Pro"/>
              </a:rPr>
              <a:t>, </a:t>
            </a:r>
            <a:r>
              <a:rPr lang="en-US" sz="1100" dirty="0" err="1">
                <a:solidFill>
                  <a:srgbClr val="000000"/>
                </a:solidFill>
                <a:latin typeface="Georgia Pro"/>
              </a:rPr>
              <a:t>sortear</a:t>
            </a:r>
            <a:r>
              <a:rPr lang="en-US" sz="1100" dirty="0">
                <a:solidFill>
                  <a:srgbClr val="000000"/>
                </a:solidFill>
                <a:latin typeface="Georgia Pro"/>
              </a:rPr>
              <a:t> </a:t>
            </a:r>
            <a:r>
              <a:rPr lang="en-US" sz="1100" dirty="0" err="1">
                <a:solidFill>
                  <a:srgbClr val="000000"/>
                </a:solidFill>
                <a:latin typeface="Georgia Pro"/>
              </a:rPr>
              <a:t>complejidades</a:t>
            </a:r>
            <a:r>
              <a:rPr lang="en-US" sz="1100" dirty="0">
                <a:solidFill>
                  <a:srgbClr val="000000"/>
                </a:solidFill>
                <a:latin typeface="Georgia Pro"/>
              </a:rPr>
              <a:t> </a:t>
            </a:r>
            <a:r>
              <a:rPr lang="en-US" sz="1100" dirty="0" err="1">
                <a:solidFill>
                  <a:srgbClr val="000000"/>
                </a:solidFill>
                <a:latin typeface="Georgia Pro"/>
              </a:rPr>
              <a:t>legales</a:t>
            </a:r>
            <a:r>
              <a:rPr lang="en-US" sz="1100" dirty="0">
                <a:solidFill>
                  <a:srgbClr val="000000"/>
                </a:solidFill>
                <a:latin typeface="Georgia Pro"/>
              </a:rPr>
              <a:t> y </a:t>
            </a:r>
            <a:r>
              <a:rPr lang="en-US" sz="1100" dirty="0" err="1">
                <a:solidFill>
                  <a:srgbClr val="000000"/>
                </a:solidFill>
                <a:latin typeface="Georgia Pro"/>
              </a:rPr>
              <a:t>proteger</a:t>
            </a:r>
            <a:r>
              <a:rPr lang="en-US" sz="1100" dirty="0">
                <a:solidFill>
                  <a:srgbClr val="000000"/>
                </a:solidFill>
                <a:latin typeface="Georgia Pro"/>
              </a:rPr>
              <a:t> </a:t>
            </a:r>
            <a:r>
              <a:rPr lang="en-US" sz="1100" dirty="0" err="1">
                <a:solidFill>
                  <a:srgbClr val="000000"/>
                </a:solidFill>
                <a:latin typeface="Georgia Pro"/>
              </a:rPr>
              <a:t>tus</a:t>
            </a:r>
            <a:r>
              <a:rPr lang="en-US" sz="1100" dirty="0">
                <a:solidFill>
                  <a:srgbClr val="000000"/>
                </a:solidFill>
                <a:latin typeface="Georgia Pro"/>
              </a:rPr>
              <a:t> derechos </a:t>
            </a:r>
            <a:r>
              <a:rPr lang="en-US" sz="1100" dirty="0" err="1">
                <a:solidFill>
                  <a:srgbClr val="000000"/>
                </a:solidFill>
                <a:latin typeface="Georgia Pro"/>
              </a:rPr>
              <a:t>durante</a:t>
            </a:r>
            <a:r>
              <a:rPr lang="en-US" sz="1100" dirty="0">
                <a:solidFill>
                  <a:srgbClr val="000000"/>
                </a:solidFill>
                <a:latin typeface="Georgia Pro"/>
              </a:rPr>
              <a:t> </a:t>
            </a:r>
            <a:r>
              <a:rPr lang="en-US" sz="1100" dirty="0" err="1">
                <a:solidFill>
                  <a:srgbClr val="000000"/>
                </a:solidFill>
                <a:latin typeface="Georgia Pro"/>
              </a:rPr>
              <a:t>toda</a:t>
            </a:r>
            <a:r>
              <a:rPr lang="en-US" sz="1100" dirty="0">
                <a:solidFill>
                  <a:srgbClr val="000000"/>
                </a:solidFill>
                <a:latin typeface="Georgia Pro"/>
              </a:rPr>
              <a:t> la </a:t>
            </a:r>
            <a:r>
              <a:rPr lang="en-US" sz="1100" dirty="0" err="1">
                <a:solidFill>
                  <a:srgbClr val="000000"/>
                </a:solidFill>
                <a:latin typeface="Georgia Pro"/>
              </a:rPr>
              <a:t>transacción</a:t>
            </a:r>
            <a:r>
              <a:rPr lang="en-US" sz="1100" dirty="0">
                <a:solidFill>
                  <a:srgbClr val="000000"/>
                </a:solidFill>
                <a:latin typeface="Georgia Pro"/>
              </a:rPr>
              <a:t>.</a:t>
            </a:r>
          </a:p>
          <a:p>
            <a:pPr algn="just">
              <a:lnSpc>
                <a:spcPts val="1439"/>
              </a:lnSpc>
            </a:pPr>
            <a:endParaRPr lang="en-US" sz="1100" dirty="0">
              <a:solidFill>
                <a:srgbClr val="000000"/>
              </a:solidFill>
              <a:latin typeface="Georgia Pro"/>
            </a:endParaRPr>
          </a:p>
          <a:p>
            <a:pPr algn="just">
              <a:lnSpc>
                <a:spcPts val="1439"/>
              </a:lnSpc>
            </a:pPr>
            <a:r>
              <a:rPr lang="en-US" sz="1100" dirty="0" err="1">
                <a:solidFill>
                  <a:srgbClr val="000000"/>
                </a:solidFill>
                <a:latin typeface="Georgia Pro Bold"/>
              </a:rPr>
              <a:t>Asegurarte</a:t>
            </a:r>
            <a:r>
              <a:rPr lang="en-US" sz="1100" dirty="0">
                <a:solidFill>
                  <a:srgbClr val="000000"/>
                </a:solidFill>
                <a:latin typeface="Georgia Pro Bold"/>
              </a:rPr>
              <a:t> de que</a:t>
            </a:r>
            <a:r>
              <a:rPr lang="en-US" sz="1100" u="none" dirty="0">
                <a:solidFill>
                  <a:srgbClr val="000000"/>
                </a:solidFill>
                <a:latin typeface="Georgia Pro Bold"/>
              </a:rPr>
              <a:t> </a:t>
            </a:r>
            <a:r>
              <a:rPr lang="en-US" sz="1100" u="none" dirty="0" err="1">
                <a:solidFill>
                  <a:srgbClr val="000000"/>
                </a:solidFill>
                <a:latin typeface="Georgia Pro Bold"/>
              </a:rPr>
              <a:t>tienes</a:t>
            </a:r>
            <a:r>
              <a:rPr lang="en-US" sz="1100" u="none" dirty="0">
                <a:solidFill>
                  <a:srgbClr val="000000"/>
                </a:solidFill>
                <a:latin typeface="Georgia Pro Bold"/>
              </a:rPr>
              <a:t> </a:t>
            </a:r>
            <a:r>
              <a:rPr lang="en-US" sz="1100" dirty="0" err="1">
                <a:solidFill>
                  <a:srgbClr val="000000"/>
                </a:solidFill>
                <a:latin typeface="Georgia Pro Bold"/>
              </a:rPr>
              <a:t>una</a:t>
            </a:r>
            <a:r>
              <a:rPr lang="en-US" sz="1100" dirty="0">
                <a:solidFill>
                  <a:srgbClr val="000000"/>
                </a:solidFill>
                <a:latin typeface="Georgia Pro Bold"/>
              </a:rPr>
              <a:t> </a:t>
            </a:r>
            <a:r>
              <a:rPr lang="en-US" sz="1100" dirty="0" err="1">
                <a:solidFill>
                  <a:srgbClr val="000000"/>
                </a:solidFill>
                <a:latin typeface="Georgia Pro Bold"/>
              </a:rPr>
              <a:t>representación</a:t>
            </a:r>
            <a:r>
              <a:rPr lang="en-US" sz="1100" dirty="0">
                <a:solidFill>
                  <a:srgbClr val="000000"/>
                </a:solidFill>
                <a:latin typeface="Georgia Pro Bold"/>
              </a:rPr>
              <a:t> </a:t>
            </a:r>
            <a:r>
              <a:rPr lang="en-US" sz="1100" dirty="0" err="1">
                <a:solidFill>
                  <a:srgbClr val="000000"/>
                </a:solidFill>
                <a:latin typeface="Georgia Pro Bold"/>
              </a:rPr>
              <a:t>adecuada</a:t>
            </a:r>
            <a:r>
              <a:rPr lang="en-US" sz="1100" dirty="0">
                <a:solidFill>
                  <a:srgbClr val="000000"/>
                </a:solidFill>
                <a:latin typeface="Georgia Pro Bold"/>
              </a:rPr>
              <a:t>: </a:t>
            </a:r>
            <a:r>
              <a:rPr lang="en-US" sz="1100" dirty="0">
                <a:solidFill>
                  <a:srgbClr val="000000"/>
                </a:solidFill>
                <a:latin typeface="Georgia Pro"/>
              </a:rPr>
              <a:t>Informa </a:t>
            </a:r>
            <a:r>
              <a:rPr lang="en-US" sz="1100" dirty="0" err="1">
                <a:solidFill>
                  <a:srgbClr val="000000"/>
                </a:solidFill>
                <a:latin typeface="Georgia Pro"/>
              </a:rPr>
              <a:t>siempre</a:t>
            </a:r>
            <a:r>
              <a:rPr lang="en-US" sz="1100" dirty="0">
                <a:solidFill>
                  <a:srgbClr val="000000"/>
                </a:solidFill>
                <a:latin typeface="Georgia Pro"/>
              </a:rPr>
              <a:t> a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agente</a:t>
            </a:r>
            <a:r>
              <a:rPr lang="en-US" sz="1100" dirty="0">
                <a:solidFill>
                  <a:srgbClr val="000000"/>
                </a:solidFill>
                <a:latin typeface="Georgia Pro"/>
              </a:rPr>
              <a:t> </a:t>
            </a:r>
            <a:r>
              <a:rPr lang="en-US" sz="1100" dirty="0" err="1">
                <a:solidFill>
                  <a:srgbClr val="000000"/>
                </a:solidFill>
                <a:latin typeface="Georgia Pro"/>
              </a:rPr>
              <a:t>sobre</a:t>
            </a:r>
            <a:r>
              <a:rPr lang="en-US" sz="1100" dirty="0">
                <a:solidFill>
                  <a:srgbClr val="000000"/>
                </a:solidFill>
                <a:latin typeface="Georgia Pro"/>
              </a:rPr>
              <a:t> </a:t>
            </a:r>
            <a:r>
              <a:rPr lang="en-US" sz="1100" dirty="0" err="1">
                <a:solidFill>
                  <a:srgbClr val="000000"/>
                </a:solidFill>
                <a:latin typeface="Georgia Pro"/>
              </a:rPr>
              <a:t>cualquier</a:t>
            </a:r>
            <a:r>
              <a:rPr lang="en-US" sz="1100" dirty="0">
                <a:solidFill>
                  <a:srgbClr val="000000"/>
                </a:solidFill>
                <a:latin typeface="Georgia Pro"/>
              </a:rPr>
              <a:t> </a:t>
            </a:r>
            <a:r>
              <a:rPr lang="en-US" sz="1100" dirty="0" err="1">
                <a:solidFill>
                  <a:srgbClr val="000000"/>
                </a:solidFill>
                <a:latin typeface="Georgia Pro"/>
              </a:rPr>
              <a:t>propiedad</a:t>
            </a:r>
            <a:r>
              <a:rPr lang="en-US" sz="1100" dirty="0">
                <a:solidFill>
                  <a:srgbClr val="000000"/>
                </a:solidFill>
                <a:latin typeface="Georgia Pro"/>
              </a:rPr>
              <a:t> FSBO </a:t>
            </a:r>
            <a:r>
              <a:rPr lang="en-US" sz="1100" dirty="0" err="1">
                <a:solidFill>
                  <a:srgbClr val="000000"/>
                </a:solidFill>
                <a:latin typeface="Georgia Pro"/>
              </a:rPr>
              <a:t>en</a:t>
            </a:r>
            <a:r>
              <a:rPr lang="en-US" sz="1100" dirty="0">
                <a:solidFill>
                  <a:srgbClr val="000000"/>
                </a:solidFill>
                <a:latin typeface="Georgia Pro"/>
              </a:rPr>
              <a:t> la que </a:t>
            </a:r>
            <a:r>
              <a:rPr lang="en-US" sz="1100" dirty="0" err="1">
                <a:solidFill>
                  <a:srgbClr val="000000"/>
                </a:solidFill>
                <a:latin typeface="Georgia Pro"/>
              </a:rPr>
              <a:t>estés</a:t>
            </a:r>
            <a:r>
              <a:rPr lang="en-US" sz="1100" dirty="0">
                <a:solidFill>
                  <a:srgbClr val="000000"/>
                </a:solidFill>
                <a:latin typeface="Georgia Pro"/>
              </a:rPr>
              <a:t> </a:t>
            </a:r>
            <a:r>
              <a:rPr lang="en-US" sz="1100" dirty="0" err="1">
                <a:solidFill>
                  <a:srgbClr val="000000"/>
                </a:solidFill>
                <a:latin typeface="Georgia Pro"/>
              </a:rPr>
              <a:t>interesado</a:t>
            </a:r>
            <a:r>
              <a:rPr lang="en-US" sz="1100" dirty="0">
                <a:solidFill>
                  <a:srgbClr val="000000"/>
                </a:solidFill>
                <a:latin typeface="Georgia Pro"/>
              </a:rPr>
              <a:t>. Se </a:t>
            </a:r>
            <a:r>
              <a:rPr lang="en-US" sz="1100" dirty="0" err="1">
                <a:solidFill>
                  <a:srgbClr val="000000"/>
                </a:solidFill>
                <a:latin typeface="Georgia Pro"/>
              </a:rPr>
              <a:t>pondrá</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contacto</a:t>
            </a:r>
            <a:r>
              <a:rPr lang="en-US" sz="1100" dirty="0">
                <a:solidFill>
                  <a:srgbClr val="000000"/>
                </a:solidFill>
                <a:latin typeface="Georgia Pro"/>
              </a:rPr>
              <a:t> con </a:t>
            </a:r>
            <a:r>
              <a:rPr lang="en-US" sz="1100" dirty="0" err="1">
                <a:solidFill>
                  <a:srgbClr val="000000"/>
                </a:solidFill>
                <a:latin typeface="Georgia Pro"/>
              </a:rPr>
              <a:t>el</a:t>
            </a:r>
            <a:r>
              <a:rPr lang="en-US" sz="1100" dirty="0">
                <a:solidFill>
                  <a:srgbClr val="000000"/>
                </a:solidFill>
                <a:latin typeface="Georgia Pro"/>
              </a:rPr>
              <a:t> </a:t>
            </a:r>
            <a:r>
              <a:rPr lang="en-US" sz="1100" dirty="0" err="1">
                <a:solidFill>
                  <a:srgbClr val="000000"/>
                </a:solidFill>
                <a:latin typeface="Georgia Pro"/>
              </a:rPr>
              <a:t>vendedor</a:t>
            </a:r>
            <a:r>
              <a:rPr lang="en-US" sz="1100" dirty="0">
                <a:solidFill>
                  <a:srgbClr val="000000"/>
                </a:solidFill>
                <a:latin typeface="Georgia Pro"/>
              </a:rPr>
              <a:t> para </a:t>
            </a:r>
            <a:r>
              <a:rPr lang="en-US" sz="1100" dirty="0" err="1">
                <a:solidFill>
                  <a:srgbClr val="000000"/>
                </a:solidFill>
                <a:latin typeface="Georgia Pro"/>
              </a:rPr>
              <a:t>concertar</a:t>
            </a:r>
            <a:r>
              <a:rPr lang="en-US" sz="1100" dirty="0">
                <a:solidFill>
                  <a:srgbClr val="000000"/>
                </a:solidFill>
                <a:latin typeface="Georgia Pro"/>
              </a:rPr>
              <a:t> </a:t>
            </a:r>
            <a:r>
              <a:rPr lang="en-US" sz="1100" dirty="0" err="1">
                <a:solidFill>
                  <a:srgbClr val="000000"/>
                </a:solidFill>
                <a:latin typeface="Georgia Pro"/>
              </a:rPr>
              <a:t>una</a:t>
            </a:r>
            <a:r>
              <a:rPr lang="en-US" sz="1100" dirty="0">
                <a:solidFill>
                  <a:srgbClr val="000000"/>
                </a:solidFill>
                <a:latin typeface="Georgia Pro"/>
              </a:rPr>
              <a:t> </a:t>
            </a:r>
            <a:r>
              <a:rPr lang="en-US" sz="1100" dirty="0" err="1">
                <a:solidFill>
                  <a:srgbClr val="000000"/>
                </a:solidFill>
                <a:latin typeface="Georgia Pro"/>
              </a:rPr>
              <a:t>visita</a:t>
            </a:r>
            <a:r>
              <a:rPr lang="en-US" sz="1100" dirty="0">
                <a:solidFill>
                  <a:srgbClr val="000000"/>
                </a:solidFill>
                <a:latin typeface="Georgia Pro"/>
              </a:rPr>
              <a:t> y </a:t>
            </a:r>
            <a:r>
              <a:rPr lang="en-US" sz="1100" dirty="0" err="1">
                <a:solidFill>
                  <a:srgbClr val="000000"/>
                </a:solidFill>
                <a:latin typeface="Georgia Pro"/>
              </a:rPr>
              <a:t>establecer</a:t>
            </a:r>
            <a:r>
              <a:rPr lang="en-US" sz="1100" dirty="0">
                <a:solidFill>
                  <a:srgbClr val="000000"/>
                </a:solidFill>
                <a:latin typeface="Georgia Pro"/>
              </a:rPr>
              <a:t> las </a:t>
            </a:r>
            <a:r>
              <a:rPr lang="en-US" sz="1100" dirty="0" err="1">
                <a:solidFill>
                  <a:srgbClr val="000000"/>
                </a:solidFill>
                <a:latin typeface="Georgia Pro"/>
              </a:rPr>
              <a:t>condiciones</a:t>
            </a:r>
            <a:r>
              <a:rPr lang="en-US" sz="1100" dirty="0">
                <a:solidFill>
                  <a:srgbClr val="000000"/>
                </a:solidFill>
                <a:latin typeface="Georgia Pro"/>
              </a:rPr>
              <a:t> de la </a:t>
            </a:r>
            <a:r>
              <a:rPr lang="en-US" sz="1100" dirty="0" err="1">
                <a:solidFill>
                  <a:srgbClr val="000000"/>
                </a:solidFill>
                <a:latin typeface="Georgia Pro"/>
              </a:rPr>
              <a:t>transacción</a:t>
            </a:r>
            <a:r>
              <a:rPr lang="en-US" sz="1100" dirty="0">
                <a:solidFill>
                  <a:srgbClr val="000000"/>
                </a:solidFill>
                <a:latin typeface="Georgia Pro"/>
              </a:rPr>
              <a:t>, </a:t>
            </a:r>
            <a:r>
              <a:rPr lang="en-US" sz="1100" dirty="0" err="1">
                <a:solidFill>
                  <a:srgbClr val="000000"/>
                </a:solidFill>
                <a:latin typeface="Georgia Pro"/>
              </a:rPr>
              <a:t>incluida</a:t>
            </a:r>
            <a:r>
              <a:rPr lang="en-US" sz="1100" dirty="0">
                <a:solidFill>
                  <a:srgbClr val="000000"/>
                </a:solidFill>
                <a:latin typeface="Georgia Pro"/>
              </a:rPr>
              <a:t> la </a:t>
            </a:r>
            <a:r>
              <a:rPr lang="en-US" sz="1100" dirty="0" err="1">
                <a:solidFill>
                  <a:srgbClr val="000000"/>
                </a:solidFill>
                <a:latin typeface="Georgia Pro"/>
              </a:rPr>
              <a:t>comisión</a:t>
            </a:r>
            <a:r>
              <a:rPr lang="en-US" sz="1100" dirty="0">
                <a:solidFill>
                  <a:srgbClr val="000000"/>
                </a:solidFill>
                <a:latin typeface="Georgia Pro"/>
              </a:rPr>
              <a:t> del </a:t>
            </a:r>
            <a:r>
              <a:rPr lang="en-US" sz="1100" dirty="0" err="1">
                <a:solidFill>
                  <a:srgbClr val="000000"/>
                </a:solidFill>
                <a:latin typeface="Georgia Pro"/>
              </a:rPr>
              <a:t>agente</a:t>
            </a:r>
            <a:r>
              <a:rPr lang="en-US" sz="1100" dirty="0">
                <a:solidFill>
                  <a:srgbClr val="000000"/>
                </a:solidFill>
                <a:latin typeface="Georgia Pro"/>
              </a:rPr>
              <a:t> del comprador. </a:t>
            </a:r>
            <a:r>
              <a:rPr lang="en-US" sz="1100" dirty="0" err="1">
                <a:solidFill>
                  <a:srgbClr val="000000"/>
                </a:solidFill>
                <a:latin typeface="Georgia Pro"/>
              </a:rPr>
              <a:t>Esto</a:t>
            </a:r>
            <a:r>
              <a:rPr lang="en-US" sz="1100" dirty="0">
                <a:solidFill>
                  <a:srgbClr val="000000"/>
                </a:solidFill>
                <a:latin typeface="Georgia Pro"/>
              </a:rPr>
              <a:t> </a:t>
            </a:r>
            <a:r>
              <a:rPr lang="en-US" sz="1100" dirty="0" err="1">
                <a:solidFill>
                  <a:srgbClr val="000000"/>
                </a:solidFill>
                <a:latin typeface="Georgia Pro"/>
              </a:rPr>
              <a:t>asegura</a:t>
            </a:r>
            <a:r>
              <a:rPr lang="en-US" sz="1100" dirty="0">
                <a:solidFill>
                  <a:srgbClr val="000000"/>
                </a:solidFill>
                <a:latin typeface="Georgia Pro"/>
              </a:rPr>
              <a:t> </a:t>
            </a:r>
            <a:r>
              <a:rPr lang="en-US" sz="1100" dirty="0" err="1">
                <a:solidFill>
                  <a:srgbClr val="000000"/>
                </a:solidFill>
                <a:latin typeface="Georgia Pro"/>
              </a:rPr>
              <a:t>su</a:t>
            </a:r>
            <a:r>
              <a:rPr lang="en-US" sz="1100" dirty="0">
                <a:solidFill>
                  <a:srgbClr val="000000"/>
                </a:solidFill>
                <a:latin typeface="Georgia Pro"/>
              </a:rPr>
              <a:t> </a:t>
            </a:r>
            <a:r>
              <a:rPr lang="en-US" sz="1100" dirty="0" err="1">
                <a:solidFill>
                  <a:srgbClr val="000000"/>
                </a:solidFill>
                <a:latin typeface="Georgia Pro"/>
              </a:rPr>
              <a:t>papel</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el</a:t>
            </a:r>
            <a:r>
              <a:rPr lang="en-US" sz="1100" dirty="0">
                <a:solidFill>
                  <a:srgbClr val="000000"/>
                </a:solidFill>
                <a:latin typeface="Georgia Pro"/>
              </a:rPr>
              <a:t> </a:t>
            </a:r>
            <a:r>
              <a:rPr lang="en-US" sz="1100" dirty="0" err="1">
                <a:solidFill>
                  <a:srgbClr val="000000"/>
                </a:solidFill>
                <a:latin typeface="Georgia Pro"/>
              </a:rPr>
              <a:t>proceso</a:t>
            </a:r>
            <a:r>
              <a:rPr lang="en-US" sz="1100" dirty="0">
                <a:solidFill>
                  <a:srgbClr val="000000"/>
                </a:solidFill>
                <a:latin typeface="Georgia Pro"/>
              </a:rPr>
              <a:t> y </a:t>
            </a:r>
            <a:r>
              <a:rPr lang="en-US" sz="1100" dirty="0" err="1">
                <a:solidFill>
                  <a:srgbClr val="000000"/>
                </a:solidFill>
                <a:latin typeface="Georgia Pro"/>
              </a:rPr>
              <a:t>garantiza</a:t>
            </a:r>
            <a:r>
              <a:rPr lang="en-US" sz="1100" dirty="0">
                <a:solidFill>
                  <a:srgbClr val="000000"/>
                </a:solidFill>
                <a:latin typeface="Georgia Pro"/>
              </a:rPr>
              <a:t> que </a:t>
            </a:r>
            <a:r>
              <a:rPr lang="en-US" sz="1100" dirty="0" err="1">
                <a:solidFill>
                  <a:srgbClr val="000000"/>
                </a:solidFill>
                <a:latin typeface="Georgia Pro"/>
              </a:rPr>
              <a:t>te</a:t>
            </a:r>
            <a:r>
              <a:rPr lang="en-US" sz="1100" dirty="0">
                <a:solidFill>
                  <a:srgbClr val="000000"/>
                </a:solidFill>
                <a:latin typeface="Georgia Pro"/>
              </a:rPr>
              <a:t> </a:t>
            </a:r>
            <a:r>
              <a:rPr lang="en-US" sz="1100" dirty="0" err="1">
                <a:solidFill>
                  <a:srgbClr val="000000"/>
                </a:solidFill>
                <a:latin typeface="Georgia Pro"/>
              </a:rPr>
              <a:t>beneficies</a:t>
            </a:r>
            <a:r>
              <a:rPr lang="en-US" sz="1100" dirty="0">
                <a:solidFill>
                  <a:srgbClr val="000000"/>
                </a:solidFill>
                <a:latin typeface="Georgia Pro"/>
              </a:rPr>
              <a:t> </a:t>
            </a:r>
            <a:r>
              <a:rPr lang="en-US" sz="1100" dirty="0" err="1">
                <a:solidFill>
                  <a:srgbClr val="000000"/>
                </a:solidFill>
                <a:latin typeface="Georgia Pro"/>
              </a:rPr>
              <a:t>plenamente</a:t>
            </a:r>
            <a:r>
              <a:rPr lang="en-US" sz="1100" dirty="0">
                <a:solidFill>
                  <a:srgbClr val="000000"/>
                </a:solidFill>
                <a:latin typeface="Georgia Pro"/>
              </a:rPr>
              <a:t> de la </a:t>
            </a:r>
            <a:r>
              <a:rPr lang="en-US" sz="1100" dirty="0" err="1">
                <a:solidFill>
                  <a:srgbClr val="000000"/>
                </a:solidFill>
                <a:latin typeface="Georgia Pro"/>
              </a:rPr>
              <a:t>experiencia</a:t>
            </a:r>
            <a:r>
              <a:rPr lang="en-US" sz="1100" dirty="0">
                <a:solidFill>
                  <a:srgbClr val="000000"/>
                </a:solidFill>
                <a:latin typeface="Georgia Pro"/>
              </a:rPr>
              <a:t> de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agente</a:t>
            </a:r>
            <a:r>
              <a:rPr lang="en-US" sz="1100" dirty="0">
                <a:solidFill>
                  <a:srgbClr val="000000"/>
                </a:solidFill>
                <a:latin typeface="Georgia Pro"/>
              </a:rPr>
              <a:t> del comprador sin </a:t>
            </a:r>
            <a:r>
              <a:rPr lang="en-US" sz="1100" dirty="0" err="1">
                <a:solidFill>
                  <a:srgbClr val="000000"/>
                </a:solidFill>
                <a:latin typeface="Georgia Pro"/>
              </a:rPr>
              <a:t>incurrir</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costes</a:t>
            </a:r>
            <a:r>
              <a:rPr lang="en-US" sz="1100" dirty="0">
                <a:solidFill>
                  <a:srgbClr val="000000"/>
                </a:solidFill>
                <a:latin typeface="Georgia Pro"/>
              </a:rPr>
              <a:t> </a:t>
            </a:r>
            <a:r>
              <a:rPr lang="en-US" sz="1100" dirty="0" err="1">
                <a:solidFill>
                  <a:srgbClr val="000000"/>
                </a:solidFill>
                <a:latin typeface="Georgia Pro"/>
              </a:rPr>
              <a:t>adicionales</a:t>
            </a:r>
            <a:r>
              <a:rPr lang="en-US" sz="1100" dirty="0">
                <a:solidFill>
                  <a:srgbClr val="000000"/>
                </a:solidFill>
                <a:latin typeface="Georgia Pro"/>
              </a:rPr>
              <a:t>.</a:t>
            </a:r>
          </a:p>
        </p:txBody>
      </p:sp>
      <p:grpSp>
        <p:nvGrpSpPr>
          <p:cNvPr id="9" name="Group 9"/>
          <p:cNvGrpSpPr/>
          <p:nvPr/>
        </p:nvGrpSpPr>
        <p:grpSpPr>
          <a:xfrm>
            <a:off x="4086607" y="6450120"/>
            <a:ext cx="3232847" cy="2722822"/>
            <a:chOff x="0" y="0"/>
            <a:chExt cx="1126918" cy="949132"/>
          </a:xfrm>
        </p:grpSpPr>
        <p:sp>
          <p:nvSpPr>
            <p:cNvPr id="10" name="Freeform 10"/>
            <p:cNvSpPr/>
            <p:nvPr/>
          </p:nvSpPr>
          <p:spPr>
            <a:xfrm>
              <a:off x="0" y="0"/>
              <a:ext cx="1126919" cy="949132"/>
            </a:xfrm>
            <a:custGeom>
              <a:avLst/>
              <a:gdLst/>
              <a:ahLst/>
              <a:cxnLst/>
              <a:rect l="l" t="t" r="r" b="b"/>
              <a:pathLst>
                <a:path w="1126919" h="949132">
                  <a:moveTo>
                    <a:pt x="0" y="0"/>
                  </a:moveTo>
                  <a:lnTo>
                    <a:pt x="1126919" y="0"/>
                  </a:lnTo>
                  <a:lnTo>
                    <a:pt x="1126919" y="949132"/>
                  </a:lnTo>
                  <a:lnTo>
                    <a:pt x="0" y="949132"/>
                  </a:lnTo>
                  <a:close/>
                </a:path>
              </a:pathLst>
            </a:custGeom>
            <a:solidFill>
              <a:srgbClr val="E8E8E8"/>
            </a:solidFill>
          </p:spPr>
          <p:txBody>
            <a:bodyPr/>
            <a:lstStyle/>
            <a:p>
              <a:endParaRPr lang="en-US"/>
            </a:p>
          </p:txBody>
        </p:sp>
        <p:sp>
          <p:nvSpPr>
            <p:cNvPr id="11" name="TextBox 11"/>
            <p:cNvSpPr txBox="1"/>
            <p:nvPr/>
          </p:nvSpPr>
          <p:spPr>
            <a:xfrm>
              <a:off x="0" y="-28575"/>
              <a:ext cx="1126918" cy="977707"/>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4357991" y="6713934"/>
            <a:ext cx="2690078" cy="2176145"/>
          </a:xfrm>
          <a:prstGeom prst="rect">
            <a:avLst/>
          </a:prstGeom>
        </p:spPr>
        <p:txBody>
          <a:bodyPr lIns="0" tIns="0" rIns="0" bIns="0" rtlCol="0" anchor="t">
            <a:spAutoFit/>
          </a:bodyPr>
          <a:lstStyle/>
          <a:p>
            <a:pPr algn="just">
              <a:lnSpc>
                <a:spcPts val="1494"/>
              </a:lnSpc>
            </a:pPr>
            <a:r>
              <a:rPr lang="en-US" sz="1149" dirty="0">
                <a:solidFill>
                  <a:srgbClr val="000000"/>
                </a:solidFill>
                <a:latin typeface="Georgia Pro"/>
              </a:rPr>
              <a:t>Mi </a:t>
            </a:r>
            <a:r>
              <a:rPr lang="en-US" sz="1149" dirty="0" err="1">
                <a:solidFill>
                  <a:srgbClr val="000000"/>
                </a:solidFill>
                <a:latin typeface="Georgia Pro"/>
              </a:rPr>
              <a:t>objetivo</a:t>
            </a:r>
            <a:r>
              <a:rPr lang="en-US" sz="1149" dirty="0">
                <a:solidFill>
                  <a:srgbClr val="000000"/>
                </a:solidFill>
                <a:latin typeface="Georgia Pro"/>
              </a:rPr>
              <a:t> es </a:t>
            </a:r>
            <a:r>
              <a:rPr lang="en-US" sz="1149" dirty="0" err="1">
                <a:solidFill>
                  <a:srgbClr val="000000"/>
                </a:solidFill>
                <a:latin typeface="Georgia Pro"/>
              </a:rPr>
              <a:t>guiarte</a:t>
            </a:r>
            <a:r>
              <a:rPr lang="en-US" sz="1149" dirty="0">
                <a:solidFill>
                  <a:srgbClr val="000000"/>
                </a:solidFill>
                <a:latin typeface="Georgia Pro"/>
              </a:rPr>
              <a:t> </a:t>
            </a:r>
            <a:r>
              <a:rPr lang="en-US" sz="1149" dirty="0" err="1">
                <a:solidFill>
                  <a:srgbClr val="000000"/>
                </a:solidFill>
                <a:latin typeface="Georgia Pro"/>
              </a:rPr>
              <a:t>en</a:t>
            </a:r>
            <a:r>
              <a:rPr lang="en-US" sz="1149" dirty="0">
                <a:solidFill>
                  <a:srgbClr val="000000"/>
                </a:solidFill>
                <a:latin typeface="Georgia Pro"/>
              </a:rPr>
              <a:t> </a:t>
            </a:r>
            <a:r>
              <a:rPr lang="en-US" sz="1149" dirty="0" err="1">
                <a:solidFill>
                  <a:srgbClr val="000000"/>
                </a:solidFill>
                <a:latin typeface="Georgia Pro"/>
              </a:rPr>
              <a:t>todas</a:t>
            </a:r>
            <a:r>
              <a:rPr lang="en-US" sz="1149" dirty="0">
                <a:solidFill>
                  <a:srgbClr val="000000"/>
                </a:solidFill>
                <a:latin typeface="Georgia Pro"/>
              </a:rPr>
              <a:t> las </a:t>
            </a:r>
            <a:r>
              <a:rPr lang="en-US" sz="1149" dirty="0" err="1">
                <a:solidFill>
                  <a:srgbClr val="000000"/>
                </a:solidFill>
                <a:latin typeface="Georgia Pro"/>
              </a:rPr>
              <a:t>facetas</a:t>
            </a:r>
            <a:r>
              <a:rPr lang="en-US" sz="1149" dirty="0">
                <a:solidFill>
                  <a:srgbClr val="000000"/>
                </a:solidFill>
                <a:latin typeface="Georgia Pro"/>
              </a:rPr>
              <a:t> del </a:t>
            </a:r>
            <a:r>
              <a:rPr lang="en-US" sz="1149" dirty="0" err="1">
                <a:solidFill>
                  <a:srgbClr val="000000"/>
                </a:solidFill>
                <a:latin typeface="Georgia Pro"/>
              </a:rPr>
              <a:t>proceso</a:t>
            </a:r>
            <a:r>
              <a:rPr lang="en-US" sz="1149" dirty="0">
                <a:solidFill>
                  <a:srgbClr val="000000"/>
                </a:solidFill>
                <a:latin typeface="Georgia Pro"/>
              </a:rPr>
              <a:t> de </a:t>
            </a:r>
            <a:r>
              <a:rPr lang="en-US" sz="1149" dirty="0" err="1">
                <a:solidFill>
                  <a:srgbClr val="000000"/>
                </a:solidFill>
                <a:latin typeface="Georgia Pro"/>
              </a:rPr>
              <a:t>compra</a:t>
            </a:r>
            <a:r>
              <a:rPr lang="en-US" sz="1149" dirty="0">
                <a:solidFill>
                  <a:srgbClr val="000000"/>
                </a:solidFill>
                <a:latin typeface="Georgia Pro"/>
              </a:rPr>
              <a:t> de </a:t>
            </a:r>
            <a:r>
              <a:rPr lang="en-US" sz="1149" dirty="0" err="1">
                <a:solidFill>
                  <a:srgbClr val="000000"/>
                </a:solidFill>
                <a:latin typeface="Georgia Pro"/>
              </a:rPr>
              <a:t>una</a:t>
            </a:r>
            <a:r>
              <a:rPr lang="en-US" sz="1149" dirty="0">
                <a:solidFill>
                  <a:srgbClr val="000000"/>
                </a:solidFill>
                <a:latin typeface="Georgia Pro"/>
              </a:rPr>
              <a:t> </a:t>
            </a:r>
            <a:r>
              <a:rPr lang="en-US" sz="1149" dirty="0" err="1">
                <a:solidFill>
                  <a:srgbClr val="000000"/>
                </a:solidFill>
                <a:latin typeface="Georgia Pro"/>
              </a:rPr>
              <a:t>vivienda</a:t>
            </a:r>
            <a:r>
              <a:rPr lang="en-US" sz="1149" dirty="0">
                <a:solidFill>
                  <a:srgbClr val="000000"/>
                </a:solidFill>
                <a:latin typeface="Georgia Pro"/>
              </a:rPr>
              <a:t>, </a:t>
            </a:r>
            <a:r>
              <a:rPr lang="en-US" sz="1149" dirty="0" err="1">
                <a:solidFill>
                  <a:srgbClr val="000000"/>
                </a:solidFill>
                <a:latin typeface="Georgia Pro"/>
              </a:rPr>
              <a:t>incluido</a:t>
            </a:r>
            <a:r>
              <a:rPr lang="en-US" sz="1149" dirty="0">
                <a:solidFill>
                  <a:srgbClr val="000000"/>
                </a:solidFill>
                <a:latin typeface="Georgia Pro"/>
              </a:rPr>
              <a:t> </a:t>
            </a:r>
            <a:r>
              <a:rPr lang="en-US" sz="1149" dirty="0" err="1">
                <a:solidFill>
                  <a:srgbClr val="000000"/>
                </a:solidFill>
                <a:latin typeface="Georgia Pro"/>
              </a:rPr>
              <a:t>el</a:t>
            </a:r>
            <a:r>
              <a:rPr lang="en-US" sz="1149" dirty="0">
                <a:solidFill>
                  <a:srgbClr val="000000"/>
                </a:solidFill>
                <a:latin typeface="Georgia Pro"/>
              </a:rPr>
              <a:t> </a:t>
            </a:r>
            <a:r>
              <a:rPr lang="en-US" sz="1149" dirty="0" err="1">
                <a:solidFill>
                  <a:srgbClr val="000000"/>
                </a:solidFill>
                <a:latin typeface="Georgia Pro"/>
              </a:rPr>
              <a:t>trato</a:t>
            </a:r>
            <a:r>
              <a:rPr lang="en-US" sz="1149" dirty="0">
                <a:solidFill>
                  <a:srgbClr val="000000"/>
                </a:solidFill>
                <a:latin typeface="Georgia Pro"/>
              </a:rPr>
              <a:t> con </a:t>
            </a:r>
            <a:r>
              <a:rPr lang="en-US" sz="1149" dirty="0" err="1">
                <a:solidFill>
                  <a:srgbClr val="000000"/>
                </a:solidFill>
                <a:latin typeface="Georgia Pro"/>
              </a:rPr>
              <a:t>propiedades</a:t>
            </a:r>
            <a:r>
              <a:rPr lang="en-US" sz="1149" dirty="0">
                <a:solidFill>
                  <a:srgbClr val="000000"/>
                </a:solidFill>
                <a:latin typeface="Georgia Pro"/>
              </a:rPr>
              <a:t> FSBO. </a:t>
            </a:r>
            <a:r>
              <a:rPr lang="en-US" sz="1149" dirty="0" err="1">
                <a:solidFill>
                  <a:srgbClr val="000000"/>
                </a:solidFill>
                <a:latin typeface="Georgia Pro"/>
              </a:rPr>
              <a:t>Asegurándome</a:t>
            </a:r>
            <a:r>
              <a:rPr lang="en-US" sz="1149" dirty="0">
                <a:solidFill>
                  <a:srgbClr val="000000"/>
                </a:solidFill>
                <a:latin typeface="Georgia Pro"/>
              </a:rPr>
              <a:t> de que </a:t>
            </a:r>
            <a:r>
              <a:rPr lang="en-US" sz="1149" dirty="0" err="1">
                <a:solidFill>
                  <a:srgbClr val="000000"/>
                </a:solidFill>
                <a:latin typeface="Georgia Pro"/>
              </a:rPr>
              <a:t>participo</a:t>
            </a:r>
            <a:r>
              <a:rPr lang="en-US" sz="1149" dirty="0">
                <a:solidFill>
                  <a:srgbClr val="000000"/>
                </a:solidFill>
                <a:latin typeface="Georgia Pro"/>
              </a:rPr>
              <a:t> </a:t>
            </a:r>
            <a:r>
              <a:rPr lang="en-US" sz="1149" dirty="0" err="1">
                <a:solidFill>
                  <a:srgbClr val="000000"/>
                </a:solidFill>
                <a:latin typeface="Georgia Pro"/>
              </a:rPr>
              <a:t>desde</a:t>
            </a:r>
            <a:r>
              <a:rPr lang="en-US" sz="1149" dirty="0">
                <a:solidFill>
                  <a:srgbClr val="000000"/>
                </a:solidFill>
                <a:latin typeface="Georgia Pro"/>
              </a:rPr>
              <a:t> </a:t>
            </a:r>
            <a:r>
              <a:rPr lang="en-US" sz="1149" dirty="0" err="1">
                <a:solidFill>
                  <a:srgbClr val="000000"/>
                </a:solidFill>
                <a:latin typeface="Georgia Pro"/>
              </a:rPr>
              <a:t>el</a:t>
            </a:r>
            <a:r>
              <a:rPr lang="en-US" sz="1149" dirty="0">
                <a:solidFill>
                  <a:srgbClr val="000000"/>
                </a:solidFill>
                <a:latin typeface="Georgia Pro"/>
              </a:rPr>
              <a:t> principio, </a:t>
            </a:r>
            <a:r>
              <a:rPr lang="en-US" sz="1149" dirty="0" err="1">
                <a:solidFill>
                  <a:srgbClr val="000000"/>
                </a:solidFill>
                <a:latin typeface="Georgia Pro"/>
              </a:rPr>
              <a:t>podemos</a:t>
            </a:r>
            <a:r>
              <a:rPr lang="en-US" sz="1149" dirty="0">
                <a:solidFill>
                  <a:srgbClr val="000000"/>
                </a:solidFill>
                <a:latin typeface="Georgia Pro"/>
              </a:rPr>
              <a:t> </a:t>
            </a:r>
            <a:r>
              <a:rPr lang="en-US" sz="1149" dirty="0" err="1">
                <a:solidFill>
                  <a:srgbClr val="000000"/>
                </a:solidFill>
                <a:latin typeface="Georgia Pro"/>
              </a:rPr>
              <a:t>evitar</a:t>
            </a:r>
            <a:r>
              <a:rPr lang="en-US" sz="1149" dirty="0">
                <a:solidFill>
                  <a:srgbClr val="000000"/>
                </a:solidFill>
                <a:latin typeface="Georgia Pro"/>
              </a:rPr>
              <a:t> </a:t>
            </a:r>
            <a:r>
              <a:rPr lang="en-US" sz="1149" dirty="0" err="1">
                <a:solidFill>
                  <a:srgbClr val="000000"/>
                </a:solidFill>
                <a:latin typeface="Georgia Pro"/>
              </a:rPr>
              <a:t>cualquier</a:t>
            </a:r>
            <a:r>
              <a:rPr lang="en-US" sz="1149" dirty="0">
                <a:solidFill>
                  <a:srgbClr val="000000"/>
                </a:solidFill>
                <a:latin typeface="Georgia Pro"/>
              </a:rPr>
              <a:t> </a:t>
            </a:r>
            <a:r>
              <a:rPr lang="en-US" sz="1149" dirty="0" err="1">
                <a:solidFill>
                  <a:srgbClr val="000000"/>
                </a:solidFill>
                <a:latin typeface="Georgia Pro"/>
              </a:rPr>
              <a:t>malentendido</a:t>
            </a:r>
            <a:r>
              <a:rPr lang="en-US" sz="1149" dirty="0">
                <a:solidFill>
                  <a:srgbClr val="000000"/>
                </a:solidFill>
                <a:latin typeface="Georgia Pro"/>
              </a:rPr>
              <a:t> o </a:t>
            </a:r>
            <a:r>
              <a:rPr lang="en-US" sz="1149" dirty="0" err="1">
                <a:solidFill>
                  <a:srgbClr val="000000"/>
                </a:solidFill>
                <a:latin typeface="Georgia Pro"/>
              </a:rPr>
              <a:t>conflicto</a:t>
            </a:r>
            <a:r>
              <a:rPr lang="en-US" sz="1149" dirty="0">
                <a:solidFill>
                  <a:srgbClr val="000000"/>
                </a:solidFill>
                <a:latin typeface="Georgia Pro"/>
              </a:rPr>
              <a:t> </a:t>
            </a:r>
            <a:r>
              <a:rPr lang="en-US" sz="1149" dirty="0" err="1">
                <a:solidFill>
                  <a:srgbClr val="000000"/>
                </a:solidFill>
                <a:latin typeface="Georgia Pro"/>
              </a:rPr>
              <a:t>en</a:t>
            </a:r>
            <a:r>
              <a:rPr lang="en-US" sz="1149" dirty="0">
                <a:solidFill>
                  <a:srgbClr val="000000"/>
                </a:solidFill>
                <a:latin typeface="Georgia Pro"/>
              </a:rPr>
              <a:t> </a:t>
            </a:r>
            <a:r>
              <a:rPr lang="en-US" sz="1149" dirty="0" err="1">
                <a:solidFill>
                  <a:srgbClr val="000000"/>
                </a:solidFill>
                <a:latin typeface="Georgia Pro"/>
              </a:rPr>
              <a:t>relación</a:t>
            </a:r>
            <a:r>
              <a:rPr lang="en-US" sz="1149" dirty="0">
                <a:solidFill>
                  <a:srgbClr val="000000"/>
                </a:solidFill>
                <a:latin typeface="Georgia Pro"/>
              </a:rPr>
              <a:t> con la </a:t>
            </a:r>
            <a:r>
              <a:rPr lang="en-US" sz="1149" dirty="0" err="1">
                <a:solidFill>
                  <a:srgbClr val="000000"/>
                </a:solidFill>
                <a:latin typeface="Georgia Pro"/>
              </a:rPr>
              <a:t>representación</a:t>
            </a:r>
            <a:r>
              <a:rPr lang="en-US" sz="1149" dirty="0">
                <a:solidFill>
                  <a:srgbClr val="000000"/>
                </a:solidFill>
                <a:latin typeface="Georgia Pro"/>
              </a:rPr>
              <a:t> y </a:t>
            </a:r>
            <a:r>
              <a:rPr lang="en-US" sz="1149" dirty="0" err="1">
                <a:solidFill>
                  <a:srgbClr val="000000"/>
                </a:solidFill>
                <a:latin typeface="Georgia Pro"/>
              </a:rPr>
              <a:t>los</a:t>
            </a:r>
            <a:r>
              <a:rPr lang="en-US" sz="1149" dirty="0">
                <a:solidFill>
                  <a:srgbClr val="000000"/>
                </a:solidFill>
                <a:latin typeface="Georgia Pro"/>
              </a:rPr>
              <a:t> </a:t>
            </a:r>
            <a:r>
              <a:rPr lang="en-US" sz="1149" dirty="0" err="1">
                <a:solidFill>
                  <a:srgbClr val="000000"/>
                </a:solidFill>
                <a:latin typeface="Georgia Pro"/>
              </a:rPr>
              <a:t>honorarios</a:t>
            </a:r>
            <a:r>
              <a:rPr lang="en-US" sz="1149" dirty="0">
                <a:solidFill>
                  <a:srgbClr val="000000"/>
                </a:solidFill>
                <a:latin typeface="Georgia Pro"/>
              </a:rPr>
              <a:t> </a:t>
            </a:r>
            <a:r>
              <a:rPr lang="en-US" sz="1149" dirty="0" err="1">
                <a:solidFill>
                  <a:srgbClr val="000000"/>
                </a:solidFill>
                <a:latin typeface="Georgia Pro"/>
              </a:rPr>
              <a:t>profesionales</a:t>
            </a:r>
            <a:r>
              <a:rPr lang="en-US" sz="1149" dirty="0">
                <a:solidFill>
                  <a:srgbClr val="000000"/>
                </a:solidFill>
                <a:latin typeface="Georgia Pro"/>
              </a:rPr>
              <a:t>. Este </a:t>
            </a:r>
            <a:r>
              <a:rPr lang="en-US" sz="1149" dirty="0" err="1">
                <a:solidFill>
                  <a:srgbClr val="000000"/>
                </a:solidFill>
                <a:latin typeface="Georgia Pro"/>
              </a:rPr>
              <a:t>enfoque</a:t>
            </a:r>
            <a:r>
              <a:rPr lang="en-US" sz="1149" dirty="0">
                <a:solidFill>
                  <a:srgbClr val="000000"/>
                </a:solidFill>
                <a:latin typeface="Georgia Pro"/>
              </a:rPr>
              <a:t> </a:t>
            </a:r>
            <a:r>
              <a:rPr lang="en-US" sz="1149" dirty="0" err="1">
                <a:solidFill>
                  <a:srgbClr val="000000"/>
                </a:solidFill>
                <a:latin typeface="Georgia Pro"/>
              </a:rPr>
              <a:t>garantiza</a:t>
            </a:r>
            <a:r>
              <a:rPr lang="en-US" sz="1149" dirty="0">
                <a:solidFill>
                  <a:srgbClr val="000000"/>
                </a:solidFill>
                <a:latin typeface="Georgia Pro"/>
              </a:rPr>
              <a:t> que </a:t>
            </a:r>
            <a:r>
              <a:rPr lang="en-US" sz="1149" dirty="0" err="1">
                <a:solidFill>
                  <a:srgbClr val="000000"/>
                </a:solidFill>
                <a:latin typeface="Georgia Pro"/>
              </a:rPr>
              <a:t>tus</a:t>
            </a:r>
            <a:r>
              <a:rPr lang="en-US" sz="1149" dirty="0">
                <a:solidFill>
                  <a:srgbClr val="000000"/>
                </a:solidFill>
                <a:latin typeface="Georgia Pro"/>
              </a:rPr>
              <a:t> </a:t>
            </a:r>
            <a:r>
              <a:rPr lang="en-US" sz="1149" dirty="0" err="1">
                <a:solidFill>
                  <a:srgbClr val="000000"/>
                </a:solidFill>
                <a:latin typeface="Georgia Pro"/>
              </a:rPr>
              <a:t>intereses</a:t>
            </a:r>
            <a:r>
              <a:rPr lang="en-US" sz="1149" dirty="0">
                <a:solidFill>
                  <a:srgbClr val="000000"/>
                </a:solidFill>
                <a:latin typeface="Georgia Pro"/>
              </a:rPr>
              <a:t> </a:t>
            </a:r>
            <a:r>
              <a:rPr lang="en-US" sz="1149" dirty="0" err="1">
                <a:solidFill>
                  <a:srgbClr val="000000"/>
                </a:solidFill>
                <a:latin typeface="Georgia Pro"/>
              </a:rPr>
              <a:t>estén</a:t>
            </a:r>
            <a:r>
              <a:rPr lang="en-US" sz="1149" dirty="0">
                <a:solidFill>
                  <a:srgbClr val="000000"/>
                </a:solidFill>
                <a:latin typeface="Georgia Pro"/>
              </a:rPr>
              <a:t> </a:t>
            </a:r>
            <a:r>
              <a:rPr lang="en-US" sz="1149" dirty="0" err="1">
                <a:solidFill>
                  <a:srgbClr val="000000"/>
                </a:solidFill>
                <a:latin typeface="Georgia Pro"/>
              </a:rPr>
              <a:t>siempre</a:t>
            </a:r>
            <a:r>
              <a:rPr lang="en-US" sz="1149" dirty="0">
                <a:solidFill>
                  <a:srgbClr val="000000"/>
                </a:solidFill>
                <a:latin typeface="Georgia Pro"/>
              </a:rPr>
              <a:t> </a:t>
            </a:r>
            <a:r>
              <a:rPr lang="en-US" sz="1149" dirty="0" err="1">
                <a:solidFill>
                  <a:srgbClr val="000000"/>
                </a:solidFill>
                <a:latin typeface="Georgia Pro"/>
              </a:rPr>
              <a:t>protegidos</a:t>
            </a:r>
            <a:r>
              <a:rPr lang="en-US" sz="1149" dirty="0">
                <a:solidFill>
                  <a:srgbClr val="000000"/>
                </a:solidFill>
                <a:latin typeface="Georgia Pro"/>
              </a:rPr>
              <a:t> y que </a:t>
            </a:r>
            <a:r>
              <a:rPr lang="en-US" sz="1149" dirty="0" err="1">
                <a:solidFill>
                  <a:srgbClr val="000000"/>
                </a:solidFill>
                <a:latin typeface="Georgia Pro"/>
              </a:rPr>
              <a:t>recibas</a:t>
            </a:r>
            <a:r>
              <a:rPr lang="en-US" sz="1149" dirty="0">
                <a:solidFill>
                  <a:srgbClr val="000000"/>
                </a:solidFill>
                <a:latin typeface="Georgia Pro"/>
              </a:rPr>
              <a:t> </a:t>
            </a:r>
            <a:r>
              <a:rPr lang="en-US" sz="1149" dirty="0" err="1">
                <a:solidFill>
                  <a:srgbClr val="000000"/>
                </a:solidFill>
                <a:latin typeface="Georgia Pro"/>
              </a:rPr>
              <a:t>el</a:t>
            </a:r>
            <a:r>
              <a:rPr lang="en-US" sz="1149" dirty="0">
                <a:solidFill>
                  <a:srgbClr val="000000"/>
                </a:solidFill>
                <a:latin typeface="Georgia Pro"/>
              </a:rPr>
              <a:t> </a:t>
            </a:r>
            <a:r>
              <a:rPr lang="en-US" sz="1149" dirty="0" err="1">
                <a:solidFill>
                  <a:srgbClr val="000000"/>
                </a:solidFill>
                <a:latin typeface="Georgia Pro"/>
              </a:rPr>
              <a:t>apoyo</a:t>
            </a:r>
            <a:r>
              <a:rPr lang="en-US" sz="1149" dirty="0">
                <a:solidFill>
                  <a:srgbClr val="000000"/>
                </a:solidFill>
                <a:latin typeface="Georgia Pro"/>
              </a:rPr>
              <a:t> y la </a:t>
            </a:r>
            <a:r>
              <a:rPr lang="en-US" sz="1149" dirty="0" err="1">
                <a:solidFill>
                  <a:srgbClr val="000000"/>
                </a:solidFill>
                <a:latin typeface="Georgia Pro"/>
              </a:rPr>
              <a:t>orientación</a:t>
            </a:r>
            <a:r>
              <a:rPr lang="en-US" sz="1149" dirty="0">
                <a:solidFill>
                  <a:srgbClr val="000000"/>
                </a:solidFill>
                <a:latin typeface="Georgia Pro"/>
              </a:rPr>
              <a:t> </a:t>
            </a:r>
            <a:r>
              <a:rPr lang="en-US" sz="1149" dirty="0" err="1">
                <a:solidFill>
                  <a:srgbClr val="000000"/>
                </a:solidFill>
                <a:latin typeface="Georgia Pro"/>
              </a:rPr>
              <a:t>integrales</a:t>
            </a:r>
            <a:r>
              <a:rPr lang="en-US" sz="1149" dirty="0">
                <a:solidFill>
                  <a:srgbClr val="000000"/>
                </a:solidFill>
                <a:latin typeface="Georgia Pro"/>
              </a:rPr>
              <a:t> </a:t>
            </a:r>
            <a:r>
              <a:rPr lang="en-US" sz="1149" dirty="0" err="1">
                <a:solidFill>
                  <a:srgbClr val="000000"/>
                </a:solidFill>
                <a:latin typeface="Georgia Pro"/>
              </a:rPr>
              <a:t>necesarios</a:t>
            </a:r>
            <a:r>
              <a:rPr lang="en-US" sz="1149" dirty="0">
                <a:solidFill>
                  <a:srgbClr val="000000"/>
                </a:solidFill>
                <a:latin typeface="Georgia Pro"/>
              </a:rPr>
              <a:t> para </a:t>
            </a:r>
            <a:r>
              <a:rPr lang="en-US" sz="1149" dirty="0" err="1">
                <a:solidFill>
                  <a:srgbClr val="000000"/>
                </a:solidFill>
                <a:latin typeface="Georgia Pro"/>
              </a:rPr>
              <a:t>una</a:t>
            </a:r>
            <a:r>
              <a:rPr lang="en-US" sz="1149" dirty="0">
                <a:solidFill>
                  <a:srgbClr val="000000"/>
                </a:solidFill>
                <a:latin typeface="Georgia Pro"/>
              </a:rPr>
              <a:t> </a:t>
            </a:r>
            <a:r>
              <a:rPr lang="en-US" sz="1149" dirty="0" err="1">
                <a:solidFill>
                  <a:srgbClr val="000000"/>
                </a:solidFill>
                <a:latin typeface="Georgia Pro"/>
              </a:rPr>
              <a:t>compra</a:t>
            </a:r>
            <a:r>
              <a:rPr lang="en-US" sz="1149" dirty="0">
                <a:solidFill>
                  <a:srgbClr val="000000"/>
                </a:solidFill>
                <a:latin typeface="Georgia Pro"/>
              </a:rPr>
              <a:t> de </a:t>
            </a:r>
            <a:r>
              <a:rPr lang="en-US" sz="1149" dirty="0" err="1">
                <a:solidFill>
                  <a:srgbClr val="000000"/>
                </a:solidFill>
                <a:latin typeface="Georgia Pro"/>
              </a:rPr>
              <a:t>vivienda</a:t>
            </a:r>
            <a:r>
              <a:rPr lang="en-US" sz="1149" dirty="0">
                <a:solidFill>
                  <a:srgbClr val="000000"/>
                </a:solidFill>
                <a:latin typeface="Georgia Pro"/>
              </a:rPr>
              <a:t> </a:t>
            </a:r>
            <a:r>
              <a:rPr lang="en-US" sz="1149" dirty="0" err="1">
                <a:solidFill>
                  <a:srgbClr val="000000"/>
                </a:solidFill>
                <a:latin typeface="Georgia Pro"/>
              </a:rPr>
              <a:t>satisfactoria</a:t>
            </a:r>
            <a:r>
              <a:rPr lang="en-US" sz="1149" dirty="0">
                <a:solidFill>
                  <a:srgbClr val="000000"/>
                </a:solidFill>
                <a:latin typeface="Georgia Pro"/>
              </a:rPr>
              <a:t>. </a:t>
            </a:r>
          </a:p>
        </p:txBody>
      </p:sp>
      <p:grpSp>
        <p:nvGrpSpPr>
          <p:cNvPr id="13" name="Group 13"/>
          <p:cNvGrpSpPr/>
          <p:nvPr/>
        </p:nvGrpSpPr>
        <p:grpSpPr>
          <a:xfrm>
            <a:off x="-93720" y="9611929"/>
            <a:ext cx="7989642" cy="446471"/>
            <a:chOff x="0" y="0"/>
            <a:chExt cx="2785060" cy="155633"/>
          </a:xfrm>
        </p:grpSpPr>
        <p:sp>
          <p:nvSpPr>
            <p:cNvPr id="14" name="Freeform 14"/>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5" name="TextBox 15"/>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6" name="TextBox 16"/>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del sitio web - Correo electrónico - Página 29</a:t>
            </a:r>
          </a:p>
        </p:txBody>
      </p:sp>
      <p:sp>
        <p:nvSpPr>
          <p:cNvPr id="17" name="TextBox 17"/>
          <p:cNvSpPr txBox="1"/>
          <p:nvPr/>
        </p:nvSpPr>
        <p:spPr>
          <a:xfrm>
            <a:off x="0" y="435411"/>
            <a:ext cx="7772400" cy="316230"/>
          </a:xfrm>
          <a:prstGeom prst="rect">
            <a:avLst/>
          </a:prstGeom>
        </p:spPr>
        <p:txBody>
          <a:bodyPr lIns="0" tIns="0" rIns="0" bIns="0" rtlCol="0" anchor="t">
            <a:spAutoFit/>
          </a:bodyPr>
          <a:lstStyle/>
          <a:p>
            <a:pPr algn="ctr">
              <a:lnSpc>
                <a:spcPts val="2519"/>
              </a:lnSpc>
              <a:spcBef>
                <a:spcPct val="0"/>
              </a:spcBef>
            </a:pPr>
            <a:r>
              <a:rPr lang="en-US" sz="1799" spc="359">
                <a:solidFill>
                  <a:srgbClr val="737373"/>
                </a:solidFill>
                <a:latin typeface="Georgia Pro"/>
              </a:rPr>
              <a:t>LO QUE NO SABES PUEDE COSTARTE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270" y="1401881"/>
            <a:ext cx="6856184" cy="1070495"/>
            <a:chOff x="0" y="0"/>
            <a:chExt cx="2389955" cy="373157"/>
          </a:xfrm>
        </p:grpSpPr>
        <p:sp>
          <p:nvSpPr>
            <p:cNvPr id="3" name="Freeform 3"/>
            <p:cNvSpPr/>
            <p:nvPr/>
          </p:nvSpPr>
          <p:spPr>
            <a:xfrm>
              <a:off x="0" y="0"/>
              <a:ext cx="2389955" cy="373157"/>
            </a:xfrm>
            <a:custGeom>
              <a:avLst/>
              <a:gdLst/>
              <a:ahLst/>
              <a:cxnLst/>
              <a:rect l="l" t="t" r="r" b="b"/>
              <a:pathLst>
                <a:path w="2389955" h="373157">
                  <a:moveTo>
                    <a:pt x="0" y="0"/>
                  </a:moveTo>
                  <a:lnTo>
                    <a:pt x="2389955" y="0"/>
                  </a:lnTo>
                  <a:lnTo>
                    <a:pt x="2389955" y="373157"/>
                  </a:lnTo>
                  <a:lnTo>
                    <a:pt x="0" y="373157"/>
                  </a:lnTo>
                  <a:close/>
                </a:path>
              </a:pathLst>
            </a:custGeom>
            <a:solidFill>
              <a:srgbClr val="000000"/>
            </a:solidFill>
          </p:spPr>
          <p:txBody>
            <a:bodyPr/>
            <a:lstStyle/>
            <a:p>
              <a:endParaRPr lang="en-US"/>
            </a:p>
          </p:txBody>
        </p:sp>
        <p:sp>
          <p:nvSpPr>
            <p:cNvPr id="4" name="TextBox 4"/>
            <p:cNvSpPr txBox="1"/>
            <p:nvPr/>
          </p:nvSpPr>
          <p:spPr>
            <a:xfrm>
              <a:off x="0" y="-28575"/>
              <a:ext cx="2389955" cy="401732"/>
            </a:xfrm>
            <a:prstGeom prst="rect">
              <a:avLst/>
            </a:prstGeom>
          </p:spPr>
          <p:txBody>
            <a:bodyPr lIns="50800" tIns="50800" rIns="50800" bIns="50800" rtlCol="0" anchor="ctr"/>
            <a:lstStyle/>
            <a:p>
              <a:pPr algn="ctr">
                <a:lnSpc>
                  <a:spcPts val="1526"/>
                </a:lnSpc>
              </a:pPr>
              <a:endParaRPr/>
            </a:p>
          </p:txBody>
        </p:sp>
      </p:grpSp>
      <p:sp>
        <p:nvSpPr>
          <p:cNvPr id="5" name="TextBox 5"/>
          <p:cNvSpPr txBox="1"/>
          <p:nvPr/>
        </p:nvSpPr>
        <p:spPr>
          <a:xfrm>
            <a:off x="777240" y="1563114"/>
            <a:ext cx="6217920" cy="700405"/>
          </a:xfrm>
          <a:prstGeom prst="rect">
            <a:avLst/>
          </a:prstGeom>
        </p:spPr>
        <p:txBody>
          <a:bodyPr lIns="0" tIns="0" rIns="0" bIns="0" rtlCol="0" anchor="t">
            <a:spAutoFit/>
          </a:bodyPr>
          <a:lstStyle/>
          <a:p>
            <a:pPr algn="ctr">
              <a:lnSpc>
                <a:spcPts val="1819"/>
              </a:lnSpc>
              <a:spcBef>
                <a:spcPct val="0"/>
              </a:spcBef>
            </a:pPr>
            <a:r>
              <a:rPr lang="en-US" sz="1299">
                <a:solidFill>
                  <a:srgbClr val="FFFFFF"/>
                </a:solidFill>
                <a:latin typeface="Georgia Pro Italics"/>
              </a:rPr>
              <a:t>Explorar nuevos desarrollos de construcción puede ser emocionante, pero es crucial comprender cómo pueden afectar tus acciones a nuestra relación de agencia, especialmente en lo que respecta a la representación y la comisión. Esto es lo que debes saber: </a:t>
            </a:r>
          </a:p>
        </p:txBody>
      </p:sp>
      <p:sp>
        <p:nvSpPr>
          <p:cNvPr id="6" name="TextBox 6"/>
          <p:cNvSpPr txBox="1"/>
          <p:nvPr/>
        </p:nvSpPr>
        <p:spPr>
          <a:xfrm>
            <a:off x="0" y="918646"/>
            <a:ext cx="7772400" cy="259045"/>
          </a:xfrm>
          <a:prstGeom prst="rect">
            <a:avLst/>
          </a:prstGeom>
        </p:spPr>
        <p:txBody>
          <a:bodyPr lIns="0" tIns="0" rIns="0" bIns="0" rtlCol="0" anchor="t">
            <a:spAutoFit/>
          </a:bodyPr>
          <a:lstStyle/>
          <a:p>
            <a:pPr algn="ctr">
              <a:lnSpc>
                <a:spcPts val="2239"/>
              </a:lnSpc>
              <a:spcBef>
                <a:spcPct val="0"/>
              </a:spcBef>
            </a:pPr>
            <a:r>
              <a:rPr lang="en-US" sz="1599" spc="159" dirty="0">
                <a:solidFill>
                  <a:srgbClr val="000000"/>
                </a:solidFill>
                <a:latin typeface="Georgia Pro Bold"/>
              </a:rPr>
              <a:t>#3: NAVEGAR POR LAS PROMOCIONES DE OBRA NUEVA </a:t>
            </a:r>
          </a:p>
        </p:txBody>
      </p:sp>
      <p:sp>
        <p:nvSpPr>
          <p:cNvPr id="7" name="TextBox 7"/>
          <p:cNvSpPr txBox="1"/>
          <p:nvPr/>
        </p:nvSpPr>
        <p:spPr>
          <a:xfrm>
            <a:off x="463270" y="2672402"/>
            <a:ext cx="3222523" cy="6886575"/>
          </a:xfrm>
          <a:prstGeom prst="rect">
            <a:avLst/>
          </a:prstGeom>
        </p:spPr>
        <p:txBody>
          <a:bodyPr lIns="0" tIns="0" rIns="0" bIns="0" rtlCol="0" anchor="t">
            <a:spAutoFit/>
          </a:bodyPr>
          <a:lstStyle/>
          <a:p>
            <a:pPr algn="just">
              <a:lnSpc>
                <a:spcPts val="1439"/>
              </a:lnSpc>
            </a:pPr>
            <a:r>
              <a:rPr lang="en-US" sz="1200">
                <a:solidFill>
                  <a:srgbClr val="000000"/>
                </a:solidFill>
                <a:latin typeface="Georgia Pro Bold"/>
              </a:rPr>
              <a:t>Posibles implicaciones de la primera visita: </a:t>
            </a:r>
            <a:r>
              <a:rPr lang="en-US" sz="1200">
                <a:solidFill>
                  <a:srgbClr val="000000"/>
                </a:solidFill>
                <a:latin typeface="Georgia Pro"/>
              </a:rPr>
              <a:t>Muchos constructores de obra nueva tienen políticas particulares sobre la representación del comprador. Si visitas una obra nueva sin agente o no te registras previamente, es posible que el constructor no reconozca a tu agente en tratos posteriores. Esto es especialmente importante durante tu visita inicial al lugar.</a:t>
            </a:r>
          </a:p>
          <a:p>
            <a:pPr algn="just">
              <a:lnSpc>
                <a:spcPts val="1439"/>
              </a:lnSpc>
            </a:pPr>
            <a:endParaRPr lang="en-US" sz="1200">
              <a:solidFill>
                <a:srgbClr val="000000"/>
              </a:solidFill>
              <a:latin typeface="Georgia Pro"/>
            </a:endParaRPr>
          </a:p>
          <a:p>
            <a:pPr algn="just">
              <a:lnSpc>
                <a:spcPts val="1439"/>
              </a:lnSpc>
            </a:pPr>
            <a:r>
              <a:rPr lang="en-US" sz="1200">
                <a:solidFill>
                  <a:srgbClr val="000000"/>
                </a:solidFill>
                <a:latin typeface="Georgia Pro Bold"/>
              </a:rPr>
              <a:t>Políticas del constructor sobre los honorarios de los agentes: </a:t>
            </a:r>
            <a:r>
              <a:rPr lang="en-US" sz="1200">
                <a:solidFill>
                  <a:srgbClr val="000000"/>
                </a:solidFill>
                <a:latin typeface="Georgia Pro"/>
              </a:rPr>
              <a:t>Normalmente, los constructores sólo compensan al agente del comprador si éste acompaña al comprador o lo registra durante su visita inicial al lugar. El incumplimiento de este protocolo puede llevar al constructor a alegar que él fue la causa de la venta, con lo que podría negarse a pagar los honorarios al agente del comprador.</a:t>
            </a:r>
          </a:p>
          <a:p>
            <a:pPr algn="just">
              <a:lnSpc>
                <a:spcPts val="1439"/>
              </a:lnSpc>
            </a:pPr>
            <a:endParaRPr lang="en-US" sz="1200">
              <a:solidFill>
                <a:srgbClr val="000000"/>
              </a:solidFill>
              <a:latin typeface="Georgia Pro"/>
            </a:endParaRPr>
          </a:p>
          <a:p>
            <a:pPr algn="just">
              <a:lnSpc>
                <a:spcPts val="1439"/>
              </a:lnSpc>
            </a:pPr>
            <a:r>
              <a:rPr lang="en-US" sz="1200">
                <a:solidFill>
                  <a:srgbClr val="000000"/>
                </a:solidFill>
                <a:latin typeface="Georgia Pro Bold"/>
              </a:rPr>
              <a:t>Tu responsabilidad financiera: </a:t>
            </a:r>
            <a:r>
              <a:rPr lang="en-US" sz="1200">
                <a:solidFill>
                  <a:srgbClr val="000000"/>
                </a:solidFill>
                <a:latin typeface="Georgia Pro"/>
              </a:rPr>
              <a:t>Si el constructor se niega a indemnizar a tu agente por una infracción de sus políticas -como visitar sin ellas o no registrarse-, puedes acabar teniendo que cubrir tú mismo sus honorarios de tu propio bolsillo. Para evitar esta situación potencialmente gravosa, es crucial seguir el protocolo adecuado desde el principio.</a:t>
            </a:r>
          </a:p>
          <a:p>
            <a:pPr algn="just">
              <a:lnSpc>
                <a:spcPts val="1439"/>
              </a:lnSpc>
            </a:pPr>
            <a:endParaRPr lang="en-US" sz="1200">
              <a:solidFill>
                <a:srgbClr val="000000"/>
              </a:solidFill>
              <a:latin typeface="Georgia Pro"/>
            </a:endParaRPr>
          </a:p>
          <a:p>
            <a:pPr algn="just">
              <a:lnSpc>
                <a:spcPts val="1439"/>
              </a:lnSpc>
            </a:pPr>
            <a:r>
              <a:rPr lang="en-US" sz="1200">
                <a:solidFill>
                  <a:srgbClr val="000000"/>
                </a:solidFill>
                <a:latin typeface="Georgia Pro Bold"/>
              </a:rPr>
              <a:t>Importancia de la presencia o registro del agente: </a:t>
            </a:r>
            <a:r>
              <a:rPr lang="en-US" sz="1200">
                <a:solidFill>
                  <a:srgbClr val="000000"/>
                </a:solidFill>
                <a:latin typeface="Georgia Pro"/>
              </a:rPr>
              <a:t>Para asegurarte de que tu agente te representa y de que el constructor te compensa, es esencial que te acompañe en tu primera visita a una obra nueva o que te registre previamente en la urbanización. Este paso sencillo, pero crucial, ayuda a preservar tu derecho a la representación.</a:t>
            </a:r>
          </a:p>
          <a:p>
            <a:pPr algn="just">
              <a:lnSpc>
                <a:spcPts val="1439"/>
              </a:lnSpc>
            </a:pPr>
            <a:endParaRPr lang="en-US" sz="1200">
              <a:solidFill>
                <a:srgbClr val="000000"/>
              </a:solidFill>
              <a:latin typeface="Georgia Pro"/>
            </a:endParaRPr>
          </a:p>
        </p:txBody>
      </p:sp>
      <p:sp>
        <p:nvSpPr>
          <p:cNvPr id="8" name="TextBox 8"/>
          <p:cNvSpPr txBox="1"/>
          <p:nvPr/>
        </p:nvSpPr>
        <p:spPr>
          <a:xfrm>
            <a:off x="4094354" y="2672402"/>
            <a:ext cx="3373246" cy="3629025"/>
          </a:xfrm>
          <a:prstGeom prst="rect">
            <a:avLst/>
          </a:prstGeom>
        </p:spPr>
        <p:txBody>
          <a:bodyPr wrap="square" lIns="0" tIns="0" rIns="0" bIns="0" rtlCol="0" anchor="t">
            <a:spAutoFit/>
          </a:bodyPr>
          <a:lstStyle/>
          <a:p>
            <a:pPr algn="just">
              <a:lnSpc>
                <a:spcPts val="1439"/>
              </a:lnSpc>
            </a:pPr>
            <a:r>
              <a:rPr lang="en-US" sz="1200" dirty="0" err="1">
                <a:solidFill>
                  <a:srgbClr val="000000"/>
                </a:solidFill>
                <a:latin typeface="Georgia Pro Bold"/>
              </a:rPr>
              <a:t>Ventajas</a:t>
            </a:r>
            <a:r>
              <a:rPr lang="en-US" sz="1200" dirty="0">
                <a:solidFill>
                  <a:srgbClr val="000000"/>
                </a:solidFill>
                <a:latin typeface="Georgia Pro Bold"/>
              </a:rPr>
              <a:t> de </a:t>
            </a:r>
            <a:r>
              <a:rPr lang="en-US" sz="1200" dirty="0" err="1">
                <a:solidFill>
                  <a:srgbClr val="000000"/>
                </a:solidFill>
                <a:latin typeface="Georgia Pro Bold"/>
              </a:rPr>
              <a:t>contar</a:t>
            </a:r>
            <a:r>
              <a:rPr lang="en-US" sz="1200" dirty="0">
                <a:solidFill>
                  <a:srgbClr val="000000"/>
                </a:solidFill>
                <a:latin typeface="Georgia Pro Bold"/>
              </a:rPr>
              <a:t> con la </a:t>
            </a:r>
            <a:r>
              <a:rPr lang="en-US" sz="1200" dirty="0" err="1">
                <a:solidFill>
                  <a:srgbClr val="000000"/>
                </a:solidFill>
                <a:latin typeface="Georgia Pro Bold"/>
              </a:rPr>
              <a:t>representación</a:t>
            </a:r>
            <a:r>
              <a:rPr lang="en-US" sz="1200" dirty="0">
                <a:solidFill>
                  <a:srgbClr val="000000"/>
                </a:solidFill>
                <a:latin typeface="Georgia Pro Bold"/>
              </a:rPr>
              <a:t> de un </a:t>
            </a:r>
            <a:r>
              <a:rPr lang="en-US" sz="1200" dirty="0" err="1">
                <a:solidFill>
                  <a:srgbClr val="000000"/>
                </a:solidFill>
                <a:latin typeface="Georgia Pro Bold"/>
              </a:rPr>
              <a:t>agente</a:t>
            </a:r>
            <a:r>
              <a:rPr lang="en-US" sz="1200" dirty="0">
                <a:solidFill>
                  <a:srgbClr val="000000"/>
                </a:solidFill>
                <a:latin typeface="Georgia Pro Bold"/>
              </a:rPr>
              <a:t>: </a:t>
            </a:r>
            <a:r>
              <a:rPr lang="en-US" sz="1200" dirty="0">
                <a:solidFill>
                  <a:srgbClr val="000000"/>
                </a:solidFill>
                <a:latin typeface="Georgia Pro"/>
              </a:rPr>
              <a:t>Conmigo </a:t>
            </a:r>
            <a:r>
              <a:rPr lang="en-US" sz="1200" dirty="0" err="1">
                <a:solidFill>
                  <a:srgbClr val="000000"/>
                </a:solidFill>
                <a:latin typeface="Georgia Pro"/>
              </a:rPr>
              <a:t>como</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compra</a:t>
            </a:r>
            <a:r>
              <a:rPr lang="en-US" sz="1200" dirty="0">
                <a:solidFill>
                  <a:srgbClr val="000000"/>
                </a:solidFill>
                <a:latin typeface="Georgia Pro"/>
              </a:rPr>
              <a:t> de </a:t>
            </a:r>
            <a:r>
              <a:rPr lang="en-US" sz="1200" dirty="0" err="1">
                <a:solidFill>
                  <a:srgbClr val="000000"/>
                </a:solidFill>
                <a:latin typeface="Georgia Pro"/>
              </a:rPr>
              <a:t>obra</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beneficias</a:t>
            </a:r>
            <a:r>
              <a:rPr lang="en-US" sz="1200" dirty="0">
                <a:solidFill>
                  <a:srgbClr val="000000"/>
                </a:solidFill>
                <a:latin typeface="Georgia Pro"/>
              </a:rPr>
              <a:t> de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negociación</a:t>
            </a:r>
            <a:r>
              <a:rPr lang="en-US" sz="1200" dirty="0">
                <a:solidFill>
                  <a:srgbClr val="000000"/>
                </a:solidFill>
                <a:latin typeface="Georgia Pro"/>
              </a:rPr>
              <a:t> </a:t>
            </a:r>
            <a:r>
              <a:rPr lang="en-US" sz="1200" dirty="0" err="1">
                <a:solidFill>
                  <a:srgbClr val="000000"/>
                </a:solidFill>
                <a:latin typeface="Georgia Pro"/>
              </a:rPr>
              <a:t>profesional</a:t>
            </a:r>
            <a:r>
              <a:rPr lang="en-US" sz="1200" dirty="0">
                <a:solidFill>
                  <a:srgbClr val="000000"/>
                </a:solidFill>
                <a:latin typeface="Georgia Pro"/>
              </a:rPr>
              <a:t>, de </a:t>
            </a:r>
            <a:r>
              <a:rPr lang="en-US" sz="1200" dirty="0" err="1">
                <a:solidFill>
                  <a:srgbClr val="000000"/>
                </a:solidFill>
                <a:latin typeface="Georgia Pro"/>
              </a:rPr>
              <a:t>conocimientos</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proceso</a:t>
            </a:r>
            <a:r>
              <a:rPr lang="en-US" sz="1200" dirty="0">
                <a:solidFill>
                  <a:srgbClr val="000000"/>
                </a:solidFill>
                <a:latin typeface="Georgia Pro"/>
              </a:rPr>
              <a:t> de </a:t>
            </a:r>
            <a:r>
              <a:rPr lang="en-US" sz="1200" dirty="0" err="1">
                <a:solidFill>
                  <a:srgbClr val="000000"/>
                </a:solidFill>
                <a:latin typeface="Georgia Pro"/>
              </a:rPr>
              <a:t>construcción</a:t>
            </a:r>
            <a:r>
              <a:rPr lang="en-US" sz="1200" dirty="0">
                <a:solidFill>
                  <a:srgbClr val="000000"/>
                </a:solidFill>
                <a:latin typeface="Georgia Pro"/>
              </a:rPr>
              <a:t> y de </a:t>
            </a:r>
            <a:r>
              <a:rPr lang="en-US" sz="1200" dirty="0" err="1">
                <a:solidFill>
                  <a:srgbClr val="000000"/>
                </a:solidFill>
                <a:latin typeface="Georgia Pro"/>
              </a:rPr>
              <a:t>alguien</a:t>
            </a:r>
            <a:r>
              <a:rPr lang="en-US" sz="1200" dirty="0">
                <a:solidFill>
                  <a:srgbClr val="000000"/>
                </a:solidFill>
                <a:latin typeface="Georgia Pro"/>
              </a:rPr>
              <a:t> que </a:t>
            </a:r>
            <a:r>
              <a:rPr lang="en-US" sz="1200" dirty="0" err="1">
                <a:solidFill>
                  <a:srgbClr val="000000"/>
                </a:solidFill>
                <a:latin typeface="Georgia Pro"/>
              </a:rPr>
              <a:t>defienda</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intereses</a:t>
            </a:r>
            <a:r>
              <a:rPr lang="en-US" sz="1200" dirty="0">
                <a:solidFill>
                  <a:srgbClr val="000000"/>
                </a:solidFill>
                <a:latin typeface="Georgia Pro"/>
              </a:rPr>
              <a:t>. Mi </a:t>
            </a:r>
            <a:r>
              <a:rPr lang="en-US" sz="1200" dirty="0" err="1">
                <a:solidFill>
                  <a:srgbClr val="000000"/>
                </a:solidFill>
                <a:latin typeface="Georgia Pro"/>
              </a:rPr>
              <a:t>presencia</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ser inestimable para </a:t>
            </a:r>
            <a:r>
              <a:rPr lang="en-US" sz="1200" dirty="0" err="1">
                <a:solidFill>
                  <a:srgbClr val="000000"/>
                </a:solidFill>
                <a:latin typeface="Georgia Pro"/>
              </a:rPr>
              <a:t>navegar</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contratos</a:t>
            </a:r>
            <a:r>
              <a:rPr lang="en-US" sz="1200" dirty="0">
                <a:solidFill>
                  <a:srgbClr val="000000"/>
                </a:solidFill>
                <a:latin typeface="Georgia Pro"/>
              </a:rPr>
              <a:t>, </a:t>
            </a:r>
            <a:r>
              <a:rPr lang="en-US" sz="1200" dirty="0" err="1">
                <a:solidFill>
                  <a:srgbClr val="000000"/>
                </a:solidFill>
                <a:latin typeface="Georgia Pro"/>
              </a:rPr>
              <a:t>elegir</a:t>
            </a:r>
            <a:r>
              <a:rPr lang="en-US" sz="1200" dirty="0">
                <a:solidFill>
                  <a:srgbClr val="000000"/>
                </a:solidFill>
                <a:latin typeface="Georgia Pro"/>
              </a:rPr>
              <a:t> </a:t>
            </a:r>
            <a:r>
              <a:rPr lang="en-US" sz="1200" dirty="0" err="1">
                <a:solidFill>
                  <a:srgbClr val="000000"/>
                </a:solidFill>
                <a:latin typeface="Georgia Pro"/>
              </a:rPr>
              <a:t>mejoras</a:t>
            </a:r>
            <a:r>
              <a:rPr lang="en-US" sz="1200" dirty="0">
                <a:solidFill>
                  <a:srgbClr val="000000"/>
                </a:solidFill>
                <a:latin typeface="Georgia Pro"/>
              </a:rPr>
              <a:t> y </a:t>
            </a:r>
            <a:r>
              <a:rPr lang="en-US" sz="1200" dirty="0" err="1">
                <a:solidFill>
                  <a:srgbClr val="000000"/>
                </a:solidFill>
                <a:latin typeface="Georgia Pro"/>
              </a:rPr>
              <a:t>asegurarte</a:t>
            </a:r>
            <a:r>
              <a:rPr lang="en-US" sz="1200" dirty="0">
                <a:solidFill>
                  <a:srgbClr val="000000"/>
                </a:solidFill>
                <a:latin typeface="Georgia Pro"/>
              </a:rPr>
              <a:t> de que </a:t>
            </a:r>
            <a:r>
              <a:rPr lang="en-US" sz="1200" dirty="0" err="1">
                <a:solidFill>
                  <a:srgbClr val="000000"/>
                </a:solidFill>
                <a:latin typeface="Georgia Pro"/>
              </a:rPr>
              <a:t>tomas</a:t>
            </a:r>
            <a:r>
              <a:rPr lang="en-US" sz="1200" dirty="0">
                <a:solidFill>
                  <a:srgbClr val="000000"/>
                </a:solidFill>
                <a:latin typeface="Georgia Pro"/>
              </a:rPr>
              <a:t> las </a:t>
            </a:r>
            <a:r>
              <a:rPr lang="en-US" sz="1200" dirty="0" err="1">
                <a:solidFill>
                  <a:srgbClr val="000000"/>
                </a:solidFill>
                <a:latin typeface="Georgia Pro"/>
              </a:rPr>
              <a:t>decisiones</a:t>
            </a:r>
            <a:r>
              <a:rPr lang="en-US" sz="1200" dirty="0">
                <a:solidFill>
                  <a:srgbClr val="000000"/>
                </a:solidFill>
                <a:latin typeface="Georgia Pro"/>
              </a:rPr>
              <a:t> </a:t>
            </a:r>
            <a:r>
              <a:rPr lang="en-US" sz="1200" dirty="0" err="1">
                <a:solidFill>
                  <a:srgbClr val="000000"/>
                </a:solidFill>
                <a:latin typeface="Georgia Pro"/>
              </a:rPr>
              <a:t>correctas</a:t>
            </a:r>
            <a:r>
              <a:rPr lang="en-US" sz="1200" dirty="0">
                <a:solidFill>
                  <a:srgbClr val="000000"/>
                </a:solidFill>
                <a:latin typeface="Georgia Pro"/>
              </a:rPr>
              <a:t> para </a:t>
            </a:r>
            <a:r>
              <a:rPr lang="en-US" sz="1200" dirty="0" err="1">
                <a:solidFill>
                  <a:srgbClr val="000000"/>
                </a:solidFill>
                <a:latin typeface="Georgia Pro"/>
              </a:rPr>
              <a:t>maximizar</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ROI </a:t>
            </a:r>
            <a:r>
              <a:rPr lang="en-US" sz="1200" dirty="0" err="1">
                <a:solidFill>
                  <a:srgbClr val="000000"/>
                </a:solidFill>
                <a:latin typeface="Georgia Pro"/>
              </a:rPr>
              <a:t>en</a:t>
            </a:r>
            <a:r>
              <a:rPr lang="en-US" sz="1200" dirty="0">
                <a:solidFill>
                  <a:srgbClr val="000000"/>
                </a:solidFill>
                <a:latin typeface="Georgia Pro"/>
              </a:rPr>
              <a:t> la </a:t>
            </a:r>
            <a:r>
              <a:rPr lang="en-US" sz="1200" dirty="0" err="1">
                <a:solidFill>
                  <a:srgbClr val="000000"/>
                </a:solidFill>
                <a:latin typeface="Georgia Pro"/>
              </a:rPr>
              <a:t>reventa</a:t>
            </a:r>
            <a:r>
              <a:rPr lang="en-US" sz="1200" dirty="0">
                <a:solidFill>
                  <a:srgbClr val="000000"/>
                </a:solidFill>
                <a:latin typeface="Georgia Pro"/>
              </a:rPr>
              <a:t>. </a:t>
            </a:r>
          </a:p>
          <a:p>
            <a:pPr algn="just">
              <a:lnSpc>
                <a:spcPts val="1439"/>
              </a:lnSpc>
            </a:pPr>
            <a:endParaRPr lang="en-US" sz="1200" dirty="0">
              <a:solidFill>
                <a:srgbClr val="000000"/>
              </a:solidFill>
              <a:latin typeface="Georgia Pro"/>
            </a:endParaRPr>
          </a:p>
          <a:p>
            <a:pPr algn="just">
              <a:lnSpc>
                <a:spcPts val="1439"/>
              </a:lnSpc>
            </a:pPr>
            <a:r>
              <a:rPr lang="en-US" sz="1200" dirty="0" err="1">
                <a:solidFill>
                  <a:srgbClr val="000000"/>
                </a:solidFill>
                <a:latin typeface="Georgia Pro Bold"/>
              </a:rPr>
              <a:t>Comunicación</a:t>
            </a:r>
            <a:r>
              <a:rPr lang="en-US" sz="1200" dirty="0">
                <a:solidFill>
                  <a:srgbClr val="000000"/>
                </a:solidFill>
                <a:latin typeface="Georgia Pro Bold"/>
              </a:rPr>
              <a:t> con </a:t>
            </a:r>
            <a:r>
              <a:rPr lang="en-US" sz="1200" dirty="0" err="1">
                <a:solidFill>
                  <a:srgbClr val="000000"/>
                </a:solidFill>
                <a:latin typeface="Georgia Pro Bold"/>
              </a:rPr>
              <a:t>los</a:t>
            </a:r>
            <a:r>
              <a:rPr lang="en-US" sz="1200" dirty="0">
                <a:solidFill>
                  <a:srgbClr val="000000"/>
                </a:solidFill>
                <a:latin typeface="Georgia Pro Bold"/>
              </a:rPr>
              <a:t> </a:t>
            </a:r>
            <a:r>
              <a:rPr lang="en-US" sz="1200" dirty="0" err="1">
                <a:solidFill>
                  <a:srgbClr val="000000"/>
                </a:solidFill>
                <a:latin typeface="Georgia Pro Bold"/>
              </a:rPr>
              <a:t>promotores</a:t>
            </a:r>
            <a:r>
              <a:rPr lang="en-US" sz="1200" dirty="0">
                <a:solidFill>
                  <a:srgbClr val="000000"/>
                </a:solidFill>
                <a:latin typeface="Georgia Pro Bold"/>
              </a:rPr>
              <a:t>: </a:t>
            </a:r>
            <a:r>
              <a:rPr lang="en-US" sz="1200" dirty="0" err="1">
                <a:solidFill>
                  <a:srgbClr val="000000"/>
                </a:solidFill>
                <a:latin typeface="Georgia Pro"/>
              </a:rPr>
              <a:t>Contar</a:t>
            </a:r>
            <a:r>
              <a:rPr lang="en-US" sz="1200" dirty="0">
                <a:solidFill>
                  <a:srgbClr val="000000"/>
                </a:solidFill>
                <a:latin typeface="Georgia Pro"/>
              </a:rPr>
              <a:t> con un </a:t>
            </a:r>
            <a:r>
              <a:rPr lang="en-US" sz="1200" dirty="0" err="1">
                <a:solidFill>
                  <a:srgbClr val="000000"/>
                </a:solidFill>
                <a:latin typeface="Georgia Pro"/>
              </a:rPr>
              <a:t>agente</a:t>
            </a:r>
            <a:r>
              <a:rPr lang="en-US" sz="1200" dirty="0">
                <a:solidFill>
                  <a:srgbClr val="000000"/>
                </a:solidFill>
                <a:latin typeface="Georgia Pro"/>
              </a:rPr>
              <a:t> del comprador para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a:t>
            </a:r>
            <a:r>
              <a:rPr lang="en-US" sz="1200" dirty="0" err="1">
                <a:solidFill>
                  <a:srgbClr val="000000"/>
                </a:solidFill>
                <a:latin typeface="Georgia Pro"/>
              </a:rPr>
              <a:t>construcción</a:t>
            </a:r>
            <a:r>
              <a:rPr lang="en-US" sz="1200" dirty="0">
                <a:solidFill>
                  <a:srgbClr val="000000"/>
                </a:solidFill>
                <a:latin typeface="Georgia Pro"/>
              </a:rPr>
              <a:t> </a:t>
            </a:r>
            <a:r>
              <a:rPr lang="en-US" sz="1200" dirty="0" err="1">
                <a:solidFill>
                  <a:srgbClr val="000000"/>
                </a:solidFill>
                <a:latin typeface="Georgia Pro"/>
              </a:rPr>
              <a:t>ofrece</a:t>
            </a:r>
            <a:r>
              <a:rPr lang="en-US" sz="1200" dirty="0">
                <a:solidFill>
                  <a:srgbClr val="000000"/>
                </a:solidFill>
                <a:latin typeface="Georgia Pro"/>
              </a:rPr>
              <a:t> </a:t>
            </a:r>
            <a:r>
              <a:rPr lang="en-US" sz="1200" dirty="0" err="1">
                <a:solidFill>
                  <a:srgbClr val="000000"/>
                </a:solidFill>
                <a:latin typeface="Georgia Pro"/>
              </a:rPr>
              <a:t>numerosas</a:t>
            </a:r>
            <a:r>
              <a:rPr lang="en-US" sz="1200" dirty="0">
                <a:solidFill>
                  <a:srgbClr val="000000"/>
                </a:solidFill>
                <a:latin typeface="Georgia Pro"/>
              </a:rPr>
              <a:t> </a:t>
            </a:r>
            <a:r>
              <a:rPr lang="en-US" sz="1200" dirty="0" err="1">
                <a:solidFill>
                  <a:srgbClr val="000000"/>
                </a:solidFill>
                <a:latin typeface="Georgia Pro"/>
              </a:rPr>
              <a:t>ventajas</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la </a:t>
            </a:r>
            <a:r>
              <a:rPr lang="en-US" sz="1200" dirty="0" err="1">
                <a:solidFill>
                  <a:srgbClr val="000000"/>
                </a:solidFill>
                <a:latin typeface="Georgia Pro"/>
              </a:rPr>
              <a:t>negociación</a:t>
            </a:r>
            <a:r>
              <a:rPr lang="en-US" sz="1200" dirty="0">
                <a:solidFill>
                  <a:srgbClr val="000000"/>
                </a:solidFill>
                <a:latin typeface="Georgia Pro"/>
              </a:rPr>
              <a:t> </a:t>
            </a:r>
            <a:r>
              <a:rPr lang="en-US" sz="1200" dirty="0" err="1">
                <a:solidFill>
                  <a:srgbClr val="000000"/>
                </a:solidFill>
                <a:latin typeface="Georgia Pro"/>
              </a:rPr>
              <a:t>experta</a:t>
            </a:r>
            <a:r>
              <a:rPr lang="en-US" sz="1200" dirty="0">
                <a:solidFill>
                  <a:srgbClr val="000000"/>
                </a:solidFill>
                <a:latin typeface="Georgia Pro"/>
              </a:rPr>
              <a:t>, la </a:t>
            </a:r>
            <a:r>
              <a:rPr lang="en-US" sz="1200" dirty="0" err="1">
                <a:solidFill>
                  <a:srgbClr val="000000"/>
                </a:solidFill>
                <a:latin typeface="Georgia Pro"/>
              </a:rPr>
              <a:t>comprensión</a:t>
            </a:r>
            <a:r>
              <a:rPr lang="en-US" sz="1200" dirty="0">
                <a:solidFill>
                  <a:srgbClr val="000000"/>
                </a:solidFill>
                <a:latin typeface="Georgia Pro"/>
              </a:rPr>
              <a:t> del </a:t>
            </a:r>
            <a:r>
              <a:rPr lang="en-US" sz="1200" dirty="0" err="1">
                <a:solidFill>
                  <a:srgbClr val="000000"/>
                </a:solidFill>
                <a:latin typeface="Georgia Pro"/>
              </a:rPr>
              <a:t>proceso</a:t>
            </a:r>
            <a:r>
              <a:rPr lang="en-US" sz="1200" dirty="0">
                <a:solidFill>
                  <a:srgbClr val="000000"/>
                </a:solidFill>
                <a:latin typeface="Georgia Pro"/>
              </a:rPr>
              <a:t> de </a:t>
            </a:r>
            <a:r>
              <a:rPr lang="en-US" sz="1200" dirty="0" err="1">
                <a:solidFill>
                  <a:srgbClr val="000000"/>
                </a:solidFill>
                <a:latin typeface="Georgia Pro"/>
              </a:rPr>
              <a:t>construcción</a:t>
            </a:r>
            <a:r>
              <a:rPr lang="en-US" sz="1200" dirty="0">
                <a:solidFill>
                  <a:srgbClr val="000000"/>
                </a:solidFill>
                <a:latin typeface="Georgia Pro"/>
              </a:rPr>
              <a:t> y la </a:t>
            </a:r>
            <a:r>
              <a:rPr lang="en-US" sz="1200" dirty="0" err="1">
                <a:solidFill>
                  <a:srgbClr val="000000"/>
                </a:solidFill>
                <a:latin typeface="Georgia Pro"/>
              </a:rPr>
              <a:t>defensa</a:t>
            </a:r>
            <a:r>
              <a:rPr lang="en-US" sz="1200" dirty="0">
                <a:solidFill>
                  <a:srgbClr val="000000"/>
                </a:solidFill>
                <a:latin typeface="Georgia Pro"/>
              </a:rPr>
              <a:t> de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intereses</a:t>
            </a:r>
            <a:r>
              <a:rPr lang="en-US" sz="1200" dirty="0">
                <a:solidFill>
                  <a:srgbClr val="000000"/>
                </a:solidFill>
                <a:latin typeface="Georgia Pro"/>
              </a:rPr>
              <a:t>. Mi </a:t>
            </a:r>
            <a:r>
              <a:rPr lang="en-US" sz="1200" dirty="0" err="1">
                <a:solidFill>
                  <a:srgbClr val="000000"/>
                </a:solidFill>
                <a:latin typeface="Georgia Pro"/>
              </a:rPr>
              <a:t>participación</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ser inestimable a la hora de </a:t>
            </a:r>
            <a:r>
              <a:rPr lang="en-US" sz="1200" dirty="0" err="1">
                <a:solidFill>
                  <a:srgbClr val="000000"/>
                </a:solidFill>
                <a:latin typeface="Georgia Pro"/>
              </a:rPr>
              <a:t>negociar</a:t>
            </a:r>
            <a:r>
              <a:rPr lang="en-US" sz="1200" dirty="0">
                <a:solidFill>
                  <a:srgbClr val="000000"/>
                </a:solidFill>
                <a:latin typeface="Georgia Pro"/>
              </a:rPr>
              <a:t> </a:t>
            </a:r>
            <a:r>
              <a:rPr lang="en-US" sz="1200" dirty="0" err="1">
                <a:solidFill>
                  <a:srgbClr val="000000"/>
                </a:solidFill>
                <a:latin typeface="Georgia Pro"/>
              </a:rPr>
              <a:t>contratos</a:t>
            </a:r>
            <a:r>
              <a:rPr lang="en-US" sz="1200" dirty="0">
                <a:solidFill>
                  <a:srgbClr val="000000"/>
                </a:solidFill>
                <a:latin typeface="Georgia Pro"/>
              </a:rPr>
              <a:t>, </a:t>
            </a:r>
            <a:r>
              <a:rPr lang="en-US" sz="1200" dirty="0" err="1">
                <a:solidFill>
                  <a:srgbClr val="000000"/>
                </a:solidFill>
                <a:latin typeface="Georgia Pro"/>
              </a:rPr>
              <a:t>seleccionar</a:t>
            </a:r>
            <a:r>
              <a:rPr lang="en-US" sz="1200" dirty="0">
                <a:solidFill>
                  <a:srgbClr val="000000"/>
                </a:solidFill>
                <a:latin typeface="Georgia Pro"/>
              </a:rPr>
              <a:t> </a:t>
            </a:r>
            <a:r>
              <a:rPr lang="en-US" sz="1200" dirty="0" err="1">
                <a:solidFill>
                  <a:srgbClr val="000000"/>
                </a:solidFill>
                <a:latin typeface="Georgia Pro"/>
              </a:rPr>
              <a:t>mejoras</a:t>
            </a:r>
            <a:r>
              <a:rPr lang="en-US" sz="1200" dirty="0">
                <a:solidFill>
                  <a:srgbClr val="000000"/>
                </a:solidFill>
                <a:latin typeface="Georgia Pro"/>
              </a:rPr>
              <a:t> y </a:t>
            </a:r>
            <a:r>
              <a:rPr lang="en-US" sz="1200" dirty="0" err="1">
                <a:solidFill>
                  <a:srgbClr val="000000"/>
                </a:solidFill>
                <a:latin typeface="Georgia Pro"/>
              </a:rPr>
              <a:t>tomar</a:t>
            </a:r>
            <a:r>
              <a:rPr lang="en-US" sz="1200" dirty="0">
                <a:solidFill>
                  <a:srgbClr val="000000"/>
                </a:solidFill>
                <a:latin typeface="Georgia Pro"/>
              </a:rPr>
              <a:t> </a:t>
            </a:r>
            <a:r>
              <a:rPr lang="en-US" sz="1200" dirty="0" err="1">
                <a:solidFill>
                  <a:srgbClr val="000000"/>
                </a:solidFill>
                <a:latin typeface="Georgia Pro"/>
              </a:rPr>
              <a:t>decisiones</a:t>
            </a:r>
            <a:r>
              <a:rPr lang="en-US" sz="1200" dirty="0">
                <a:solidFill>
                  <a:srgbClr val="000000"/>
                </a:solidFill>
                <a:latin typeface="Georgia Pro"/>
              </a:rPr>
              <a:t> que </a:t>
            </a:r>
            <a:r>
              <a:rPr lang="en-US" sz="1200" dirty="0" err="1">
                <a:solidFill>
                  <a:srgbClr val="000000"/>
                </a:solidFill>
                <a:latin typeface="Georgia Pro"/>
              </a:rPr>
              <a:t>maximicen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rendimiento</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inversión</a:t>
            </a:r>
            <a:r>
              <a:rPr lang="en-US" sz="1200" dirty="0">
                <a:solidFill>
                  <a:srgbClr val="000000"/>
                </a:solidFill>
                <a:latin typeface="Georgia Pro"/>
              </a:rPr>
              <a:t> </a:t>
            </a:r>
            <a:r>
              <a:rPr lang="en-US" sz="1200" dirty="0" err="1">
                <a:solidFill>
                  <a:srgbClr val="000000"/>
                </a:solidFill>
                <a:latin typeface="Georgia Pro"/>
              </a:rPr>
              <a:t>cuando</a:t>
            </a:r>
            <a:r>
              <a:rPr lang="en-US" sz="1200" dirty="0">
                <a:solidFill>
                  <a:srgbClr val="000000"/>
                </a:solidFill>
                <a:latin typeface="Georgia Pro"/>
              </a:rPr>
              <a:t> </a:t>
            </a:r>
            <a:r>
              <a:rPr lang="en-US" sz="1200" dirty="0" err="1">
                <a:solidFill>
                  <a:srgbClr val="000000"/>
                </a:solidFill>
                <a:latin typeface="Georgia Pro"/>
              </a:rPr>
              <a:t>decidas</a:t>
            </a:r>
            <a:r>
              <a:rPr lang="en-US" sz="1200" dirty="0">
                <a:solidFill>
                  <a:srgbClr val="000000"/>
                </a:solidFill>
                <a:latin typeface="Georgia Pro"/>
              </a:rPr>
              <a:t> </a:t>
            </a:r>
            <a:r>
              <a:rPr lang="en-US" sz="1200" dirty="0" err="1">
                <a:solidFill>
                  <a:srgbClr val="000000"/>
                </a:solidFill>
                <a:latin typeface="Georgia Pro"/>
              </a:rPr>
              <a:t>revender</a:t>
            </a:r>
            <a:r>
              <a:rPr lang="en-US" sz="1200" dirty="0">
                <a:solidFill>
                  <a:srgbClr val="000000"/>
                </a:solidFill>
                <a:latin typeface="Georgia Pro"/>
              </a:rPr>
              <a:t>.</a:t>
            </a:r>
          </a:p>
          <a:p>
            <a:pPr algn="just">
              <a:lnSpc>
                <a:spcPts val="1439"/>
              </a:lnSpc>
            </a:pPr>
            <a:endParaRPr lang="en-US" sz="1200" dirty="0">
              <a:solidFill>
                <a:srgbClr val="000000"/>
              </a:solidFill>
              <a:latin typeface="Georgia Pro"/>
            </a:endParaRPr>
          </a:p>
        </p:txBody>
      </p:sp>
      <p:grpSp>
        <p:nvGrpSpPr>
          <p:cNvPr id="9" name="Group 9"/>
          <p:cNvGrpSpPr/>
          <p:nvPr/>
        </p:nvGrpSpPr>
        <p:grpSpPr>
          <a:xfrm>
            <a:off x="4086607" y="6430433"/>
            <a:ext cx="3232847" cy="2850727"/>
            <a:chOff x="0" y="0"/>
            <a:chExt cx="1126918" cy="993717"/>
          </a:xfrm>
        </p:grpSpPr>
        <p:sp>
          <p:nvSpPr>
            <p:cNvPr id="10" name="Freeform 10"/>
            <p:cNvSpPr/>
            <p:nvPr/>
          </p:nvSpPr>
          <p:spPr>
            <a:xfrm>
              <a:off x="0" y="0"/>
              <a:ext cx="1126919" cy="993717"/>
            </a:xfrm>
            <a:custGeom>
              <a:avLst/>
              <a:gdLst/>
              <a:ahLst/>
              <a:cxnLst/>
              <a:rect l="l" t="t" r="r" b="b"/>
              <a:pathLst>
                <a:path w="1126919" h="993717">
                  <a:moveTo>
                    <a:pt x="0" y="0"/>
                  </a:moveTo>
                  <a:lnTo>
                    <a:pt x="1126919" y="0"/>
                  </a:lnTo>
                  <a:lnTo>
                    <a:pt x="1126919" y="993717"/>
                  </a:lnTo>
                  <a:lnTo>
                    <a:pt x="0" y="993717"/>
                  </a:lnTo>
                  <a:close/>
                </a:path>
              </a:pathLst>
            </a:custGeom>
            <a:solidFill>
              <a:srgbClr val="D8D4D4"/>
            </a:solidFill>
          </p:spPr>
          <p:txBody>
            <a:bodyPr/>
            <a:lstStyle/>
            <a:p>
              <a:endParaRPr lang="en-US"/>
            </a:p>
          </p:txBody>
        </p:sp>
        <p:sp>
          <p:nvSpPr>
            <p:cNvPr id="11" name="TextBox 11"/>
            <p:cNvSpPr txBox="1"/>
            <p:nvPr/>
          </p:nvSpPr>
          <p:spPr>
            <a:xfrm>
              <a:off x="0" y="-28575"/>
              <a:ext cx="1126918" cy="1022292"/>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4326395" y="6667711"/>
            <a:ext cx="2753271" cy="2490297"/>
          </a:xfrm>
          <a:prstGeom prst="rect">
            <a:avLst/>
          </a:prstGeom>
        </p:spPr>
        <p:txBody>
          <a:bodyPr lIns="0" tIns="0" rIns="0" bIns="0" rtlCol="0" anchor="t">
            <a:spAutoFit/>
          </a:bodyPr>
          <a:lstStyle/>
          <a:p>
            <a:pPr algn="just">
              <a:lnSpc>
                <a:spcPts val="1494"/>
              </a:lnSpc>
            </a:pPr>
            <a:r>
              <a:rPr lang="en-US" sz="1100" dirty="0">
                <a:solidFill>
                  <a:srgbClr val="000000"/>
                </a:solidFill>
                <a:latin typeface="Georgia Pro"/>
              </a:rPr>
              <a:t>En medio de la </a:t>
            </a:r>
            <a:r>
              <a:rPr lang="en-US" sz="1100" dirty="0" err="1">
                <a:solidFill>
                  <a:srgbClr val="000000"/>
                </a:solidFill>
                <a:latin typeface="Georgia Pro"/>
              </a:rPr>
              <a:t>emoción</a:t>
            </a:r>
            <a:r>
              <a:rPr lang="en-US" sz="1100" dirty="0">
                <a:solidFill>
                  <a:srgbClr val="000000"/>
                </a:solidFill>
                <a:latin typeface="Georgia Pro"/>
              </a:rPr>
              <a:t> de </a:t>
            </a:r>
            <a:r>
              <a:rPr lang="en-US" sz="1100" dirty="0" err="1">
                <a:solidFill>
                  <a:srgbClr val="000000"/>
                </a:solidFill>
                <a:latin typeface="Georgia Pro"/>
              </a:rPr>
              <a:t>explorar</a:t>
            </a:r>
            <a:r>
              <a:rPr lang="en-US" sz="1100" dirty="0">
                <a:solidFill>
                  <a:srgbClr val="000000"/>
                </a:solidFill>
                <a:latin typeface="Georgia Pro"/>
              </a:rPr>
              <a:t> casas de </a:t>
            </a:r>
            <a:r>
              <a:rPr lang="en-US" sz="1100" dirty="0" err="1">
                <a:solidFill>
                  <a:srgbClr val="000000"/>
                </a:solidFill>
                <a:latin typeface="Georgia Pro"/>
              </a:rPr>
              <a:t>nueva</a:t>
            </a:r>
            <a:r>
              <a:rPr lang="en-US" sz="1100" dirty="0">
                <a:solidFill>
                  <a:srgbClr val="000000"/>
                </a:solidFill>
                <a:latin typeface="Georgia Pro"/>
              </a:rPr>
              <a:t> </a:t>
            </a:r>
            <a:r>
              <a:rPr lang="en-US" sz="1100" dirty="0" err="1">
                <a:solidFill>
                  <a:srgbClr val="000000"/>
                </a:solidFill>
                <a:latin typeface="Georgia Pro"/>
              </a:rPr>
              <a:t>construcción</a:t>
            </a:r>
            <a:r>
              <a:rPr lang="en-US" sz="1100" dirty="0">
                <a:solidFill>
                  <a:srgbClr val="000000"/>
                </a:solidFill>
                <a:latin typeface="Georgia Pro"/>
              </a:rPr>
              <a:t>, es </a:t>
            </a:r>
            <a:r>
              <a:rPr lang="en-US" sz="1100" dirty="0" err="1">
                <a:solidFill>
                  <a:srgbClr val="000000"/>
                </a:solidFill>
                <a:latin typeface="Georgia Pro"/>
              </a:rPr>
              <a:t>fácil</a:t>
            </a:r>
            <a:r>
              <a:rPr lang="en-US" sz="1100" dirty="0">
                <a:solidFill>
                  <a:srgbClr val="000000"/>
                </a:solidFill>
                <a:latin typeface="Georgia Pro"/>
              </a:rPr>
              <a:t> pasar </a:t>
            </a:r>
            <a:r>
              <a:rPr lang="en-US" sz="1100" dirty="0" err="1">
                <a:solidFill>
                  <a:srgbClr val="000000"/>
                </a:solidFill>
                <a:latin typeface="Georgia Pro"/>
              </a:rPr>
              <a:t>por</a:t>
            </a:r>
            <a:r>
              <a:rPr lang="en-US" sz="1100" dirty="0">
                <a:solidFill>
                  <a:srgbClr val="000000"/>
                </a:solidFill>
                <a:latin typeface="Georgia Pro"/>
              </a:rPr>
              <a:t> alto </a:t>
            </a:r>
            <a:r>
              <a:rPr lang="en-US" sz="1100" dirty="0" err="1">
                <a:solidFill>
                  <a:srgbClr val="000000"/>
                </a:solidFill>
                <a:latin typeface="Georgia Pro"/>
              </a:rPr>
              <a:t>los</a:t>
            </a:r>
            <a:r>
              <a:rPr lang="en-US" sz="1100" dirty="0">
                <a:solidFill>
                  <a:srgbClr val="000000"/>
                </a:solidFill>
                <a:latin typeface="Georgia Pro"/>
              </a:rPr>
              <a:t> </a:t>
            </a:r>
            <a:r>
              <a:rPr lang="en-US" sz="1100" dirty="0" err="1">
                <a:solidFill>
                  <a:srgbClr val="000000"/>
                </a:solidFill>
                <a:latin typeface="Georgia Pro"/>
              </a:rPr>
              <a:t>matices</a:t>
            </a:r>
            <a:r>
              <a:rPr lang="en-US" sz="1100" dirty="0">
                <a:solidFill>
                  <a:srgbClr val="000000"/>
                </a:solidFill>
                <a:latin typeface="Georgia Pro"/>
              </a:rPr>
              <a:t> de la </a:t>
            </a:r>
            <a:r>
              <a:rPr lang="en-US" sz="1100" dirty="0" err="1">
                <a:solidFill>
                  <a:srgbClr val="000000"/>
                </a:solidFill>
                <a:latin typeface="Georgia Pro"/>
              </a:rPr>
              <a:t>representación</a:t>
            </a:r>
            <a:r>
              <a:rPr lang="en-US" sz="1100" dirty="0">
                <a:solidFill>
                  <a:srgbClr val="000000"/>
                </a:solidFill>
                <a:latin typeface="Georgia Pro"/>
              </a:rPr>
              <a:t> del </a:t>
            </a:r>
            <a:r>
              <a:rPr lang="en-US" sz="1100" dirty="0" err="1">
                <a:solidFill>
                  <a:srgbClr val="000000"/>
                </a:solidFill>
                <a:latin typeface="Georgia Pro"/>
              </a:rPr>
              <a:t>agente</a:t>
            </a:r>
            <a:r>
              <a:rPr lang="en-US" sz="1100" dirty="0">
                <a:solidFill>
                  <a:srgbClr val="000000"/>
                </a:solidFill>
                <a:latin typeface="Georgia Pro"/>
              </a:rPr>
              <a:t> y las </a:t>
            </a:r>
            <a:r>
              <a:rPr lang="en-US" sz="1100" dirty="0" err="1">
                <a:solidFill>
                  <a:srgbClr val="000000"/>
                </a:solidFill>
                <a:latin typeface="Georgia Pro"/>
              </a:rPr>
              <a:t>políticas</a:t>
            </a:r>
            <a:r>
              <a:rPr lang="en-US" sz="1100" dirty="0">
                <a:solidFill>
                  <a:srgbClr val="000000"/>
                </a:solidFill>
                <a:latin typeface="Georgia Pro"/>
              </a:rPr>
              <a:t> de </a:t>
            </a:r>
            <a:r>
              <a:rPr lang="en-US" sz="1100" dirty="0" err="1">
                <a:solidFill>
                  <a:srgbClr val="000000"/>
                </a:solidFill>
                <a:latin typeface="Georgia Pro"/>
              </a:rPr>
              <a:t>comisiones</a:t>
            </a:r>
            <a:r>
              <a:rPr lang="en-US" sz="1100" dirty="0">
                <a:solidFill>
                  <a:srgbClr val="000000"/>
                </a:solidFill>
                <a:latin typeface="Georgia Pro"/>
              </a:rPr>
              <a:t>. Si me </a:t>
            </a:r>
            <a:r>
              <a:rPr lang="en-US" sz="1100" dirty="0" err="1">
                <a:solidFill>
                  <a:srgbClr val="000000"/>
                </a:solidFill>
                <a:latin typeface="Georgia Pro"/>
              </a:rPr>
              <a:t>mantienes</a:t>
            </a:r>
            <a:r>
              <a:rPr lang="en-US" sz="1100" dirty="0">
                <a:solidFill>
                  <a:srgbClr val="000000"/>
                </a:solidFill>
                <a:latin typeface="Georgia Pro"/>
              </a:rPr>
              <a:t> </a:t>
            </a:r>
            <a:r>
              <a:rPr lang="en-US" sz="1100" dirty="0" err="1">
                <a:solidFill>
                  <a:srgbClr val="000000"/>
                </a:solidFill>
                <a:latin typeface="Georgia Pro"/>
              </a:rPr>
              <a:t>informada</a:t>
            </a:r>
            <a:r>
              <a:rPr lang="en-US" sz="1100" dirty="0">
                <a:solidFill>
                  <a:srgbClr val="000000"/>
                </a:solidFill>
                <a:latin typeface="Georgia Pro"/>
              </a:rPr>
              <a:t> e </a:t>
            </a:r>
            <a:r>
              <a:rPr lang="en-US" sz="1100" dirty="0" err="1">
                <a:solidFill>
                  <a:srgbClr val="000000"/>
                </a:solidFill>
                <a:latin typeface="Georgia Pro"/>
              </a:rPr>
              <a:t>implicada</a:t>
            </a:r>
            <a:r>
              <a:rPr lang="en-US" sz="1100" dirty="0">
                <a:solidFill>
                  <a:srgbClr val="000000"/>
                </a:solidFill>
                <a:latin typeface="Georgia Pro"/>
              </a:rPr>
              <a:t> </a:t>
            </a:r>
            <a:r>
              <a:rPr lang="en-US" sz="1100" dirty="0" err="1">
                <a:solidFill>
                  <a:srgbClr val="000000"/>
                </a:solidFill>
                <a:latin typeface="Georgia Pro"/>
              </a:rPr>
              <a:t>desde</a:t>
            </a:r>
            <a:r>
              <a:rPr lang="en-US" sz="1100" dirty="0">
                <a:solidFill>
                  <a:srgbClr val="000000"/>
                </a:solidFill>
                <a:latin typeface="Georgia Pro"/>
              </a:rPr>
              <a:t> </a:t>
            </a:r>
            <a:r>
              <a:rPr lang="en-US" sz="1100" dirty="0" err="1">
                <a:solidFill>
                  <a:srgbClr val="000000"/>
                </a:solidFill>
                <a:latin typeface="Georgia Pro"/>
              </a:rPr>
              <a:t>el</a:t>
            </a:r>
            <a:r>
              <a:rPr lang="en-US" sz="1100" dirty="0">
                <a:solidFill>
                  <a:srgbClr val="000000"/>
                </a:solidFill>
                <a:latin typeface="Georgia Pro"/>
              </a:rPr>
              <a:t> principio, </a:t>
            </a:r>
            <a:r>
              <a:rPr lang="en-US" sz="1100" dirty="0" err="1">
                <a:solidFill>
                  <a:srgbClr val="000000"/>
                </a:solidFill>
                <a:latin typeface="Georgia Pro"/>
              </a:rPr>
              <a:t>podemos</a:t>
            </a:r>
            <a:r>
              <a:rPr lang="en-US" sz="1100" dirty="0">
                <a:solidFill>
                  <a:srgbClr val="000000"/>
                </a:solidFill>
                <a:latin typeface="Georgia Pro"/>
              </a:rPr>
              <a:t> </a:t>
            </a:r>
            <a:r>
              <a:rPr lang="en-US" sz="1100" dirty="0" err="1">
                <a:solidFill>
                  <a:srgbClr val="000000"/>
                </a:solidFill>
                <a:latin typeface="Georgia Pro"/>
              </a:rPr>
              <a:t>evitar</a:t>
            </a:r>
            <a:r>
              <a:rPr lang="en-US" sz="1100" dirty="0">
                <a:solidFill>
                  <a:srgbClr val="000000"/>
                </a:solidFill>
                <a:latin typeface="Georgia Pro"/>
              </a:rPr>
              <a:t> </a:t>
            </a:r>
            <a:r>
              <a:rPr lang="en-US" sz="1100" dirty="0" err="1">
                <a:solidFill>
                  <a:srgbClr val="000000"/>
                </a:solidFill>
                <a:latin typeface="Georgia Pro"/>
              </a:rPr>
              <a:t>posibles</a:t>
            </a:r>
            <a:r>
              <a:rPr lang="en-US" sz="1100" dirty="0">
                <a:solidFill>
                  <a:srgbClr val="000000"/>
                </a:solidFill>
                <a:latin typeface="Georgia Pro"/>
              </a:rPr>
              <a:t> </a:t>
            </a:r>
            <a:r>
              <a:rPr lang="en-US" sz="1100" dirty="0" err="1">
                <a:solidFill>
                  <a:srgbClr val="000000"/>
                </a:solidFill>
                <a:latin typeface="Georgia Pro"/>
              </a:rPr>
              <a:t>problemas</a:t>
            </a:r>
            <a:r>
              <a:rPr lang="en-US" sz="1100" dirty="0">
                <a:solidFill>
                  <a:srgbClr val="000000"/>
                </a:solidFill>
                <a:latin typeface="Georgia Pro"/>
              </a:rPr>
              <a:t> con </a:t>
            </a:r>
            <a:r>
              <a:rPr lang="en-US" sz="1100" dirty="0" err="1">
                <a:solidFill>
                  <a:srgbClr val="000000"/>
                </a:solidFill>
                <a:latin typeface="Georgia Pro"/>
              </a:rPr>
              <a:t>los</a:t>
            </a:r>
            <a:r>
              <a:rPr lang="en-US" sz="1100" dirty="0">
                <a:solidFill>
                  <a:srgbClr val="000000"/>
                </a:solidFill>
                <a:latin typeface="Georgia Pro"/>
              </a:rPr>
              <a:t> </a:t>
            </a:r>
            <a:r>
              <a:rPr lang="en-US" sz="1100" dirty="0" err="1">
                <a:solidFill>
                  <a:srgbClr val="000000"/>
                </a:solidFill>
                <a:latin typeface="Georgia Pro"/>
              </a:rPr>
              <a:t>constructores</a:t>
            </a:r>
            <a:r>
              <a:rPr lang="en-US" sz="1100" dirty="0">
                <a:solidFill>
                  <a:srgbClr val="000000"/>
                </a:solidFill>
                <a:latin typeface="Georgia Pro"/>
              </a:rPr>
              <a:t> y </a:t>
            </a:r>
            <a:r>
              <a:rPr lang="en-US" sz="1100" dirty="0" err="1">
                <a:solidFill>
                  <a:srgbClr val="000000"/>
                </a:solidFill>
                <a:latin typeface="Georgia Pro"/>
              </a:rPr>
              <a:t>asegurarnos</a:t>
            </a:r>
            <a:r>
              <a:rPr lang="en-US" sz="1100" dirty="0">
                <a:solidFill>
                  <a:srgbClr val="000000"/>
                </a:solidFill>
                <a:latin typeface="Georgia Pro"/>
              </a:rPr>
              <a:t> de que </a:t>
            </a:r>
            <a:r>
              <a:rPr lang="en-US" sz="1100" dirty="0" err="1">
                <a:solidFill>
                  <a:srgbClr val="000000"/>
                </a:solidFill>
                <a:latin typeface="Georgia Pro"/>
              </a:rPr>
              <a:t>recibes</a:t>
            </a:r>
            <a:r>
              <a:rPr lang="en-US" sz="1100" dirty="0">
                <a:solidFill>
                  <a:srgbClr val="000000"/>
                </a:solidFill>
                <a:latin typeface="Georgia Pro"/>
              </a:rPr>
              <a:t> </a:t>
            </a:r>
            <a:r>
              <a:rPr lang="en-US" sz="1100" dirty="0" err="1">
                <a:solidFill>
                  <a:srgbClr val="000000"/>
                </a:solidFill>
                <a:latin typeface="Georgia Pro"/>
              </a:rPr>
              <a:t>todos</a:t>
            </a:r>
            <a:r>
              <a:rPr lang="en-US" sz="1100" dirty="0">
                <a:solidFill>
                  <a:srgbClr val="000000"/>
                </a:solidFill>
                <a:latin typeface="Georgia Pro"/>
              </a:rPr>
              <a:t> </a:t>
            </a:r>
            <a:r>
              <a:rPr lang="en-US" sz="1100" dirty="0" err="1">
                <a:solidFill>
                  <a:srgbClr val="000000"/>
                </a:solidFill>
                <a:latin typeface="Georgia Pro"/>
              </a:rPr>
              <a:t>los</a:t>
            </a:r>
            <a:r>
              <a:rPr lang="en-US" sz="1100" dirty="0">
                <a:solidFill>
                  <a:srgbClr val="000000"/>
                </a:solidFill>
                <a:latin typeface="Georgia Pro"/>
              </a:rPr>
              <a:t> </a:t>
            </a:r>
            <a:r>
              <a:rPr lang="en-US" sz="1100" dirty="0" err="1">
                <a:solidFill>
                  <a:srgbClr val="000000"/>
                </a:solidFill>
                <a:latin typeface="Georgia Pro"/>
              </a:rPr>
              <a:t>beneficios</a:t>
            </a:r>
            <a:r>
              <a:rPr lang="en-US" sz="1100" dirty="0">
                <a:solidFill>
                  <a:srgbClr val="000000"/>
                </a:solidFill>
                <a:latin typeface="Georgia Pro"/>
              </a:rPr>
              <a:t> de mi </a:t>
            </a:r>
            <a:r>
              <a:rPr lang="en-US" sz="1100" dirty="0" err="1">
                <a:solidFill>
                  <a:srgbClr val="000000"/>
                </a:solidFill>
                <a:latin typeface="Georgia Pro"/>
              </a:rPr>
              <a:t>experiencia</a:t>
            </a:r>
            <a:r>
              <a:rPr lang="en-US" sz="1100" dirty="0">
                <a:solidFill>
                  <a:srgbClr val="000000"/>
                </a:solidFill>
                <a:latin typeface="Georgia Pro"/>
              </a:rPr>
              <a:t> y </a:t>
            </a:r>
            <a:r>
              <a:rPr lang="en-US" sz="1100" dirty="0" err="1">
                <a:solidFill>
                  <a:srgbClr val="000000"/>
                </a:solidFill>
                <a:latin typeface="Georgia Pro"/>
              </a:rPr>
              <a:t>servicios</a:t>
            </a:r>
            <a:r>
              <a:rPr lang="en-US" sz="1100" dirty="0">
                <a:solidFill>
                  <a:srgbClr val="000000"/>
                </a:solidFill>
                <a:latin typeface="Georgia Pro"/>
              </a:rPr>
              <a:t>, sin </a:t>
            </a:r>
            <a:r>
              <a:rPr lang="en-US" sz="1100" dirty="0" err="1">
                <a:solidFill>
                  <a:srgbClr val="000000"/>
                </a:solidFill>
                <a:latin typeface="Georgia Pro"/>
              </a:rPr>
              <a:t>obligaciones</a:t>
            </a:r>
            <a:r>
              <a:rPr lang="en-US" sz="1100" dirty="0">
                <a:solidFill>
                  <a:srgbClr val="000000"/>
                </a:solidFill>
                <a:latin typeface="Georgia Pro"/>
              </a:rPr>
              <a:t> </a:t>
            </a:r>
            <a:r>
              <a:rPr lang="en-US" sz="1100" dirty="0" err="1">
                <a:solidFill>
                  <a:srgbClr val="000000"/>
                </a:solidFill>
                <a:latin typeface="Georgia Pro"/>
              </a:rPr>
              <a:t>financieras</a:t>
            </a:r>
            <a:r>
              <a:rPr lang="en-US" sz="1100" dirty="0">
                <a:solidFill>
                  <a:srgbClr val="000000"/>
                </a:solidFill>
                <a:latin typeface="Georgia Pro"/>
              </a:rPr>
              <a:t> </a:t>
            </a:r>
            <a:r>
              <a:rPr lang="en-US" sz="1100" dirty="0" err="1">
                <a:solidFill>
                  <a:srgbClr val="000000"/>
                </a:solidFill>
                <a:latin typeface="Georgia Pro"/>
              </a:rPr>
              <a:t>inesperadas</a:t>
            </a:r>
            <a:r>
              <a:rPr lang="en-US" sz="1100" dirty="0">
                <a:solidFill>
                  <a:srgbClr val="000000"/>
                </a:solidFill>
                <a:latin typeface="Georgia Pro"/>
              </a:rPr>
              <a:t>. Mi </a:t>
            </a:r>
            <a:r>
              <a:rPr lang="en-US" sz="1100" dirty="0" err="1">
                <a:solidFill>
                  <a:srgbClr val="000000"/>
                </a:solidFill>
                <a:latin typeface="Georgia Pro"/>
              </a:rPr>
              <a:t>objetivo</a:t>
            </a:r>
            <a:r>
              <a:rPr lang="en-US" sz="1100" dirty="0">
                <a:solidFill>
                  <a:srgbClr val="000000"/>
                </a:solidFill>
                <a:latin typeface="Georgia Pro"/>
              </a:rPr>
              <a:t> es </a:t>
            </a:r>
            <a:r>
              <a:rPr lang="en-US" sz="1100" dirty="0" err="1">
                <a:solidFill>
                  <a:srgbClr val="000000"/>
                </a:solidFill>
                <a:latin typeface="Georgia Pro"/>
              </a:rPr>
              <a:t>apoyarte</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cada</a:t>
            </a:r>
            <a:r>
              <a:rPr lang="en-US" sz="1100" dirty="0">
                <a:solidFill>
                  <a:srgbClr val="000000"/>
                </a:solidFill>
                <a:latin typeface="Georgia Pro"/>
              </a:rPr>
              <a:t> paso de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viaje</a:t>
            </a:r>
            <a:r>
              <a:rPr lang="en-US" sz="1100" dirty="0">
                <a:solidFill>
                  <a:srgbClr val="000000"/>
                </a:solidFill>
                <a:latin typeface="Georgia Pro"/>
              </a:rPr>
              <a:t> de </a:t>
            </a:r>
            <a:r>
              <a:rPr lang="en-US" sz="1100" dirty="0" err="1">
                <a:solidFill>
                  <a:srgbClr val="000000"/>
                </a:solidFill>
                <a:latin typeface="Georgia Pro"/>
              </a:rPr>
              <a:t>compra</a:t>
            </a:r>
            <a:r>
              <a:rPr lang="en-US" sz="1100" dirty="0">
                <a:solidFill>
                  <a:srgbClr val="000000"/>
                </a:solidFill>
                <a:latin typeface="Georgia Pro"/>
              </a:rPr>
              <a:t> de </a:t>
            </a:r>
            <a:r>
              <a:rPr lang="en-US" sz="1100" dirty="0" err="1">
                <a:solidFill>
                  <a:srgbClr val="000000"/>
                </a:solidFill>
                <a:latin typeface="Georgia Pro"/>
              </a:rPr>
              <a:t>vivienda</a:t>
            </a:r>
            <a:r>
              <a:rPr lang="en-US" sz="1100" dirty="0">
                <a:solidFill>
                  <a:srgbClr val="000000"/>
                </a:solidFill>
                <a:latin typeface="Georgia Pro"/>
              </a:rPr>
              <a:t>, </a:t>
            </a:r>
            <a:r>
              <a:rPr lang="en-US" sz="1100" dirty="0" err="1">
                <a:solidFill>
                  <a:srgbClr val="000000"/>
                </a:solidFill>
                <a:latin typeface="Georgia Pro"/>
              </a:rPr>
              <a:t>incluida</a:t>
            </a:r>
            <a:r>
              <a:rPr lang="en-US" sz="1100" dirty="0">
                <a:solidFill>
                  <a:srgbClr val="000000"/>
                </a:solidFill>
                <a:latin typeface="Georgia Pro"/>
              </a:rPr>
              <a:t> la </a:t>
            </a:r>
            <a:r>
              <a:rPr lang="en-US" sz="1100" dirty="0" err="1">
                <a:solidFill>
                  <a:srgbClr val="000000"/>
                </a:solidFill>
                <a:latin typeface="Georgia Pro"/>
              </a:rPr>
              <a:t>navegación</a:t>
            </a:r>
            <a:r>
              <a:rPr lang="en-US" sz="1100" dirty="0">
                <a:solidFill>
                  <a:srgbClr val="000000"/>
                </a:solidFill>
                <a:latin typeface="Georgia Pro"/>
              </a:rPr>
              <a:t> </a:t>
            </a:r>
            <a:r>
              <a:rPr lang="en-US" sz="1100" dirty="0" err="1">
                <a:solidFill>
                  <a:srgbClr val="000000"/>
                </a:solidFill>
                <a:latin typeface="Georgia Pro"/>
              </a:rPr>
              <a:t>por</a:t>
            </a:r>
            <a:r>
              <a:rPr lang="en-US" sz="1100" dirty="0">
                <a:solidFill>
                  <a:srgbClr val="000000"/>
                </a:solidFill>
                <a:latin typeface="Georgia Pro"/>
              </a:rPr>
              <a:t> las </a:t>
            </a:r>
            <a:r>
              <a:rPr lang="en-US" sz="1100" dirty="0" err="1">
                <a:solidFill>
                  <a:srgbClr val="000000"/>
                </a:solidFill>
                <a:latin typeface="Georgia Pro"/>
              </a:rPr>
              <a:t>complejidades</a:t>
            </a:r>
            <a:r>
              <a:rPr lang="en-US" sz="1100" dirty="0">
                <a:solidFill>
                  <a:srgbClr val="000000"/>
                </a:solidFill>
                <a:latin typeface="Georgia Pro"/>
              </a:rPr>
              <a:t> de las </a:t>
            </a:r>
            <a:r>
              <a:rPr lang="en-US" sz="1100" dirty="0" err="1">
                <a:solidFill>
                  <a:srgbClr val="000000"/>
                </a:solidFill>
                <a:latin typeface="Georgia Pro"/>
              </a:rPr>
              <a:t>propiedades</a:t>
            </a:r>
            <a:r>
              <a:rPr lang="en-US" sz="1100" dirty="0">
                <a:solidFill>
                  <a:srgbClr val="000000"/>
                </a:solidFill>
                <a:latin typeface="Georgia Pro"/>
              </a:rPr>
              <a:t> de </a:t>
            </a:r>
            <a:r>
              <a:rPr lang="en-US" sz="1100" dirty="0" err="1">
                <a:solidFill>
                  <a:srgbClr val="000000"/>
                </a:solidFill>
                <a:latin typeface="Georgia Pro"/>
              </a:rPr>
              <a:t>nueva</a:t>
            </a:r>
            <a:r>
              <a:rPr lang="en-US" sz="1100" dirty="0">
                <a:solidFill>
                  <a:srgbClr val="000000"/>
                </a:solidFill>
                <a:latin typeface="Georgia Pro"/>
              </a:rPr>
              <a:t> </a:t>
            </a:r>
            <a:r>
              <a:rPr lang="en-US" sz="1100" dirty="0" err="1">
                <a:solidFill>
                  <a:srgbClr val="000000"/>
                </a:solidFill>
                <a:latin typeface="Georgia Pro"/>
              </a:rPr>
              <a:t>construcción</a:t>
            </a:r>
            <a:r>
              <a:rPr lang="en-US" sz="1100" dirty="0">
                <a:solidFill>
                  <a:srgbClr val="000000"/>
                </a:solidFill>
                <a:latin typeface="Georgia Pro"/>
              </a:rPr>
              <a:t>.</a:t>
            </a:r>
          </a:p>
        </p:txBody>
      </p:sp>
      <p:grpSp>
        <p:nvGrpSpPr>
          <p:cNvPr id="13" name="Group 13"/>
          <p:cNvGrpSpPr/>
          <p:nvPr/>
        </p:nvGrpSpPr>
        <p:grpSpPr>
          <a:xfrm>
            <a:off x="-93720" y="9611929"/>
            <a:ext cx="7989642" cy="446471"/>
            <a:chOff x="0" y="0"/>
            <a:chExt cx="2785060" cy="155633"/>
          </a:xfrm>
        </p:grpSpPr>
        <p:sp>
          <p:nvSpPr>
            <p:cNvPr id="14" name="Freeform 14"/>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5" name="TextBox 15"/>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6" name="TextBox 16"/>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30</a:t>
            </a:r>
          </a:p>
        </p:txBody>
      </p:sp>
      <p:sp>
        <p:nvSpPr>
          <p:cNvPr id="17" name="TextBox 17"/>
          <p:cNvSpPr txBox="1"/>
          <p:nvPr/>
        </p:nvSpPr>
        <p:spPr>
          <a:xfrm>
            <a:off x="0" y="435411"/>
            <a:ext cx="7772400" cy="316230"/>
          </a:xfrm>
          <a:prstGeom prst="rect">
            <a:avLst/>
          </a:prstGeom>
        </p:spPr>
        <p:txBody>
          <a:bodyPr lIns="0" tIns="0" rIns="0" bIns="0" rtlCol="0" anchor="t">
            <a:spAutoFit/>
          </a:bodyPr>
          <a:lstStyle/>
          <a:p>
            <a:pPr algn="ctr">
              <a:lnSpc>
                <a:spcPts val="2519"/>
              </a:lnSpc>
              <a:spcBef>
                <a:spcPct val="0"/>
              </a:spcBef>
            </a:pPr>
            <a:r>
              <a:rPr lang="en-US" sz="1799" spc="359">
                <a:solidFill>
                  <a:srgbClr val="737373"/>
                </a:solidFill>
                <a:latin typeface="Georgia Pro"/>
              </a:rPr>
              <a:t>LO QUE NO SABES PUEDE COSTARTE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0"/>
            <a:ext cx="6705600" cy="1259342"/>
            <a:chOff x="0" y="0"/>
            <a:chExt cx="2614510" cy="491017"/>
          </a:xfrm>
        </p:grpSpPr>
        <p:sp>
          <p:nvSpPr>
            <p:cNvPr id="3" name="Freeform 3"/>
            <p:cNvSpPr/>
            <p:nvPr/>
          </p:nvSpPr>
          <p:spPr>
            <a:xfrm>
              <a:off x="0" y="0"/>
              <a:ext cx="2614510" cy="491017"/>
            </a:xfrm>
            <a:custGeom>
              <a:avLst/>
              <a:gdLst/>
              <a:ahLst/>
              <a:cxnLst/>
              <a:rect l="l" t="t" r="r" b="b"/>
              <a:pathLst>
                <a:path w="2614510" h="491017">
                  <a:moveTo>
                    <a:pt x="0" y="0"/>
                  </a:moveTo>
                  <a:lnTo>
                    <a:pt x="2614510" y="0"/>
                  </a:lnTo>
                  <a:lnTo>
                    <a:pt x="2614510" y="491017"/>
                  </a:lnTo>
                  <a:lnTo>
                    <a:pt x="0" y="491017"/>
                  </a:lnTo>
                  <a:close/>
                </a:path>
              </a:pathLst>
            </a:custGeom>
            <a:solidFill>
              <a:srgbClr val="292929"/>
            </a:solidFill>
          </p:spPr>
          <p:txBody>
            <a:bodyPr/>
            <a:lstStyle/>
            <a:p>
              <a:endParaRPr lang="en-US"/>
            </a:p>
          </p:txBody>
        </p:sp>
      </p:grpSp>
      <p:sp>
        <p:nvSpPr>
          <p:cNvPr id="4" name="TextBox 4"/>
          <p:cNvSpPr txBox="1"/>
          <p:nvPr/>
        </p:nvSpPr>
        <p:spPr>
          <a:xfrm>
            <a:off x="2286000" y="360095"/>
            <a:ext cx="3124200" cy="670120"/>
          </a:xfrm>
          <a:prstGeom prst="rect">
            <a:avLst/>
          </a:prstGeom>
        </p:spPr>
        <p:txBody>
          <a:bodyPr wrap="square" lIns="0" tIns="0" rIns="0" bIns="0" rtlCol="0" anchor="t">
            <a:spAutoFit/>
          </a:bodyPr>
          <a:lstStyle/>
          <a:p>
            <a:pPr algn="ctr">
              <a:lnSpc>
                <a:spcPts val="5748"/>
              </a:lnSpc>
              <a:spcBef>
                <a:spcPct val="0"/>
              </a:spcBef>
            </a:pPr>
            <a:r>
              <a:rPr lang="en-US" sz="4106" dirty="0" err="1">
                <a:solidFill>
                  <a:srgbClr val="FFFFFF"/>
                </a:solidFill>
                <a:latin typeface="Georgia Pro Bold"/>
              </a:rPr>
              <a:t>Contenido</a:t>
            </a:r>
            <a:endParaRPr lang="en-US" sz="4106" dirty="0">
              <a:solidFill>
                <a:srgbClr val="FFFFFF"/>
              </a:solidFill>
              <a:latin typeface="Georgia Pro Bold"/>
            </a:endParaRPr>
          </a:p>
        </p:txBody>
      </p:sp>
      <p:sp>
        <p:nvSpPr>
          <p:cNvPr id="5" name="TextBox 5"/>
          <p:cNvSpPr txBox="1"/>
          <p:nvPr/>
        </p:nvSpPr>
        <p:spPr>
          <a:xfrm>
            <a:off x="2667000" y="247451"/>
            <a:ext cx="2403941" cy="262059"/>
          </a:xfrm>
          <a:prstGeom prst="rect">
            <a:avLst/>
          </a:prstGeom>
        </p:spPr>
        <p:txBody>
          <a:bodyPr wrap="square" lIns="0" tIns="0" rIns="0" bIns="0" rtlCol="0" anchor="t">
            <a:spAutoFit/>
          </a:bodyPr>
          <a:lstStyle/>
          <a:p>
            <a:pPr algn="ctr">
              <a:lnSpc>
                <a:spcPts val="2299"/>
              </a:lnSpc>
              <a:spcBef>
                <a:spcPct val="0"/>
              </a:spcBef>
            </a:pPr>
            <a:r>
              <a:rPr lang="en-US" sz="1642" spc="854" dirty="0">
                <a:solidFill>
                  <a:srgbClr val="A8D0F6"/>
                </a:solidFill>
                <a:latin typeface="Montserrat Classic Bold"/>
              </a:rPr>
              <a:t>TABLA DE</a:t>
            </a:r>
          </a:p>
        </p:txBody>
      </p:sp>
      <p:sp>
        <p:nvSpPr>
          <p:cNvPr id="6" name="TextBox 6"/>
          <p:cNvSpPr txBox="1"/>
          <p:nvPr/>
        </p:nvSpPr>
        <p:spPr>
          <a:xfrm>
            <a:off x="575806" y="1504387"/>
            <a:ext cx="2726087" cy="6642844"/>
          </a:xfrm>
          <a:prstGeom prst="rect">
            <a:avLst/>
          </a:prstGeom>
        </p:spPr>
        <p:txBody>
          <a:bodyPr wrap="square" lIns="0" tIns="0" rIns="0" bIns="0" rtlCol="0" anchor="t">
            <a:spAutoFit/>
          </a:bodyPr>
          <a:lstStyle/>
          <a:p>
            <a:pPr algn="l">
              <a:lnSpc>
                <a:spcPts val="1832"/>
              </a:lnSpc>
            </a:pPr>
            <a:r>
              <a:rPr lang="en-US" sz="1552" dirty="0" err="1">
                <a:solidFill>
                  <a:srgbClr val="000000"/>
                </a:solidFill>
                <a:latin typeface="Arimo Bold"/>
              </a:rPr>
              <a:t>Comprender</a:t>
            </a:r>
            <a:r>
              <a:rPr lang="en-US" sz="1552" dirty="0">
                <a:solidFill>
                  <a:srgbClr val="000000"/>
                </a:solidFill>
                <a:latin typeface="Arimo Bold"/>
              </a:rPr>
              <a:t> </a:t>
            </a:r>
            <a:r>
              <a:rPr lang="en-US" sz="1552" dirty="0" err="1">
                <a:solidFill>
                  <a:srgbClr val="000000"/>
                </a:solidFill>
                <a:latin typeface="Arimo Bold"/>
              </a:rPr>
              <a:t>el</a:t>
            </a:r>
            <a:r>
              <a:rPr lang="en-US" sz="1552" dirty="0">
                <a:solidFill>
                  <a:srgbClr val="000000"/>
                </a:solidFill>
                <a:latin typeface="Arimo Bold"/>
              </a:rPr>
              <a:t> mercado de la </a:t>
            </a:r>
            <a:r>
              <a:rPr lang="en-US" sz="1552" dirty="0" err="1">
                <a:solidFill>
                  <a:srgbClr val="000000"/>
                </a:solidFill>
                <a:latin typeface="Arimo Bold"/>
              </a:rPr>
              <a:t>vivienda</a:t>
            </a:r>
            <a:endParaRPr lang="en-US" sz="1552" dirty="0">
              <a:solidFill>
                <a:srgbClr val="000000"/>
              </a:solidFill>
              <a:latin typeface="Arimo Bold"/>
            </a:endParaRPr>
          </a:p>
          <a:p>
            <a:pPr algn="l">
              <a:lnSpc>
                <a:spcPts val="1425"/>
              </a:lnSpc>
            </a:pPr>
            <a:endParaRPr lang="en-US" sz="1552" dirty="0">
              <a:solidFill>
                <a:srgbClr val="000000"/>
              </a:solidFill>
              <a:latin typeface="Arimo Bold"/>
            </a:endParaRPr>
          </a:p>
          <a:p>
            <a:pPr marL="260774" lvl="1" indent="-130387" algn="l">
              <a:lnSpc>
                <a:spcPts val="1425"/>
              </a:lnSpc>
              <a:buFont typeface="Arial"/>
              <a:buChar char="•"/>
            </a:pPr>
            <a:r>
              <a:rPr lang="en-US" sz="1200" dirty="0" err="1">
                <a:solidFill>
                  <a:srgbClr val="000000"/>
                </a:solidFill>
                <a:latin typeface="Helvetica Italics"/>
              </a:rPr>
              <a:t>Ciclos</a:t>
            </a:r>
            <a:r>
              <a:rPr lang="en-US" sz="1200" dirty="0">
                <a:solidFill>
                  <a:srgbClr val="000000"/>
                </a:solidFill>
                <a:latin typeface="Helvetica Italics"/>
              </a:rPr>
              <a:t> del mercado </a:t>
            </a:r>
            <a:r>
              <a:rPr lang="en-US" sz="1200" dirty="0" err="1">
                <a:solidFill>
                  <a:srgbClr val="000000"/>
                </a:solidFill>
                <a:latin typeface="Helvetica Italics"/>
              </a:rPr>
              <a:t>inmobiliario</a:t>
            </a:r>
            <a:endParaRPr lang="en-US" sz="1200" dirty="0">
              <a:solidFill>
                <a:srgbClr val="000000"/>
              </a:solidFill>
              <a:latin typeface="Helvetica Italics"/>
            </a:endParaRPr>
          </a:p>
          <a:p>
            <a:pPr marL="260774" lvl="1" indent="-130387" algn="l">
              <a:lnSpc>
                <a:spcPts val="1425"/>
              </a:lnSpc>
              <a:buFont typeface="Arial"/>
              <a:buChar char="•"/>
            </a:pPr>
            <a:r>
              <a:rPr lang="en-US" sz="1200" dirty="0">
                <a:solidFill>
                  <a:srgbClr val="000000"/>
                </a:solidFill>
                <a:latin typeface="Helvetica Italics"/>
              </a:rPr>
              <a:t>¿Es un </a:t>
            </a:r>
            <a:r>
              <a:rPr lang="en-US" sz="1200" dirty="0" err="1">
                <a:solidFill>
                  <a:srgbClr val="000000"/>
                </a:solidFill>
                <a:latin typeface="Helvetica Italics"/>
              </a:rPr>
              <a:t>buen</a:t>
            </a:r>
            <a:r>
              <a:rPr lang="en-US" sz="1200" dirty="0">
                <a:solidFill>
                  <a:srgbClr val="000000"/>
                </a:solidFill>
                <a:latin typeface="Helvetica Italics"/>
              </a:rPr>
              <a:t> </a:t>
            </a:r>
            <a:r>
              <a:rPr lang="en-US" sz="1200" dirty="0" err="1">
                <a:solidFill>
                  <a:srgbClr val="000000"/>
                </a:solidFill>
                <a:latin typeface="Helvetica Italics"/>
              </a:rPr>
              <a:t>momento</a:t>
            </a:r>
            <a:r>
              <a:rPr lang="en-US" sz="1200" dirty="0">
                <a:solidFill>
                  <a:srgbClr val="000000"/>
                </a:solidFill>
                <a:latin typeface="Helvetica Italics"/>
              </a:rPr>
              <a:t> para </a:t>
            </a:r>
            <a:r>
              <a:rPr lang="en-US" sz="1200" dirty="0" err="1">
                <a:solidFill>
                  <a:srgbClr val="000000"/>
                </a:solidFill>
                <a:latin typeface="Helvetica Italics"/>
              </a:rPr>
              <a:t>comprar</a:t>
            </a:r>
            <a:r>
              <a:rPr lang="en-US" sz="1200" dirty="0">
                <a:solidFill>
                  <a:srgbClr val="000000"/>
                </a:solidFill>
                <a:latin typeface="Helvetica Italics"/>
              </a:rPr>
              <a:t>?)</a:t>
            </a:r>
          </a:p>
          <a:p>
            <a:pPr algn="l">
              <a:lnSpc>
                <a:spcPts val="1425"/>
              </a:lnSpc>
            </a:pPr>
            <a:endParaRPr lang="en-US" sz="1207" dirty="0">
              <a:solidFill>
                <a:srgbClr val="000000"/>
              </a:solidFill>
              <a:latin typeface="Helvetica Italics"/>
            </a:endParaRPr>
          </a:p>
          <a:p>
            <a:pPr algn="l">
              <a:lnSpc>
                <a:spcPts val="1832"/>
              </a:lnSpc>
            </a:pPr>
            <a:r>
              <a:rPr lang="en-US" sz="1552" dirty="0" err="1">
                <a:solidFill>
                  <a:srgbClr val="000000"/>
                </a:solidFill>
                <a:latin typeface="Arimo Bold"/>
              </a:rPr>
              <a:t>Preparación</a:t>
            </a:r>
            <a:r>
              <a:rPr lang="en-US" sz="1552" dirty="0">
                <a:solidFill>
                  <a:srgbClr val="000000"/>
                </a:solidFill>
                <a:latin typeface="Arimo Bold"/>
              </a:rPr>
              <a:t> previa a la </a:t>
            </a:r>
            <a:r>
              <a:rPr lang="en-US" sz="1552" dirty="0" err="1">
                <a:solidFill>
                  <a:srgbClr val="000000"/>
                </a:solidFill>
                <a:latin typeface="Arimo Bold"/>
              </a:rPr>
              <a:t>compra</a:t>
            </a:r>
            <a:endParaRPr lang="en-US" sz="1552" dirty="0">
              <a:solidFill>
                <a:srgbClr val="000000"/>
              </a:solidFill>
              <a:latin typeface="Arimo Bold"/>
            </a:endParaRPr>
          </a:p>
          <a:p>
            <a:pPr algn="l">
              <a:lnSpc>
                <a:spcPts val="1425"/>
              </a:lnSpc>
            </a:pPr>
            <a:endParaRPr lang="en-US" sz="1552" dirty="0">
              <a:solidFill>
                <a:srgbClr val="000000"/>
              </a:solidFill>
              <a:latin typeface="Arimo Bold"/>
            </a:endParaRPr>
          </a:p>
          <a:p>
            <a:pPr marL="260774" lvl="1" indent="-130387" algn="l">
              <a:lnSpc>
                <a:spcPts val="1425"/>
              </a:lnSpc>
              <a:buFont typeface="Arial"/>
              <a:buChar char="•"/>
            </a:pPr>
            <a:r>
              <a:rPr lang="en-US" sz="1207" dirty="0">
                <a:solidFill>
                  <a:srgbClr val="000000"/>
                </a:solidFill>
                <a:latin typeface="Helvetica Italics"/>
              </a:rPr>
              <a:t>¿</a:t>
            </a:r>
            <a:r>
              <a:rPr lang="en-US" sz="1207" dirty="0" err="1">
                <a:solidFill>
                  <a:srgbClr val="000000"/>
                </a:solidFill>
                <a:latin typeface="Helvetica Italics"/>
              </a:rPr>
              <a:t>Estás</a:t>
            </a:r>
            <a:r>
              <a:rPr lang="en-US" sz="1207" dirty="0">
                <a:solidFill>
                  <a:srgbClr val="000000"/>
                </a:solidFill>
                <a:latin typeface="Helvetica Italics"/>
              </a:rPr>
              <a:t> </a:t>
            </a:r>
            <a:r>
              <a:rPr lang="en-US" sz="1207" dirty="0" err="1">
                <a:solidFill>
                  <a:srgbClr val="000000"/>
                </a:solidFill>
                <a:latin typeface="Helvetica Italics"/>
              </a:rPr>
              <a:t>preparado</a:t>
            </a:r>
            <a:r>
              <a:rPr lang="en-US" sz="1207" dirty="0">
                <a:solidFill>
                  <a:srgbClr val="000000"/>
                </a:solidFill>
                <a:latin typeface="Helvetica Italics"/>
              </a:rPr>
              <a:t> para </a:t>
            </a:r>
            <a:r>
              <a:rPr lang="en-US" sz="1207" dirty="0" err="1">
                <a:solidFill>
                  <a:srgbClr val="000000"/>
                </a:solidFill>
                <a:latin typeface="Helvetica Italics"/>
              </a:rPr>
              <a:t>comprar</a:t>
            </a:r>
            <a:r>
              <a:rPr lang="en-US" sz="1207" dirty="0">
                <a:solidFill>
                  <a:srgbClr val="000000"/>
                </a:solidFill>
                <a:latin typeface="Helvetica Italics"/>
              </a:rPr>
              <a:t>?</a:t>
            </a:r>
          </a:p>
          <a:p>
            <a:pPr marL="260774" lvl="1" indent="-130387" algn="l">
              <a:lnSpc>
                <a:spcPts val="1425"/>
              </a:lnSpc>
              <a:buFont typeface="Arial"/>
              <a:buChar char="•"/>
            </a:pPr>
            <a:r>
              <a:rPr lang="en-US" sz="1207" dirty="0" err="1">
                <a:solidFill>
                  <a:srgbClr val="000000"/>
                </a:solidFill>
                <a:latin typeface="Helvetica Italics"/>
              </a:rPr>
              <a:t>Consigue</a:t>
            </a:r>
            <a:r>
              <a:rPr lang="en-US" sz="1207" dirty="0">
                <a:solidFill>
                  <a:srgbClr val="000000"/>
                </a:solidFill>
                <a:latin typeface="Helvetica Italics"/>
              </a:rPr>
              <a:t> la </a:t>
            </a:r>
            <a:r>
              <a:rPr lang="en-US" sz="1207" dirty="0" err="1">
                <a:solidFill>
                  <a:srgbClr val="000000"/>
                </a:solidFill>
                <a:latin typeface="Helvetica Italics"/>
              </a:rPr>
              <a:t>preaprobación</a:t>
            </a:r>
            <a:r>
              <a:rPr lang="en-US" sz="1207" dirty="0">
                <a:solidFill>
                  <a:srgbClr val="000000"/>
                </a:solidFill>
                <a:latin typeface="Helvetica Italics"/>
              </a:rPr>
              <a:t> de </a:t>
            </a:r>
            <a:r>
              <a:rPr lang="en-US" sz="1207" dirty="0" err="1">
                <a:solidFill>
                  <a:srgbClr val="000000"/>
                </a:solidFill>
                <a:latin typeface="Helvetica Italics"/>
              </a:rPr>
              <a:t>una</a:t>
            </a:r>
            <a:r>
              <a:rPr lang="en-US" sz="1207" dirty="0">
                <a:solidFill>
                  <a:srgbClr val="000000"/>
                </a:solidFill>
                <a:latin typeface="Helvetica Italics"/>
              </a:rPr>
              <a:t> </a:t>
            </a:r>
            <a:r>
              <a:rPr lang="en-US" sz="1207" dirty="0" err="1">
                <a:solidFill>
                  <a:srgbClr val="000000"/>
                </a:solidFill>
                <a:latin typeface="Helvetica Italics"/>
              </a:rPr>
              <a:t>hipoteca</a:t>
            </a:r>
            <a:endParaRPr lang="en-US" sz="1207" dirty="0">
              <a:solidFill>
                <a:srgbClr val="000000"/>
              </a:solidFill>
              <a:latin typeface="Helvetica Italics"/>
            </a:endParaRPr>
          </a:p>
          <a:p>
            <a:pPr marL="260774" lvl="1" indent="-130387" algn="l">
              <a:lnSpc>
                <a:spcPts val="1425"/>
              </a:lnSpc>
              <a:buFont typeface="Arial"/>
              <a:buChar char="•"/>
            </a:pPr>
            <a:r>
              <a:rPr lang="en-US" sz="1207" dirty="0">
                <a:solidFill>
                  <a:srgbClr val="000000"/>
                </a:solidFill>
                <a:latin typeface="Helvetica Italics"/>
              </a:rPr>
              <a:t>Lo que </a:t>
            </a:r>
            <a:r>
              <a:rPr lang="en-US" sz="1207" dirty="0" err="1">
                <a:solidFill>
                  <a:srgbClr val="000000"/>
                </a:solidFill>
                <a:latin typeface="Helvetica Italics"/>
              </a:rPr>
              <a:t>debes</a:t>
            </a:r>
            <a:r>
              <a:rPr lang="en-US" sz="1207" dirty="0">
                <a:solidFill>
                  <a:srgbClr val="000000"/>
                </a:solidFill>
                <a:latin typeface="Helvetica Italics"/>
              </a:rPr>
              <a:t> saber </a:t>
            </a:r>
            <a:r>
              <a:rPr lang="en-US" sz="1207" dirty="0" err="1">
                <a:solidFill>
                  <a:srgbClr val="000000"/>
                </a:solidFill>
                <a:latin typeface="Helvetica Italics"/>
              </a:rPr>
              <a:t>sobre</a:t>
            </a:r>
            <a:r>
              <a:rPr lang="en-US" sz="1207" dirty="0">
                <a:solidFill>
                  <a:srgbClr val="000000"/>
                </a:solidFill>
                <a:latin typeface="Helvetica Italics"/>
              </a:rPr>
              <a:t> </a:t>
            </a:r>
            <a:r>
              <a:rPr lang="en-US" sz="1207" dirty="0" err="1">
                <a:solidFill>
                  <a:srgbClr val="000000"/>
                </a:solidFill>
                <a:latin typeface="Helvetica Italics"/>
              </a:rPr>
              <a:t>tu</a:t>
            </a:r>
            <a:r>
              <a:rPr lang="en-US" sz="1207" dirty="0">
                <a:solidFill>
                  <a:srgbClr val="000000"/>
                </a:solidFill>
                <a:latin typeface="Helvetica Italics"/>
              </a:rPr>
              <a:t> </a:t>
            </a:r>
            <a:r>
              <a:rPr lang="en-US" sz="1207" dirty="0" err="1">
                <a:solidFill>
                  <a:srgbClr val="000000"/>
                </a:solidFill>
                <a:latin typeface="Helvetica Italics"/>
              </a:rPr>
              <a:t>puntuación</a:t>
            </a:r>
            <a:r>
              <a:rPr lang="en-US" sz="1207" dirty="0">
                <a:solidFill>
                  <a:srgbClr val="000000"/>
                </a:solidFill>
                <a:latin typeface="Helvetica Italics"/>
              </a:rPr>
              <a:t> de </a:t>
            </a:r>
            <a:r>
              <a:rPr lang="en-US" sz="1207" dirty="0" err="1">
                <a:solidFill>
                  <a:srgbClr val="000000"/>
                </a:solidFill>
                <a:latin typeface="Helvetica Italics"/>
              </a:rPr>
              <a:t>crédito</a:t>
            </a:r>
            <a:endParaRPr lang="en-US" sz="1207" dirty="0">
              <a:solidFill>
                <a:srgbClr val="000000"/>
              </a:solidFill>
              <a:latin typeface="Helvetica Italics"/>
            </a:endParaRPr>
          </a:p>
          <a:p>
            <a:pPr marL="260774" lvl="1" indent="-130387" algn="l">
              <a:lnSpc>
                <a:spcPts val="1425"/>
              </a:lnSpc>
              <a:buFont typeface="Arial"/>
              <a:buChar char="•"/>
            </a:pPr>
            <a:r>
              <a:rPr lang="en-US" sz="1207" dirty="0" err="1">
                <a:solidFill>
                  <a:srgbClr val="000000"/>
                </a:solidFill>
                <a:latin typeface="Helvetica Italics"/>
              </a:rPr>
              <a:t>Contratar</a:t>
            </a:r>
            <a:r>
              <a:rPr lang="en-US" sz="1207" dirty="0">
                <a:solidFill>
                  <a:srgbClr val="000000"/>
                </a:solidFill>
                <a:latin typeface="Helvetica Italics"/>
              </a:rPr>
              <a:t> a un </a:t>
            </a:r>
            <a:r>
              <a:rPr lang="en-US" sz="1207" dirty="0" err="1">
                <a:solidFill>
                  <a:srgbClr val="000000"/>
                </a:solidFill>
                <a:latin typeface="Helvetica Italics"/>
              </a:rPr>
              <a:t>profesional</a:t>
            </a:r>
            <a:r>
              <a:rPr lang="en-US" sz="1207" dirty="0">
                <a:solidFill>
                  <a:srgbClr val="000000"/>
                </a:solidFill>
                <a:latin typeface="Helvetica Italics"/>
              </a:rPr>
              <a:t> </a:t>
            </a:r>
            <a:r>
              <a:rPr lang="en-US" sz="1207" dirty="0" err="1">
                <a:solidFill>
                  <a:srgbClr val="000000"/>
                </a:solidFill>
                <a:latin typeface="Helvetica Italics"/>
              </a:rPr>
              <a:t>inmobiliario</a:t>
            </a:r>
            <a:endParaRPr lang="en-US" sz="1207" dirty="0">
              <a:solidFill>
                <a:srgbClr val="000000"/>
              </a:solidFill>
              <a:latin typeface="Helvetica Italics"/>
            </a:endParaRPr>
          </a:p>
          <a:p>
            <a:pPr marL="260774" lvl="1" indent="-130387" algn="l">
              <a:lnSpc>
                <a:spcPts val="1425"/>
              </a:lnSpc>
              <a:buFont typeface="Arial"/>
              <a:buChar char="•"/>
            </a:pPr>
            <a:r>
              <a:rPr lang="en-US" sz="1207" dirty="0">
                <a:solidFill>
                  <a:srgbClr val="000000"/>
                </a:solidFill>
                <a:latin typeface="Helvetica Italics"/>
              </a:rPr>
              <a:t>¿</a:t>
            </a:r>
            <a:r>
              <a:rPr lang="en-US" sz="1207" dirty="0" err="1">
                <a:solidFill>
                  <a:srgbClr val="000000"/>
                </a:solidFill>
                <a:latin typeface="Helvetica Italics"/>
              </a:rPr>
              <a:t>Necesito</a:t>
            </a:r>
            <a:r>
              <a:rPr lang="en-US" sz="1207" dirty="0">
                <a:solidFill>
                  <a:srgbClr val="000000"/>
                </a:solidFill>
                <a:latin typeface="Helvetica Italics"/>
              </a:rPr>
              <a:t> un </a:t>
            </a:r>
            <a:r>
              <a:rPr lang="en-US" sz="1207" dirty="0" err="1">
                <a:solidFill>
                  <a:srgbClr val="000000"/>
                </a:solidFill>
                <a:latin typeface="Helvetica Italics"/>
              </a:rPr>
              <a:t>agente</a:t>
            </a:r>
            <a:r>
              <a:rPr lang="en-US" sz="1207" dirty="0">
                <a:solidFill>
                  <a:srgbClr val="000000"/>
                </a:solidFill>
                <a:latin typeface="Helvetica Italics"/>
              </a:rPr>
              <a:t> del comprador?</a:t>
            </a:r>
          </a:p>
          <a:p>
            <a:pPr marL="260774" lvl="1" indent="-130387" algn="l">
              <a:lnSpc>
                <a:spcPts val="1425"/>
              </a:lnSpc>
              <a:buFont typeface="Arial"/>
              <a:buChar char="•"/>
            </a:pPr>
            <a:r>
              <a:rPr lang="en-US" sz="1207" dirty="0" err="1">
                <a:solidFill>
                  <a:srgbClr val="000000"/>
                </a:solidFill>
                <a:latin typeface="Helvetica Italics"/>
              </a:rPr>
              <a:t>Quién</a:t>
            </a:r>
            <a:r>
              <a:rPr lang="en-US" sz="1207" dirty="0">
                <a:solidFill>
                  <a:srgbClr val="000000"/>
                </a:solidFill>
                <a:latin typeface="Helvetica Italics"/>
              </a:rPr>
              <a:t> </a:t>
            </a:r>
            <a:r>
              <a:rPr lang="en-US" sz="1207" dirty="0" err="1">
                <a:solidFill>
                  <a:srgbClr val="000000"/>
                </a:solidFill>
                <a:latin typeface="Helvetica Italics"/>
              </a:rPr>
              <a:t>interviene</a:t>
            </a:r>
            <a:r>
              <a:rPr lang="en-US" sz="1207" dirty="0">
                <a:solidFill>
                  <a:srgbClr val="000000"/>
                </a:solidFill>
                <a:latin typeface="Helvetica Italics"/>
              </a:rPr>
              <a:t> </a:t>
            </a:r>
            <a:r>
              <a:rPr lang="en-US" sz="1207" dirty="0" err="1">
                <a:solidFill>
                  <a:srgbClr val="000000"/>
                </a:solidFill>
                <a:latin typeface="Helvetica Italics"/>
              </a:rPr>
              <a:t>en</a:t>
            </a:r>
            <a:r>
              <a:rPr lang="en-US" sz="1207" dirty="0">
                <a:solidFill>
                  <a:srgbClr val="000000"/>
                </a:solidFill>
                <a:latin typeface="Helvetica Italics"/>
              </a:rPr>
              <a:t> la </a:t>
            </a:r>
            <a:r>
              <a:rPr lang="en-US" sz="1207" dirty="0" err="1">
                <a:solidFill>
                  <a:srgbClr val="000000"/>
                </a:solidFill>
                <a:latin typeface="Helvetica Italics"/>
              </a:rPr>
              <a:t>compra</a:t>
            </a:r>
            <a:r>
              <a:rPr lang="en-US" sz="1207" dirty="0">
                <a:solidFill>
                  <a:srgbClr val="000000"/>
                </a:solidFill>
                <a:latin typeface="Helvetica Italics"/>
              </a:rPr>
              <a:t> de </a:t>
            </a:r>
            <a:r>
              <a:rPr lang="en-US" sz="1207" dirty="0" err="1">
                <a:solidFill>
                  <a:srgbClr val="000000"/>
                </a:solidFill>
                <a:latin typeface="Helvetica Italics"/>
              </a:rPr>
              <a:t>tu</a:t>
            </a:r>
            <a:r>
              <a:rPr lang="en-US" sz="1207" dirty="0">
                <a:solidFill>
                  <a:srgbClr val="000000"/>
                </a:solidFill>
                <a:latin typeface="Helvetica Italics"/>
              </a:rPr>
              <a:t> </a:t>
            </a:r>
            <a:r>
              <a:rPr lang="en-US" sz="1207" dirty="0" err="1">
                <a:solidFill>
                  <a:srgbClr val="000000"/>
                </a:solidFill>
                <a:latin typeface="Helvetica Italics"/>
              </a:rPr>
              <a:t>vivienda</a:t>
            </a:r>
            <a:r>
              <a:rPr lang="en-US" sz="1207" dirty="0">
                <a:solidFill>
                  <a:srgbClr val="000000"/>
                </a:solidFill>
                <a:latin typeface="Helvetica Italics"/>
              </a:rPr>
              <a:t>)</a:t>
            </a:r>
          </a:p>
          <a:p>
            <a:pPr algn="l">
              <a:lnSpc>
                <a:spcPts val="1425"/>
              </a:lnSpc>
            </a:pPr>
            <a:endParaRPr lang="en-US" sz="1207" dirty="0">
              <a:solidFill>
                <a:srgbClr val="000000"/>
              </a:solidFill>
              <a:latin typeface="Helvetica Italics"/>
            </a:endParaRPr>
          </a:p>
          <a:p>
            <a:pPr algn="l">
              <a:lnSpc>
                <a:spcPts val="1832"/>
              </a:lnSpc>
            </a:pPr>
            <a:r>
              <a:rPr lang="en-US" sz="1552" dirty="0">
                <a:solidFill>
                  <a:srgbClr val="000000"/>
                </a:solidFill>
                <a:latin typeface="Arimo Bold"/>
              </a:rPr>
              <a:t>¿</a:t>
            </a:r>
            <a:r>
              <a:rPr lang="en-US" sz="1552" dirty="0" err="1">
                <a:solidFill>
                  <a:srgbClr val="000000"/>
                </a:solidFill>
                <a:latin typeface="Arimo Bold"/>
              </a:rPr>
              <a:t>Cuáles</a:t>
            </a:r>
            <a:r>
              <a:rPr lang="en-US" sz="1552" dirty="0">
                <a:solidFill>
                  <a:srgbClr val="000000"/>
                </a:solidFill>
                <a:latin typeface="Arimo Bold"/>
              </a:rPr>
              <a:t> son las </a:t>
            </a:r>
            <a:r>
              <a:rPr lang="en-US" sz="1552" dirty="0" err="1">
                <a:solidFill>
                  <a:srgbClr val="000000"/>
                </a:solidFill>
                <a:latin typeface="Arimo Bold"/>
              </a:rPr>
              <a:t>responsabilidades</a:t>
            </a:r>
            <a:r>
              <a:rPr lang="en-US" sz="1552" dirty="0">
                <a:solidFill>
                  <a:srgbClr val="000000"/>
                </a:solidFill>
                <a:latin typeface="Arimo Bold"/>
              </a:rPr>
              <a:t> de un </a:t>
            </a:r>
            <a:r>
              <a:rPr lang="en-US" sz="1552" dirty="0" err="1">
                <a:solidFill>
                  <a:srgbClr val="000000"/>
                </a:solidFill>
                <a:latin typeface="Arimo Bold"/>
              </a:rPr>
              <a:t>agente</a:t>
            </a:r>
            <a:r>
              <a:rPr lang="en-US" sz="1552" dirty="0">
                <a:solidFill>
                  <a:srgbClr val="000000"/>
                </a:solidFill>
                <a:latin typeface="Arimo Bold"/>
              </a:rPr>
              <a:t> del comprador?</a:t>
            </a:r>
          </a:p>
          <a:p>
            <a:pPr algn="l">
              <a:lnSpc>
                <a:spcPts val="1425"/>
              </a:lnSpc>
            </a:pPr>
            <a:endParaRPr lang="en-US" sz="1552" dirty="0">
              <a:solidFill>
                <a:srgbClr val="000000"/>
              </a:solidFill>
              <a:latin typeface="Arimo Bold"/>
            </a:endParaRPr>
          </a:p>
          <a:p>
            <a:pPr marL="260774" lvl="1" indent="-130387" algn="l">
              <a:lnSpc>
                <a:spcPts val="1425"/>
              </a:lnSpc>
              <a:buFont typeface="Arial"/>
              <a:buChar char="•"/>
            </a:pPr>
            <a:r>
              <a:rPr lang="en-US" sz="1207" dirty="0" err="1">
                <a:solidFill>
                  <a:srgbClr val="000000"/>
                </a:solidFill>
                <a:latin typeface="Helvetica Italics"/>
              </a:rPr>
              <a:t>Cómo</a:t>
            </a:r>
            <a:r>
              <a:rPr lang="en-US" sz="1207" dirty="0">
                <a:solidFill>
                  <a:srgbClr val="000000"/>
                </a:solidFill>
                <a:latin typeface="Helvetica Italics"/>
              </a:rPr>
              <a:t> </a:t>
            </a:r>
            <a:r>
              <a:rPr lang="en-US" sz="1207" dirty="0" err="1">
                <a:solidFill>
                  <a:srgbClr val="000000"/>
                </a:solidFill>
                <a:latin typeface="Helvetica Italics"/>
              </a:rPr>
              <a:t>te</a:t>
            </a:r>
            <a:r>
              <a:rPr lang="en-US" sz="1207" dirty="0">
                <a:solidFill>
                  <a:srgbClr val="000000"/>
                </a:solidFill>
                <a:latin typeface="Helvetica Italics"/>
              </a:rPr>
              <a:t> beneficia</a:t>
            </a:r>
          </a:p>
          <a:p>
            <a:pPr marL="260774" lvl="1" indent="-130387" algn="l">
              <a:lnSpc>
                <a:spcPts val="1425"/>
              </a:lnSpc>
              <a:buFont typeface="Arial"/>
              <a:buChar char="•"/>
            </a:pPr>
            <a:r>
              <a:rPr lang="en-US" sz="1207" dirty="0" err="1">
                <a:solidFill>
                  <a:srgbClr val="000000"/>
                </a:solidFill>
                <a:latin typeface="Helvetica Italics"/>
              </a:rPr>
              <a:t>Otras</a:t>
            </a:r>
            <a:r>
              <a:rPr lang="en-US" sz="1207" dirty="0">
                <a:solidFill>
                  <a:srgbClr val="000000"/>
                </a:solidFill>
                <a:latin typeface="Helvetica Italics"/>
              </a:rPr>
              <a:t> </a:t>
            </a:r>
            <a:r>
              <a:rPr lang="en-US" sz="1207" dirty="0" err="1">
                <a:solidFill>
                  <a:srgbClr val="000000"/>
                </a:solidFill>
                <a:latin typeface="Helvetica Italics"/>
              </a:rPr>
              <a:t>cosas</a:t>
            </a:r>
            <a:r>
              <a:rPr lang="en-US" sz="1207" dirty="0">
                <a:solidFill>
                  <a:srgbClr val="000000"/>
                </a:solidFill>
                <a:latin typeface="Helvetica Italics"/>
              </a:rPr>
              <a:t> a </a:t>
            </a:r>
            <a:r>
              <a:rPr lang="en-US" sz="1207" dirty="0" err="1">
                <a:solidFill>
                  <a:srgbClr val="000000"/>
                </a:solidFill>
                <a:latin typeface="Helvetica Italics"/>
              </a:rPr>
              <a:t>tener</a:t>
            </a:r>
            <a:r>
              <a:rPr lang="en-US" sz="1207" dirty="0">
                <a:solidFill>
                  <a:srgbClr val="000000"/>
                </a:solidFill>
                <a:latin typeface="Helvetica Italics"/>
              </a:rPr>
              <a:t> </a:t>
            </a:r>
            <a:r>
              <a:rPr lang="en-US" sz="1207" dirty="0" err="1">
                <a:solidFill>
                  <a:srgbClr val="000000"/>
                </a:solidFill>
                <a:latin typeface="Helvetica Italics"/>
              </a:rPr>
              <a:t>en</a:t>
            </a:r>
            <a:r>
              <a:rPr lang="en-US" sz="1207" dirty="0">
                <a:solidFill>
                  <a:srgbClr val="000000"/>
                </a:solidFill>
                <a:latin typeface="Helvetica Italics"/>
              </a:rPr>
              <a:t> </a:t>
            </a:r>
            <a:r>
              <a:rPr lang="en-US" sz="1207" dirty="0" err="1">
                <a:solidFill>
                  <a:srgbClr val="000000"/>
                </a:solidFill>
                <a:latin typeface="Helvetica Italics"/>
              </a:rPr>
              <a:t>cuenta</a:t>
            </a:r>
            <a:endParaRPr lang="en-US" sz="1207" dirty="0">
              <a:solidFill>
                <a:srgbClr val="000000"/>
              </a:solidFill>
              <a:latin typeface="Helvetica Italics"/>
            </a:endParaRPr>
          </a:p>
          <a:p>
            <a:pPr marL="260774" lvl="1" indent="-130387" algn="l">
              <a:lnSpc>
                <a:spcPts val="1425"/>
              </a:lnSpc>
              <a:buFont typeface="Arial"/>
              <a:buChar char="•"/>
            </a:pPr>
            <a:r>
              <a:rPr lang="en-US" sz="1207" dirty="0" err="1">
                <a:solidFill>
                  <a:srgbClr val="000000"/>
                </a:solidFill>
                <a:latin typeface="Helvetica Italics"/>
              </a:rPr>
              <a:t>Responsabilidades</a:t>
            </a:r>
            <a:r>
              <a:rPr lang="en-US" sz="1207" dirty="0">
                <a:solidFill>
                  <a:srgbClr val="000000"/>
                </a:solidFill>
                <a:latin typeface="Helvetica Italics"/>
              </a:rPr>
              <a:t> </a:t>
            </a:r>
            <a:r>
              <a:rPr lang="en-US" sz="1207" dirty="0" err="1">
                <a:solidFill>
                  <a:srgbClr val="000000"/>
                </a:solidFill>
                <a:latin typeface="Helvetica Italics"/>
              </a:rPr>
              <a:t>adicionales</a:t>
            </a:r>
            <a:r>
              <a:rPr lang="en-US" sz="1207" dirty="0">
                <a:solidFill>
                  <a:srgbClr val="000000"/>
                </a:solidFill>
                <a:latin typeface="Helvetica Italics"/>
              </a:rPr>
              <a:t> del </a:t>
            </a:r>
            <a:r>
              <a:rPr lang="en-US" sz="1207" dirty="0" err="1">
                <a:solidFill>
                  <a:srgbClr val="000000"/>
                </a:solidFill>
                <a:latin typeface="Helvetica Italics"/>
              </a:rPr>
              <a:t>agente</a:t>
            </a:r>
            <a:r>
              <a:rPr lang="en-US" sz="1207" dirty="0">
                <a:solidFill>
                  <a:srgbClr val="000000"/>
                </a:solidFill>
                <a:latin typeface="Helvetica Italics"/>
              </a:rPr>
              <a:t> del comprador </a:t>
            </a:r>
            <a:r>
              <a:rPr lang="en-US" sz="1207" dirty="0" err="1">
                <a:solidFill>
                  <a:srgbClr val="000000"/>
                </a:solidFill>
                <a:latin typeface="Helvetica Italics"/>
              </a:rPr>
              <a:t>desde</a:t>
            </a:r>
            <a:r>
              <a:rPr lang="en-US" sz="1207" dirty="0">
                <a:solidFill>
                  <a:srgbClr val="000000"/>
                </a:solidFill>
                <a:latin typeface="Helvetica Italics"/>
              </a:rPr>
              <a:t> </a:t>
            </a:r>
            <a:r>
              <a:rPr lang="en-US" sz="1207" dirty="0" err="1">
                <a:solidFill>
                  <a:srgbClr val="000000"/>
                </a:solidFill>
                <a:latin typeface="Helvetica Italics"/>
              </a:rPr>
              <a:t>el</a:t>
            </a:r>
            <a:r>
              <a:rPr lang="en-US" sz="1207" dirty="0">
                <a:solidFill>
                  <a:srgbClr val="000000"/>
                </a:solidFill>
                <a:latin typeface="Helvetica Italics"/>
              </a:rPr>
              <a:t> </a:t>
            </a:r>
            <a:r>
              <a:rPr lang="en-US" sz="1207" dirty="0" err="1">
                <a:solidFill>
                  <a:srgbClr val="000000"/>
                </a:solidFill>
                <a:latin typeface="Helvetica Italics"/>
              </a:rPr>
              <a:t>contrato</a:t>
            </a:r>
            <a:r>
              <a:rPr lang="en-US" sz="1207" dirty="0">
                <a:solidFill>
                  <a:srgbClr val="000000"/>
                </a:solidFill>
                <a:latin typeface="Helvetica Italics"/>
              </a:rPr>
              <a:t> hasta </a:t>
            </a:r>
            <a:r>
              <a:rPr lang="en-US" sz="1207" dirty="0" err="1">
                <a:solidFill>
                  <a:srgbClr val="000000"/>
                </a:solidFill>
                <a:latin typeface="Helvetica Italics"/>
              </a:rPr>
              <a:t>el</a:t>
            </a:r>
            <a:r>
              <a:rPr lang="en-US" sz="1207" dirty="0">
                <a:solidFill>
                  <a:srgbClr val="000000"/>
                </a:solidFill>
                <a:latin typeface="Helvetica Italics"/>
              </a:rPr>
              <a:t> </a:t>
            </a:r>
            <a:r>
              <a:rPr lang="en-US" sz="1207" dirty="0" err="1">
                <a:solidFill>
                  <a:srgbClr val="000000"/>
                </a:solidFill>
                <a:latin typeface="Helvetica Italics"/>
              </a:rPr>
              <a:t>cierre</a:t>
            </a:r>
            <a:endParaRPr lang="en-US" sz="1207" dirty="0">
              <a:solidFill>
                <a:srgbClr val="000000"/>
              </a:solidFill>
              <a:latin typeface="Helvetica Italics"/>
            </a:endParaRPr>
          </a:p>
          <a:p>
            <a:pPr marL="260774" lvl="1" indent="-130387" algn="l">
              <a:lnSpc>
                <a:spcPts val="1425"/>
              </a:lnSpc>
              <a:buFont typeface="Arial"/>
              <a:buChar char="•"/>
            </a:pPr>
            <a:r>
              <a:rPr lang="en-US" sz="1207" dirty="0">
                <a:solidFill>
                  <a:srgbClr val="000000"/>
                </a:solidFill>
                <a:latin typeface="Helvetica Italics"/>
              </a:rPr>
              <a:t>Por </a:t>
            </a:r>
            <a:r>
              <a:rPr lang="en-US" sz="1207" dirty="0" err="1">
                <a:solidFill>
                  <a:srgbClr val="000000"/>
                </a:solidFill>
                <a:latin typeface="Helvetica Italics"/>
              </a:rPr>
              <a:t>qué</a:t>
            </a:r>
            <a:r>
              <a:rPr lang="en-US" sz="1207" dirty="0">
                <a:solidFill>
                  <a:srgbClr val="000000"/>
                </a:solidFill>
                <a:latin typeface="Helvetica Italics"/>
              </a:rPr>
              <a:t> </a:t>
            </a:r>
            <a:r>
              <a:rPr lang="en-US" sz="1207" dirty="0" err="1">
                <a:solidFill>
                  <a:srgbClr val="000000"/>
                </a:solidFill>
                <a:latin typeface="Helvetica Italics"/>
              </a:rPr>
              <a:t>comprometerse</a:t>
            </a:r>
            <a:r>
              <a:rPr lang="en-US" sz="1207" dirty="0">
                <a:solidFill>
                  <a:srgbClr val="000000"/>
                </a:solidFill>
                <a:latin typeface="Helvetica Italics"/>
              </a:rPr>
              <a:t> con un </a:t>
            </a:r>
            <a:r>
              <a:rPr lang="en-US" sz="1207" dirty="0" err="1">
                <a:solidFill>
                  <a:srgbClr val="000000"/>
                </a:solidFill>
                <a:latin typeface="Helvetica Italics"/>
              </a:rPr>
              <a:t>agente</a:t>
            </a:r>
            <a:r>
              <a:rPr lang="en-US" sz="1207" dirty="0">
                <a:solidFill>
                  <a:srgbClr val="000000"/>
                </a:solidFill>
                <a:latin typeface="Helvetica Italics"/>
              </a:rPr>
              <a:t> de </a:t>
            </a:r>
            <a:r>
              <a:rPr lang="en-US" sz="1207" dirty="0" err="1">
                <a:solidFill>
                  <a:srgbClr val="000000"/>
                </a:solidFill>
                <a:latin typeface="Helvetica Italics"/>
              </a:rPr>
              <a:t>compras</a:t>
            </a:r>
            <a:r>
              <a:rPr lang="en-US" sz="1207" dirty="0">
                <a:solidFill>
                  <a:srgbClr val="000000"/>
                </a:solidFill>
                <a:latin typeface="Helvetica Italics"/>
              </a:rPr>
              <a:t> </a:t>
            </a:r>
            <a:r>
              <a:rPr lang="en-US" sz="1207" dirty="0" err="1">
                <a:solidFill>
                  <a:srgbClr val="000000"/>
                </a:solidFill>
                <a:latin typeface="Helvetica Italics"/>
              </a:rPr>
              <a:t>experimentado</a:t>
            </a:r>
            <a:endParaRPr lang="en-US" sz="1207" dirty="0">
              <a:solidFill>
                <a:srgbClr val="000000"/>
              </a:solidFill>
              <a:latin typeface="Helvetica Italics"/>
            </a:endParaRPr>
          </a:p>
          <a:p>
            <a:pPr marL="260774" lvl="1" indent="-130387" algn="l">
              <a:lnSpc>
                <a:spcPts val="1425"/>
              </a:lnSpc>
              <a:buFont typeface="Arial"/>
              <a:buChar char="•"/>
            </a:pPr>
            <a:r>
              <a:rPr lang="en-US" sz="1207" dirty="0" err="1">
                <a:solidFill>
                  <a:srgbClr val="000000"/>
                </a:solidFill>
                <a:latin typeface="Helvetica Italics"/>
              </a:rPr>
              <a:t>Qué</a:t>
            </a:r>
            <a:r>
              <a:rPr lang="en-US" sz="1207" dirty="0">
                <a:solidFill>
                  <a:srgbClr val="000000"/>
                </a:solidFill>
                <a:latin typeface="Helvetica Italics"/>
              </a:rPr>
              <a:t> es un </a:t>
            </a:r>
            <a:r>
              <a:rPr lang="en-US" sz="1207" dirty="0" err="1">
                <a:solidFill>
                  <a:srgbClr val="000000"/>
                </a:solidFill>
                <a:latin typeface="Helvetica Italics"/>
              </a:rPr>
              <a:t>Contrato</a:t>
            </a:r>
            <a:r>
              <a:rPr lang="en-US" sz="1207" dirty="0">
                <a:solidFill>
                  <a:srgbClr val="000000"/>
                </a:solidFill>
                <a:latin typeface="Helvetica Italics"/>
              </a:rPr>
              <a:t> de </a:t>
            </a:r>
            <a:r>
              <a:rPr lang="en-US" sz="1207" dirty="0" err="1">
                <a:solidFill>
                  <a:srgbClr val="000000"/>
                </a:solidFill>
                <a:latin typeface="Helvetica Italics"/>
              </a:rPr>
              <a:t>Agencia</a:t>
            </a:r>
            <a:r>
              <a:rPr lang="en-US" sz="1207" dirty="0">
                <a:solidFill>
                  <a:srgbClr val="000000"/>
                </a:solidFill>
                <a:latin typeface="Helvetica Italics"/>
              </a:rPr>
              <a:t> de </a:t>
            </a:r>
            <a:r>
              <a:rPr lang="en-US" sz="1207" dirty="0" err="1">
                <a:solidFill>
                  <a:srgbClr val="000000"/>
                </a:solidFill>
                <a:latin typeface="Helvetica Italics"/>
              </a:rPr>
              <a:t>Compras</a:t>
            </a:r>
            <a:r>
              <a:rPr lang="en-US" sz="1207" dirty="0">
                <a:solidFill>
                  <a:srgbClr val="000000"/>
                </a:solidFill>
                <a:latin typeface="Helvetica Italics"/>
              </a:rPr>
              <a:t>)</a:t>
            </a:r>
          </a:p>
        </p:txBody>
      </p:sp>
      <p:sp>
        <p:nvSpPr>
          <p:cNvPr id="7" name="TextBox 7"/>
          <p:cNvSpPr txBox="1"/>
          <p:nvPr/>
        </p:nvSpPr>
        <p:spPr>
          <a:xfrm>
            <a:off x="4275745" y="1452433"/>
            <a:ext cx="2548859" cy="7956880"/>
          </a:xfrm>
          <a:prstGeom prst="rect">
            <a:avLst/>
          </a:prstGeom>
        </p:spPr>
        <p:txBody>
          <a:bodyPr lIns="0" tIns="0" rIns="0" bIns="0" rtlCol="0" anchor="t">
            <a:spAutoFit/>
          </a:bodyPr>
          <a:lstStyle/>
          <a:p>
            <a:pPr algn="l">
              <a:lnSpc>
                <a:spcPts val="1829"/>
              </a:lnSpc>
            </a:pPr>
            <a:r>
              <a:rPr lang="en-US" sz="1550" dirty="0" err="1">
                <a:solidFill>
                  <a:srgbClr val="000000"/>
                </a:solidFill>
                <a:latin typeface="Arimo Bold"/>
              </a:rPr>
              <a:t>Comprender</a:t>
            </a:r>
            <a:r>
              <a:rPr lang="en-US" sz="1550" dirty="0">
                <a:solidFill>
                  <a:srgbClr val="000000"/>
                </a:solidFill>
                <a:latin typeface="Arimo Bold"/>
              </a:rPr>
              <a:t> la doble </a:t>
            </a:r>
            <a:r>
              <a:rPr lang="en-US" sz="1550" dirty="0" err="1">
                <a:solidFill>
                  <a:srgbClr val="000000"/>
                </a:solidFill>
                <a:latin typeface="Arimo Bold"/>
              </a:rPr>
              <a:t>agencia</a:t>
            </a:r>
            <a:endParaRPr lang="en-US" sz="1550" dirty="0">
              <a:solidFill>
                <a:srgbClr val="000000"/>
              </a:solidFill>
              <a:latin typeface="Arimo Bold"/>
            </a:endParaRPr>
          </a:p>
          <a:p>
            <a:pPr algn="l">
              <a:lnSpc>
                <a:spcPts val="1829"/>
              </a:lnSpc>
            </a:pPr>
            <a:endParaRPr lang="en-US" sz="1550" dirty="0">
              <a:solidFill>
                <a:srgbClr val="000000"/>
              </a:solidFill>
              <a:latin typeface="Arimo Bold"/>
            </a:endParaRPr>
          </a:p>
          <a:p>
            <a:pPr marL="261238" lvl="1" indent="-130619" algn="l">
              <a:lnSpc>
                <a:spcPts val="1427"/>
              </a:lnSpc>
              <a:buFont typeface="Arial"/>
              <a:buChar char="•"/>
            </a:pPr>
            <a:r>
              <a:rPr lang="en-US" sz="1209" dirty="0" err="1">
                <a:solidFill>
                  <a:srgbClr val="000000"/>
                </a:solidFill>
                <a:latin typeface="Helvetica Italics"/>
              </a:rPr>
              <a:t>Riesgos</a:t>
            </a:r>
            <a:r>
              <a:rPr lang="en-US" sz="1209" dirty="0">
                <a:solidFill>
                  <a:srgbClr val="000000"/>
                </a:solidFill>
                <a:latin typeface="Helvetica Italics"/>
              </a:rPr>
              <a:t> y </a:t>
            </a:r>
            <a:r>
              <a:rPr lang="en-US" sz="1209" dirty="0" err="1">
                <a:solidFill>
                  <a:srgbClr val="000000"/>
                </a:solidFill>
                <a:latin typeface="Helvetica Italics"/>
              </a:rPr>
              <a:t>desafíos</a:t>
            </a:r>
            <a:r>
              <a:rPr lang="en-US" sz="1209" dirty="0">
                <a:solidFill>
                  <a:srgbClr val="000000"/>
                </a:solidFill>
                <a:latin typeface="Helvetica Italics"/>
              </a:rPr>
              <a:t> a </a:t>
            </a:r>
            <a:r>
              <a:rPr lang="en-US" sz="1209" dirty="0" err="1">
                <a:solidFill>
                  <a:srgbClr val="000000"/>
                </a:solidFill>
                <a:latin typeface="Helvetica Italics"/>
              </a:rPr>
              <a:t>los</a:t>
            </a:r>
            <a:r>
              <a:rPr lang="en-US" sz="1209" dirty="0">
                <a:solidFill>
                  <a:srgbClr val="000000"/>
                </a:solidFill>
                <a:latin typeface="Helvetica Italics"/>
              </a:rPr>
              <a:t> que se </a:t>
            </a:r>
            <a:r>
              <a:rPr lang="en-US" sz="1209" dirty="0" err="1">
                <a:solidFill>
                  <a:srgbClr val="000000"/>
                </a:solidFill>
                <a:latin typeface="Helvetica Italics"/>
              </a:rPr>
              <a:t>enfrentan</a:t>
            </a:r>
            <a:r>
              <a:rPr lang="en-US" sz="1209" dirty="0">
                <a:solidFill>
                  <a:srgbClr val="000000"/>
                </a:solidFill>
                <a:latin typeface="Helvetica Italics"/>
              </a:rPr>
              <a:t> </a:t>
            </a:r>
            <a:r>
              <a:rPr lang="en-US" sz="1209" dirty="0" err="1">
                <a:solidFill>
                  <a:srgbClr val="000000"/>
                </a:solidFill>
                <a:latin typeface="Helvetica Italics"/>
              </a:rPr>
              <a:t>los</a:t>
            </a:r>
            <a:r>
              <a:rPr lang="en-US" sz="1209" dirty="0">
                <a:solidFill>
                  <a:srgbClr val="000000"/>
                </a:solidFill>
                <a:latin typeface="Helvetica Italics"/>
              </a:rPr>
              <a:t> </a:t>
            </a:r>
            <a:r>
              <a:rPr lang="en-US" sz="1209" dirty="0" err="1">
                <a:solidFill>
                  <a:srgbClr val="000000"/>
                </a:solidFill>
                <a:latin typeface="Helvetica Italics"/>
              </a:rPr>
              <a:t>compradores</a:t>
            </a:r>
            <a:endParaRPr lang="en-US" sz="1209" dirty="0">
              <a:solidFill>
                <a:srgbClr val="000000"/>
              </a:solidFill>
              <a:latin typeface="Helvetica Italics"/>
            </a:endParaRPr>
          </a:p>
          <a:p>
            <a:pPr marL="261238" lvl="1" indent="-130619" algn="l">
              <a:lnSpc>
                <a:spcPts val="1427"/>
              </a:lnSpc>
              <a:buFont typeface="Arial"/>
              <a:buChar char="•"/>
            </a:pPr>
            <a:r>
              <a:rPr lang="en-US" sz="1209" dirty="0">
                <a:solidFill>
                  <a:srgbClr val="000000"/>
                </a:solidFill>
                <a:latin typeface="Helvetica Italics"/>
              </a:rPr>
              <a:t>Como </a:t>
            </a:r>
            <a:r>
              <a:rPr lang="en-US" sz="1209" dirty="0" err="1">
                <a:solidFill>
                  <a:srgbClr val="000000"/>
                </a:solidFill>
                <a:latin typeface="Helvetica Italics"/>
              </a:rPr>
              <a:t>tu</a:t>
            </a:r>
            <a:r>
              <a:rPr lang="en-US" sz="1209" dirty="0">
                <a:solidFill>
                  <a:srgbClr val="000000"/>
                </a:solidFill>
                <a:latin typeface="Helvetica Italics"/>
              </a:rPr>
              <a:t> </a:t>
            </a:r>
            <a:r>
              <a:rPr lang="en-US" sz="1209" dirty="0" err="1">
                <a:solidFill>
                  <a:srgbClr val="000000"/>
                </a:solidFill>
                <a:latin typeface="Helvetica Italics"/>
              </a:rPr>
              <a:t>agente</a:t>
            </a:r>
            <a:r>
              <a:rPr lang="en-US" sz="1209" dirty="0">
                <a:solidFill>
                  <a:srgbClr val="000000"/>
                </a:solidFill>
                <a:latin typeface="Helvetica Italics"/>
              </a:rPr>
              <a:t> comprador soy </a:t>
            </a:r>
            <a:r>
              <a:rPr lang="en-US" sz="1209" dirty="0" err="1">
                <a:solidFill>
                  <a:srgbClr val="000000"/>
                </a:solidFill>
                <a:latin typeface="Helvetica Italics"/>
              </a:rPr>
              <a:t>tu</a:t>
            </a:r>
            <a:r>
              <a:rPr lang="en-US" sz="1209" dirty="0">
                <a:solidFill>
                  <a:srgbClr val="000000"/>
                </a:solidFill>
                <a:latin typeface="Helvetica Italics"/>
              </a:rPr>
              <a:t> </a:t>
            </a:r>
            <a:r>
              <a:rPr lang="en-US" sz="1209" dirty="0" err="1">
                <a:solidFill>
                  <a:srgbClr val="000000"/>
                </a:solidFill>
                <a:latin typeface="Helvetica Italics"/>
              </a:rPr>
              <a:t>defensor</a:t>
            </a:r>
            <a:endParaRPr lang="en-US" sz="1209" dirty="0">
              <a:solidFill>
                <a:srgbClr val="000000"/>
              </a:solidFill>
              <a:latin typeface="Helvetica Italics"/>
            </a:endParaRPr>
          </a:p>
          <a:p>
            <a:pPr algn="l">
              <a:lnSpc>
                <a:spcPts val="1829"/>
              </a:lnSpc>
            </a:pPr>
            <a:endParaRPr lang="en-US" sz="1209" dirty="0">
              <a:solidFill>
                <a:srgbClr val="000000"/>
              </a:solidFill>
              <a:latin typeface="Helvetica Italics"/>
            </a:endParaRPr>
          </a:p>
          <a:p>
            <a:pPr algn="l">
              <a:lnSpc>
                <a:spcPts val="1829"/>
              </a:lnSpc>
            </a:pPr>
            <a:r>
              <a:rPr lang="en-US" sz="1550" dirty="0">
                <a:solidFill>
                  <a:srgbClr val="000000"/>
                </a:solidFill>
                <a:latin typeface="Arimo Bold"/>
              </a:rPr>
              <a:t>Que </a:t>
            </a:r>
            <a:r>
              <a:rPr lang="en-US" sz="1550" dirty="0" err="1">
                <a:solidFill>
                  <a:srgbClr val="000000"/>
                </a:solidFill>
                <a:latin typeface="Arimo Bold"/>
              </a:rPr>
              <a:t>empiece</a:t>
            </a:r>
            <a:r>
              <a:rPr lang="en-US" sz="1550" dirty="0">
                <a:solidFill>
                  <a:srgbClr val="000000"/>
                </a:solidFill>
                <a:latin typeface="Arimo Bold"/>
              </a:rPr>
              <a:t> la </a:t>
            </a:r>
            <a:r>
              <a:rPr lang="en-US" sz="1550" dirty="0" err="1">
                <a:solidFill>
                  <a:srgbClr val="000000"/>
                </a:solidFill>
                <a:latin typeface="Arimo Bold"/>
              </a:rPr>
              <a:t>búsqueda</a:t>
            </a:r>
            <a:r>
              <a:rPr lang="en-US" sz="1550" dirty="0">
                <a:solidFill>
                  <a:srgbClr val="000000"/>
                </a:solidFill>
                <a:latin typeface="Arimo Bold"/>
              </a:rPr>
              <a:t> de casa</a:t>
            </a:r>
          </a:p>
          <a:p>
            <a:pPr algn="l">
              <a:lnSpc>
                <a:spcPts val="1829"/>
              </a:lnSpc>
            </a:pPr>
            <a:endParaRPr lang="en-US" sz="1550" dirty="0">
              <a:solidFill>
                <a:srgbClr val="000000"/>
              </a:solidFill>
              <a:latin typeface="Arimo Bold"/>
            </a:endParaRPr>
          </a:p>
          <a:p>
            <a:pPr marL="261238" lvl="1" indent="-130619" algn="l">
              <a:lnSpc>
                <a:spcPts val="1427"/>
              </a:lnSpc>
              <a:buFont typeface="Arial"/>
              <a:buChar char="•"/>
            </a:pPr>
            <a:r>
              <a:rPr lang="en-US" sz="1209" dirty="0" err="1">
                <a:solidFill>
                  <a:srgbClr val="000000"/>
                </a:solidFill>
                <a:latin typeface="Helvetica Italics"/>
              </a:rPr>
              <a:t>Identificar</a:t>
            </a:r>
            <a:r>
              <a:rPr lang="en-US" sz="1209" dirty="0">
                <a:solidFill>
                  <a:srgbClr val="000000"/>
                </a:solidFill>
                <a:latin typeface="Helvetica Italics"/>
              </a:rPr>
              <a:t> lo que "</a:t>
            </a:r>
            <a:r>
              <a:rPr lang="en-US" sz="1209" dirty="0" err="1">
                <a:solidFill>
                  <a:srgbClr val="000000"/>
                </a:solidFill>
                <a:latin typeface="Helvetica Italics"/>
              </a:rPr>
              <a:t>debes</a:t>
            </a:r>
            <a:r>
              <a:rPr lang="en-US" sz="1209" dirty="0">
                <a:solidFill>
                  <a:srgbClr val="000000"/>
                </a:solidFill>
                <a:latin typeface="Helvetica Italics"/>
              </a:rPr>
              <a:t> </a:t>
            </a:r>
            <a:r>
              <a:rPr lang="en-US" sz="1209" dirty="0" err="1">
                <a:solidFill>
                  <a:srgbClr val="000000"/>
                </a:solidFill>
                <a:latin typeface="Helvetica Italics"/>
              </a:rPr>
              <a:t>tener</a:t>
            </a:r>
            <a:r>
              <a:rPr lang="en-US" sz="1209" dirty="0">
                <a:solidFill>
                  <a:srgbClr val="000000"/>
                </a:solidFill>
                <a:latin typeface="Helvetica Italics"/>
              </a:rPr>
              <a:t>" y lo que "</a:t>
            </a:r>
            <a:r>
              <a:rPr lang="en-US" sz="1209" dirty="0" err="1">
                <a:solidFill>
                  <a:srgbClr val="000000"/>
                </a:solidFill>
                <a:latin typeface="Helvetica Italics"/>
              </a:rPr>
              <a:t>te</a:t>
            </a:r>
            <a:r>
              <a:rPr lang="en-US" sz="1209" dirty="0">
                <a:solidFill>
                  <a:srgbClr val="000000"/>
                </a:solidFill>
                <a:latin typeface="Helvetica Italics"/>
              </a:rPr>
              <a:t> </a:t>
            </a:r>
            <a:r>
              <a:rPr lang="en-US" sz="1209" dirty="0" err="1">
                <a:solidFill>
                  <a:srgbClr val="000000"/>
                </a:solidFill>
                <a:latin typeface="Helvetica Italics"/>
              </a:rPr>
              <a:t>gustaría</a:t>
            </a:r>
            <a:r>
              <a:rPr lang="en-US" sz="1209" dirty="0">
                <a:solidFill>
                  <a:srgbClr val="000000"/>
                </a:solidFill>
                <a:latin typeface="Helvetica Italics"/>
              </a:rPr>
              <a:t> </a:t>
            </a:r>
            <a:r>
              <a:rPr lang="en-US" sz="1209" dirty="0" err="1">
                <a:solidFill>
                  <a:srgbClr val="000000"/>
                </a:solidFill>
                <a:latin typeface="Helvetica Italics"/>
              </a:rPr>
              <a:t>tener</a:t>
            </a:r>
            <a:r>
              <a:rPr lang="en-US" sz="1209" dirty="0">
                <a:solidFill>
                  <a:srgbClr val="000000"/>
                </a:solidFill>
                <a:latin typeface="Helvetica Italics"/>
              </a:rPr>
              <a:t>".</a:t>
            </a:r>
          </a:p>
          <a:p>
            <a:pPr marL="261238" lvl="1" indent="-130619" algn="l">
              <a:lnSpc>
                <a:spcPts val="1427"/>
              </a:lnSpc>
              <a:buFont typeface="Arial"/>
              <a:buChar char="•"/>
            </a:pPr>
            <a:r>
              <a:rPr lang="en-US" sz="1209" dirty="0">
                <a:solidFill>
                  <a:srgbClr val="000000"/>
                </a:solidFill>
                <a:latin typeface="Helvetica Italics"/>
              </a:rPr>
              <a:t>10 </a:t>
            </a:r>
            <a:r>
              <a:rPr lang="en-US" sz="1209" dirty="0" err="1">
                <a:solidFill>
                  <a:srgbClr val="000000"/>
                </a:solidFill>
                <a:latin typeface="Helvetica Italics"/>
              </a:rPr>
              <a:t>cosas</a:t>
            </a:r>
            <a:r>
              <a:rPr lang="en-US" sz="1209" dirty="0">
                <a:solidFill>
                  <a:srgbClr val="000000"/>
                </a:solidFill>
                <a:latin typeface="Helvetica Italics"/>
              </a:rPr>
              <a:t> que </a:t>
            </a:r>
            <a:r>
              <a:rPr lang="en-US" sz="1209" dirty="0" err="1">
                <a:solidFill>
                  <a:srgbClr val="000000"/>
                </a:solidFill>
                <a:latin typeface="Helvetica Italics"/>
              </a:rPr>
              <a:t>debes</a:t>
            </a:r>
            <a:r>
              <a:rPr lang="en-US" sz="1209" dirty="0">
                <a:solidFill>
                  <a:srgbClr val="000000"/>
                </a:solidFill>
                <a:latin typeface="Helvetica Italics"/>
              </a:rPr>
              <a:t> </a:t>
            </a:r>
            <a:r>
              <a:rPr lang="en-US" sz="1209" dirty="0" err="1">
                <a:solidFill>
                  <a:srgbClr val="000000"/>
                </a:solidFill>
                <a:latin typeface="Helvetica Italics"/>
              </a:rPr>
              <a:t>tener</a:t>
            </a:r>
            <a:r>
              <a:rPr lang="en-US" sz="1209" dirty="0">
                <a:solidFill>
                  <a:srgbClr val="000000"/>
                </a:solidFill>
                <a:latin typeface="Helvetica Italics"/>
              </a:rPr>
              <a:t> </a:t>
            </a:r>
            <a:r>
              <a:rPr lang="en-US" sz="1209" dirty="0" err="1">
                <a:solidFill>
                  <a:srgbClr val="000000"/>
                </a:solidFill>
                <a:latin typeface="Helvetica Italics"/>
              </a:rPr>
              <a:t>en</a:t>
            </a:r>
            <a:r>
              <a:rPr lang="en-US" sz="1209" dirty="0">
                <a:solidFill>
                  <a:srgbClr val="000000"/>
                </a:solidFill>
                <a:latin typeface="Helvetica Italics"/>
              </a:rPr>
              <a:t> </a:t>
            </a:r>
            <a:r>
              <a:rPr lang="en-US" sz="1209" dirty="0" err="1">
                <a:solidFill>
                  <a:srgbClr val="000000"/>
                </a:solidFill>
                <a:latin typeface="Helvetica Italics"/>
              </a:rPr>
              <a:t>cuenta</a:t>
            </a:r>
            <a:r>
              <a:rPr lang="en-US" sz="1209" dirty="0">
                <a:solidFill>
                  <a:srgbClr val="000000"/>
                </a:solidFill>
                <a:latin typeface="Helvetica Italics"/>
              </a:rPr>
              <a:t> al </a:t>
            </a:r>
            <a:r>
              <a:rPr lang="en-US" sz="1209" dirty="0" err="1">
                <a:solidFill>
                  <a:srgbClr val="000000"/>
                </a:solidFill>
                <a:latin typeface="Helvetica Italics"/>
              </a:rPr>
              <a:t>elegir</a:t>
            </a:r>
            <a:r>
              <a:rPr lang="en-US" sz="1209" dirty="0">
                <a:solidFill>
                  <a:srgbClr val="000000"/>
                </a:solidFill>
                <a:latin typeface="Helvetica Italics"/>
              </a:rPr>
              <a:t> </a:t>
            </a:r>
            <a:r>
              <a:rPr lang="en-US" sz="1209" dirty="0" err="1">
                <a:solidFill>
                  <a:srgbClr val="000000"/>
                </a:solidFill>
                <a:latin typeface="Helvetica Italics"/>
              </a:rPr>
              <a:t>tu</a:t>
            </a:r>
            <a:r>
              <a:rPr lang="en-US" sz="1209" dirty="0">
                <a:solidFill>
                  <a:srgbClr val="000000"/>
                </a:solidFill>
                <a:latin typeface="Helvetica Italics"/>
              </a:rPr>
              <a:t> </a:t>
            </a:r>
            <a:r>
              <a:rPr lang="en-US" sz="1209" dirty="0" err="1">
                <a:solidFill>
                  <a:srgbClr val="000000"/>
                </a:solidFill>
                <a:latin typeface="Helvetica Italics"/>
              </a:rPr>
              <a:t>nueva</a:t>
            </a:r>
            <a:r>
              <a:rPr lang="en-US" sz="1209" dirty="0">
                <a:solidFill>
                  <a:srgbClr val="000000"/>
                </a:solidFill>
                <a:latin typeface="Helvetica Italics"/>
              </a:rPr>
              <a:t> casa</a:t>
            </a:r>
          </a:p>
          <a:p>
            <a:pPr marL="261238" lvl="1" indent="-130619" algn="l">
              <a:lnSpc>
                <a:spcPts val="1427"/>
              </a:lnSpc>
              <a:buFont typeface="Arial"/>
              <a:buChar char="•"/>
            </a:pPr>
            <a:r>
              <a:rPr lang="en-US" sz="1209" dirty="0">
                <a:solidFill>
                  <a:srgbClr val="000000"/>
                </a:solidFill>
                <a:latin typeface="Helvetica Italics"/>
              </a:rPr>
              <a:t>¡Mira las casas!</a:t>
            </a:r>
          </a:p>
          <a:p>
            <a:pPr marL="261238" lvl="1" indent="-130619" algn="l">
              <a:lnSpc>
                <a:spcPts val="1427"/>
              </a:lnSpc>
              <a:buFont typeface="Arial"/>
              <a:buChar char="•"/>
            </a:pPr>
            <a:r>
              <a:rPr lang="en-US" sz="1209" dirty="0" err="1">
                <a:solidFill>
                  <a:srgbClr val="000000"/>
                </a:solidFill>
                <a:latin typeface="Helvetica Italics"/>
              </a:rPr>
              <a:t>Cosas</a:t>
            </a:r>
            <a:r>
              <a:rPr lang="en-US" sz="1209" dirty="0">
                <a:solidFill>
                  <a:srgbClr val="000000"/>
                </a:solidFill>
                <a:latin typeface="Helvetica Italics"/>
              </a:rPr>
              <a:t> </a:t>
            </a:r>
            <a:r>
              <a:rPr lang="en-US" sz="1209" dirty="0" err="1">
                <a:solidFill>
                  <a:srgbClr val="000000"/>
                </a:solidFill>
                <a:latin typeface="Helvetica Italics"/>
              </a:rPr>
              <a:t>en</a:t>
            </a:r>
            <a:r>
              <a:rPr lang="en-US" sz="1209" dirty="0">
                <a:solidFill>
                  <a:srgbClr val="000000"/>
                </a:solidFill>
                <a:latin typeface="Helvetica Italics"/>
              </a:rPr>
              <a:t> las que </a:t>
            </a:r>
            <a:r>
              <a:rPr lang="en-US" sz="1209" dirty="0" err="1">
                <a:solidFill>
                  <a:srgbClr val="000000"/>
                </a:solidFill>
                <a:latin typeface="Helvetica Italics"/>
              </a:rPr>
              <a:t>pensar</a:t>
            </a:r>
            <a:r>
              <a:rPr lang="en-US" sz="1209" dirty="0">
                <a:solidFill>
                  <a:srgbClr val="000000"/>
                </a:solidFill>
                <a:latin typeface="Helvetica Italics"/>
              </a:rPr>
              <a:t> al </a:t>
            </a:r>
            <a:r>
              <a:rPr lang="en-US" sz="1209" dirty="0" err="1">
                <a:solidFill>
                  <a:srgbClr val="000000"/>
                </a:solidFill>
                <a:latin typeface="Helvetica Italics"/>
              </a:rPr>
              <a:t>considerar</a:t>
            </a:r>
            <a:r>
              <a:rPr lang="en-US" sz="1209" dirty="0">
                <a:solidFill>
                  <a:srgbClr val="000000"/>
                </a:solidFill>
                <a:latin typeface="Helvetica Italics"/>
              </a:rPr>
              <a:t> </a:t>
            </a:r>
            <a:r>
              <a:rPr lang="en-US" sz="1209" dirty="0" err="1">
                <a:solidFill>
                  <a:srgbClr val="000000"/>
                </a:solidFill>
                <a:latin typeface="Helvetica Italics"/>
              </a:rPr>
              <a:t>una</a:t>
            </a:r>
            <a:r>
              <a:rPr lang="en-US" sz="1209" dirty="0">
                <a:solidFill>
                  <a:srgbClr val="000000"/>
                </a:solidFill>
                <a:latin typeface="Helvetica Italics"/>
              </a:rPr>
              <a:t> </a:t>
            </a:r>
            <a:r>
              <a:rPr lang="en-US" sz="1209" dirty="0" err="1">
                <a:solidFill>
                  <a:srgbClr val="000000"/>
                </a:solidFill>
                <a:latin typeface="Helvetica Italics"/>
              </a:rPr>
              <a:t>vivienda</a:t>
            </a:r>
            <a:r>
              <a:rPr lang="en-US" sz="1209" dirty="0">
                <a:solidFill>
                  <a:srgbClr val="000000"/>
                </a:solidFill>
                <a:latin typeface="Helvetica Italics"/>
              </a:rPr>
              <a:t> </a:t>
            </a:r>
          </a:p>
          <a:p>
            <a:pPr marL="261238" lvl="1" indent="-130619" algn="l">
              <a:lnSpc>
                <a:spcPts val="1427"/>
              </a:lnSpc>
              <a:buFont typeface="Arial"/>
              <a:buChar char="•"/>
            </a:pPr>
            <a:r>
              <a:rPr lang="en-US" sz="1209" dirty="0">
                <a:solidFill>
                  <a:srgbClr val="000000"/>
                </a:solidFill>
                <a:latin typeface="Helvetica Italics"/>
              </a:rPr>
              <a:t>Visita virtual a la casa</a:t>
            </a:r>
          </a:p>
          <a:p>
            <a:pPr marL="261238" lvl="1" indent="-130619" algn="l">
              <a:lnSpc>
                <a:spcPts val="1427"/>
              </a:lnSpc>
              <a:buFont typeface="Arial"/>
              <a:buChar char="•"/>
            </a:pPr>
            <a:r>
              <a:rPr lang="en-US" sz="1209" dirty="0">
                <a:solidFill>
                  <a:srgbClr val="000000"/>
                </a:solidFill>
                <a:latin typeface="Helvetica Italics"/>
              </a:rPr>
              <a:t>Explora </a:t>
            </a:r>
            <a:r>
              <a:rPr lang="en-US" sz="1209" dirty="0" err="1">
                <a:solidFill>
                  <a:srgbClr val="000000"/>
                </a:solidFill>
                <a:latin typeface="Helvetica Italics"/>
              </a:rPr>
              <a:t>los</a:t>
            </a:r>
            <a:r>
              <a:rPr lang="en-US" sz="1209" dirty="0">
                <a:solidFill>
                  <a:srgbClr val="000000"/>
                </a:solidFill>
                <a:latin typeface="Helvetica Italics"/>
              </a:rPr>
              <a:t> barrios</a:t>
            </a:r>
          </a:p>
          <a:p>
            <a:pPr marL="261238" lvl="1" indent="-130619" algn="l">
              <a:lnSpc>
                <a:spcPts val="1427"/>
              </a:lnSpc>
              <a:buFont typeface="Arial"/>
              <a:buChar char="•"/>
            </a:pPr>
            <a:r>
              <a:rPr lang="en-US" sz="1209" dirty="0" err="1">
                <a:solidFill>
                  <a:srgbClr val="000000"/>
                </a:solidFill>
                <a:latin typeface="Helvetica Italics"/>
              </a:rPr>
              <a:t>Tipos</a:t>
            </a:r>
            <a:r>
              <a:rPr lang="en-US" sz="1209" dirty="0">
                <a:solidFill>
                  <a:srgbClr val="000000"/>
                </a:solidFill>
                <a:latin typeface="Helvetica Italics"/>
              </a:rPr>
              <a:t> de </a:t>
            </a:r>
            <a:r>
              <a:rPr lang="en-US" sz="1209" dirty="0" err="1">
                <a:solidFill>
                  <a:srgbClr val="000000"/>
                </a:solidFill>
                <a:latin typeface="Helvetica Italics"/>
              </a:rPr>
              <a:t>préstamos</a:t>
            </a:r>
            <a:r>
              <a:rPr lang="en-US" sz="1209" dirty="0">
                <a:solidFill>
                  <a:srgbClr val="000000"/>
                </a:solidFill>
                <a:latin typeface="Helvetica Italics"/>
              </a:rPr>
              <a:t> </a:t>
            </a:r>
            <a:r>
              <a:rPr lang="en-US" sz="1209" dirty="0" err="1">
                <a:solidFill>
                  <a:srgbClr val="000000"/>
                </a:solidFill>
                <a:latin typeface="Helvetica Italics"/>
              </a:rPr>
              <a:t>hipotecarios</a:t>
            </a:r>
            <a:endParaRPr lang="en-US" sz="1209" dirty="0">
              <a:solidFill>
                <a:srgbClr val="000000"/>
              </a:solidFill>
              <a:latin typeface="Helvetica Italics"/>
            </a:endParaRPr>
          </a:p>
          <a:p>
            <a:pPr marL="261238" lvl="1" indent="-130619" algn="l">
              <a:lnSpc>
                <a:spcPts val="1427"/>
              </a:lnSpc>
              <a:buFont typeface="Arial"/>
              <a:buChar char="•"/>
            </a:pPr>
            <a:r>
              <a:rPr lang="en-US" sz="1209" dirty="0">
                <a:solidFill>
                  <a:srgbClr val="000000"/>
                </a:solidFill>
                <a:latin typeface="Helvetica Italics"/>
              </a:rPr>
              <a:t>Lista de </a:t>
            </a:r>
            <a:r>
              <a:rPr lang="en-US" sz="1209" dirty="0" err="1">
                <a:solidFill>
                  <a:srgbClr val="000000"/>
                </a:solidFill>
                <a:latin typeface="Helvetica Italics"/>
              </a:rPr>
              <a:t>comprobación</a:t>
            </a:r>
            <a:r>
              <a:rPr lang="en-US" sz="1209" dirty="0">
                <a:solidFill>
                  <a:srgbClr val="000000"/>
                </a:solidFill>
                <a:latin typeface="Helvetica Italics"/>
              </a:rPr>
              <a:t> de la </a:t>
            </a:r>
            <a:r>
              <a:rPr lang="en-US" sz="1209" dirty="0" err="1">
                <a:solidFill>
                  <a:srgbClr val="000000"/>
                </a:solidFill>
                <a:latin typeface="Helvetica Italics"/>
              </a:rPr>
              <a:t>solicitud</a:t>
            </a:r>
            <a:r>
              <a:rPr lang="en-US" sz="1209" dirty="0">
                <a:solidFill>
                  <a:srgbClr val="000000"/>
                </a:solidFill>
                <a:latin typeface="Helvetica Italics"/>
              </a:rPr>
              <a:t> de </a:t>
            </a:r>
            <a:r>
              <a:rPr lang="en-US" sz="1209" dirty="0" err="1">
                <a:solidFill>
                  <a:srgbClr val="000000"/>
                </a:solidFill>
                <a:latin typeface="Helvetica Italics"/>
              </a:rPr>
              <a:t>préstamo</a:t>
            </a:r>
            <a:r>
              <a:rPr lang="en-US" sz="1209" dirty="0">
                <a:solidFill>
                  <a:srgbClr val="000000"/>
                </a:solidFill>
                <a:latin typeface="Helvetica Italics"/>
              </a:rPr>
              <a:t> </a:t>
            </a:r>
          </a:p>
          <a:p>
            <a:pPr marL="261238" lvl="1" indent="-130619" algn="l">
              <a:lnSpc>
                <a:spcPts val="1427"/>
              </a:lnSpc>
              <a:buFont typeface="Arial"/>
              <a:buChar char="•"/>
            </a:pPr>
            <a:r>
              <a:rPr lang="en-US" sz="1209" dirty="0">
                <a:solidFill>
                  <a:srgbClr val="000000"/>
                </a:solidFill>
                <a:latin typeface="Helvetica Italics"/>
              </a:rPr>
              <a:t>Haz </a:t>
            </a:r>
            <a:r>
              <a:rPr lang="en-US" sz="1209" dirty="0" err="1">
                <a:solidFill>
                  <a:srgbClr val="000000"/>
                </a:solidFill>
                <a:latin typeface="Helvetica Italics"/>
              </a:rPr>
              <a:t>una</a:t>
            </a:r>
            <a:r>
              <a:rPr lang="en-US" sz="1209" dirty="0">
                <a:solidFill>
                  <a:srgbClr val="000000"/>
                </a:solidFill>
                <a:latin typeface="Helvetica Italics"/>
              </a:rPr>
              <a:t> </a:t>
            </a:r>
            <a:r>
              <a:rPr lang="en-US" sz="1209" dirty="0" err="1">
                <a:solidFill>
                  <a:srgbClr val="000000"/>
                </a:solidFill>
                <a:latin typeface="Helvetica Italics"/>
              </a:rPr>
              <a:t>oferta</a:t>
            </a:r>
            <a:r>
              <a:rPr lang="en-US" sz="1209" dirty="0">
                <a:solidFill>
                  <a:srgbClr val="000000"/>
                </a:solidFill>
                <a:latin typeface="Helvetica Italics"/>
              </a:rPr>
              <a:t>  </a:t>
            </a:r>
          </a:p>
          <a:p>
            <a:pPr marL="261238" lvl="1" indent="-130619" algn="l">
              <a:lnSpc>
                <a:spcPts val="1427"/>
              </a:lnSpc>
              <a:buFont typeface="Arial"/>
              <a:buChar char="•"/>
            </a:pPr>
            <a:r>
              <a:rPr lang="en-US" sz="1209" dirty="0" err="1">
                <a:solidFill>
                  <a:srgbClr val="000000"/>
                </a:solidFill>
                <a:latin typeface="Helvetica Italics"/>
              </a:rPr>
              <a:t>Negocia</a:t>
            </a:r>
            <a:r>
              <a:rPr lang="en-US" sz="1209" dirty="0">
                <a:solidFill>
                  <a:srgbClr val="000000"/>
                </a:solidFill>
                <a:latin typeface="Helvetica Italics"/>
              </a:rPr>
              <a:t> </a:t>
            </a:r>
            <a:r>
              <a:rPr lang="en-US" sz="1209" dirty="0" err="1">
                <a:solidFill>
                  <a:srgbClr val="000000"/>
                </a:solidFill>
                <a:latin typeface="Helvetica Italics"/>
              </a:rPr>
              <a:t>los</a:t>
            </a:r>
            <a:r>
              <a:rPr lang="en-US" sz="1209" dirty="0">
                <a:solidFill>
                  <a:srgbClr val="000000"/>
                </a:solidFill>
                <a:latin typeface="Helvetica Italics"/>
              </a:rPr>
              <a:t> </a:t>
            </a:r>
            <a:r>
              <a:rPr lang="en-US" sz="1209" dirty="0" err="1">
                <a:solidFill>
                  <a:srgbClr val="000000"/>
                </a:solidFill>
                <a:latin typeface="Helvetica Italics"/>
              </a:rPr>
              <a:t>detalles</a:t>
            </a:r>
            <a:r>
              <a:rPr lang="en-US" sz="1209" dirty="0">
                <a:solidFill>
                  <a:srgbClr val="000000"/>
                </a:solidFill>
                <a:latin typeface="Helvetica Italics"/>
              </a:rPr>
              <a:t> </a:t>
            </a:r>
          </a:p>
          <a:p>
            <a:pPr marL="261238" lvl="1" indent="-130619" algn="l">
              <a:lnSpc>
                <a:spcPts val="1427"/>
              </a:lnSpc>
              <a:buFont typeface="Arial"/>
              <a:buChar char="•"/>
            </a:pPr>
            <a:r>
              <a:rPr lang="en-US" sz="1209" dirty="0" err="1">
                <a:solidFill>
                  <a:srgbClr val="000000"/>
                </a:solidFill>
                <a:latin typeface="Helvetica Italics"/>
              </a:rPr>
              <a:t>Qué</a:t>
            </a:r>
            <a:r>
              <a:rPr lang="en-US" sz="1209" dirty="0">
                <a:solidFill>
                  <a:srgbClr val="000000"/>
                </a:solidFill>
                <a:latin typeface="Helvetica Italics"/>
              </a:rPr>
              <a:t> </a:t>
            </a:r>
            <a:r>
              <a:rPr lang="en-US" sz="1209" dirty="0" err="1">
                <a:solidFill>
                  <a:srgbClr val="000000"/>
                </a:solidFill>
                <a:latin typeface="Helvetica Italics"/>
              </a:rPr>
              <a:t>incluir</a:t>
            </a:r>
            <a:r>
              <a:rPr lang="en-US" sz="1209" dirty="0">
                <a:solidFill>
                  <a:srgbClr val="000000"/>
                </a:solidFill>
                <a:latin typeface="Helvetica Italics"/>
              </a:rPr>
              <a:t> </a:t>
            </a:r>
            <a:r>
              <a:rPr lang="en-US" sz="1209" dirty="0" err="1">
                <a:solidFill>
                  <a:srgbClr val="000000"/>
                </a:solidFill>
                <a:latin typeface="Helvetica Italics"/>
              </a:rPr>
              <a:t>en</a:t>
            </a:r>
            <a:r>
              <a:rPr lang="en-US" sz="1209" dirty="0">
                <a:solidFill>
                  <a:srgbClr val="000000"/>
                </a:solidFill>
                <a:latin typeface="Helvetica Italics"/>
              </a:rPr>
              <a:t> la </a:t>
            </a:r>
            <a:r>
              <a:rPr lang="en-US" sz="1209" dirty="0" err="1">
                <a:solidFill>
                  <a:srgbClr val="000000"/>
                </a:solidFill>
                <a:latin typeface="Helvetica Italics"/>
              </a:rPr>
              <a:t>oferta</a:t>
            </a:r>
            <a:endParaRPr lang="en-US" sz="1209" dirty="0">
              <a:solidFill>
                <a:srgbClr val="000000"/>
              </a:solidFill>
              <a:latin typeface="Helvetica Italics"/>
            </a:endParaRPr>
          </a:p>
          <a:p>
            <a:pPr algn="l">
              <a:lnSpc>
                <a:spcPts val="1427"/>
              </a:lnSpc>
            </a:pPr>
            <a:endParaRPr lang="en-US" sz="1209" dirty="0">
              <a:solidFill>
                <a:srgbClr val="000000"/>
              </a:solidFill>
              <a:latin typeface="Helvetica Italics"/>
            </a:endParaRPr>
          </a:p>
          <a:p>
            <a:pPr algn="l">
              <a:lnSpc>
                <a:spcPts val="1829"/>
              </a:lnSpc>
            </a:pPr>
            <a:r>
              <a:rPr lang="en-US" sz="1550" spc="10" dirty="0" err="1">
                <a:solidFill>
                  <a:srgbClr val="000000"/>
                </a:solidFill>
                <a:latin typeface="Arimo Bold"/>
              </a:rPr>
              <a:t>Después</a:t>
            </a:r>
            <a:r>
              <a:rPr lang="en-US" sz="1550" spc="10" dirty="0">
                <a:solidFill>
                  <a:srgbClr val="000000"/>
                </a:solidFill>
                <a:latin typeface="Arimo Bold"/>
              </a:rPr>
              <a:t> de </a:t>
            </a:r>
            <a:r>
              <a:rPr lang="en-US" sz="1550" spc="10" dirty="0" err="1">
                <a:solidFill>
                  <a:srgbClr val="000000"/>
                </a:solidFill>
                <a:latin typeface="Arimo Bold"/>
              </a:rPr>
              <a:t>presentar</a:t>
            </a:r>
            <a:r>
              <a:rPr lang="en-US" sz="1550" spc="10" dirty="0">
                <a:solidFill>
                  <a:srgbClr val="000000"/>
                </a:solidFill>
                <a:latin typeface="Arimo Bold"/>
              </a:rPr>
              <a:t> </a:t>
            </a:r>
            <a:r>
              <a:rPr lang="en-US" sz="1550" spc="10" dirty="0" err="1">
                <a:solidFill>
                  <a:srgbClr val="000000"/>
                </a:solidFill>
                <a:latin typeface="Arimo Bold"/>
              </a:rPr>
              <a:t>una</a:t>
            </a:r>
            <a:r>
              <a:rPr lang="en-US" sz="1550" spc="10" dirty="0">
                <a:solidFill>
                  <a:srgbClr val="000000"/>
                </a:solidFill>
                <a:latin typeface="Arimo Bold"/>
              </a:rPr>
              <a:t> </a:t>
            </a:r>
            <a:r>
              <a:rPr lang="en-US" sz="1550" spc="10" dirty="0" err="1">
                <a:solidFill>
                  <a:srgbClr val="000000"/>
                </a:solidFill>
                <a:latin typeface="Arimo Bold"/>
              </a:rPr>
              <a:t>oferta</a:t>
            </a:r>
            <a:endParaRPr lang="en-US" sz="1550" spc="10" dirty="0">
              <a:solidFill>
                <a:srgbClr val="000000"/>
              </a:solidFill>
              <a:latin typeface="Arimo Bold"/>
            </a:endParaRPr>
          </a:p>
          <a:p>
            <a:pPr algn="l">
              <a:lnSpc>
                <a:spcPts val="1427"/>
              </a:lnSpc>
            </a:pPr>
            <a:endParaRPr lang="en-US" sz="1550" spc="10" dirty="0">
              <a:solidFill>
                <a:srgbClr val="000000"/>
              </a:solidFill>
              <a:latin typeface="Arimo Bold"/>
            </a:endParaRPr>
          </a:p>
          <a:p>
            <a:pPr algn="l">
              <a:lnSpc>
                <a:spcPts val="1829"/>
              </a:lnSpc>
            </a:pPr>
            <a:r>
              <a:rPr lang="en-US" sz="1550" dirty="0" err="1">
                <a:solidFill>
                  <a:srgbClr val="000000"/>
                </a:solidFill>
                <a:latin typeface="Arimo Bold"/>
              </a:rPr>
              <a:t>Comprar</a:t>
            </a:r>
            <a:r>
              <a:rPr lang="en-US" sz="1550" dirty="0">
                <a:solidFill>
                  <a:srgbClr val="000000"/>
                </a:solidFill>
                <a:latin typeface="Arimo Bold"/>
              </a:rPr>
              <a:t> y </a:t>
            </a:r>
            <a:r>
              <a:rPr lang="en-US" sz="1550" dirty="0" err="1">
                <a:solidFill>
                  <a:srgbClr val="000000"/>
                </a:solidFill>
                <a:latin typeface="Arimo Bold"/>
              </a:rPr>
              <a:t>cerrar</a:t>
            </a:r>
            <a:r>
              <a:rPr lang="en-US" sz="1550" dirty="0">
                <a:solidFill>
                  <a:srgbClr val="000000"/>
                </a:solidFill>
                <a:latin typeface="Arimo Bold"/>
              </a:rPr>
              <a:t> </a:t>
            </a:r>
            <a:r>
              <a:rPr lang="en-US" sz="1550" dirty="0" err="1">
                <a:solidFill>
                  <a:srgbClr val="000000"/>
                </a:solidFill>
                <a:latin typeface="Arimo Bold"/>
              </a:rPr>
              <a:t>el</a:t>
            </a:r>
            <a:r>
              <a:rPr lang="en-US" sz="1550" dirty="0">
                <a:solidFill>
                  <a:srgbClr val="000000"/>
                </a:solidFill>
                <a:latin typeface="Arimo Bold"/>
              </a:rPr>
              <a:t> </a:t>
            </a:r>
            <a:r>
              <a:rPr lang="en-US" sz="1550" dirty="0" err="1">
                <a:solidFill>
                  <a:srgbClr val="000000"/>
                </a:solidFill>
                <a:latin typeface="Arimo Bold"/>
              </a:rPr>
              <a:t>trato</a:t>
            </a:r>
            <a:endParaRPr lang="en-US" sz="1550" dirty="0">
              <a:solidFill>
                <a:srgbClr val="000000"/>
              </a:solidFill>
              <a:latin typeface="Arimo Bold"/>
            </a:endParaRPr>
          </a:p>
          <a:p>
            <a:pPr algn="l">
              <a:lnSpc>
                <a:spcPts val="1829"/>
              </a:lnSpc>
            </a:pPr>
            <a:endParaRPr lang="en-US" sz="1550" dirty="0">
              <a:solidFill>
                <a:srgbClr val="000000"/>
              </a:solidFill>
              <a:latin typeface="Arimo Bold"/>
            </a:endParaRPr>
          </a:p>
          <a:p>
            <a:pPr marL="261238" lvl="1" indent="-130619" algn="l">
              <a:lnSpc>
                <a:spcPts val="1427"/>
              </a:lnSpc>
              <a:buFont typeface="Arial"/>
              <a:buChar char="•"/>
            </a:pPr>
            <a:r>
              <a:rPr lang="en-US" sz="1209" dirty="0" err="1">
                <a:solidFill>
                  <a:srgbClr val="000000"/>
                </a:solidFill>
                <a:latin typeface="Helvetica Italics"/>
              </a:rPr>
              <a:t>Realiza</a:t>
            </a:r>
            <a:r>
              <a:rPr lang="en-US" sz="1209" dirty="0">
                <a:solidFill>
                  <a:srgbClr val="000000"/>
                </a:solidFill>
                <a:latin typeface="Helvetica Italics"/>
              </a:rPr>
              <a:t> la </a:t>
            </a:r>
            <a:r>
              <a:rPr lang="en-US" sz="1209" dirty="0" err="1">
                <a:solidFill>
                  <a:srgbClr val="000000"/>
                </a:solidFill>
                <a:latin typeface="Helvetica Italics"/>
              </a:rPr>
              <a:t>inspección</a:t>
            </a:r>
            <a:r>
              <a:rPr lang="en-US" sz="1209" dirty="0">
                <a:solidFill>
                  <a:srgbClr val="000000"/>
                </a:solidFill>
                <a:latin typeface="Helvetica Italics"/>
              </a:rPr>
              <a:t> y </a:t>
            </a:r>
            <a:r>
              <a:rPr lang="en-US" sz="1209" dirty="0" err="1">
                <a:solidFill>
                  <a:srgbClr val="000000"/>
                </a:solidFill>
                <a:latin typeface="Helvetica Italics"/>
              </a:rPr>
              <a:t>tasación</a:t>
            </a:r>
            <a:r>
              <a:rPr lang="en-US" sz="1209" dirty="0">
                <a:solidFill>
                  <a:srgbClr val="000000"/>
                </a:solidFill>
                <a:latin typeface="Helvetica Italics"/>
              </a:rPr>
              <a:t> de </a:t>
            </a:r>
            <a:r>
              <a:rPr lang="en-US" sz="1209" dirty="0" err="1">
                <a:solidFill>
                  <a:srgbClr val="000000"/>
                </a:solidFill>
                <a:latin typeface="Helvetica Italics"/>
              </a:rPr>
              <a:t>tu</a:t>
            </a:r>
            <a:r>
              <a:rPr lang="en-US" sz="1209" dirty="0">
                <a:solidFill>
                  <a:srgbClr val="000000"/>
                </a:solidFill>
                <a:latin typeface="Helvetica Italics"/>
              </a:rPr>
              <a:t> </a:t>
            </a:r>
            <a:r>
              <a:rPr lang="en-US" sz="1209" dirty="0" err="1">
                <a:solidFill>
                  <a:srgbClr val="000000"/>
                </a:solidFill>
                <a:latin typeface="Helvetica Italics"/>
              </a:rPr>
              <a:t>vivienda</a:t>
            </a:r>
            <a:endParaRPr lang="en-US" sz="1209" dirty="0">
              <a:solidFill>
                <a:srgbClr val="000000"/>
              </a:solidFill>
              <a:latin typeface="Helvetica Italics"/>
            </a:endParaRPr>
          </a:p>
          <a:p>
            <a:pPr marL="261238" lvl="1" indent="-130619" algn="l">
              <a:lnSpc>
                <a:spcPts val="1427"/>
              </a:lnSpc>
              <a:buFont typeface="Arial"/>
              <a:buChar char="•"/>
            </a:pPr>
            <a:r>
              <a:rPr lang="en-US" sz="1209" dirty="0" err="1">
                <a:solidFill>
                  <a:srgbClr val="000000"/>
                </a:solidFill>
                <a:latin typeface="Helvetica Italics"/>
              </a:rPr>
              <a:t>Asegura</a:t>
            </a:r>
            <a:r>
              <a:rPr lang="en-US" sz="1209" dirty="0">
                <a:solidFill>
                  <a:srgbClr val="000000"/>
                </a:solidFill>
                <a:latin typeface="Helvetica Italics"/>
              </a:rPr>
              <a:t> </a:t>
            </a:r>
            <a:r>
              <a:rPr lang="en-US" sz="1209" dirty="0" err="1">
                <a:solidFill>
                  <a:srgbClr val="000000"/>
                </a:solidFill>
                <a:latin typeface="Helvetica Italics"/>
              </a:rPr>
              <a:t>tu</a:t>
            </a:r>
            <a:r>
              <a:rPr lang="en-US" sz="1209" dirty="0">
                <a:solidFill>
                  <a:srgbClr val="000000"/>
                </a:solidFill>
                <a:latin typeface="Helvetica Italics"/>
              </a:rPr>
              <a:t> </a:t>
            </a:r>
            <a:r>
              <a:rPr lang="en-US" sz="1209" dirty="0" err="1">
                <a:solidFill>
                  <a:srgbClr val="000000"/>
                </a:solidFill>
                <a:latin typeface="Helvetica Italics"/>
              </a:rPr>
              <a:t>financiación</a:t>
            </a:r>
            <a:endParaRPr lang="en-US" sz="1209" dirty="0">
              <a:solidFill>
                <a:srgbClr val="000000"/>
              </a:solidFill>
              <a:latin typeface="Helvetica Italics"/>
            </a:endParaRPr>
          </a:p>
          <a:p>
            <a:pPr marL="261238" lvl="1" indent="-130619" algn="l">
              <a:lnSpc>
                <a:spcPts val="1427"/>
              </a:lnSpc>
              <a:buFont typeface="Arial"/>
              <a:buChar char="•"/>
            </a:pPr>
            <a:r>
              <a:rPr lang="en-US" sz="1209" dirty="0" err="1">
                <a:solidFill>
                  <a:srgbClr val="000000"/>
                </a:solidFill>
                <a:latin typeface="Helvetica Italics"/>
              </a:rPr>
              <a:t>Entender</a:t>
            </a:r>
            <a:r>
              <a:rPr lang="en-US" sz="1209" dirty="0">
                <a:solidFill>
                  <a:srgbClr val="000000"/>
                </a:solidFill>
                <a:latin typeface="Helvetica Italics"/>
              </a:rPr>
              <a:t> </a:t>
            </a:r>
            <a:r>
              <a:rPr lang="en-US" sz="1209" dirty="0" err="1">
                <a:solidFill>
                  <a:srgbClr val="000000"/>
                </a:solidFill>
                <a:latin typeface="Helvetica Italics"/>
              </a:rPr>
              <a:t>los</a:t>
            </a:r>
            <a:r>
              <a:rPr lang="en-US" sz="1209" dirty="0">
                <a:solidFill>
                  <a:srgbClr val="000000"/>
                </a:solidFill>
                <a:latin typeface="Helvetica Italics"/>
              </a:rPr>
              <a:t> </a:t>
            </a:r>
            <a:r>
              <a:rPr lang="en-US" sz="1209" dirty="0" err="1">
                <a:solidFill>
                  <a:srgbClr val="000000"/>
                </a:solidFill>
                <a:latin typeface="Helvetica Italics"/>
              </a:rPr>
              <a:t>costes</a:t>
            </a:r>
            <a:r>
              <a:rPr lang="en-US" sz="1209" dirty="0">
                <a:solidFill>
                  <a:srgbClr val="000000"/>
                </a:solidFill>
                <a:latin typeface="Helvetica Italics"/>
              </a:rPr>
              <a:t> de </a:t>
            </a:r>
            <a:r>
              <a:rPr lang="en-US" sz="1209" dirty="0" err="1">
                <a:solidFill>
                  <a:srgbClr val="000000"/>
                </a:solidFill>
                <a:latin typeface="Helvetica Italics"/>
              </a:rPr>
              <a:t>cierre</a:t>
            </a:r>
            <a:endParaRPr lang="en-US" sz="1209" dirty="0">
              <a:solidFill>
                <a:srgbClr val="000000"/>
              </a:solidFill>
              <a:latin typeface="Helvetica Italics"/>
            </a:endParaRPr>
          </a:p>
          <a:p>
            <a:pPr marL="261238" lvl="1" indent="-130619" algn="l">
              <a:lnSpc>
                <a:spcPts val="1427"/>
              </a:lnSpc>
              <a:buFont typeface="Arial"/>
              <a:buChar char="•"/>
            </a:pPr>
            <a:r>
              <a:rPr lang="en-US" sz="1209" dirty="0">
                <a:solidFill>
                  <a:srgbClr val="000000"/>
                </a:solidFill>
                <a:latin typeface="Helvetica Italics"/>
              </a:rPr>
              <a:t>El </a:t>
            </a:r>
            <a:r>
              <a:rPr lang="en-US" sz="1209" dirty="0" err="1">
                <a:solidFill>
                  <a:srgbClr val="000000"/>
                </a:solidFill>
                <a:latin typeface="Helvetica Italics"/>
              </a:rPr>
              <a:t>cierre</a:t>
            </a:r>
            <a:r>
              <a:rPr lang="en-US" sz="1209" dirty="0">
                <a:solidFill>
                  <a:srgbClr val="000000"/>
                </a:solidFill>
                <a:latin typeface="Helvetica Italics"/>
              </a:rPr>
              <a:t> </a:t>
            </a:r>
            <a:r>
              <a:rPr lang="en-US" sz="1209" dirty="0" err="1">
                <a:solidFill>
                  <a:srgbClr val="000000"/>
                </a:solidFill>
                <a:latin typeface="Helvetica Italics"/>
              </a:rPr>
              <a:t>oficial</a:t>
            </a:r>
            <a:endParaRPr lang="en-US" sz="1209" dirty="0">
              <a:solidFill>
                <a:srgbClr val="000000"/>
              </a:solidFill>
              <a:latin typeface="Helvetica Italics"/>
            </a:endParaRPr>
          </a:p>
          <a:p>
            <a:pPr marL="261238" lvl="1" indent="-130619" algn="l">
              <a:lnSpc>
                <a:spcPts val="1427"/>
              </a:lnSpc>
              <a:buFont typeface="Arial"/>
              <a:buChar char="•"/>
            </a:pPr>
            <a:r>
              <a:rPr lang="en-US" sz="1209" dirty="0">
                <a:solidFill>
                  <a:srgbClr val="000000"/>
                </a:solidFill>
                <a:latin typeface="Helvetica Italics"/>
              </a:rPr>
              <a:t>¡</a:t>
            </a:r>
            <a:r>
              <a:rPr lang="en-US" sz="1209" dirty="0" err="1">
                <a:solidFill>
                  <a:srgbClr val="000000"/>
                </a:solidFill>
                <a:latin typeface="Helvetica Italics"/>
              </a:rPr>
              <a:t>Celebra</a:t>
            </a:r>
            <a:r>
              <a:rPr lang="en-US" sz="1209" dirty="0">
                <a:solidFill>
                  <a:srgbClr val="000000"/>
                </a:solidFill>
                <a:latin typeface="Helvetica Italics"/>
              </a:rPr>
              <a:t> y </a:t>
            </a:r>
            <a:r>
              <a:rPr lang="en-US" sz="1209" dirty="0" err="1">
                <a:solidFill>
                  <a:srgbClr val="000000"/>
                </a:solidFill>
                <a:latin typeface="Helvetica Italics"/>
              </a:rPr>
              <a:t>múdate</a:t>
            </a:r>
            <a:r>
              <a:rPr lang="en-US" sz="1209" dirty="0">
                <a:solidFill>
                  <a:srgbClr val="000000"/>
                </a:solidFill>
                <a:latin typeface="Helvetica Italics"/>
              </a:rPr>
              <a:t>!</a:t>
            </a:r>
          </a:p>
          <a:p>
            <a:pPr marL="261238" lvl="1" indent="-130619" algn="l">
              <a:lnSpc>
                <a:spcPts val="1427"/>
              </a:lnSpc>
              <a:buFont typeface="Arial"/>
              <a:buChar char="•"/>
            </a:pPr>
            <a:r>
              <a:rPr lang="en-US" sz="1209" dirty="0" err="1">
                <a:solidFill>
                  <a:srgbClr val="000000"/>
                </a:solidFill>
                <a:latin typeface="Helvetica Italics"/>
              </a:rPr>
              <a:t>Listas</a:t>
            </a:r>
            <a:r>
              <a:rPr lang="en-US" sz="1209" dirty="0">
                <a:solidFill>
                  <a:srgbClr val="000000"/>
                </a:solidFill>
                <a:latin typeface="Helvetica Italics"/>
              </a:rPr>
              <a:t> de control de </a:t>
            </a:r>
            <a:r>
              <a:rPr lang="en-US" sz="1209" dirty="0" err="1">
                <a:solidFill>
                  <a:srgbClr val="000000"/>
                </a:solidFill>
                <a:latin typeface="Helvetica Italics"/>
              </a:rPr>
              <a:t>mudanzas</a:t>
            </a:r>
            <a:endParaRPr lang="en-US" sz="1209" dirty="0">
              <a:solidFill>
                <a:srgbClr val="000000"/>
              </a:solidFill>
              <a:latin typeface="Helvetica Italics"/>
            </a:endParaRPr>
          </a:p>
          <a:p>
            <a:pPr marL="261238" lvl="1" indent="-130619" algn="l">
              <a:lnSpc>
                <a:spcPts val="1427"/>
              </a:lnSpc>
              <a:buFont typeface="Arial"/>
              <a:buChar char="•"/>
            </a:pPr>
            <a:r>
              <a:rPr lang="en-US" sz="1209" dirty="0">
                <a:solidFill>
                  <a:srgbClr val="000000"/>
                </a:solidFill>
                <a:latin typeface="Helvetica Italics"/>
              </a:rPr>
              <a:t>Mi </a:t>
            </a:r>
            <a:r>
              <a:rPr lang="en-US" sz="1209" dirty="0" err="1">
                <a:solidFill>
                  <a:srgbClr val="000000"/>
                </a:solidFill>
                <a:latin typeface="Helvetica Italics"/>
              </a:rPr>
              <a:t>compromiso</a:t>
            </a:r>
            <a:r>
              <a:rPr lang="en-US" sz="1209" dirty="0">
                <a:solidFill>
                  <a:srgbClr val="000000"/>
                </a:solidFill>
                <a:latin typeface="Helvetica Italics"/>
              </a:rPr>
              <a:t> </a:t>
            </a:r>
            <a:r>
              <a:rPr lang="en-US" sz="1209" dirty="0" err="1">
                <a:solidFill>
                  <a:srgbClr val="000000"/>
                </a:solidFill>
                <a:latin typeface="Helvetica Italics"/>
              </a:rPr>
              <a:t>contigo</a:t>
            </a:r>
            <a:r>
              <a:rPr lang="en-US" sz="1209" dirty="0">
                <a:solidFill>
                  <a:srgbClr val="000000"/>
                </a:solidFill>
                <a:latin typeface="Helvetica Italics"/>
              </a:rPr>
              <a:t>, </a:t>
            </a:r>
            <a:r>
              <a:rPr lang="en-US" sz="1209" dirty="0" err="1">
                <a:solidFill>
                  <a:srgbClr val="000000"/>
                </a:solidFill>
                <a:latin typeface="Helvetica Italics"/>
              </a:rPr>
              <a:t>el</a:t>
            </a:r>
            <a:r>
              <a:rPr lang="en-US" sz="1209" dirty="0">
                <a:solidFill>
                  <a:srgbClr val="000000"/>
                </a:solidFill>
                <a:latin typeface="Helvetica Italics"/>
              </a:rPr>
              <a:t> comprador</a:t>
            </a:r>
          </a:p>
          <a:p>
            <a:pPr marL="261238" lvl="1" indent="-130619" algn="l">
              <a:lnSpc>
                <a:spcPts val="1427"/>
              </a:lnSpc>
              <a:buFont typeface="Arial"/>
              <a:buChar char="•"/>
            </a:pPr>
            <a:r>
              <a:rPr lang="en-US" sz="1209" dirty="0">
                <a:solidFill>
                  <a:srgbClr val="000000"/>
                </a:solidFill>
                <a:latin typeface="Helvetica Italics"/>
              </a:rPr>
              <a:t>Testimonios</a:t>
            </a:r>
          </a:p>
        </p:txBody>
      </p:sp>
      <p:sp>
        <p:nvSpPr>
          <p:cNvPr id="8" name="TextBox 8"/>
          <p:cNvSpPr txBox="1"/>
          <p:nvPr/>
        </p:nvSpPr>
        <p:spPr>
          <a:xfrm>
            <a:off x="3340950" y="1556688"/>
            <a:ext cx="288282" cy="239619"/>
          </a:xfrm>
          <a:prstGeom prst="rect">
            <a:avLst/>
          </a:prstGeom>
        </p:spPr>
        <p:txBody>
          <a:bodyPr lIns="0" tIns="0" rIns="0" bIns="0" rtlCol="0" anchor="t">
            <a:spAutoFit/>
          </a:bodyPr>
          <a:lstStyle/>
          <a:p>
            <a:pPr algn="l">
              <a:lnSpc>
                <a:spcPts val="1863"/>
              </a:lnSpc>
            </a:pPr>
            <a:r>
              <a:rPr lang="en-US" sz="1552">
                <a:solidFill>
                  <a:srgbClr val="AAACAD"/>
                </a:solidFill>
                <a:latin typeface="Arimo Bold"/>
              </a:rPr>
              <a:t>05</a:t>
            </a:r>
          </a:p>
        </p:txBody>
      </p:sp>
      <p:sp>
        <p:nvSpPr>
          <p:cNvPr id="9" name="TextBox 9"/>
          <p:cNvSpPr txBox="1"/>
          <p:nvPr/>
        </p:nvSpPr>
        <p:spPr>
          <a:xfrm>
            <a:off x="3354759" y="8210075"/>
            <a:ext cx="260664" cy="228076"/>
          </a:xfrm>
          <a:prstGeom prst="rect">
            <a:avLst/>
          </a:prstGeom>
        </p:spPr>
        <p:txBody>
          <a:bodyPr wrap="square" lIns="0" tIns="0" rIns="0" bIns="0" rtlCol="0" anchor="t">
            <a:spAutoFit/>
          </a:bodyPr>
          <a:lstStyle/>
          <a:p>
            <a:pPr algn="l">
              <a:lnSpc>
                <a:spcPts val="1863"/>
              </a:lnSpc>
            </a:pPr>
            <a:r>
              <a:rPr lang="en-US" sz="1552" dirty="0">
                <a:solidFill>
                  <a:srgbClr val="AAACAD"/>
                </a:solidFill>
                <a:latin typeface="Arimo Bold"/>
              </a:rPr>
              <a:t>24</a:t>
            </a:r>
          </a:p>
        </p:txBody>
      </p:sp>
      <p:grpSp>
        <p:nvGrpSpPr>
          <p:cNvPr id="10" name="Group 10"/>
          <p:cNvGrpSpPr/>
          <p:nvPr/>
        </p:nvGrpSpPr>
        <p:grpSpPr>
          <a:xfrm>
            <a:off x="3853404" y="1248953"/>
            <a:ext cx="61900" cy="8138887"/>
            <a:chOff x="0" y="0"/>
            <a:chExt cx="84053" cy="11051616"/>
          </a:xfrm>
        </p:grpSpPr>
        <p:sp>
          <p:nvSpPr>
            <p:cNvPr id="11" name="Freeform 11"/>
            <p:cNvSpPr/>
            <p:nvPr/>
          </p:nvSpPr>
          <p:spPr>
            <a:xfrm>
              <a:off x="0" y="67691"/>
              <a:ext cx="84094" cy="10916158"/>
            </a:xfrm>
            <a:custGeom>
              <a:avLst/>
              <a:gdLst/>
              <a:ahLst/>
              <a:cxnLst/>
              <a:rect l="l" t="t" r="r" b="b"/>
              <a:pathLst>
                <a:path w="84094" h="10916158">
                  <a:moveTo>
                    <a:pt x="0" y="10916158"/>
                  </a:moveTo>
                  <a:lnTo>
                    <a:pt x="0" y="0"/>
                  </a:lnTo>
                  <a:lnTo>
                    <a:pt x="84094" y="0"/>
                  </a:lnTo>
                  <a:lnTo>
                    <a:pt x="84094" y="10916158"/>
                  </a:lnTo>
                  <a:close/>
                </a:path>
              </a:pathLst>
            </a:custGeom>
            <a:solidFill>
              <a:srgbClr val="000000"/>
            </a:solidFill>
          </p:spPr>
          <p:txBody>
            <a:bodyPr/>
            <a:lstStyle/>
            <a:p>
              <a:endParaRPr lang="en-US"/>
            </a:p>
          </p:txBody>
        </p:sp>
      </p:grpSp>
      <p:grpSp>
        <p:nvGrpSpPr>
          <p:cNvPr id="12" name="Group 12"/>
          <p:cNvGrpSpPr/>
          <p:nvPr/>
        </p:nvGrpSpPr>
        <p:grpSpPr>
          <a:xfrm>
            <a:off x="-93720" y="9611929"/>
            <a:ext cx="7989642" cy="446471"/>
            <a:chOff x="0" y="0"/>
            <a:chExt cx="2785060" cy="155633"/>
          </a:xfrm>
        </p:grpSpPr>
        <p:sp>
          <p:nvSpPr>
            <p:cNvPr id="13" name="Freeform 13"/>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4" name="TextBox 14"/>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5" name="TextBox 15"/>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a:t>
            </a:r>
          </a:p>
        </p:txBody>
      </p:sp>
      <p:sp>
        <p:nvSpPr>
          <p:cNvPr id="16" name="TextBox 16"/>
          <p:cNvSpPr txBox="1"/>
          <p:nvPr/>
        </p:nvSpPr>
        <p:spPr>
          <a:xfrm>
            <a:off x="3374022" y="2939412"/>
            <a:ext cx="288282" cy="239619"/>
          </a:xfrm>
          <a:prstGeom prst="rect">
            <a:avLst/>
          </a:prstGeom>
        </p:spPr>
        <p:txBody>
          <a:bodyPr lIns="0" tIns="0" rIns="0" bIns="0" rtlCol="0" anchor="t">
            <a:spAutoFit/>
          </a:bodyPr>
          <a:lstStyle/>
          <a:p>
            <a:pPr algn="l">
              <a:lnSpc>
                <a:spcPts val="1863"/>
              </a:lnSpc>
            </a:pPr>
            <a:r>
              <a:rPr lang="en-US" sz="1552" dirty="0">
                <a:solidFill>
                  <a:srgbClr val="AAACAD"/>
                </a:solidFill>
                <a:latin typeface="Arimo Bold"/>
              </a:rPr>
              <a:t>08</a:t>
            </a:r>
          </a:p>
        </p:txBody>
      </p:sp>
      <p:sp>
        <p:nvSpPr>
          <p:cNvPr id="17" name="TextBox 17"/>
          <p:cNvSpPr txBox="1"/>
          <p:nvPr/>
        </p:nvSpPr>
        <p:spPr>
          <a:xfrm>
            <a:off x="3340950" y="5840341"/>
            <a:ext cx="288282" cy="239619"/>
          </a:xfrm>
          <a:prstGeom prst="rect">
            <a:avLst/>
          </a:prstGeom>
        </p:spPr>
        <p:txBody>
          <a:bodyPr lIns="0" tIns="0" rIns="0" bIns="0" rtlCol="0" anchor="t">
            <a:spAutoFit/>
          </a:bodyPr>
          <a:lstStyle/>
          <a:p>
            <a:pPr algn="l">
              <a:lnSpc>
                <a:spcPts val="1863"/>
              </a:lnSpc>
            </a:pPr>
            <a:r>
              <a:rPr lang="en-US" sz="1552" dirty="0">
                <a:solidFill>
                  <a:srgbClr val="AAACAD"/>
                </a:solidFill>
                <a:latin typeface="Arimo Bold"/>
              </a:rPr>
              <a:t>17</a:t>
            </a:r>
          </a:p>
        </p:txBody>
      </p:sp>
      <p:sp>
        <p:nvSpPr>
          <p:cNvPr id="18" name="TextBox 18"/>
          <p:cNvSpPr txBox="1"/>
          <p:nvPr/>
        </p:nvSpPr>
        <p:spPr>
          <a:xfrm>
            <a:off x="533400" y="7986949"/>
            <a:ext cx="2516703" cy="1384193"/>
          </a:xfrm>
          <a:prstGeom prst="rect">
            <a:avLst/>
          </a:prstGeom>
        </p:spPr>
        <p:txBody>
          <a:bodyPr lIns="0" tIns="0" rIns="0" bIns="0" rtlCol="0" anchor="t">
            <a:spAutoFit/>
          </a:bodyPr>
          <a:lstStyle/>
          <a:p>
            <a:pPr algn="l">
              <a:lnSpc>
                <a:spcPts val="1425"/>
              </a:lnSpc>
            </a:pPr>
            <a:endParaRPr dirty="0"/>
          </a:p>
          <a:p>
            <a:pPr algn="l">
              <a:lnSpc>
                <a:spcPts val="1832"/>
              </a:lnSpc>
            </a:pPr>
            <a:r>
              <a:rPr lang="en-US" sz="1552" dirty="0" err="1">
                <a:solidFill>
                  <a:srgbClr val="000000"/>
                </a:solidFill>
                <a:latin typeface="Arimo Bold"/>
              </a:rPr>
              <a:t>Entender</a:t>
            </a:r>
            <a:r>
              <a:rPr lang="en-US" sz="1552" dirty="0">
                <a:solidFill>
                  <a:srgbClr val="000000"/>
                </a:solidFill>
                <a:latin typeface="Arimo Bold"/>
              </a:rPr>
              <a:t> </a:t>
            </a:r>
            <a:r>
              <a:rPr lang="en-US" sz="1552" dirty="0" err="1">
                <a:solidFill>
                  <a:srgbClr val="000000"/>
                </a:solidFill>
                <a:latin typeface="Arimo Bold"/>
              </a:rPr>
              <a:t>cómo</a:t>
            </a:r>
            <a:r>
              <a:rPr lang="en-US" sz="1552" dirty="0">
                <a:solidFill>
                  <a:srgbClr val="000000"/>
                </a:solidFill>
                <a:latin typeface="Arimo Bold"/>
              </a:rPr>
              <a:t> </a:t>
            </a:r>
            <a:r>
              <a:rPr lang="en-US" sz="1552" dirty="0" err="1">
                <a:solidFill>
                  <a:srgbClr val="000000"/>
                </a:solidFill>
                <a:latin typeface="Arimo Bold"/>
              </a:rPr>
              <a:t>cobran</a:t>
            </a:r>
            <a:r>
              <a:rPr lang="en-US" sz="1552" dirty="0">
                <a:solidFill>
                  <a:srgbClr val="000000"/>
                </a:solidFill>
                <a:latin typeface="Arimo Bold"/>
              </a:rPr>
              <a:t> </a:t>
            </a:r>
            <a:r>
              <a:rPr lang="en-US" sz="1552" dirty="0" err="1">
                <a:solidFill>
                  <a:srgbClr val="000000"/>
                </a:solidFill>
                <a:latin typeface="Arimo Bold"/>
              </a:rPr>
              <a:t>los</a:t>
            </a:r>
            <a:r>
              <a:rPr lang="en-US" sz="1552" dirty="0">
                <a:solidFill>
                  <a:srgbClr val="000000"/>
                </a:solidFill>
                <a:latin typeface="Arimo Bold"/>
              </a:rPr>
              <a:t> </a:t>
            </a:r>
            <a:r>
              <a:rPr lang="en-US" sz="1552" dirty="0" err="1">
                <a:solidFill>
                  <a:srgbClr val="000000"/>
                </a:solidFill>
                <a:latin typeface="Arimo Bold"/>
              </a:rPr>
              <a:t>agentes</a:t>
            </a:r>
            <a:r>
              <a:rPr lang="en-US" sz="1552" dirty="0">
                <a:solidFill>
                  <a:srgbClr val="000000"/>
                </a:solidFill>
                <a:latin typeface="Arimo Bold"/>
              </a:rPr>
              <a:t> de </a:t>
            </a:r>
            <a:r>
              <a:rPr lang="en-US" sz="1552" dirty="0" err="1">
                <a:solidFill>
                  <a:srgbClr val="000000"/>
                </a:solidFill>
                <a:latin typeface="Arimo Bold"/>
              </a:rPr>
              <a:t>compras</a:t>
            </a:r>
            <a:endParaRPr lang="en-US" sz="1552" dirty="0">
              <a:solidFill>
                <a:srgbClr val="000000"/>
              </a:solidFill>
              <a:latin typeface="Arimo Bold"/>
            </a:endParaRPr>
          </a:p>
          <a:p>
            <a:pPr algn="l">
              <a:lnSpc>
                <a:spcPts val="1425"/>
              </a:lnSpc>
            </a:pPr>
            <a:endParaRPr lang="en-US" sz="1552" dirty="0">
              <a:solidFill>
                <a:srgbClr val="000000"/>
              </a:solidFill>
              <a:latin typeface="Arimo Bold"/>
            </a:endParaRPr>
          </a:p>
          <a:p>
            <a:pPr marL="260774" lvl="1" indent="-130387" algn="l">
              <a:lnSpc>
                <a:spcPts val="1425"/>
              </a:lnSpc>
              <a:buFont typeface="Arial"/>
              <a:buChar char="•"/>
            </a:pPr>
            <a:r>
              <a:rPr lang="en-US" sz="1207" dirty="0" err="1">
                <a:solidFill>
                  <a:srgbClr val="000000"/>
                </a:solidFill>
                <a:latin typeface="Helvetica Italics"/>
              </a:rPr>
              <a:t>Modelos</a:t>
            </a:r>
            <a:r>
              <a:rPr lang="en-US" sz="1207" dirty="0">
                <a:solidFill>
                  <a:srgbClr val="000000"/>
                </a:solidFill>
                <a:latin typeface="Helvetica Italics"/>
              </a:rPr>
              <a:t> alternativos de </a:t>
            </a:r>
            <a:r>
              <a:rPr lang="en-US" sz="1207" dirty="0" err="1">
                <a:solidFill>
                  <a:srgbClr val="000000"/>
                </a:solidFill>
                <a:latin typeface="Helvetica Italics"/>
              </a:rPr>
              <a:t>compensación</a:t>
            </a:r>
            <a:endParaRPr lang="en-US" sz="1207" dirty="0">
              <a:solidFill>
                <a:srgbClr val="000000"/>
              </a:solidFill>
              <a:latin typeface="Helvetica Italics"/>
            </a:endParaRPr>
          </a:p>
          <a:p>
            <a:pPr marL="260774" lvl="1" indent="-130387" algn="l">
              <a:lnSpc>
                <a:spcPts val="1425"/>
              </a:lnSpc>
              <a:buFont typeface="Arial"/>
              <a:buChar char="•"/>
            </a:pPr>
            <a:r>
              <a:rPr lang="en-US" sz="1207" dirty="0">
                <a:solidFill>
                  <a:srgbClr val="000000"/>
                </a:solidFill>
                <a:latin typeface="Helvetica Italics"/>
              </a:rPr>
              <a:t>Lo que no sabes </a:t>
            </a:r>
            <a:r>
              <a:rPr lang="en-US" sz="1207" dirty="0" err="1">
                <a:solidFill>
                  <a:srgbClr val="000000"/>
                </a:solidFill>
                <a:latin typeface="Helvetica Italics"/>
              </a:rPr>
              <a:t>puede</a:t>
            </a:r>
            <a:r>
              <a:rPr lang="en-US" sz="1207" dirty="0">
                <a:solidFill>
                  <a:srgbClr val="000000"/>
                </a:solidFill>
                <a:latin typeface="Helvetica Italics"/>
              </a:rPr>
              <a:t> </a:t>
            </a:r>
            <a:r>
              <a:rPr lang="en-US" sz="1207" dirty="0" err="1">
                <a:solidFill>
                  <a:srgbClr val="000000"/>
                </a:solidFill>
                <a:latin typeface="Helvetica Italics"/>
              </a:rPr>
              <a:t>costarte</a:t>
            </a:r>
            <a:r>
              <a:rPr lang="en-US" sz="1207" dirty="0">
                <a:solidFill>
                  <a:srgbClr val="000000"/>
                </a:solidFill>
                <a:latin typeface="Helvetica Italics"/>
              </a:rPr>
              <a:t> </a:t>
            </a:r>
            <a:r>
              <a:rPr lang="en-US" sz="1207" dirty="0" err="1">
                <a:solidFill>
                  <a:srgbClr val="000000"/>
                </a:solidFill>
                <a:latin typeface="Helvetica Italics"/>
              </a:rPr>
              <a:t>caro</a:t>
            </a:r>
            <a:endParaRPr lang="en-US" sz="1207" dirty="0">
              <a:solidFill>
                <a:srgbClr val="000000"/>
              </a:solidFill>
              <a:latin typeface="Helvetica Italics"/>
            </a:endParaRPr>
          </a:p>
        </p:txBody>
      </p:sp>
      <p:sp>
        <p:nvSpPr>
          <p:cNvPr id="19" name="TextBox 19"/>
          <p:cNvSpPr txBox="1"/>
          <p:nvPr/>
        </p:nvSpPr>
        <p:spPr>
          <a:xfrm>
            <a:off x="6978336" y="1452433"/>
            <a:ext cx="260664" cy="239619"/>
          </a:xfrm>
          <a:prstGeom prst="rect">
            <a:avLst/>
          </a:prstGeom>
        </p:spPr>
        <p:txBody>
          <a:bodyPr lIns="0" tIns="0" rIns="0" bIns="0" rtlCol="0" anchor="t">
            <a:spAutoFit/>
          </a:bodyPr>
          <a:lstStyle/>
          <a:p>
            <a:pPr algn="l">
              <a:lnSpc>
                <a:spcPts val="1863"/>
              </a:lnSpc>
            </a:pPr>
            <a:r>
              <a:rPr lang="en-US" sz="1552">
                <a:solidFill>
                  <a:srgbClr val="AAACAD"/>
                </a:solidFill>
                <a:latin typeface="Arimo Bold"/>
              </a:rPr>
              <a:t>31</a:t>
            </a:r>
          </a:p>
        </p:txBody>
      </p:sp>
      <p:sp>
        <p:nvSpPr>
          <p:cNvPr id="20" name="TextBox 20"/>
          <p:cNvSpPr txBox="1"/>
          <p:nvPr/>
        </p:nvSpPr>
        <p:spPr>
          <a:xfrm>
            <a:off x="6978336" y="3093001"/>
            <a:ext cx="260664" cy="239619"/>
          </a:xfrm>
          <a:prstGeom prst="rect">
            <a:avLst/>
          </a:prstGeom>
        </p:spPr>
        <p:txBody>
          <a:bodyPr lIns="0" tIns="0" rIns="0" bIns="0" rtlCol="0" anchor="t">
            <a:spAutoFit/>
          </a:bodyPr>
          <a:lstStyle/>
          <a:p>
            <a:pPr algn="l">
              <a:lnSpc>
                <a:spcPts val="1863"/>
              </a:lnSpc>
            </a:pPr>
            <a:r>
              <a:rPr lang="en-US" sz="1552">
                <a:solidFill>
                  <a:srgbClr val="AAACAD"/>
                </a:solidFill>
                <a:latin typeface="Arimo Bold"/>
              </a:rPr>
              <a:t>35</a:t>
            </a:r>
          </a:p>
        </p:txBody>
      </p:sp>
      <p:sp>
        <p:nvSpPr>
          <p:cNvPr id="21" name="TextBox 21"/>
          <p:cNvSpPr txBox="1"/>
          <p:nvPr/>
        </p:nvSpPr>
        <p:spPr>
          <a:xfrm>
            <a:off x="7000404" y="6662805"/>
            <a:ext cx="260664" cy="239619"/>
          </a:xfrm>
          <a:prstGeom prst="rect">
            <a:avLst/>
          </a:prstGeom>
        </p:spPr>
        <p:txBody>
          <a:bodyPr lIns="0" tIns="0" rIns="0" bIns="0" rtlCol="0" anchor="t">
            <a:spAutoFit/>
          </a:bodyPr>
          <a:lstStyle/>
          <a:p>
            <a:pPr algn="l">
              <a:lnSpc>
                <a:spcPts val="1863"/>
              </a:lnSpc>
            </a:pPr>
            <a:r>
              <a:rPr lang="en-US" sz="1552" dirty="0">
                <a:solidFill>
                  <a:srgbClr val="AAACAD"/>
                </a:solidFill>
                <a:latin typeface="Arimo Bold"/>
              </a:rPr>
              <a:t>46</a:t>
            </a:r>
          </a:p>
        </p:txBody>
      </p:sp>
      <p:sp>
        <p:nvSpPr>
          <p:cNvPr id="22" name="TextBox 22"/>
          <p:cNvSpPr txBox="1"/>
          <p:nvPr/>
        </p:nvSpPr>
        <p:spPr>
          <a:xfrm>
            <a:off x="6996245" y="7336867"/>
            <a:ext cx="260664" cy="239619"/>
          </a:xfrm>
          <a:prstGeom prst="rect">
            <a:avLst/>
          </a:prstGeom>
        </p:spPr>
        <p:txBody>
          <a:bodyPr lIns="0" tIns="0" rIns="0" bIns="0" rtlCol="0" anchor="t">
            <a:spAutoFit/>
          </a:bodyPr>
          <a:lstStyle/>
          <a:p>
            <a:pPr algn="l">
              <a:lnSpc>
                <a:spcPts val="1863"/>
              </a:lnSpc>
            </a:pPr>
            <a:r>
              <a:rPr lang="en-US" sz="1552">
                <a:solidFill>
                  <a:srgbClr val="AAACAD"/>
                </a:solidFill>
                <a:latin typeface="Arimo Bold"/>
              </a:rPr>
              <a:t>47</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sp>
        <p:nvSpPr>
          <p:cNvPr id="2" name="Freeform 2"/>
          <p:cNvSpPr/>
          <p:nvPr/>
        </p:nvSpPr>
        <p:spPr>
          <a:xfrm>
            <a:off x="0" y="0"/>
            <a:ext cx="7772400" cy="4829165"/>
          </a:xfrm>
          <a:custGeom>
            <a:avLst/>
            <a:gdLst/>
            <a:ahLst/>
            <a:cxnLst/>
            <a:rect l="l" t="t" r="r" b="b"/>
            <a:pathLst>
              <a:path w="7772400" h="4829165">
                <a:moveTo>
                  <a:pt x="0" y="0"/>
                </a:moveTo>
                <a:lnTo>
                  <a:pt x="7772400" y="0"/>
                </a:lnTo>
                <a:lnTo>
                  <a:pt x="7772400" y="4829165"/>
                </a:lnTo>
                <a:lnTo>
                  <a:pt x="0" y="4829165"/>
                </a:lnTo>
                <a:lnTo>
                  <a:pt x="0" y="0"/>
                </a:lnTo>
                <a:close/>
              </a:path>
            </a:pathLst>
          </a:custGeom>
          <a:blipFill>
            <a:blip r:embed="rId2" cstate="email">
              <a:extLst>
                <a:ext uri="{28A0092B-C50C-407E-A947-70E740481C1C}">
                  <a14:useLocalDpi xmlns:a14="http://schemas.microsoft.com/office/drawing/2010/main"/>
                </a:ext>
              </a:extLst>
            </a:blip>
            <a:stretch>
              <a:fillRect t="-77666" r="-18767" b="-61274"/>
            </a:stretch>
          </a:blipFill>
        </p:spPr>
        <p:txBody>
          <a:bodyPr/>
          <a:lstStyle/>
          <a:p>
            <a:endParaRPr lang="en-US"/>
          </a:p>
        </p:txBody>
      </p:sp>
      <p:grpSp>
        <p:nvGrpSpPr>
          <p:cNvPr id="3" name="Group 3"/>
          <p:cNvGrpSpPr/>
          <p:nvPr/>
        </p:nvGrpSpPr>
        <p:grpSpPr>
          <a:xfrm>
            <a:off x="9222" y="0"/>
            <a:ext cx="7763178" cy="4829165"/>
            <a:chOff x="0" y="0"/>
            <a:chExt cx="613387" cy="381564"/>
          </a:xfrm>
        </p:grpSpPr>
        <p:sp>
          <p:nvSpPr>
            <p:cNvPr id="4" name="Freeform 4"/>
            <p:cNvSpPr/>
            <p:nvPr/>
          </p:nvSpPr>
          <p:spPr>
            <a:xfrm>
              <a:off x="0" y="0"/>
              <a:ext cx="613387" cy="381564"/>
            </a:xfrm>
            <a:custGeom>
              <a:avLst/>
              <a:gdLst/>
              <a:ahLst/>
              <a:cxnLst/>
              <a:rect l="l" t="t" r="r" b="b"/>
              <a:pathLst>
                <a:path w="613387" h="381564">
                  <a:moveTo>
                    <a:pt x="0" y="0"/>
                  </a:moveTo>
                  <a:lnTo>
                    <a:pt x="613387" y="0"/>
                  </a:lnTo>
                  <a:lnTo>
                    <a:pt x="613387" y="381564"/>
                  </a:lnTo>
                  <a:lnTo>
                    <a:pt x="0" y="381564"/>
                  </a:lnTo>
                  <a:close/>
                </a:path>
              </a:pathLst>
            </a:custGeom>
            <a:solidFill>
              <a:srgbClr val="171717">
                <a:alpha val="49804"/>
              </a:srgbClr>
            </a:solidFill>
          </p:spPr>
          <p:txBody>
            <a:bodyPr/>
            <a:lstStyle/>
            <a:p>
              <a:endParaRPr lang="en-US"/>
            </a:p>
          </p:txBody>
        </p:sp>
        <p:sp>
          <p:nvSpPr>
            <p:cNvPr id="5" name="TextBox 5"/>
            <p:cNvSpPr txBox="1"/>
            <p:nvPr/>
          </p:nvSpPr>
          <p:spPr>
            <a:xfrm>
              <a:off x="0" y="-28575"/>
              <a:ext cx="613387" cy="410139"/>
            </a:xfrm>
            <a:prstGeom prst="rect">
              <a:avLst/>
            </a:prstGeom>
          </p:spPr>
          <p:txBody>
            <a:bodyPr lIns="50800" tIns="50800" rIns="50800" bIns="50800" rtlCol="0" anchor="ctr"/>
            <a:lstStyle/>
            <a:p>
              <a:pPr algn="ctr">
                <a:lnSpc>
                  <a:spcPts val="1526"/>
                </a:lnSpc>
              </a:pPr>
              <a:endParaRPr/>
            </a:p>
          </p:txBody>
        </p:sp>
      </p:grpSp>
      <p:sp>
        <p:nvSpPr>
          <p:cNvPr id="6" name="TextBox 6"/>
          <p:cNvSpPr txBox="1"/>
          <p:nvPr/>
        </p:nvSpPr>
        <p:spPr>
          <a:xfrm>
            <a:off x="407236" y="5133965"/>
            <a:ext cx="3382609" cy="2303145"/>
          </a:xfrm>
          <a:prstGeom prst="rect">
            <a:avLst/>
          </a:prstGeom>
        </p:spPr>
        <p:txBody>
          <a:bodyPr lIns="0" tIns="0" rIns="0" bIns="0" rtlCol="0" anchor="t">
            <a:spAutoFit/>
          </a:bodyPr>
          <a:lstStyle/>
          <a:p>
            <a:pPr algn="just">
              <a:lnSpc>
                <a:spcPts val="1679"/>
              </a:lnSpc>
            </a:pPr>
            <a:r>
              <a:rPr lang="en-US" sz="1200" dirty="0">
                <a:solidFill>
                  <a:srgbClr val="000000"/>
                </a:solidFill>
                <a:latin typeface="Georgia Pro"/>
              </a:rPr>
              <a:t>Al </a:t>
            </a:r>
            <a:r>
              <a:rPr lang="en-US" sz="1200" dirty="0" err="1">
                <a:solidFill>
                  <a:srgbClr val="000000"/>
                </a:solidFill>
                <a:latin typeface="Georgia Pro"/>
              </a:rPr>
              <a:t>sumergirte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proceso</a:t>
            </a:r>
            <a:r>
              <a:rPr lang="en-US" sz="1200" dirty="0">
                <a:solidFill>
                  <a:srgbClr val="000000"/>
                </a:solidFill>
                <a:latin typeface="Georgia Pro"/>
              </a:rPr>
              <a:t> de </a:t>
            </a:r>
            <a:r>
              <a:rPr lang="en-US" sz="1200" dirty="0" err="1">
                <a:solidFill>
                  <a:srgbClr val="000000"/>
                </a:solidFill>
                <a:latin typeface="Georgia Pro"/>
              </a:rPr>
              <a:t>compra</a:t>
            </a:r>
            <a:r>
              <a:rPr lang="en-US" sz="1200" dirty="0">
                <a:solidFill>
                  <a:srgbClr val="000000"/>
                </a:solidFill>
                <a:latin typeface="Georgia Pro"/>
              </a:rPr>
              <a:t> de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vivienda</a:t>
            </a:r>
            <a:r>
              <a:rPr lang="en-US" sz="1200" dirty="0">
                <a:solidFill>
                  <a:srgbClr val="000000"/>
                </a:solidFill>
                <a:latin typeface="Georgia Pro"/>
              </a:rPr>
              <a:t>, es crucial </a:t>
            </a:r>
            <a:r>
              <a:rPr lang="en-US" sz="1200" dirty="0" err="1">
                <a:solidFill>
                  <a:srgbClr val="000000"/>
                </a:solidFill>
                <a:latin typeface="Georgia Pro"/>
              </a:rPr>
              <a:t>comprender</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concepto</a:t>
            </a:r>
            <a:r>
              <a:rPr lang="en-US" sz="1200" dirty="0">
                <a:solidFill>
                  <a:srgbClr val="000000"/>
                </a:solidFill>
                <a:latin typeface="Georgia Pro"/>
              </a:rPr>
              <a:t> de doble </a:t>
            </a:r>
            <a:r>
              <a:rPr lang="en-US" sz="1200" dirty="0" err="1">
                <a:solidFill>
                  <a:srgbClr val="000000"/>
                </a:solidFill>
                <a:latin typeface="Georgia Pro"/>
              </a:rPr>
              <a:t>agencia</a:t>
            </a:r>
            <a:r>
              <a:rPr lang="en-US" sz="1200" dirty="0">
                <a:solidFill>
                  <a:srgbClr val="000000"/>
                </a:solidFill>
                <a:latin typeface="Georgia Pro"/>
              </a:rPr>
              <a:t> y las </a:t>
            </a:r>
            <a:r>
              <a:rPr lang="en-US" sz="1200" dirty="0" err="1">
                <a:solidFill>
                  <a:srgbClr val="000000"/>
                </a:solidFill>
                <a:latin typeface="Georgia Pro"/>
              </a:rPr>
              <a:t>implicaciones</a:t>
            </a:r>
            <a:r>
              <a:rPr lang="en-US" sz="1200" dirty="0">
                <a:solidFill>
                  <a:srgbClr val="000000"/>
                </a:solidFill>
                <a:latin typeface="Georgia Pro"/>
              </a:rPr>
              <a:t> de </a:t>
            </a:r>
            <a:r>
              <a:rPr lang="en-US" sz="1200" dirty="0" err="1">
                <a:solidFill>
                  <a:srgbClr val="000000"/>
                </a:solidFill>
                <a:latin typeface="Georgia Pro"/>
              </a:rPr>
              <a:t>renunciar</a:t>
            </a:r>
            <a:r>
              <a:rPr lang="en-US" sz="1200" dirty="0">
                <a:solidFill>
                  <a:srgbClr val="000000"/>
                </a:solidFill>
                <a:latin typeface="Georgia Pro"/>
              </a:rPr>
              <a:t> a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propia</a:t>
            </a:r>
            <a:r>
              <a:rPr lang="en-US" sz="1200" dirty="0">
                <a:solidFill>
                  <a:srgbClr val="000000"/>
                </a:solidFill>
                <a:latin typeface="Georgia Pro"/>
              </a:rPr>
              <a:t> </a:t>
            </a:r>
            <a:r>
              <a:rPr lang="en-US" sz="1200" dirty="0" err="1">
                <a:solidFill>
                  <a:srgbClr val="000000"/>
                </a:solidFill>
                <a:latin typeface="Georgia Pro"/>
              </a:rPr>
              <a:t>representación</a:t>
            </a:r>
            <a:r>
              <a:rPr lang="en-US" sz="1200" dirty="0">
                <a:solidFill>
                  <a:srgbClr val="000000"/>
                </a:solidFill>
                <a:latin typeface="Georgia Pro"/>
              </a:rPr>
              <a:t>. </a:t>
            </a:r>
            <a:r>
              <a:rPr lang="en-US" sz="1200" dirty="0" err="1">
                <a:solidFill>
                  <a:srgbClr val="000000"/>
                </a:solidFill>
                <a:latin typeface="Georgia Pro"/>
              </a:rPr>
              <a:t>Puedes</a:t>
            </a:r>
            <a:r>
              <a:rPr lang="en-US" sz="1200" dirty="0">
                <a:solidFill>
                  <a:srgbClr val="000000"/>
                </a:solidFill>
                <a:latin typeface="Georgia Pro"/>
              </a:rPr>
              <a:t> </a:t>
            </a:r>
            <a:r>
              <a:rPr lang="en-US" sz="1200" dirty="0" err="1">
                <a:solidFill>
                  <a:srgbClr val="000000"/>
                </a:solidFill>
                <a:latin typeface="Georgia Pro"/>
              </a:rPr>
              <a:t>tener</a:t>
            </a:r>
            <a:r>
              <a:rPr lang="en-US" sz="1200" dirty="0">
                <a:solidFill>
                  <a:srgbClr val="000000"/>
                </a:solidFill>
                <a:latin typeface="Georgia Pro"/>
              </a:rPr>
              <a:t> la </a:t>
            </a:r>
            <a:r>
              <a:rPr lang="en-US" sz="1200" dirty="0" err="1">
                <a:solidFill>
                  <a:srgbClr val="000000"/>
                </a:solidFill>
                <a:latin typeface="Georgia Pro"/>
              </a:rPr>
              <a:t>tentación</a:t>
            </a:r>
            <a:r>
              <a:rPr lang="en-US" sz="1200" dirty="0">
                <a:solidFill>
                  <a:srgbClr val="000000"/>
                </a:solidFill>
                <a:latin typeface="Georgia Pro"/>
              </a:rPr>
              <a:t> de </a:t>
            </a:r>
            <a:r>
              <a:rPr lang="en-US" sz="1200" dirty="0" err="1">
                <a:solidFill>
                  <a:srgbClr val="000000"/>
                </a:solidFill>
                <a:latin typeface="Georgia Pro"/>
              </a:rPr>
              <a:t>trabajar</a:t>
            </a:r>
            <a:r>
              <a:rPr lang="en-US" sz="1200" dirty="0">
                <a:solidFill>
                  <a:srgbClr val="000000"/>
                </a:solidFill>
                <a:latin typeface="Georgia Pro"/>
              </a:rPr>
              <a:t> </a:t>
            </a:r>
            <a:r>
              <a:rPr lang="en-US" sz="1200" dirty="0" err="1">
                <a:solidFill>
                  <a:srgbClr val="000000"/>
                </a:solidFill>
                <a:latin typeface="Georgia Pro"/>
              </a:rPr>
              <a:t>directamente</a:t>
            </a:r>
            <a:r>
              <a:rPr lang="en-US" sz="1200" dirty="0">
                <a:solidFill>
                  <a:srgbClr val="000000"/>
                </a:solidFill>
                <a:latin typeface="Georgia Pro"/>
              </a:rPr>
              <a:t> con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agentes</a:t>
            </a:r>
            <a:r>
              <a:rPr lang="en-US" sz="1200" dirty="0">
                <a:solidFill>
                  <a:srgbClr val="000000"/>
                </a:solidFill>
                <a:latin typeface="Georgia Pro"/>
              </a:rPr>
              <a:t> de </a:t>
            </a:r>
            <a:r>
              <a:rPr lang="en-US" sz="1200" dirty="0" err="1">
                <a:solidFill>
                  <a:srgbClr val="000000"/>
                </a:solidFill>
                <a:latin typeface="Georgia Pro"/>
              </a:rPr>
              <a:t>venta</a:t>
            </a:r>
            <a:r>
              <a:rPr lang="en-US" sz="1200" dirty="0">
                <a:solidFill>
                  <a:srgbClr val="000000"/>
                </a:solidFill>
                <a:latin typeface="Georgia Pro"/>
              </a:rPr>
              <a:t>, </a:t>
            </a:r>
            <a:r>
              <a:rPr lang="en-US" sz="1200" dirty="0" err="1">
                <a:solidFill>
                  <a:srgbClr val="000000"/>
                </a:solidFill>
                <a:latin typeface="Georgia Pro"/>
              </a:rPr>
              <a:t>pensando</a:t>
            </a:r>
            <a:r>
              <a:rPr lang="en-US" sz="1200" dirty="0">
                <a:solidFill>
                  <a:srgbClr val="000000"/>
                </a:solidFill>
                <a:latin typeface="Georgia Pro"/>
              </a:rPr>
              <a:t> que </a:t>
            </a:r>
            <a:r>
              <a:rPr lang="en-US" sz="1200" dirty="0" err="1">
                <a:solidFill>
                  <a:srgbClr val="000000"/>
                </a:solidFill>
                <a:latin typeface="Georgia Pro"/>
              </a:rPr>
              <a:t>tener</a:t>
            </a:r>
            <a:r>
              <a:rPr lang="en-US" sz="1200" dirty="0">
                <a:solidFill>
                  <a:srgbClr val="000000"/>
                </a:solidFill>
                <a:latin typeface="Georgia Pro"/>
              </a:rPr>
              <a:t> un solo </a:t>
            </a:r>
            <a:r>
              <a:rPr lang="en-US" sz="1200" dirty="0" err="1">
                <a:solidFill>
                  <a:srgbClr val="000000"/>
                </a:solidFill>
                <a:latin typeface="Georgia Pro"/>
              </a:rPr>
              <a:t>agente</a:t>
            </a:r>
            <a:r>
              <a:rPr lang="en-US" sz="1200" dirty="0">
                <a:solidFill>
                  <a:srgbClr val="000000"/>
                </a:solidFill>
                <a:latin typeface="Georgia Pro"/>
              </a:rPr>
              <a:t> para ambas partes </a:t>
            </a:r>
            <a:r>
              <a:rPr lang="en-US" sz="1200" dirty="0" err="1">
                <a:solidFill>
                  <a:srgbClr val="000000"/>
                </a:solidFill>
                <a:latin typeface="Georgia Pro"/>
              </a:rPr>
              <a:t>podría</a:t>
            </a:r>
            <a:r>
              <a:rPr lang="en-US" sz="1200" dirty="0">
                <a:solidFill>
                  <a:srgbClr val="000000"/>
                </a:solidFill>
                <a:latin typeface="Georgia Pro"/>
              </a:rPr>
              <a:t> </a:t>
            </a:r>
            <a:r>
              <a:rPr lang="en-US" sz="1200" dirty="0" err="1">
                <a:solidFill>
                  <a:srgbClr val="000000"/>
                </a:solidFill>
                <a:latin typeface="Georgia Pro"/>
              </a:rPr>
              <a:t>reducir</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gastos</a:t>
            </a:r>
            <a:r>
              <a:rPr lang="en-US" sz="1200" dirty="0">
                <a:solidFill>
                  <a:srgbClr val="000000"/>
                </a:solidFill>
                <a:latin typeface="Georgia Pro"/>
              </a:rPr>
              <a:t> de </a:t>
            </a:r>
            <a:r>
              <a:rPr lang="en-US" sz="1200" dirty="0" err="1">
                <a:solidFill>
                  <a:srgbClr val="000000"/>
                </a:solidFill>
                <a:latin typeface="Georgia Pro"/>
              </a:rPr>
              <a:t>comisión</a:t>
            </a:r>
            <a:r>
              <a:rPr lang="en-US" sz="1200" dirty="0">
                <a:solidFill>
                  <a:srgbClr val="000000"/>
                </a:solidFill>
                <a:latin typeface="Georgia Pro"/>
              </a:rPr>
              <a:t>. Sin embargo, </a:t>
            </a:r>
            <a:r>
              <a:rPr lang="en-US" sz="1200" dirty="0" err="1">
                <a:solidFill>
                  <a:srgbClr val="000000"/>
                </a:solidFill>
                <a:latin typeface="Georgia Pro"/>
              </a:rPr>
              <a:t>procede</a:t>
            </a:r>
            <a:r>
              <a:rPr lang="en-US" sz="1200" dirty="0">
                <a:solidFill>
                  <a:srgbClr val="000000"/>
                </a:solidFill>
                <a:latin typeface="Georgia Pro"/>
              </a:rPr>
              <a:t> con cautela. </a:t>
            </a:r>
            <a:r>
              <a:rPr lang="en-US" sz="1200" dirty="0" err="1">
                <a:solidFill>
                  <a:srgbClr val="000000"/>
                </a:solidFill>
                <a:latin typeface="Georgia Pro"/>
              </a:rPr>
              <a:t>Aunque</a:t>
            </a:r>
            <a:r>
              <a:rPr lang="en-US" sz="1200" dirty="0">
                <a:solidFill>
                  <a:srgbClr val="000000"/>
                </a:solidFill>
                <a:latin typeface="Georgia Pro"/>
              </a:rPr>
              <a:t> la doble </a:t>
            </a:r>
            <a:r>
              <a:rPr lang="en-US" sz="1200" dirty="0" err="1">
                <a:solidFill>
                  <a:srgbClr val="000000"/>
                </a:solidFill>
                <a:latin typeface="Georgia Pro"/>
              </a:rPr>
              <a:t>agencia</a:t>
            </a:r>
            <a:r>
              <a:rPr lang="en-US" sz="1200" dirty="0">
                <a:solidFill>
                  <a:srgbClr val="000000"/>
                </a:solidFill>
                <a:latin typeface="Georgia Pro"/>
              </a:rPr>
              <a:t> </a:t>
            </a:r>
            <a:r>
              <a:rPr lang="en-US" sz="1200" dirty="0" err="1">
                <a:solidFill>
                  <a:srgbClr val="000000"/>
                </a:solidFill>
                <a:latin typeface="Georgia Pro"/>
              </a:rPr>
              <a:t>pueda</a:t>
            </a:r>
            <a:r>
              <a:rPr lang="en-US" sz="1200" dirty="0">
                <a:solidFill>
                  <a:srgbClr val="000000"/>
                </a:solidFill>
                <a:latin typeface="Georgia Pro"/>
              </a:rPr>
              <a:t> </a:t>
            </a:r>
            <a:r>
              <a:rPr lang="en-US" sz="1200" dirty="0" err="1">
                <a:solidFill>
                  <a:srgbClr val="000000"/>
                </a:solidFill>
                <a:latin typeface="Georgia Pro"/>
              </a:rPr>
              <a:t>parecer</a:t>
            </a:r>
            <a:r>
              <a:rPr lang="en-US" sz="1200" dirty="0">
                <a:solidFill>
                  <a:srgbClr val="000000"/>
                </a:solidFill>
                <a:latin typeface="Georgia Pro"/>
              </a:rPr>
              <a:t> </a:t>
            </a:r>
            <a:r>
              <a:rPr lang="en-US" sz="1200" dirty="0" err="1">
                <a:solidFill>
                  <a:srgbClr val="000000"/>
                </a:solidFill>
                <a:latin typeface="Georgia Pro"/>
              </a:rPr>
              <a:t>inicialmente</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estrategia</a:t>
            </a:r>
            <a:r>
              <a:rPr lang="en-US" sz="1200" dirty="0">
                <a:solidFill>
                  <a:srgbClr val="000000"/>
                </a:solidFill>
                <a:latin typeface="Georgia Pro"/>
              </a:rPr>
              <a:t> de </a:t>
            </a:r>
            <a:r>
              <a:rPr lang="en-US" sz="1200" dirty="0" err="1">
                <a:solidFill>
                  <a:srgbClr val="000000"/>
                </a:solidFill>
                <a:latin typeface="Georgia Pro"/>
              </a:rPr>
              <a:t>ahorro</a:t>
            </a:r>
            <a:r>
              <a:rPr lang="en-US" sz="1200" dirty="0">
                <a:solidFill>
                  <a:srgbClr val="000000"/>
                </a:solidFill>
                <a:latin typeface="Georgia Pro"/>
              </a:rPr>
              <a:t>, a la </a:t>
            </a:r>
            <a:r>
              <a:rPr lang="en-US" sz="1200" dirty="0" err="1">
                <a:solidFill>
                  <a:srgbClr val="000000"/>
                </a:solidFill>
                <a:latin typeface="Georgia Pro"/>
              </a:rPr>
              <a:t>larga</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costarte</a:t>
            </a:r>
            <a:r>
              <a:rPr lang="en-US" sz="1200" dirty="0">
                <a:solidFill>
                  <a:srgbClr val="000000"/>
                </a:solidFill>
                <a:latin typeface="Georgia Pro"/>
              </a:rPr>
              <a:t> </a:t>
            </a:r>
            <a:r>
              <a:rPr lang="en-US" sz="1200" dirty="0" err="1">
                <a:solidFill>
                  <a:srgbClr val="000000"/>
                </a:solidFill>
                <a:latin typeface="Georgia Pro"/>
              </a:rPr>
              <a:t>mucho</a:t>
            </a:r>
            <a:r>
              <a:rPr lang="en-US" sz="1200" dirty="0">
                <a:solidFill>
                  <a:srgbClr val="000000"/>
                </a:solidFill>
                <a:latin typeface="Georgia Pro"/>
              </a:rPr>
              <a:t> </a:t>
            </a:r>
            <a:r>
              <a:rPr lang="en-US" sz="1200" dirty="0" err="1">
                <a:solidFill>
                  <a:srgbClr val="000000"/>
                </a:solidFill>
                <a:latin typeface="Georgia Pro"/>
              </a:rPr>
              <a:t>más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términos</a:t>
            </a:r>
            <a:r>
              <a:rPr lang="en-US" sz="1200" dirty="0">
                <a:solidFill>
                  <a:srgbClr val="000000"/>
                </a:solidFill>
                <a:latin typeface="Georgia Pro"/>
              </a:rPr>
              <a:t> de dinero, valor y </a:t>
            </a:r>
            <a:r>
              <a:rPr lang="en-US" sz="1200" dirty="0" err="1">
                <a:solidFill>
                  <a:srgbClr val="000000"/>
                </a:solidFill>
                <a:latin typeface="Georgia Pro"/>
              </a:rPr>
              <a:t>protección</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la </a:t>
            </a:r>
            <a:r>
              <a:rPr lang="en-US" sz="1200" dirty="0" err="1">
                <a:solidFill>
                  <a:srgbClr val="000000"/>
                </a:solidFill>
                <a:latin typeface="Georgia Pro"/>
              </a:rPr>
              <a:t>compra</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vivienda</a:t>
            </a:r>
            <a:r>
              <a:rPr lang="en-US" sz="1200" dirty="0">
                <a:solidFill>
                  <a:srgbClr val="000000"/>
                </a:solidFill>
                <a:latin typeface="Georgia Pro"/>
              </a:rPr>
              <a:t>.</a:t>
            </a:r>
          </a:p>
        </p:txBody>
      </p:sp>
      <p:sp>
        <p:nvSpPr>
          <p:cNvPr id="7" name="TextBox 7"/>
          <p:cNvSpPr txBox="1"/>
          <p:nvPr/>
        </p:nvSpPr>
        <p:spPr>
          <a:xfrm>
            <a:off x="407236" y="7848600"/>
            <a:ext cx="2217098" cy="243205"/>
          </a:xfrm>
          <a:prstGeom prst="rect">
            <a:avLst/>
          </a:prstGeom>
        </p:spPr>
        <p:txBody>
          <a:bodyPr lIns="0" tIns="0" rIns="0" bIns="0" rtlCol="0" anchor="t">
            <a:spAutoFit/>
          </a:bodyPr>
          <a:lstStyle/>
          <a:p>
            <a:pPr algn="l">
              <a:lnSpc>
                <a:spcPts val="1819"/>
              </a:lnSpc>
              <a:spcBef>
                <a:spcPct val="0"/>
              </a:spcBef>
            </a:pPr>
            <a:r>
              <a:rPr lang="en-US" sz="1299" dirty="0">
                <a:solidFill>
                  <a:srgbClr val="171717"/>
                </a:solidFill>
                <a:latin typeface="Georgia Pro Bold"/>
              </a:rPr>
              <a:t>¿</a:t>
            </a:r>
            <a:r>
              <a:rPr lang="en-US" sz="1299" dirty="0" err="1">
                <a:solidFill>
                  <a:srgbClr val="171717"/>
                </a:solidFill>
                <a:latin typeface="Georgia Pro Bold"/>
              </a:rPr>
              <a:t>Qué</a:t>
            </a:r>
            <a:r>
              <a:rPr lang="en-US" sz="1299" dirty="0">
                <a:solidFill>
                  <a:srgbClr val="171717"/>
                </a:solidFill>
                <a:latin typeface="Georgia Pro Bold"/>
              </a:rPr>
              <a:t> es la Doble </a:t>
            </a:r>
            <a:r>
              <a:rPr lang="en-US" sz="1299" dirty="0" err="1">
                <a:solidFill>
                  <a:srgbClr val="171717"/>
                </a:solidFill>
                <a:latin typeface="Georgia Pro Bold"/>
              </a:rPr>
              <a:t>Agencia</a:t>
            </a:r>
            <a:r>
              <a:rPr lang="en-US" sz="1299" dirty="0">
                <a:solidFill>
                  <a:srgbClr val="171717"/>
                </a:solidFill>
                <a:latin typeface="Georgia Pro Bold"/>
              </a:rPr>
              <a:t>?</a:t>
            </a:r>
          </a:p>
        </p:txBody>
      </p:sp>
      <p:sp>
        <p:nvSpPr>
          <p:cNvPr id="8" name="TextBox 8"/>
          <p:cNvSpPr txBox="1"/>
          <p:nvPr/>
        </p:nvSpPr>
        <p:spPr>
          <a:xfrm>
            <a:off x="4361449" y="5114915"/>
            <a:ext cx="3003715" cy="211725"/>
          </a:xfrm>
          <a:prstGeom prst="rect">
            <a:avLst/>
          </a:prstGeom>
        </p:spPr>
        <p:txBody>
          <a:bodyPr wrap="square" lIns="0" tIns="0" rIns="0" bIns="0" rtlCol="0" anchor="t">
            <a:spAutoFit/>
          </a:bodyPr>
          <a:lstStyle/>
          <a:p>
            <a:pPr algn="l">
              <a:lnSpc>
                <a:spcPts val="1819"/>
              </a:lnSpc>
              <a:spcBef>
                <a:spcPct val="0"/>
              </a:spcBef>
            </a:pPr>
            <a:r>
              <a:rPr lang="en-US" sz="1299" dirty="0">
                <a:solidFill>
                  <a:srgbClr val="171717"/>
                </a:solidFill>
                <a:latin typeface="Georgia Pro Bold"/>
              </a:rPr>
              <a:t>¿Por </a:t>
            </a:r>
            <a:r>
              <a:rPr lang="en-US" sz="1299" dirty="0" err="1">
                <a:solidFill>
                  <a:srgbClr val="171717"/>
                </a:solidFill>
                <a:latin typeface="Georgia Pro Bold"/>
              </a:rPr>
              <a:t>qué</a:t>
            </a:r>
            <a:r>
              <a:rPr lang="en-US" sz="1299" dirty="0">
                <a:solidFill>
                  <a:srgbClr val="171717"/>
                </a:solidFill>
                <a:latin typeface="Georgia Pro Bold"/>
              </a:rPr>
              <a:t> </a:t>
            </a:r>
            <a:r>
              <a:rPr lang="en-US" sz="1299" dirty="0" err="1">
                <a:solidFill>
                  <a:srgbClr val="171717"/>
                </a:solidFill>
                <a:latin typeface="Georgia Pro Bold"/>
              </a:rPr>
              <a:t>puede</a:t>
            </a:r>
            <a:r>
              <a:rPr lang="en-US" sz="1299" dirty="0">
                <a:solidFill>
                  <a:srgbClr val="171717"/>
                </a:solidFill>
                <a:latin typeface="Georgia Pro Bold"/>
              </a:rPr>
              <a:t> </a:t>
            </a:r>
            <a:r>
              <a:rPr lang="en-US" sz="1299" dirty="0" err="1">
                <a:solidFill>
                  <a:srgbClr val="171717"/>
                </a:solidFill>
                <a:latin typeface="Georgia Pro Bold"/>
              </a:rPr>
              <a:t>parecer</a:t>
            </a:r>
            <a:r>
              <a:rPr lang="en-US" sz="1299" dirty="0">
                <a:solidFill>
                  <a:srgbClr val="171717"/>
                </a:solidFill>
                <a:latin typeface="Georgia Pro Bold"/>
              </a:rPr>
              <a:t> </a:t>
            </a:r>
            <a:r>
              <a:rPr lang="en-US" sz="1299" dirty="0" err="1">
                <a:solidFill>
                  <a:srgbClr val="171717"/>
                </a:solidFill>
                <a:latin typeface="Georgia Pro Bold"/>
              </a:rPr>
              <a:t>atractivo</a:t>
            </a:r>
            <a:r>
              <a:rPr lang="en-US" sz="1299" dirty="0">
                <a:solidFill>
                  <a:srgbClr val="171717"/>
                </a:solidFill>
                <a:latin typeface="Georgia Pro Bold"/>
              </a:rPr>
              <a:t>? </a:t>
            </a:r>
          </a:p>
        </p:txBody>
      </p:sp>
      <p:sp>
        <p:nvSpPr>
          <p:cNvPr id="9" name="TextBox 9"/>
          <p:cNvSpPr txBox="1"/>
          <p:nvPr/>
        </p:nvSpPr>
        <p:spPr>
          <a:xfrm>
            <a:off x="407236" y="8099415"/>
            <a:ext cx="3222523" cy="1157605"/>
          </a:xfrm>
          <a:prstGeom prst="rect">
            <a:avLst/>
          </a:prstGeom>
        </p:spPr>
        <p:txBody>
          <a:bodyPr lIns="0" tIns="0" rIns="0" bIns="0" rtlCol="0" anchor="t">
            <a:spAutoFit/>
          </a:bodyPr>
          <a:lstStyle/>
          <a:p>
            <a:pPr algn="just">
              <a:lnSpc>
                <a:spcPts val="1819"/>
              </a:lnSpc>
              <a:spcBef>
                <a:spcPct val="0"/>
              </a:spcBef>
            </a:pPr>
            <a:r>
              <a:rPr lang="en-US" sz="1299" dirty="0">
                <a:solidFill>
                  <a:srgbClr val="000000"/>
                </a:solidFill>
                <a:latin typeface="Georgia Pro"/>
              </a:rPr>
              <a:t>La doble </a:t>
            </a:r>
            <a:r>
              <a:rPr lang="en-US" sz="1299" dirty="0" err="1">
                <a:solidFill>
                  <a:srgbClr val="000000"/>
                </a:solidFill>
                <a:latin typeface="Georgia Pro"/>
              </a:rPr>
              <a:t>agencia</a:t>
            </a:r>
            <a:r>
              <a:rPr lang="en-US" sz="1299" dirty="0">
                <a:solidFill>
                  <a:srgbClr val="000000"/>
                </a:solidFill>
                <a:latin typeface="Georgia Pro"/>
              </a:rPr>
              <a:t> se produce </a:t>
            </a:r>
            <a:r>
              <a:rPr lang="en-US" sz="1299" dirty="0" err="1">
                <a:solidFill>
                  <a:srgbClr val="000000"/>
                </a:solidFill>
                <a:latin typeface="Georgia Pro"/>
              </a:rPr>
              <a:t>cuando</a:t>
            </a:r>
            <a:r>
              <a:rPr lang="en-US" sz="1299" dirty="0">
                <a:solidFill>
                  <a:srgbClr val="000000"/>
                </a:solidFill>
                <a:latin typeface="Georgia Pro"/>
              </a:rPr>
              <a:t> un </a:t>
            </a:r>
            <a:r>
              <a:rPr lang="en-US" sz="1299" dirty="0" err="1">
                <a:solidFill>
                  <a:srgbClr val="000000"/>
                </a:solidFill>
                <a:latin typeface="Georgia Pro"/>
              </a:rPr>
              <a:t>único</a:t>
            </a:r>
            <a:r>
              <a:rPr lang="en-US" sz="1299" dirty="0">
                <a:solidFill>
                  <a:srgbClr val="000000"/>
                </a:solidFill>
                <a:latin typeface="Georgia Pro"/>
              </a:rPr>
              <a:t> </a:t>
            </a:r>
            <a:r>
              <a:rPr lang="en-US" sz="1299" dirty="0" err="1">
                <a:solidFill>
                  <a:srgbClr val="000000"/>
                </a:solidFill>
                <a:latin typeface="Georgia Pro"/>
              </a:rPr>
              <a:t>agente</a:t>
            </a:r>
            <a:r>
              <a:rPr lang="en-US" sz="1299" dirty="0">
                <a:solidFill>
                  <a:srgbClr val="000000"/>
                </a:solidFill>
                <a:latin typeface="Georgia Pro"/>
              </a:rPr>
              <a:t> </a:t>
            </a:r>
            <a:r>
              <a:rPr lang="en-US" sz="1299" dirty="0" err="1">
                <a:solidFill>
                  <a:srgbClr val="000000"/>
                </a:solidFill>
                <a:latin typeface="Georgia Pro"/>
              </a:rPr>
              <a:t>inmobiliario</a:t>
            </a:r>
            <a:r>
              <a:rPr lang="en-US" sz="1299" dirty="0">
                <a:solidFill>
                  <a:srgbClr val="000000"/>
                </a:solidFill>
                <a:latin typeface="Georgia Pro"/>
              </a:rPr>
              <a:t> (o la </a:t>
            </a:r>
            <a:r>
              <a:rPr lang="en-US" sz="1299" dirty="0" err="1">
                <a:solidFill>
                  <a:srgbClr val="000000"/>
                </a:solidFill>
                <a:latin typeface="Georgia Pro"/>
              </a:rPr>
              <a:t>misma</a:t>
            </a:r>
            <a:r>
              <a:rPr lang="en-US" sz="1299" dirty="0">
                <a:solidFill>
                  <a:srgbClr val="000000"/>
                </a:solidFill>
                <a:latin typeface="Georgia Pro"/>
              </a:rPr>
              <a:t> </a:t>
            </a:r>
            <a:r>
              <a:rPr lang="en-US" sz="1299" dirty="0" err="1">
                <a:solidFill>
                  <a:srgbClr val="000000"/>
                </a:solidFill>
                <a:latin typeface="Georgia Pro"/>
              </a:rPr>
              <a:t>agencia</a:t>
            </a:r>
            <a:r>
              <a:rPr lang="en-US" sz="1299" dirty="0">
                <a:solidFill>
                  <a:srgbClr val="000000"/>
                </a:solidFill>
                <a:latin typeface="Georgia Pro"/>
              </a:rPr>
              <a:t> </a:t>
            </a:r>
            <a:r>
              <a:rPr lang="en-US" sz="1299" dirty="0" err="1">
                <a:solidFill>
                  <a:srgbClr val="000000"/>
                </a:solidFill>
                <a:latin typeface="Georgia Pro"/>
              </a:rPr>
              <a:t>inmobiliaria</a:t>
            </a:r>
            <a:r>
              <a:rPr lang="en-US" sz="1299" dirty="0">
                <a:solidFill>
                  <a:srgbClr val="000000"/>
                </a:solidFill>
                <a:latin typeface="Georgia Pro"/>
              </a:rPr>
              <a:t>) </a:t>
            </a:r>
            <a:r>
              <a:rPr lang="en-US" sz="1299" dirty="0" err="1">
                <a:solidFill>
                  <a:srgbClr val="000000"/>
                </a:solidFill>
                <a:latin typeface="Georgia Pro"/>
              </a:rPr>
              <a:t>representa</a:t>
            </a:r>
            <a:r>
              <a:rPr lang="en-US" sz="1299" dirty="0">
                <a:solidFill>
                  <a:srgbClr val="000000"/>
                </a:solidFill>
                <a:latin typeface="Georgia Pro"/>
              </a:rPr>
              <a:t> tanto al comprador </a:t>
            </a:r>
            <a:r>
              <a:rPr lang="en-US" sz="1299" dirty="0" err="1">
                <a:solidFill>
                  <a:srgbClr val="000000"/>
                </a:solidFill>
                <a:latin typeface="Georgia Pro"/>
              </a:rPr>
              <a:t>como</a:t>
            </a:r>
            <a:r>
              <a:rPr lang="en-US" sz="1299" dirty="0">
                <a:solidFill>
                  <a:srgbClr val="000000"/>
                </a:solidFill>
                <a:latin typeface="Georgia Pro"/>
              </a:rPr>
              <a:t> al </a:t>
            </a:r>
            <a:r>
              <a:rPr lang="en-US" sz="1299" dirty="0" err="1">
                <a:solidFill>
                  <a:srgbClr val="000000"/>
                </a:solidFill>
                <a:latin typeface="Georgia Pro"/>
              </a:rPr>
              <a:t>vendedor</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la </a:t>
            </a:r>
            <a:r>
              <a:rPr lang="en-US" sz="1299" dirty="0" err="1">
                <a:solidFill>
                  <a:srgbClr val="000000"/>
                </a:solidFill>
                <a:latin typeface="Georgia Pro"/>
              </a:rPr>
              <a:t>misma</a:t>
            </a:r>
            <a:r>
              <a:rPr lang="en-US" sz="1299" dirty="0">
                <a:solidFill>
                  <a:srgbClr val="000000"/>
                </a:solidFill>
                <a:latin typeface="Georgia Pro"/>
              </a:rPr>
              <a:t> </a:t>
            </a:r>
            <a:r>
              <a:rPr lang="en-US" sz="1299" dirty="0" err="1">
                <a:solidFill>
                  <a:srgbClr val="000000"/>
                </a:solidFill>
                <a:latin typeface="Georgia Pro"/>
              </a:rPr>
              <a:t>operación</a:t>
            </a:r>
            <a:r>
              <a:rPr lang="en-US" sz="1299" dirty="0">
                <a:solidFill>
                  <a:srgbClr val="000000"/>
                </a:solidFill>
                <a:latin typeface="Georgia Pro"/>
              </a:rPr>
              <a:t>. </a:t>
            </a:r>
            <a:r>
              <a:rPr lang="en-US" sz="1299" dirty="0" err="1">
                <a:solidFill>
                  <a:srgbClr val="000000"/>
                </a:solidFill>
                <a:latin typeface="Georgia Pro"/>
              </a:rPr>
              <a:t>Esencialmente</a:t>
            </a:r>
            <a:r>
              <a:rPr lang="en-US" sz="1299" dirty="0">
                <a:solidFill>
                  <a:srgbClr val="000000"/>
                </a:solidFill>
                <a:latin typeface="Georgia Pro"/>
              </a:rPr>
              <a:t>, un </a:t>
            </a:r>
            <a:r>
              <a:rPr lang="en-US" sz="1299" dirty="0" err="1">
                <a:solidFill>
                  <a:srgbClr val="000000"/>
                </a:solidFill>
                <a:latin typeface="Georgia Pro"/>
              </a:rPr>
              <a:t>agente</a:t>
            </a:r>
            <a:r>
              <a:rPr lang="en-US" sz="1299" dirty="0">
                <a:solidFill>
                  <a:srgbClr val="000000"/>
                </a:solidFill>
                <a:latin typeface="Georgia Pro"/>
              </a:rPr>
              <a:t> se </a:t>
            </a:r>
            <a:r>
              <a:rPr lang="en-US" sz="1299" dirty="0" err="1">
                <a:solidFill>
                  <a:srgbClr val="000000"/>
                </a:solidFill>
                <a:latin typeface="Georgia Pro"/>
              </a:rPr>
              <a:t>ocupa</a:t>
            </a:r>
            <a:r>
              <a:rPr lang="en-US" sz="1299" dirty="0">
                <a:solidFill>
                  <a:srgbClr val="000000"/>
                </a:solidFill>
                <a:latin typeface="Georgia Pro"/>
              </a:rPr>
              <a:t> de ambas partes de la </a:t>
            </a:r>
            <a:r>
              <a:rPr lang="en-US" sz="1299" dirty="0" err="1">
                <a:solidFill>
                  <a:srgbClr val="000000"/>
                </a:solidFill>
                <a:latin typeface="Georgia Pro"/>
              </a:rPr>
              <a:t>operación</a:t>
            </a:r>
            <a:r>
              <a:rPr lang="en-US" sz="1299" dirty="0">
                <a:solidFill>
                  <a:srgbClr val="000000"/>
                </a:solidFill>
                <a:latin typeface="Georgia Pro"/>
              </a:rPr>
              <a:t>. </a:t>
            </a:r>
          </a:p>
        </p:txBody>
      </p:sp>
      <p:sp>
        <p:nvSpPr>
          <p:cNvPr id="10" name="TextBox 10"/>
          <p:cNvSpPr txBox="1"/>
          <p:nvPr/>
        </p:nvSpPr>
        <p:spPr>
          <a:xfrm>
            <a:off x="4361449" y="5491470"/>
            <a:ext cx="2927241" cy="3443605"/>
          </a:xfrm>
          <a:prstGeom prst="rect">
            <a:avLst/>
          </a:prstGeom>
        </p:spPr>
        <p:txBody>
          <a:bodyPr lIns="0" tIns="0" rIns="0" bIns="0" rtlCol="0" anchor="t">
            <a:spAutoFit/>
          </a:bodyPr>
          <a:lstStyle/>
          <a:p>
            <a:pPr algn="just">
              <a:lnSpc>
                <a:spcPts val="1819"/>
              </a:lnSpc>
              <a:spcBef>
                <a:spcPct val="0"/>
              </a:spcBef>
            </a:pPr>
            <a:r>
              <a:rPr lang="en-US" sz="1299" dirty="0">
                <a:solidFill>
                  <a:srgbClr val="000000"/>
                </a:solidFill>
                <a:latin typeface="Georgia Pro"/>
              </a:rPr>
              <a:t>A </a:t>
            </a:r>
            <a:r>
              <a:rPr lang="en-US" sz="1299" dirty="0" err="1">
                <a:solidFill>
                  <a:srgbClr val="000000"/>
                </a:solidFill>
                <a:latin typeface="Georgia Pro"/>
              </a:rPr>
              <a:t>primera</a:t>
            </a:r>
            <a:r>
              <a:rPr lang="en-US" sz="1299" dirty="0">
                <a:solidFill>
                  <a:srgbClr val="000000"/>
                </a:solidFill>
                <a:latin typeface="Georgia Pro"/>
              </a:rPr>
              <a:t> vista, la doble </a:t>
            </a:r>
            <a:r>
              <a:rPr lang="en-US" sz="1299" dirty="0" err="1">
                <a:solidFill>
                  <a:srgbClr val="000000"/>
                </a:solidFill>
                <a:latin typeface="Georgia Pro"/>
              </a:rPr>
              <a:t>agencia</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parecer</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forma de </a:t>
            </a:r>
            <a:r>
              <a:rPr lang="en-US" sz="1299" dirty="0" err="1">
                <a:solidFill>
                  <a:srgbClr val="000000"/>
                </a:solidFill>
                <a:latin typeface="Georgia Pro"/>
              </a:rPr>
              <a:t>ahorrar</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comisiones</a:t>
            </a:r>
            <a:r>
              <a:rPr lang="en-US" sz="1299" dirty="0">
                <a:solidFill>
                  <a:srgbClr val="000000"/>
                </a:solidFill>
                <a:latin typeface="Georgia Pro"/>
              </a:rPr>
              <a:t>. La idea es que </a:t>
            </a:r>
            <a:r>
              <a:rPr lang="en-US" sz="1299" dirty="0" err="1">
                <a:solidFill>
                  <a:srgbClr val="000000"/>
                </a:solidFill>
                <a:latin typeface="Georgia Pro"/>
              </a:rPr>
              <a:t>si</a:t>
            </a:r>
            <a:r>
              <a:rPr lang="en-US" sz="1299" dirty="0">
                <a:solidFill>
                  <a:srgbClr val="000000"/>
                </a:solidFill>
                <a:latin typeface="Georgia Pro"/>
              </a:rPr>
              <a:t> un </a:t>
            </a:r>
            <a:r>
              <a:rPr lang="en-US" sz="1299" dirty="0" err="1">
                <a:solidFill>
                  <a:srgbClr val="000000"/>
                </a:solidFill>
                <a:latin typeface="Georgia Pro"/>
              </a:rPr>
              <a:t>agente</a:t>
            </a:r>
            <a:r>
              <a:rPr lang="en-US" sz="1299" dirty="0">
                <a:solidFill>
                  <a:srgbClr val="000000"/>
                </a:solidFill>
                <a:latin typeface="Georgia Pro"/>
              </a:rPr>
              <a:t> se </a:t>
            </a:r>
            <a:r>
              <a:rPr lang="en-US" sz="1299" dirty="0" err="1">
                <a:solidFill>
                  <a:srgbClr val="000000"/>
                </a:solidFill>
                <a:latin typeface="Georgia Pro"/>
              </a:rPr>
              <a:t>ocupa</a:t>
            </a:r>
            <a:r>
              <a:rPr lang="en-US" sz="1299" dirty="0">
                <a:solidFill>
                  <a:srgbClr val="000000"/>
                </a:solidFill>
                <a:latin typeface="Georgia Pro"/>
              </a:rPr>
              <a:t> de ambas partes,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estar</a:t>
            </a:r>
            <a:r>
              <a:rPr lang="en-US" sz="1299" dirty="0">
                <a:solidFill>
                  <a:srgbClr val="000000"/>
                </a:solidFill>
                <a:latin typeface="Georgia Pro"/>
              </a:rPr>
              <a:t> </a:t>
            </a:r>
            <a:r>
              <a:rPr lang="en-US" sz="1299" dirty="0" err="1">
                <a:solidFill>
                  <a:srgbClr val="000000"/>
                </a:solidFill>
                <a:latin typeface="Georgia Pro"/>
              </a:rPr>
              <a:t>dispuesto</a:t>
            </a:r>
            <a:r>
              <a:rPr lang="en-US" sz="1299" dirty="0">
                <a:solidFill>
                  <a:srgbClr val="000000"/>
                </a:solidFill>
                <a:latin typeface="Georgia Pro"/>
              </a:rPr>
              <a:t> a </a:t>
            </a:r>
            <a:r>
              <a:rPr lang="en-US" sz="1299" dirty="0" err="1">
                <a:solidFill>
                  <a:srgbClr val="000000"/>
                </a:solidFill>
                <a:latin typeface="Georgia Pro"/>
              </a:rPr>
              <a:t>aceptar</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comisión</a:t>
            </a:r>
            <a:r>
              <a:rPr lang="en-US" sz="1299" dirty="0">
                <a:solidFill>
                  <a:srgbClr val="000000"/>
                </a:solidFill>
                <a:latin typeface="Georgia Pro"/>
              </a:rPr>
              <a:t> total </a:t>
            </a:r>
            <a:r>
              <a:rPr lang="en-US" sz="1299" dirty="0" err="1">
                <a:solidFill>
                  <a:srgbClr val="000000"/>
                </a:solidFill>
                <a:latin typeface="Georgia Pro"/>
              </a:rPr>
              <a:t>más</a:t>
            </a:r>
            <a:r>
              <a:rPr lang="en-US" sz="1299" dirty="0">
                <a:solidFill>
                  <a:srgbClr val="000000"/>
                </a:solidFill>
                <a:latin typeface="Georgia Pro"/>
              </a:rPr>
              <a:t> </a:t>
            </a:r>
            <a:r>
              <a:rPr lang="en-US" sz="1299" dirty="0" err="1">
                <a:solidFill>
                  <a:srgbClr val="000000"/>
                </a:solidFill>
                <a:latin typeface="Georgia Pro"/>
              </a:rPr>
              <a:t>baja</a:t>
            </a:r>
            <a:r>
              <a:rPr lang="en-US" sz="1299" dirty="0">
                <a:solidFill>
                  <a:srgbClr val="000000"/>
                </a:solidFill>
                <a:latin typeface="Georgia Pro"/>
              </a:rPr>
              <a:t>, </a:t>
            </a:r>
            <a:r>
              <a:rPr lang="en-US" sz="1299" dirty="0" err="1">
                <a:solidFill>
                  <a:srgbClr val="000000"/>
                </a:solidFill>
                <a:latin typeface="Georgia Pro"/>
              </a:rPr>
              <a:t>ya</a:t>
            </a:r>
            <a:r>
              <a:rPr lang="en-US" sz="1299" dirty="0">
                <a:solidFill>
                  <a:srgbClr val="000000"/>
                </a:solidFill>
                <a:latin typeface="Georgia Pro"/>
              </a:rPr>
              <a:t> que no la divide con </a:t>
            </a:r>
            <a:r>
              <a:rPr lang="en-US" sz="1299" dirty="0" err="1">
                <a:solidFill>
                  <a:srgbClr val="000000"/>
                </a:solidFill>
                <a:latin typeface="Georgia Pro"/>
              </a:rPr>
              <a:t>otro</a:t>
            </a:r>
            <a:r>
              <a:rPr lang="en-US" sz="1299" dirty="0">
                <a:solidFill>
                  <a:srgbClr val="000000"/>
                </a:solidFill>
                <a:latin typeface="Georgia Pro"/>
              </a:rPr>
              <a:t> </a:t>
            </a:r>
            <a:r>
              <a:rPr lang="en-US" sz="1299" dirty="0" err="1">
                <a:solidFill>
                  <a:srgbClr val="000000"/>
                </a:solidFill>
                <a:latin typeface="Georgia Pro"/>
              </a:rPr>
              <a:t>agente</a:t>
            </a:r>
            <a:r>
              <a:rPr lang="en-US" sz="1299" dirty="0">
                <a:solidFill>
                  <a:srgbClr val="000000"/>
                </a:solidFill>
                <a:latin typeface="Georgia Pro"/>
              </a:rPr>
              <a:t>. En general, la </a:t>
            </a:r>
            <a:r>
              <a:rPr lang="en-US" sz="1299" dirty="0" err="1">
                <a:solidFill>
                  <a:srgbClr val="000000"/>
                </a:solidFill>
                <a:latin typeface="Georgia Pro"/>
              </a:rPr>
              <a:t>comisión</a:t>
            </a:r>
            <a:r>
              <a:rPr lang="en-US" sz="1299" dirty="0">
                <a:solidFill>
                  <a:srgbClr val="000000"/>
                </a:solidFill>
                <a:latin typeface="Georgia Pro"/>
              </a:rPr>
              <a:t> total </a:t>
            </a:r>
            <a:r>
              <a:rPr lang="en-US" sz="1299" dirty="0" err="1">
                <a:solidFill>
                  <a:srgbClr val="000000"/>
                </a:solidFill>
                <a:latin typeface="Georgia Pro"/>
              </a:rPr>
              <a:t>ya</a:t>
            </a:r>
            <a:r>
              <a:rPr lang="en-US" sz="1299" dirty="0">
                <a:solidFill>
                  <a:srgbClr val="000000"/>
                </a:solidFill>
                <a:latin typeface="Georgia Pro"/>
              </a:rPr>
              <a:t> ha </a:t>
            </a:r>
            <a:r>
              <a:rPr lang="en-US" sz="1299" dirty="0" err="1">
                <a:solidFill>
                  <a:srgbClr val="000000"/>
                </a:solidFill>
                <a:latin typeface="Georgia Pro"/>
              </a:rPr>
              <a:t>sido</a:t>
            </a:r>
            <a:r>
              <a:rPr lang="en-US" sz="1299" dirty="0">
                <a:solidFill>
                  <a:srgbClr val="000000"/>
                </a:solidFill>
                <a:latin typeface="Georgia Pro"/>
              </a:rPr>
              <a:t> </a:t>
            </a:r>
            <a:r>
              <a:rPr lang="en-US" sz="1299" dirty="0" err="1">
                <a:solidFill>
                  <a:srgbClr val="000000"/>
                </a:solidFill>
                <a:latin typeface="Georgia Pro"/>
              </a:rPr>
              <a:t>negociada</a:t>
            </a:r>
            <a:r>
              <a:rPr lang="en-US" sz="1299" dirty="0">
                <a:solidFill>
                  <a:srgbClr val="000000"/>
                </a:solidFill>
                <a:latin typeface="Georgia Pro"/>
              </a:rPr>
              <a:t> </a:t>
            </a:r>
            <a:r>
              <a:rPr lang="en-US" sz="1299" dirty="0" err="1">
                <a:solidFill>
                  <a:srgbClr val="000000"/>
                </a:solidFill>
                <a:latin typeface="Georgia Pro"/>
              </a:rPr>
              <a:t>previamente</a:t>
            </a:r>
            <a:r>
              <a:rPr lang="en-US" sz="1299" dirty="0">
                <a:solidFill>
                  <a:srgbClr val="000000"/>
                </a:solidFill>
                <a:latin typeface="Georgia Pro"/>
              </a:rPr>
              <a:t> entre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agente</a:t>
            </a:r>
            <a:r>
              <a:rPr lang="en-US" sz="1299" dirty="0">
                <a:solidFill>
                  <a:srgbClr val="000000"/>
                </a:solidFill>
                <a:latin typeface="Georgia Pro"/>
              </a:rPr>
              <a:t> con </a:t>
            </a:r>
            <a:r>
              <a:rPr lang="en-US" sz="1299" dirty="0" err="1">
                <a:solidFill>
                  <a:srgbClr val="000000"/>
                </a:solidFill>
                <a:latin typeface="Georgia Pro"/>
              </a:rPr>
              <a:t>contrato</a:t>
            </a:r>
            <a:r>
              <a:rPr lang="en-US" sz="1299" dirty="0">
                <a:solidFill>
                  <a:srgbClr val="000000"/>
                </a:solidFill>
                <a:latin typeface="Georgia Pro"/>
              </a:rPr>
              <a:t> de </a:t>
            </a:r>
            <a:r>
              <a:rPr lang="en-US" sz="1299" dirty="0" err="1">
                <a:solidFill>
                  <a:srgbClr val="000000"/>
                </a:solidFill>
                <a:latin typeface="Georgia Pro"/>
              </a:rPr>
              <a:t>venta</a:t>
            </a:r>
            <a:r>
              <a:rPr lang="en-US" sz="1299" dirty="0">
                <a:solidFill>
                  <a:srgbClr val="000000"/>
                </a:solidFill>
                <a:latin typeface="Georgia Pro"/>
              </a:rPr>
              <a:t> y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vendedor</a:t>
            </a:r>
            <a:r>
              <a:rPr lang="en-US" sz="1299" dirty="0">
                <a:solidFill>
                  <a:srgbClr val="000000"/>
                </a:solidFill>
                <a:latin typeface="Georgia Pro"/>
              </a:rPr>
              <a:t>, </a:t>
            </a:r>
            <a:r>
              <a:rPr lang="en-US" sz="1299" dirty="0" err="1">
                <a:solidFill>
                  <a:srgbClr val="000000"/>
                </a:solidFill>
                <a:latin typeface="Georgia Pro"/>
              </a:rPr>
              <a:t>por</a:t>
            </a:r>
            <a:r>
              <a:rPr lang="en-US" sz="1299" dirty="0">
                <a:solidFill>
                  <a:srgbClr val="000000"/>
                </a:solidFill>
                <a:latin typeface="Georgia Pro"/>
              </a:rPr>
              <a:t> lo que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agente</a:t>
            </a:r>
            <a:r>
              <a:rPr lang="en-US" sz="1299" dirty="0">
                <a:solidFill>
                  <a:srgbClr val="000000"/>
                </a:solidFill>
                <a:latin typeface="Georgia Pro"/>
              </a:rPr>
              <a:t> con </a:t>
            </a:r>
            <a:r>
              <a:rPr lang="en-US" sz="1299" dirty="0" err="1">
                <a:solidFill>
                  <a:srgbClr val="000000"/>
                </a:solidFill>
                <a:latin typeface="Georgia Pro"/>
              </a:rPr>
              <a:t>contrato</a:t>
            </a:r>
            <a:r>
              <a:rPr lang="en-US" sz="1299" dirty="0">
                <a:solidFill>
                  <a:srgbClr val="000000"/>
                </a:solidFill>
                <a:latin typeface="Georgia Pro"/>
              </a:rPr>
              <a:t> de </a:t>
            </a:r>
            <a:r>
              <a:rPr lang="en-US" sz="1299" dirty="0" err="1">
                <a:solidFill>
                  <a:srgbClr val="000000"/>
                </a:solidFill>
                <a:latin typeface="Georgia Pro"/>
              </a:rPr>
              <a:t>venta</a:t>
            </a:r>
            <a:r>
              <a:rPr lang="en-US" sz="1299" dirty="0">
                <a:solidFill>
                  <a:srgbClr val="000000"/>
                </a:solidFill>
                <a:latin typeface="Georgia Pro"/>
              </a:rPr>
              <a:t> no </a:t>
            </a:r>
            <a:r>
              <a:rPr lang="en-US" sz="1299" dirty="0" err="1">
                <a:solidFill>
                  <a:srgbClr val="000000"/>
                </a:solidFill>
                <a:latin typeface="Georgia Pro"/>
              </a:rPr>
              <a:t>está</a:t>
            </a:r>
            <a:r>
              <a:rPr lang="en-US" sz="1299" dirty="0">
                <a:solidFill>
                  <a:srgbClr val="000000"/>
                </a:solidFill>
                <a:latin typeface="Georgia Pro"/>
              </a:rPr>
              <a:t> </a:t>
            </a:r>
            <a:r>
              <a:rPr lang="en-US" sz="1299" dirty="0" err="1">
                <a:solidFill>
                  <a:srgbClr val="000000"/>
                </a:solidFill>
                <a:latin typeface="Georgia Pro"/>
              </a:rPr>
              <a:t>obligado</a:t>
            </a:r>
            <a:r>
              <a:rPr lang="en-US" sz="1299" dirty="0">
                <a:solidFill>
                  <a:srgbClr val="000000"/>
                </a:solidFill>
                <a:latin typeface="Georgia Pro"/>
              </a:rPr>
              <a:t> a </a:t>
            </a:r>
            <a:r>
              <a:rPr lang="en-US" sz="1299" dirty="0" err="1">
                <a:solidFill>
                  <a:srgbClr val="000000"/>
                </a:solidFill>
                <a:latin typeface="Georgia Pro"/>
              </a:rPr>
              <a:t>reducir</a:t>
            </a:r>
            <a:r>
              <a:rPr lang="en-US" sz="1299" dirty="0">
                <a:solidFill>
                  <a:srgbClr val="000000"/>
                </a:solidFill>
                <a:latin typeface="Georgia Pro"/>
              </a:rPr>
              <a:t> las </a:t>
            </a:r>
            <a:r>
              <a:rPr lang="en-US" sz="1299" dirty="0" err="1">
                <a:solidFill>
                  <a:srgbClr val="000000"/>
                </a:solidFill>
                <a:latin typeface="Georgia Pro"/>
              </a:rPr>
              <a:t>comisiones</a:t>
            </a:r>
            <a:r>
              <a:rPr lang="en-US" sz="1299" dirty="0">
                <a:solidFill>
                  <a:srgbClr val="000000"/>
                </a:solidFill>
                <a:latin typeface="Georgia Pro"/>
              </a:rPr>
              <a:t> </a:t>
            </a:r>
            <a:r>
              <a:rPr lang="en-US" sz="1299" dirty="0" err="1">
                <a:solidFill>
                  <a:srgbClr val="000000"/>
                </a:solidFill>
                <a:latin typeface="Georgia Pro"/>
              </a:rPr>
              <a:t>por</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mero</a:t>
            </a:r>
            <a:r>
              <a:rPr lang="en-US" sz="1299" dirty="0">
                <a:solidFill>
                  <a:srgbClr val="000000"/>
                </a:solidFill>
                <a:latin typeface="Georgia Pro"/>
              </a:rPr>
              <a:t> </a:t>
            </a:r>
            <a:r>
              <a:rPr lang="en-US" sz="1299" dirty="0" err="1">
                <a:solidFill>
                  <a:srgbClr val="000000"/>
                </a:solidFill>
                <a:latin typeface="Georgia Pro"/>
              </a:rPr>
              <a:t>hecho</a:t>
            </a:r>
            <a:r>
              <a:rPr lang="en-US" sz="1299" dirty="0">
                <a:solidFill>
                  <a:srgbClr val="000000"/>
                </a:solidFill>
                <a:latin typeface="Georgia Pro"/>
              </a:rPr>
              <a:t> de que no </a:t>
            </a:r>
            <a:r>
              <a:rPr lang="en-US" sz="1299" dirty="0" err="1">
                <a:solidFill>
                  <a:srgbClr val="000000"/>
                </a:solidFill>
                <a:latin typeface="Georgia Pro"/>
              </a:rPr>
              <a:t>intervenga</a:t>
            </a:r>
            <a:r>
              <a:rPr lang="en-US" sz="1299" dirty="0">
                <a:solidFill>
                  <a:srgbClr val="000000"/>
                </a:solidFill>
                <a:latin typeface="Georgia Pro"/>
              </a:rPr>
              <a:t> un </a:t>
            </a:r>
            <a:r>
              <a:rPr lang="en-US" sz="1299" dirty="0" err="1">
                <a:solidFill>
                  <a:srgbClr val="000000"/>
                </a:solidFill>
                <a:latin typeface="Georgia Pro"/>
              </a:rPr>
              <a:t>agente</a:t>
            </a:r>
            <a:r>
              <a:rPr lang="en-US" sz="1299" dirty="0">
                <a:solidFill>
                  <a:srgbClr val="000000"/>
                </a:solidFill>
                <a:latin typeface="Georgia Pro"/>
              </a:rPr>
              <a:t> comprador. </a:t>
            </a:r>
            <a:r>
              <a:rPr lang="en-US" sz="1299" dirty="0" err="1">
                <a:solidFill>
                  <a:srgbClr val="000000"/>
                </a:solidFill>
                <a:latin typeface="Georgia Pro"/>
              </a:rPr>
              <a:t>Tendrían</a:t>
            </a:r>
            <a:r>
              <a:rPr lang="en-US" sz="1299" dirty="0">
                <a:solidFill>
                  <a:srgbClr val="000000"/>
                </a:solidFill>
                <a:latin typeface="Georgia Pro"/>
              </a:rPr>
              <a:t> derecho al </a:t>
            </a:r>
            <a:r>
              <a:rPr lang="en-US" sz="1299" dirty="0" err="1">
                <a:solidFill>
                  <a:srgbClr val="000000"/>
                </a:solidFill>
                <a:latin typeface="Georgia Pro"/>
              </a:rPr>
              <a:t>importe</a:t>
            </a:r>
            <a:r>
              <a:rPr lang="en-US" sz="1299" dirty="0">
                <a:solidFill>
                  <a:srgbClr val="000000"/>
                </a:solidFill>
                <a:latin typeface="Georgia Pro"/>
              </a:rPr>
              <a:t> total y </a:t>
            </a:r>
            <a:r>
              <a:rPr lang="en-US" sz="1299" dirty="0" err="1">
                <a:solidFill>
                  <a:srgbClr val="000000"/>
                </a:solidFill>
                <a:latin typeface="Georgia Pro"/>
              </a:rPr>
              <a:t>estarían</a:t>
            </a:r>
            <a:r>
              <a:rPr lang="en-US" sz="1299" dirty="0">
                <a:solidFill>
                  <a:srgbClr val="000000"/>
                </a:solidFill>
                <a:latin typeface="Georgia Pro"/>
              </a:rPr>
              <a:t> </a:t>
            </a:r>
            <a:r>
              <a:rPr lang="en-US" sz="1299" dirty="0" err="1">
                <a:solidFill>
                  <a:srgbClr val="000000"/>
                </a:solidFill>
                <a:latin typeface="Georgia Pro"/>
              </a:rPr>
              <a:t>trabajando</a:t>
            </a:r>
            <a:r>
              <a:rPr lang="en-US" sz="1299" dirty="0">
                <a:solidFill>
                  <a:srgbClr val="000000"/>
                </a:solidFill>
                <a:latin typeface="Georgia Pro"/>
              </a:rPr>
              <a:t> para ambas partes. </a:t>
            </a:r>
          </a:p>
        </p:txBody>
      </p:sp>
      <p:grpSp>
        <p:nvGrpSpPr>
          <p:cNvPr id="11" name="Group 11"/>
          <p:cNvGrpSpPr/>
          <p:nvPr/>
        </p:nvGrpSpPr>
        <p:grpSpPr>
          <a:xfrm>
            <a:off x="-93720" y="9611929"/>
            <a:ext cx="7989642" cy="446471"/>
            <a:chOff x="0" y="0"/>
            <a:chExt cx="2785060" cy="155633"/>
          </a:xfrm>
        </p:grpSpPr>
        <p:sp>
          <p:nvSpPr>
            <p:cNvPr id="12" name="Freeform 12"/>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3" name="TextBox 13"/>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4" name="TextBox 14"/>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31</a:t>
            </a:r>
          </a:p>
        </p:txBody>
      </p:sp>
      <p:sp>
        <p:nvSpPr>
          <p:cNvPr id="15" name="TextBox 15"/>
          <p:cNvSpPr txBox="1"/>
          <p:nvPr/>
        </p:nvSpPr>
        <p:spPr>
          <a:xfrm>
            <a:off x="540860" y="1823525"/>
            <a:ext cx="6690680" cy="1134491"/>
          </a:xfrm>
          <a:prstGeom prst="rect">
            <a:avLst/>
          </a:prstGeom>
        </p:spPr>
        <p:txBody>
          <a:bodyPr lIns="0" tIns="0" rIns="0" bIns="0" rtlCol="0" anchor="t">
            <a:spAutoFit/>
          </a:bodyPr>
          <a:lstStyle/>
          <a:p>
            <a:pPr algn="ctr">
              <a:lnSpc>
                <a:spcPts val="4521"/>
              </a:lnSpc>
            </a:pPr>
            <a:r>
              <a:rPr lang="en-US" sz="3399" spc="135">
                <a:solidFill>
                  <a:srgbClr val="FFFFFF"/>
                </a:solidFill>
                <a:latin typeface="Georgia Pro"/>
              </a:rPr>
              <a:t>COMPRENDER LA DOBLE AGENCIA</a:t>
            </a:r>
          </a:p>
        </p:txBody>
      </p:sp>
      <p:sp>
        <p:nvSpPr>
          <p:cNvPr id="16" name="TextBox 16"/>
          <p:cNvSpPr txBox="1"/>
          <p:nvPr/>
        </p:nvSpPr>
        <p:spPr>
          <a:xfrm>
            <a:off x="1522701" y="3102600"/>
            <a:ext cx="4726998" cy="497840"/>
          </a:xfrm>
          <a:prstGeom prst="rect">
            <a:avLst/>
          </a:prstGeom>
        </p:spPr>
        <p:txBody>
          <a:bodyPr lIns="0" tIns="0" rIns="0" bIns="0" rtlCol="0" anchor="t">
            <a:spAutoFit/>
          </a:bodyPr>
          <a:lstStyle/>
          <a:p>
            <a:pPr algn="ctr">
              <a:lnSpc>
                <a:spcPts val="1960"/>
              </a:lnSpc>
              <a:spcBef>
                <a:spcPct val="0"/>
              </a:spcBef>
            </a:pPr>
            <a:r>
              <a:rPr lang="en-US" sz="1400" spc="280">
                <a:solidFill>
                  <a:srgbClr val="FFFFFF"/>
                </a:solidFill>
                <a:latin typeface="Georgia Pro Bold"/>
              </a:rPr>
              <a:t>Y SUS IMPLICACIONES PARA LA REPRESENTACIÓN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11873" y="-194300"/>
            <a:ext cx="5665737" cy="10252700"/>
          </a:xfrm>
          <a:custGeom>
            <a:avLst/>
            <a:gdLst/>
            <a:ahLst/>
            <a:cxnLst/>
            <a:rect l="l" t="t" r="r" b="b"/>
            <a:pathLst>
              <a:path w="5665737" h="10252700">
                <a:moveTo>
                  <a:pt x="0" y="0"/>
                </a:moveTo>
                <a:lnTo>
                  <a:pt x="5665736" y="0"/>
                </a:lnTo>
                <a:lnTo>
                  <a:pt x="5665736" y="10252700"/>
                </a:lnTo>
                <a:lnTo>
                  <a:pt x="0" y="10252700"/>
                </a:lnTo>
                <a:lnTo>
                  <a:pt x="0" y="0"/>
                </a:lnTo>
                <a:close/>
              </a:path>
            </a:pathLst>
          </a:custGeom>
          <a:blipFill>
            <a:blip r:embed="rId2" cstate="email">
              <a:extLst>
                <a:ext uri="{28A0092B-C50C-407E-A947-70E740481C1C}">
                  <a14:useLocalDpi xmlns:a14="http://schemas.microsoft.com/office/drawing/2010/main"/>
                </a:ext>
              </a:extLst>
            </a:blip>
            <a:stretch>
              <a:fillRect l="-147753" r="-23686"/>
            </a:stretch>
          </a:blipFill>
        </p:spPr>
        <p:txBody>
          <a:bodyPr/>
          <a:lstStyle/>
          <a:p>
            <a:endParaRPr lang="en-US"/>
          </a:p>
        </p:txBody>
      </p:sp>
      <p:grpSp>
        <p:nvGrpSpPr>
          <p:cNvPr id="3" name="Group 3"/>
          <p:cNvGrpSpPr/>
          <p:nvPr/>
        </p:nvGrpSpPr>
        <p:grpSpPr>
          <a:xfrm>
            <a:off x="452946" y="198133"/>
            <a:ext cx="6866508" cy="464807"/>
            <a:chOff x="0" y="0"/>
            <a:chExt cx="2393554" cy="162024"/>
          </a:xfrm>
        </p:grpSpPr>
        <p:sp>
          <p:nvSpPr>
            <p:cNvPr id="4" name="Freeform 4"/>
            <p:cNvSpPr/>
            <p:nvPr/>
          </p:nvSpPr>
          <p:spPr>
            <a:xfrm>
              <a:off x="0" y="0"/>
              <a:ext cx="2393554" cy="162024"/>
            </a:xfrm>
            <a:custGeom>
              <a:avLst/>
              <a:gdLst/>
              <a:ahLst/>
              <a:cxnLst/>
              <a:rect l="l" t="t" r="r" b="b"/>
              <a:pathLst>
                <a:path w="2393554" h="162024">
                  <a:moveTo>
                    <a:pt x="0" y="0"/>
                  </a:moveTo>
                  <a:lnTo>
                    <a:pt x="2393554" y="0"/>
                  </a:lnTo>
                  <a:lnTo>
                    <a:pt x="2393554" y="162024"/>
                  </a:lnTo>
                  <a:lnTo>
                    <a:pt x="0" y="162024"/>
                  </a:lnTo>
                  <a:close/>
                </a:path>
              </a:pathLst>
            </a:custGeom>
            <a:solidFill>
              <a:srgbClr val="171717"/>
            </a:solidFill>
          </p:spPr>
          <p:txBody>
            <a:bodyPr/>
            <a:lstStyle/>
            <a:p>
              <a:endParaRPr lang="en-US"/>
            </a:p>
          </p:txBody>
        </p:sp>
        <p:sp>
          <p:nvSpPr>
            <p:cNvPr id="5" name="TextBox 5"/>
            <p:cNvSpPr txBox="1"/>
            <p:nvPr/>
          </p:nvSpPr>
          <p:spPr>
            <a:xfrm>
              <a:off x="0" y="-28575"/>
              <a:ext cx="2393554" cy="190599"/>
            </a:xfrm>
            <a:prstGeom prst="rect">
              <a:avLst/>
            </a:prstGeom>
          </p:spPr>
          <p:txBody>
            <a:bodyPr lIns="50800" tIns="50800" rIns="50800" bIns="50800" rtlCol="0" anchor="ctr"/>
            <a:lstStyle/>
            <a:p>
              <a:pPr algn="ctr">
                <a:lnSpc>
                  <a:spcPts val="1526"/>
                </a:lnSpc>
              </a:pPr>
              <a:endParaRPr/>
            </a:p>
          </p:txBody>
        </p:sp>
      </p:grpSp>
      <p:sp>
        <p:nvSpPr>
          <p:cNvPr id="6" name="TextBox 6"/>
          <p:cNvSpPr txBox="1"/>
          <p:nvPr/>
        </p:nvSpPr>
        <p:spPr>
          <a:xfrm>
            <a:off x="452946" y="274651"/>
            <a:ext cx="6866508" cy="253146"/>
          </a:xfrm>
          <a:prstGeom prst="rect">
            <a:avLst/>
          </a:prstGeom>
        </p:spPr>
        <p:txBody>
          <a:bodyPr wrap="square" lIns="0" tIns="0" rIns="0" bIns="0" rtlCol="0" anchor="t">
            <a:spAutoFit/>
          </a:bodyPr>
          <a:lstStyle/>
          <a:p>
            <a:pPr algn="ctr">
              <a:lnSpc>
                <a:spcPts val="2239"/>
              </a:lnSpc>
              <a:spcBef>
                <a:spcPct val="0"/>
              </a:spcBef>
            </a:pPr>
            <a:r>
              <a:rPr lang="en-US" sz="1400" dirty="0">
                <a:solidFill>
                  <a:srgbClr val="F7F5F3"/>
                </a:solidFill>
                <a:latin typeface="Georgia Pro Bold"/>
              </a:rPr>
              <a:t>RIESGOS Y RETOS A LOS QUE SE ENFRENTAN LOS COMPRADORES</a:t>
            </a:r>
          </a:p>
        </p:txBody>
      </p:sp>
      <p:sp>
        <p:nvSpPr>
          <p:cNvPr id="7" name="TextBox 7"/>
          <p:cNvSpPr txBox="1"/>
          <p:nvPr/>
        </p:nvSpPr>
        <p:spPr>
          <a:xfrm>
            <a:off x="3737677" y="762000"/>
            <a:ext cx="3044123" cy="211725"/>
          </a:xfrm>
          <a:prstGeom prst="rect">
            <a:avLst/>
          </a:prstGeom>
        </p:spPr>
        <p:txBody>
          <a:bodyPr wrap="square" lIns="0" tIns="0" rIns="0" bIns="0" rtlCol="0" anchor="t">
            <a:spAutoFit/>
          </a:bodyPr>
          <a:lstStyle/>
          <a:p>
            <a:pPr algn="just">
              <a:lnSpc>
                <a:spcPts val="1819"/>
              </a:lnSpc>
              <a:spcBef>
                <a:spcPct val="0"/>
              </a:spcBef>
            </a:pPr>
            <a:r>
              <a:rPr lang="en-US" sz="1299" dirty="0" err="1">
                <a:solidFill>
                  <a:srgbClr val="000000"/>
                </a:solidFill>
                <a:latin typeface="Georgia Pro Bold"/>
              </a:rPr>
              <a:t>Evitar</a:t>
            </a:r>
            <a:r>
              <a:rPr lang="en-US" sz="1299" dirty="0">
                <a:solidFill>
                  <a:srgbClr val="000000"/>
                </a:solidFill>
                <a:latin typeface="Georgia Pro Bold"/>
              </a:rPr>
              <a:t> un </a:t>
            </a:r>
            <a:r>
              <a:rPr lang="en-US" sz="1299" dirty="0" err="1">
                <a:solidFill>
                  <a:srgbClr val="000000"/>
                </a:solidFill>
                <a:latin typeface="Georgia Pro Bold"/>
              </a:rPr>
              <a:t>conflicto</a:t>
            </a:r>
            <a:r>
              <a:rPr lang="en-US" sz="1299" dirty="0">
                <a:solidFill>
                  <a:srgbClr val="000000"/>
                </a:solidFill>
                <a:latin typeface="Georgia Pro Bold"/>
              </a:rPr>
              <a:t> de </a:t>
            </a:r>
            <a:r>
              <a:rPr lang="en-US" sz="1299" dirty="0" err="1">
                <a:solidFill>
                  <a:srgbClr val="000000"/>
                </a:solidFill>
                <a:latin typeface="Georgia Pro Bold"/>
              </a:rPr>
              <a:t>intereses</a:t>
            </a:r>
            <a:endParaRPr lang="en-US" sz="1299" dirty="0">
              <a:solidFill>
                <a:srgbClr val="000000"/>
              </a:solidFill>
              <a:latin typeface="Georgia Pro Bold"/>
            </a:endParaRPr>
          </a:p>
        </p:txBody>
      </p:sp>
      <p:sp>
        <p:nvSpPr>
          <p:cNvPr id="8" name="TextBox 8"/>
          <p:cNvSpPr txBox="1"/>
          <p:nvPr/>
        </p:nvSpPr>
        <p:spPr>
          <a:xfrm>
            <a:off x="3737677" y="2590800"/>
            <a:ext cx="3484765" cy="211725"/>
          </a:xfrm>
          <a:prstGeom prst="rect">
            <a:avLst/>
          </a:prstGeom>
        </p:spPr>
        <p:txBody>
          <a:bodyPr wrap="square" lIns="0" tIns="0" rIns="0" bIns="0" rtlCol="0" anchor="t">
            <a:spAutoFit/>
          </a:bodyPr>
          <a:lstStyle/>
          <a:p>
            <a:pPr algn="just">
              <a:lnSpc>
                <a:spcPts val="1819"/>
              </a:lnSpc>
              <a:spcBef>
                <a:spcPct val="0"/>
              </a:spcBef>
            </a:pPr>
            <a:r>
              <a:rPr lang="en-US" sz="1299" dirty="0" err="1">
                <a:solidFill>
                  <a:srgbClr val="000000"/>
                </a:solidFill>
                <a:latin typeface="Georgia Pro Bold"/>
              </a:rPr>
              <a:t>Orientación</a:t>
            </a:r>
            <a:r>
              <a:rPr lang="en-US" sz="1299" dirty="0">
                <a:solidFill>
                  <a:srgbClr val="000000"/>
                </a:solidFill>
                <a:latin typeface="Georgia Pro Bold"/>
              </a:rPr>
              <a:t> y </a:t>
            </a:r>
            <a:r>
              <a:rPr lang="en-US" sz="1299" dirty="0" err="1">
                <a:solidFill>
                  <a:srgbClr val="000000"/>
                </a:solidFill>
                <a:latin typeface="Georgia Pro Bold"/>
              </a:rPr>
              <a:t>asesoramiento</a:t>
            </a:r>
            <a:r>
              <a:rPr lang="en-US" sz="1299" dirty="0">
                <a:solidFill>
                  <a:srgbClr val="000000"/>
                </a:solidFill>
                <a:latin typeface="Georgia Pro Bold"/>
              </a:rPr>
              <a:t> </a:t>
            </a:r>
            <a:r>
              <a:rPr lang="en-US" sz="1299" dirty="0" err="1">
                <a:solidFill>
                  <a:srgbClr val="000000"/>
                </a:solidFill>
                <a:latin typeface="Georgia Pro Bold"/>
              </a:rPr>
              <a:t>limitados</a:t>
            </a:r>
            <a:endParaRPr lang="en-US" sz="1299" dirty="0">
              <a:solidFill>
                <a:srgbClr val="000000"/>
              </a:solidFill>
              <a:latin typeface="Georgia Pro Bold"/>
            </a:endParaRPr>
          </a:p>
        </p:txBody>
      </p:sp>
      <p:sp>
        <p:nvSpPr>
          <p:cNvPr id="9" name="TextBox 9"/>
          <p:cNvSpPr txBox="1"/>
          <p:nvPr/>
        </p:nvSpPr>
        <p:spPr>
          <a:xfrm>
            <a:off x="3737677" y="6096000"/>
            <a:ext cx="3484765" cy="211725"/>
          </a:xfrm>
          <a:prstGeom prst="rect">
            <a:avLst/>
          </a:prstGeom>
        </p:spPr>
        <p:txBody>
          <a:bodyPr wrap="square" lIns="0" tIns="0" rIns="0" bIns="0" rtlCol="0" anchor="t">
            <a:spAutoFit/>
          </a:bodyPr>
          <a:lstStyle/>
          <a:p>
            <a:pPr algn="just">
              <a:lnSpc>
                <a:spcPts val="1819"/>
              </a:lnSpc>
              <a:spcBef>
                <a:spcPct val="0"/>
              </a:spcBef>
            </a:pPr>
            <a:r>
              <a:rPr lang="en-US" sz="1299" dirty="0" err="1">
                <a:solidFill>
                  <a:srgbClr val="000000"/>
                </a:solidFill>
                <a:latin typeface="Georgia Pro Bold"/>
              </a:rPr>
              <a:t>Cuestiones</a:t>
            </a:r>
            <a:r>
              <a:rPr lang="en-US" sz="1299" dirty="0">
                <a:solidFill>
                  <a:srgbClr val="000000"/>
                </a:solidFill>
                <a:latin typeface="Georgia Pro Bold"/>
              </a:rPr>
              <a:t> de </a:t>
            </a:r>
            <a:r>
              <a:rPr lang="en-US" sz="1299" dirty="0" err="1">
                <a:solidFill>
                  <a:srgbClr val="000000"/>
                </a:solidFill>
                <a:latin typeface="Georgia Pro Bold"/>
              </a:rPr>
              <a:t>confidencialidad</a:t>
            </a:r>
            <a:r>
              <a:rPr lang="en-US" sz="1299" dirty="0">
                <a:solidFill>
                  <a:srgbClr val="000000"/>
                </a:solidFill>
                <a:latin typeface="Georgia Pro Bold"/>
              </a:rPr>
              <a:t> </a:t>
            </a:r>
          </a:p>
        </p:txBody>
      </p:sp>
      <p:sp>
        <p:nvSpPr>
          <p:cNvPr id="10" name="TextBox 10"/>
          <p:cNvSpPr txBox="1"/>
          <p:nvPr/>
        </p:nvSpPr>
        <p:spPr>
          <a:xfrm>
            <a:off x="3737677" y="4572000"/>
            <a:ext cx="1580034" cy="243205"/>
          </a:xfrm>
          <a:prstGeom prst="rect">
            <a:avLst/>
          </a:prstGeom>
        </p:spPr>
        <p:txBody>
          <a:bodyPr lIns="0" tIns="0" rIns="0" bIns="0" rtlCol="0" anchor="t">
            <a:spAutoFit/>
          </a:bodyPr>
          <a:lstStyle/>
          <a:p>
            <a:pPr algn="l">
              <a:lnSpc>
                <a:spcPts val="1819"/>
              </a:lnSpc>
              <a:spcBef>
                <a:spcPct val="0"/>
              </a:spcBef>
            </a:pPr>
            <a:r>
              <a:rPr lang="en-US" sz="1299" dirty="0" err="1">
                <a:solidFill>
                  <a:srgbClr val="000000"/>
                </a:solidFill>
                <a:latin typeface="Georgia Pro Bold"/>
              </a:rPr>
              <a:t>Defensa</a:t>
            </a:r>
            <a:r>
              <a:rPr lang="en-US" sz="1299" dirty="0">
                <a:solidFill>
                  <a:srgbClr val="000000"/>
                </a:solidFill>
                <a:latin typeface="Georgia Pro Bold"/>
              </a:rPr>
              <a:t> </a:t>
            </a:r>
            <a:r>
              <a:rPr lang="en-US" sz="1299" dirty="0" err="1">
                <a:solidFill>
                  <a:srgbClr val="000000"/>
                </a:solidFill>
                <a:latin typeface="Georgia Pro Bold"/>
              </a:rPr>
              <a:t>reducida</a:t>
            </a:r>
            <a:endParaRPr lang="en-US" sz="1299" dirty="0">
              <a:solidFill>
                <a:srgbClr val="000000"/>
              </a:solidFill>
              <a:latin typeface="Georgia Pro Bold"/>
            </a:endParaRPr>
          </a:p>
        </p:txBody>
      </p:sp>
      <p:sp>
        <p:nvSpPr>
          <p:cNvPr id="11" name="TextBox 11"/>
          <p:cNvSpPr txBox="1"/>
          <p:nvPr/>
        </p:nvSpPr>
        <p:spPr>
          <a:xfrm>
            <a:off x="3737677" y="8062595"/>
            <a:ext cx="2764929" cy="243205"/>
          </a:xfrm>
          <a:prstGeom prst="rect">
            <a:avLst/>
          </a:prstGeom>
        </p:spPr>
        <p:txBody>
          <a:bodyPr lIns="0" tIns="0" rIns="0" bIns="0" rtlCol="0" anchor="t">
            <a:spAutoFit/>
          </a:bodyPr>
          <a:lstStyle/>
          <a:p>
            <a:pPr algn="just">
              <a:lnSpc>
                <a:spcPts val="1819"/>
              </a:lnSpc>
              <a:spcBef>
                <a:spcPct val="0"/>
              </a:spcBef>
            </a:pPr>
            <a:r>
              <a:rPr lang="en-US" sz="1299" dirty="0" err="1">
                <a:solidFill>
                  <a:srgbClr val="000000"/>
                </a:solidFill>
                <a:latin typeface="Georgia Pro Bold"/>
              </a:rPr>
              <a:t>Posibilidad</a:t>
            </a:r>
            <a:r>
              <a:rPr lang="en-US" sz="1299" dirty="0">
                <a:solidFill>
                  <a:srgbClr val="000000"/>
                </a:solidFill>
                <a:latin typeface="Georgia Pro Bold"/>
              </a:rPr>
              <a:t> de </a:t>
            </a:r>
            <a:r>
              <a:rPr lang="en-US" sz="1299" dirty="0" err="1">
                <a:solidFill>
                  <a:srgbClr val="000000"/>
                </a:solidFill>
                <a:latin typeface="Georgia Pro Bold"/>
              </a:rPr>
              <a:t>malentendidos</a:t>
            </a:r>
            <a:endParaRPr lang="en-US" sz="1299" dirty="0">
              <a:solidFill>
                <a:srgbClr val="000000"/>
              </a:solidFill>
              <a:latin typeface="Georgia Pro Bold"/>
            </a:endParaRPr>
          </a:p>
        </p:txBody>
      </p:sp>
      <p:sp>
        <p:nvSpPr>
          <p:cNvPr id="12" name="TextBox 12"/>
          <p:cNvSpPr txBox="1"/>
          <p:nvPr/>
        </p:nvSpPr>
        <p:spPr>
          <a:xfrm>
            <a:off x="3737677" y="1066800"/>
            <a:ext cx="3581777" cy="1429494"/>
          </a:xfrm>
          <a:prstGeom prst="rect">
            <a:avLst/>
          </a:prstGeom>
        </p:spPr>
        <p:txBody>
          <a:bodyPr wrap="square" lIns="0" tIns="0" rIns="0" bIns="0" rtlCol="0" anchor="t">
            <a:spAutoFit/>
          </a:bodyPr>
          <a:lstStyle/>
          <a:p>
            <a:pPr algn="just">
              <a:lnSpc>
                <a:spcPts val="1559"/>
              </a:lnSpc>
            </a:pPr>
            <a:r>
              <a:rPr lang="en-US" sz="1299" dirty="0">
                <a:solidFill>
                  <a:srgbClr val="000000"/>
                </a:solidFill>
                <a:latin typeface="Georgia Pro"/>
              </a:rPr>
              <a:t>Un </a:t>
            </a:r>
            <a:r>
              <a:rPr lang="en-US" sz="1299" dirty="0" err="1">
                <a:solidFill>
                  <a:srgbClr val="000000"/>
                </a:solidFill>
                <a:latin typeface="Georgia Pro"/>
              </a:rPr>
              <a:t>agente</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situación</a:t>
            </a:r>
            <a:r>
              <a:rPr lang="en-US" sz="1299" dirty="0">
                <a:solidFill>
                  <a:srgbClr val="000000"/>
                </a:solidFill>
                <a:latin typeface="Georgia Pro"/>
              </a:rPr>
              <a:t> de doble </a:t>
            </a:r>
            <a:r>
              <a:rPr lang="en-US" sz="1299" dirty="0" err="1">
                <a:solidFill>
                  <a:srgbClr val="000000"/>
                </a:solidFill>
                <a:latin typeface="Georgia Pro"/>
              </a:rPr>
              <a:t>agencia</a:t>
            </a:r>
            <a:r>
              <a:rPr lang="en-US" sz="1299" dirty="0">
                <a:solidFill>
                  <a:srgbClr val="000000"/>
                </a:solidFill>
                <a:latin typeface="Georgia Pro"/>
              </a:rPr>
              <a:t> </a:t>
            </a:r>
            <a:r>
              <a:rPr lang="en-US" sz="1299" dirty="0" err="1">
                <a:solidFill>
                  <a:srgbClr val="000000"/>
                </a:solidFill>
                <a:latin typeface="Georgia Pro"/>
              </a:rPr>
              <a:t>debe</a:t>
            </a:r>
            <a:r>
              <a:rPr lang="en-US" sz="1299" dirty="0">
                <a:solidFill>
                  <a:srgbClr val="000000"/>
                </a:solidFill>
                <a:latin typeface="Georgia Pro"/>
              </a:rPr>
              <a:t> </a:t>
            </a:r>
            <a:r>
              <a:rPr lang="en-US" sz="1299" dirty="0" err="1">
                <a:solidFill>
                  <a:srgbClr val="000000"/>
                </a:solidFill>
                <a:latin typeface="Georgia Pro"/>
              </a:rPr>
              <a:t>equilibrar</a:t>
            </a:r>
            <a:r>
              <a:rPr lang="en-US" sz="1299" dirty="0">
                <a:solidFill>
                  <a:srgbClr val="000000"/>
                </a:solidFill>
                <a:latin typeface="Georgia Pro"/>
              </a:rPr>
              <a:t> </a:t>
            </a:r>
            <a:r>
              <a:rPr lang="en-US" sz="1299" dirty="0" err="1">
                <a:solidFill>
                  <a:srgbClr val="000000"/>
                </a:solidFill>
                <a:latin typeface="Georgia Pro"/>
              </a:rPr>
              <a:t>cuidadosamente</a:t>
            </a:r>
            <a:r>
              <a:rPr lang="en-US" sz="1299" dirty="0">
                <a:solidFill>
                  <a:srgbClr val="000000"/>
                </a:solidFill>
                <a:latin typeface="Georgia Pro"/>
              </a:rPr>
              <a:t> </a:t>
            </a:r>
            <a:r>
              <a:rPr lang="en-US" sz="1299" dirty="0" err="1">
                <a:solidFill>
                  <a:srgbClr val="000000"/>
                </a:solidFill>
                <a:latin typeface="Georgia Pro"/>
              </a:rPr>
              <a:t>los</a:t>
            </a:r>
            <a:r>
              <a:rPr lang="en-US" sz="1299" dirty="0">
                <a:solidFill>
                  <a:srgbClr val="000000"/>
                </a:solidFill>
                <a:latin typeface="Georgia Pro"/>
              </a:rPr>
              <a:t> </a:t>
            </a:r>
            <a:r>
              <a:rPr lang="en-US" sz="1299" dirty="0" err="1">
                <a:solidFill>
                  <a:srgbClr val="000000"/>
                </a:solidFill>
                <a:latin typeface="Georgia Pro"/>
              </a:rPr>
              <a:t>intereses</a:t>
            </a:r>
            <a:r>
              <a:rPr lang="en-US" sz="1299" dirty="0">
                <a:solidFill>
                  <a:srgbClr val="000000"/>
                </a:solidFill>
                <a:latin typeface="Georgia Pro"/>
              </a:rPr>
              <a:t> del </a:t>
            </a:r>
            <a:r>
              <a:rPr lang="en-US" sz="1299" dirty="0" err="1">
                <a:solidFill>
                  <a:srgbClr val="000000"/>
                </a:solidFill>
                <a:latin typeface="Georgia Pro"/>
              </a:rPr>
              <a:t>vendedor</a:t>
            </a:r>
            <a:r>
              <a:rPr lang="en-US" sz="1299" dirty="0">
                <a:solidFill>
                  <a:srgbClr val="000000"/>
                </a:solidFill>
                <a:latin typeface="Georgia Pro"/>
              </a:rPr>
              <a:t> y del comprador. </a:t>
            </a:r>
            <a:r>
              <a:rPr lang="en-US" sz="1299" dirty="0" err="1">
                <a:solidFill>
                  <a:srgbClr val="000000"/>
                </a:solidFill>
                <a:latin typeface="Georgia Pro"/>
              </a:rPr>
              <a:t>Esto</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ser </a:t>
            </a:r>
            <a:r>
              <a:rPr lang="en-US" sz="1299" dirty="0" err="1">
                <a:solidFill>
                  <a:srgbClr val="000000"/>
                </a:solidFill>
                <a:latin typeface="Georgia Pro"/>
              </a:rPr>
              <a:t>difícil</a:t>
            </a:r>
            <a:r>
              <a:rPr lang="en-US" sz="1299" dirty="0">
                <a:solidFill>
                  <a:srgbClr val="000000"/>
                </a:solidFill>
                <a:latin typeface="Georgia Pro"/>
              </a:rPr>
              <a:t>, </a:t>
            </a:r>
            <a:r>
              <a:rPr lang="en-US" sz="1299" dirty="0" err="1">
                <a:solidFill>
                  <a:srgbClr val="000000"/>
                </a:solidFill>
                <a:latin typeface="Georgia Pro"/>
              </a:rPr>
              <a:t>porque</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objetivo</a:t>
            </a:r>
            <a:r>
              <a:rPr lang="en-US" sz="1299" dirty="0">
                <a:solidFill>
                  <a:srgbClr val="000000"/>
                </a:solidFill>
                <a:latin typeface="Georgia Pro"/>
              </a:rPr>
              <a:t> del comprador (</a:t>
            </a:r>
            <a:r>
              <a:rPr lang="en-US" sz="1299" dirty="0" err="1">
                <a:solidFill>
                  <a:srgbClr val="000000"/>
                </a:solidFill>
                <a:latin typeface="Georgia Pro"/>
              </a:rPr>
              <a:t>comprar</a:t>
            </a:r>
            <a:r>
              <a:rPr lang="en-US" sz="1299" dirty="0">
                <a:solidFill>
                  <a:srgbClr val="000000"/>
                </a:solidFill>
                <a:latin typeface="Georgia Pro"/>
              </a:rPr>
              <a:t> al </a:t>
            </a:r>
            <a:r>
              <a:rPr lang="en-US" sz="1299" dirty="0" err="1">
                <a:solidFill>
                  <a:srgbClr val="000000"/>
                </a:solidFill>
                <a:latin typeface="Georgia Pro"/>
              </a:rPr>
              <a:t>precio</a:t>
            </a:r>
            <a:r>
              <a:rPr lang="en-US" sz="1299" dirty="0">
                <a:solidFill>
                  <a:srgbClr val="000000"/>
                </a:solidFill>
                <a:latin typeface="Georgia Pro"/>
              </a:rPr>
              <a:t> </a:t>
            </a:r>
            <a:r>
              <a:rPr lang="en-US" sz="1299" dirty="0" err="1">
                <a:solidFill>
                  <a:srgbClr val="000000"/>
                </a:solidFill>
                <a:latin typeface="Georgia Pro"/>
              </a:rPr>
              <a:t>más</a:t>
            </a:r>
            <a:r>
              <a:rPr lang="en-US" sz="1299" dirty="0">
                <a:solidFill>
                  <a:srgbClr val="000000"/>
                </a:solidFill>
                <a:latin typeface="Georgia Pro"/>
              </a:rPr>
              <a:t> bajo </a:t>
            </a:r>
            <a:r>
              <a:rPr lang="en-US" sz="1299" dirty="0" err="1">
                <a:solidFill>
                  <a:srgbClr val="000000"/>
                </a:solidFill>
                <a:latin typeface="Georgia Pro"/>
              </a:rPr>
              <a:t>posible</a:t>
            </a:r>
            <a:r>
              <a:rPr lang="en-US" sz="1299" dirty="0">
                <a:solidFill>
                  <a:srgbClr val="000000"/>
                </a:solidFill>
                <a:latin typeface="Georgia Pro"/>
              </a:rPr>
              <a:t>) y </a:t>
            </a:r>
            <a:r>
              <a:rPr lang="en-US" sz="1299" dirty="0" err="1">
                <a:solidFill>
                  <a:srgbClr val="000000"/>
                </a:solidFill>
                <a:latin typeface="Georgia Pro"/>
              </a:rPr>
              <a:t>el</a:t>
            </a:r>
            <a:r>
              <a:rPr lang="en-US" sz="1299" dirty="0">
                <a:solidFill>
                  <a:srgbClr val="000000"/>
                </a:solidFill>
                <a:latin typeface="Georgia Pro"/>
              </a:rPr>
              <a:t> del </a:t>
            </a:r>
            <a:r>
              <a:rPr lang="en-US" sz="1299" dirty="0" err="1">
                <a:solidFill>
                  <a:srgbClr val="000000"/>
                </a:solidFill>
                <a:latin typeface="Georgia Pro"/>
              </a:rPr>
              <a:t>vendedor</a:t>
            </a:r>
            <a:r>
              <a:rPr lang="en-US" sz="1299" dirty="0">
                <a:solidFill>
                  <a:srgbClr val="000000"/>
                </a:solidFill>
                <a:latin typeface="Georgia Pro"/>
              </a:rPr>
              <a:t> (vender al </a:t>
            </a:r>
            <a:r>
              <a:rPr lang="en-US" sz="1299" dirty="0" err="1">
                <a:solidFill>
                  <a:srgbClr val="000000"/>
                </a:solidFill>
                <a:latin typeface="Georgia Pro"/>
              </a:rPr>
              <a:t>precio</a:t>
            </a:r>
            <a:r>
              <a:rPr lang="en-US" sz="1299" dirty="0">
                <a:solidFill>
                  <a:srgbClr val="000000"/>
                </a:solidFill>
                <a:latin typeface="Georgia Pro"/>
              </a:rPr>
              <a:t> </a:t>
            </a:r>
            <a:r>
              <a:rPr lang="en-US" sz="1299" dirty="0" err="1">
                <a:solidFill>
                  <a:srgbClr val="000000"/>
                </a:solidFill>
                <a:latin typeface="Georgia Pro"/>
              </a:rPr>
              <a:t>más</a:t>
            </a:r>
            <a:r>
              <a:rPr lang="en-US" sz="1299" dirty="0">
                <a:solidFill>
                  <a:srgbClr val="000000"/>
                </a:solidFill>
                <a:latin typeface="Georgia Pro"/>
              </a:rPr>
              <a:t> alto </a:t>
            </a:r>
            <a:r>
              <a:rPr lang="en-US" sz="1299" dirty="0" err="1">
                <a:solidFill>
                  <a:srgbClr val="000000"/>
                </a:solidFill>
                <a:latin typeface="Georgia Pro"/>
              </a:rPr>
              <a:t>posible</a:t>
            </a:r>
            <a:r>
              <a:rPr lang="en-US" sz="1299" dirty="0">
                <a:solidFill>
                  <a:srgbClr val="000000"/>
                </a:solidFill>
                <a:latin typeface="Georgia Pro"/>
              </a:rPr>
              <a:t>) son </a:t>
            </a:r>
            <a:r>
              <a:rPr lang="en-US" sz="1299" dirty="0" err="1">
                <a:solidFill>
                  <a:srgbClr val="000000"/>
                </a:solidFill>
                <a:latin typeface="Georgia Pro"/>
              </a:rPr>
              <a:t>fundamentalmente</a:t>
            </a:r>
            <a:r>
              <a:rPr lang="en-US" sz="1299" dirty="0">
                <a:solidFill>
                  <a:srgbClr val="000000"/>
                </a:solidFill>
                <a:latin typeface="Georgia Pro"/>
              </a:rPr>
              <a:t> </a:t>
            </a:r>
            <a:r>
              <a:rPr lang="en-US" sz="1299" dirty="0" err="1">
                <a:solidFill>
                  <a:srgbClr val="000000"/>
                </a:solidFill>
                <a:latin typeface="Georgia Pro"/>
              </a:rPr>
              <a:t>opuestos</a:t>
            </a:r>
            <a:r>
              <a:rPr lang="en-US" sz="1299" dirty="0">
                <a:solidFill>
                  <a:srgbClr val="000000"/>
                </a:solidFill>
                <a:latin typeface="Georgia Pro"/>
              </a:rPr>
              <a:t>. </a:t>
            </a:r>
          </a:p>
        </p:txBody>
      </p:sp>
      <p:sp>
        <p:nvSpPr>
          <p:cNvPr id="13" name="TextBox 13"/>
          <p:cNvSpPr txBox="1"/>
          <p:nvPr/>
        </p:nvSpPr>
        <p:spPr>
          <a:xfrm>
            <a:off x="3737677" y="2895600"/>
            <a:ext cx="3581777" cy="1634678"/>
          </a:xfrm>
          <a:prstGeom prst="rect">
            <a:avLst/>
          </a:prstGeom>
        </p:spPr>
        <p:txBody>
          <a:bodyPr wrap="square" lIns="0" tIns="0" rIns="0" bIns="0" rtlCol="0" anchor="t">
            <a:spAutoFit/>
          </a:bodyPr>
          <a:lstStyle/>
          <a:p>
            <a:pPr algn="just">
              <a:lnSpc>
                <a:spcPts val="1559"/>
              </a:lnSpc>
            </a:pPr>
            <a:r>
              <a:rPr lang="en-US" sz="1299" dirty="0">
                <a:solidFill>
                  <a:srgbClr val="000000"/>
                </a:solidFill>
                <a:latin typeface="Georgia Pro"/>
              </a:rPr>
              <a:t>La </a:t>
            </a:r>
            <a:r>
              <a:rPr lang="en-US" sz="1299" dirty="0" err="1">
                <a:solidFill>
                  <a:srgbClr val="000000"/>
                </a:solidFill>
                <a:latin typeface="Georgia Pro"/>
              </a:rPr>
              <a:t>orientación</a:t>
            </a:r>
            <a:r>
              <a:rPr lang="en-US" sz="1299" dirty="0">
                <a:solidFill>
                  <a:srgbClr val="000000"/>
                </a:solidFill>
                <a:latin typeface="Georgia Pro"/>
              </a:rPr>
              <a:t> y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asesoramiento</a:t>
            </a:r>
            <a:r>
              <a:rPr lang="en-US" sz="1299" dirty="0">
                <a:solidFill>
                  <a:srgbClr val="000000"/>
                </a:solidFill>
                <a:latin typeface="Georgia Pro"/>
              </a:rPr>
              <a:t> que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ofrecer</a:t>
            </a:r>
            <a:r>
              <a:rPr lang="en-US" sz="1299" dirty="0">
                <a:solidFill>
                  <a:srgbClr val="000000"/>
                </a:solidFill>
                <a:latin typeface="Georgia Pro"/>
              </a:rPr>
              <a:t> un </a:t>
            </a:r>
            <a:r>
              <a:rPr lang="en-US" sz="1299" dirty="0" err="1">
                <a:solidFill>
                  <a:srgbClr val="000000"/>
                </a:solidFill>
                <a:latin typeface="Georgia Pro"/>
              </a:rPr>
              <a:t>agente</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duelo</a:t>
            </a:r>
            <a:r>
              <a:rPr lang="en-US" sz="1299" dirty="0">
                <a:solidFill>
                  <a:srgbClr val="000000"/>
                </a:solidFill>
                <a:latin typeface="Georgia Pro"/>
              </a:rPr>
              <a:t> son </a:t>
            </a:r>
            <a:r>
              <a:rPr lang="en-US" sz="1299" dirty="0" err="1">
                <a:solidFill>
                  <a:srgbClr val="000000"/>
                </a:solidFill>
                <a:latin typeface="Georgia Pro"/>
              </a:rPr>
              <a:t>limitados</a:t>
            </a:r>
            <a:r>
              <a:rPr lang="en-US" sz="1299" dirty="0">
                <a:solidFill>
                  <a:srgbClr val="000000"/>
                </a:solidFill>
                <a:latin typeface="Georgia Pro"/>
              </a:rPr>
              <a:t>. Por </a:t>
            </a:r>
            <a:r>
              <a:rPr lang="en-US" sz="1299" dirty="0" err="1">
                <a:solidFill>
                  <a:srgbClr val="000000"/>
                </a:solidFill>
                <a:latin typeface="Georgia Pro"/>
              </a:rPr>
              <a:t>ejemplo</a:t>
            </a:r>
            <a:r>
              <a:rPr lang="en-US" sz="1299" dirty="0">
                <a:solidFill>
                  <a:srgbClr val="000000"/>
                </a:solidFill>
                <a:latin typeface="Georgia Pro"/>
              </a:rPr>
              <a:t>, no </a:t>
            </a:r>
            <a:r>
              <a:rPr lang="en-US" sz="1299" dirty="0" err="1">
                <a:solidFill>
                  <a:srgbClr val="000000"/>
                </a:solidFill>
                <a:latin typeface="Georgia Pro"/>
              </a:rPr>
              <a:t>pueden</a:t>
            </a:r>
            <a:r>
              <a:rPr lang="en-US" sz="1299" dirty="0">
                <a:solidFill>
                  <a:srgbClr val="000000"/>
                </a:solidFill>
                <a:latin typeface="Georgia Pro"/>
              </a:rPr>
              <a:t> </a:t>
            </a:r>
            <a:r>
              <a:rPr lang="en-US" sz="1299" dirty="0" err="1">
                <a:solidFill>
                  <a:srgbClr val="000000"/>
                </a:solidFill>
                <a:latin typeface="Georgia Pro"/>
              </a:rPr>
              <a:t>aconsejarte</a:t>
            </a:r>
            <a:r>
              <a:rPr lang="en-US" sz="1299" dirty="0">
                <a:solidFill>
                  <a:srgbClr val="000000"/>
                </a:solidFill>
                <a:latin typeface="Georgia Pro"/>
              </a:rPr>
              <a:t> a </a:t>
            </a:r>
            <a:r>
              <a:rPr lang="en-US" sz="1299" dirty="0" err="1">
                <a:solidFill>
                  <a:srgbClr val="000000"/>
                </a:solidFill>
                <a:latin typeface="Georgia Pro"/>
              </a:rPr>
              <a:t>ti</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comprador, </a:t>
            </a:r>
            <a:r>
              <a:rPr lang="en-US" sz="1299" dirty="0" err="1">
                <a:solidFill>
                  <a:srgbClr val="000000"/>
                </a:solidFill>
                <a:latin typeface="Georgia Pro"/>
              </a:rPr>
              <a:t>sobre</a:t>
            </a:r>
            <a:r>
              <a:rPr lang="en-US" sz="1299" dirty="0">
                <a:solidFill>
                  <a:srgbClr val="000000"/>
                </a:solidFill>
                <a:latin typeface="Georgia Pro"/>
              </a:rPr>
              <a:t> lo </a:t>
            </a:r>
            <a:r>
              <a:rPr lang="en-US" sz="1299" dirty="0" err="1">
                <a:solidFill>
                  <a:srgbClr val="000000"/>
                </a:solidFill>
                <a:latin typeface="Georgia Pro"/>
              </a:rPr>
              <a:t>baja</a:t>
            </a:r>
            <a:r>
              <a:rPr lang="en-US" sz="1299" dirty="0">
                <a:solidFill>
                  <a:srgbClr val="000000"/>
                </a:solidFill>
                <a:latin typeface="Georgia Pro"/>
              </a:rPr>
              <a:t> que </a:t>
            </a:r>
            <a:r>
              <a:rPr lang="en-US" sz="1299" dirty="0" err="1">
                <a:solidFill>
                  <a:srgbClr val="000000"/>
                </a:solidFill>
                <a:latin typeface="Georgia Pro"/>
              </a:rPr>
              <a:t>debe</a:t>
            </a:r>
            <a:r>
              <a:rPr lang="en-US" sz="1299" dirty="0">
                <a:solidFill>
                  <a:srgbClr val="000000"/>
                </a:solidFill>
                <a:latin typeface="Georgia Pro"/>
              </a:rPr>
              <a:t> ser </a:t>
            </a:r>
            <a:r>
              <a:rPr lang="en-US" sz="1299" dirty="0" err="1">
                <a:solidFill>
                  <a:srgbClr val="000000"/>
                </a:solidFill>
                <a:latin typeface="Georgia Pro"/>
              </a:rPr>
              <a:t>tu</a:t>
            </a:r>
            <a:r>
              <a:rPr lang="en-US" sz="1299" dirty="0">
                <a:solidFill>
                  <a:srgbClr val="000000"/>
                </a:solidFill>
                <a:latin typeface="Georgia Pro"/>
              </a:rPr>
              <a:t> </a:t>
            </a:r>
            <a:r>
              <a:rPr lang="en-US" sz="1299" dirty="0" err="1">
                <a:solidFill>
                  <a:srgbClr val="000000"/>
                </a:solidFill>
                <a:latin typeface="Georgia Pro"/>
              </a:rPr>
              <a:t>oferta</a:t>
            </a:r>
            <a:r>
              <a:rPr lang="en-US" sz="1299" dirty="0">
                <a:solidFill>
                  <a:srgbClr val="000000"/>
                </a:solidFill>
                <a:latin typeface="Georgia Pro"/>
              </a:rPr>
              <a:t>, </a:t>
            </a:r>
            <a:r>
              <a:rPr lang="en-US" sz="1299" dirty="0" err="1">
                <a:solidFill>
                  <a:srgbClr val="000000"/>
                </a:solidFill>
                <a:latin typeface="Georgia Pro"/>
              </a:rPr>
              <a:t>ni</a:t>
            </a:r>
            <a:r>
              <a:rPr lang="en-US" sz="1299" dirty="0">
                <a:solidFill>
                  <a:srgbClr val="000000"/>
                </a:solidFill>
                <a:latin typeface="Georgia Pro"/>
              </a:rPr>
              <a:t> </a:t>
            </a:r>
            <a:r>
              <a:rPr lang="en-US" sz="1299" dirty="0" err="1">
                <a:solidFill>
                  <a:srgbClr val="000000"/>
                </a:solidFill>
                <a:latin typeface="Georgia Pro"/>
              </a:rPr>
              <a:t>pueden</a:t>
            </a:r>
            <a:r>
              <a:rPr lang="en-US" sz="1299" dirty="0">
                <a:solidFill>
                  <a:srgbClr val="000000"/>
                </a:solidFill>
                <a:latin typeface="Georgia Pro"/>
              </a:rPr>
              <a:t> </a:t>
            </a:r>
            <a:r>
              <a:rPr lang="en-US" sz="1299" dirty="0" err="1">
                <a:solidFill>
                  <a:srgbClr val="000000"/>
                </a:solidFill>
                <a:latin typeface="Georgia Pro"/>
              </a:rPr>
              <a:t>aconsejar</a:t>
            </a:r>
            <a:r>
              <a:rPr lang="en-US" sz="1299" dirty="0">
                <a:solidFill>
                  <a:srgbClr val="000000"/>
                </a:solidFill>
                <a:latin typeface="Georgia Pro"/>
              </a:rPr>
              <a:t> al </a:t>
            </a:r>
            <a:r>
              <a:rPr lang="en-US" sz="1299" dirty="0" err="1">
                <a:solidFill>
                  <a:srgbClr val="000000"/>
                </a:solidFill>
                <a:latin typeface="Georgia Pro"/>
              </a:rPr>
              <a:t>vendedor</a:t>
            </a:r>
            <a:r>
              <a:rPr lang="en-US" sz="1299" dirty="0">
                <a:solidFill>
                  <a:srgbClr val="000000"/>
                </a:solidFill>
                <a:latin typeface="Georgia Pro"/>
              </a:rPr>
              <a:t> </a:t>
            </a:r>
            <a:r>
              <a:rPr lang="en-US" sz="1299" dirty="0" err="1">
                <a:solidFill>
                  <a:srgbClr val="000000"/>
                </a:solidFill>
                <a:latin typeface="Georgia Pro"/>
              </a:rPr>
              <a:t>sobre</a:t>
            </a:r>
            <a:r>
              <a:rPr lang="en-US" sz="1299" dirty="0">
                <a:solidFill>
                  <a:srgbClr val="000000"/>
                </a:solidFill>
                <a:latin typeface="Georgia Pro"/>
              </a:rPr>
              <a:t> lo </a:t>
            </a:r>
            <a:r>
              <a:rPr lang="en-US" sz="1299" dirty="0" err="1">
                <a:solidFill>
                  <a:srgbClr val="000000"/>
                </a:solidFill>
                <a:latin typeface="Georgia Pro"/>
              </a:rPr>
              <a:t>baja</a:t>
            </a:r>
            <a:r>
              <a:rPr lang="en-US" sz="1299" dirty="0">
                <a:solidFill>
                  <a:srgbClr val="000000"/>
                </a:solidFill>
                <a:latin typeface="Georgia Pro"/>
              </a:rPr>
              <a:t> que </a:t>
            </a:r>
            <a:r>
              <a:rPr lang="en-US" sz="1299" dirty="0" err="1">
                <a:solidFill>
                  <a:srgbClr val="000000"/>
                </a:solidFill>
                <a:latin typeface="Georgia Pro"/>
              </a:rPr>
              <a:t>debe</a:t>
            </a:r>
            <a:r>
              <a:rPr lang="en-US" sz="1299" dirty="0">
                <a:solidFill>
                  <a:srgbClr val="000000"/>
                </a:solidFill>
                <a:latin typeface="Georgia Pro"/>
              </a:rPr>
              <a:t> ser </a:t>
            </a:r>
            <a:r>
              <a:rPr lang="en-US" sz="1299" dirty="0" err="1">
                <a:solidFill>
                  <a:srgbClr val="000000"/>
                </a:solidFill>
                <a:latin typeface="Georgia Pro"/>
              </a:rPr>
              <a:t>su</a:t>
            </a:r>
            <a:r>
              <a:rPr lang="en-US" sz="1299" dirty="0">
                <a:solidFill>
                  <a:srgbClr val="000000"/>
                </a:solidFill>
                <a:latin typeface="Georgia Pro"/>
              </a:rPr>
              <a:t> </a:t>
            </a:r>
            <a:r>
              <a:rPr lang="en-US" sz="1299" dirty="0" err="1">
                <a:solidFill>
                  <a:srgbClr val="000000"/>
                </a:solidFill>
                <a:latin typeface="Georgia Pro"/>
              </a:rPr>
              <a:t>aceptación</a:t>
            </a:r>
            <a:r>
              <a:rPr lang="en-US" sz="1299" dirty="0">
                <a:solidFill>
                  <a:srgbClr val="000000"/>
                </a:solidFill>
                <a:latin typeface="Georgia Pro"/>
              </a:rPr>
              <a:t>. El </a:t>
            </a:r>
            <a:r>
              <a:rPr lang="en-US" sz="1299" dirty="0" err="1">
                <a:solidFill>
                  <a:srgbClr val="000000"/>
                </a:solidFill>
                <a:latin typeface="Georgia Pro"/>
              </a:rPr>
              <a:t>agente</a:t>
            </a:r>
            <a:r>
              <a:rPr lang="en-US" sz="1299" dirty="0">
                <a:solidFill>
                  <a:srgbClr val="000000"/>
                </a:solidFill>
                <a:latin typeface="Georgia Pro"/>
              </a:rPr>
              <a:t> no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compartir</a:t>
            </a:r>
            <a:r>
              <a:rPr lang="en-US" sz="1299" dirty="0">
                <a:solidFill>
                  <a:srgbClr val="000000"/>
                </a:solidFill>
                <a:latin typeface="Georgia Pro"/>
              </a:rPr>
              <a:t> </a:t>
            </a:r>
            <a:r>
              <a:rPr lang="en-US" sz="1299" dirty="0" err="1">
                <a:solidFill>
                  <a:srgbClr val="000000"/>
                </a:solidFill>
                <a:latin typeface="Georgia Pro"/>
              </a:rPr>
              <a:t>información</a:t>
            </a:r>
            <a:r>
              <a:rPr lang="en-US" sz="1299" dirty="0">
                <a:solidFill>
                  <a:srgbClr val="000000"/>
                </a:solidFill>
                <a:latin typeface="Georgia Pro"/>
              </a:rPr>
              <a:t> entre las partes, </a:t>
            </a:r>
            <a:r>
              <a:rPr lang="en-US" sz="1299" dirty="0" err="1">
                <a:solidFill>
                  <a:srgbClr val="000000"/>
                </a:solidFill>
                <a:latin typeface="Georgia Pro"/>
              </a:rPr>
              <a:t>sino</a:t>
            </a:r>
            <a:r>
              <a:rPr lang="en-US" sz="1299" dirty="0">
                <a:solidFill>
                  <a:srgbClr val="000000"/>
                </a:solidFill>
                <a:latin typeface="Georgia Pro"/>
              </a:rPr>
              <a:t> que </a:t>
            </a:r>
            <a:r>
              <a:rPr lang="en-US" sz="1299" dirty="0" err="1">
                <a:solidFill>
                  <a:srgbClr val="000000"/>
                </a:solidFill>
                <a:latin typeface="Georgia Pro"/>
              </a:rPr>
              <a:t>debe</a:t>
            </a:r>
            <a:r>
              <a:rPr lang="en-US" sz="1299" dirty="0">
                <a:solidFill>
                  <a:srgbClr val="000000"/>
                </a:solidFill>
                <a:latin typeface="Georgia Pro"/>
              </a:rPr>
              <a:t> </a:t>
            </a:r>
            <a:r>
              <a:rPr lang="en-US" sz="1299" dirty="0" err="1">
                <a:solidFill>
                  <a:srgbClr val="000000"/>
                </a:solidFill>
                <a:latin typeface="Georgia Pro"/>
              </a:rPr>
              <a:t>mantenerse</a:t>
            </a:r>
            <a:r>
              <a:rPr lang="en-US" sz="1299" dirty="0">
                <a:solidFill>
                  <a:srgbClr val="000000"/>
                </a:solidFill>
                <a:latin typeface="Georgia Pro"/>
              </a:rPr>
              <a:t> </a:t>
            </a:r>
            <a:r>
              <a:rPr lang="en-US" sz="1299" dirty="0" err="1">
                <a:solidFill>
                  <a:srgbClr val="000000"/>
                </a:solidFill>
                <a:latin typeface="Georgia Pro"/>
              </a:rPr>
              <a:t>objetivo</a:t>
            </a:r>
            <a:r>
              <a:rPr lang="en-US" sz="1299" dirty="0">
                <a:solidFill>
                  <a:srgbClr val="000000"/>
                </a:solidFill>
                <a:latin typeface="Georgia Pro"/>
              </a:rPr>
              <a:t>.</a:t>
            </a:r>
          </a:p>
        </p:txBody>
      </p:sp>
      <p:sp>
        <p:nvSpPr>
          <p:cNvPr id="14" name="TextBox 14"/>
          <p:cNvSpPr txBox="1"/>
          <p:nvPr/>
        </p:nvSpPr>
        <p:spPr>
          <a:xfrm>
            <a:off x="3737677" y="6400800"/>
            <a:ext cx="3497269" cy="1162050"/>
          </a:xfrm>
          <a:prstGeom prst="rect">
            <a:avLst/>
          </a:prstGeom>
        </p:spPr>
        <p:txBody>
          <a:bodyPr lIns="0" tIns="0" rIns="0" bIns="0" rtlCol="0" anchor="t">
            <a:spAutoFit/>
          </a:bodyPr>
          <a:lstStyle/>
          <a:p>
            <a:pPr algn="just">
              <a:lnSpc>
                <a:spcPts val="1559"/>
              </a:lnSpc>
            </a:pPr>
            <a:r>
              <a:rPr lang="en-US" sz="1299" dirty="0" err="1">
                <a:solidFill>
                  <a:srgbClr val="000000"/>
                </a:solidFill>
                <a:latin typeface="Georgia Pro"/>
              </a:rPr>
              <a:t>Mantener</a:t>
            </a:r>
            <a:r>
              <a:rPr lang="en-US" sz="1299" dirty="0">
                <a:solidFill>
                  <a:srgbClr val="000000"/>
                </a:solidFill>
                <a:latin typeface="Georgia Pro"/>
              </a:rPr>
              <a:t> la </a:t>
            </a:r>
            <a:r>
              <a:rPr lang="en-US" sz="1299" dirty="0" err="1">
                <a:solidFill>
                  <a:srgbClr val="000000"/>
                </a:solidFill>
                <a:latin typeface="Georgia Pro"/>
              </a:rPr>
              <a:t>confidencialidad</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ser </a:t>
            </a:r>
            <a:r>
              <a:rPr lang="en-US" sz="1299" dirty="0" err="1">
                <a:solidFill>
                  <a:srgbClr val="000000"/>
                </a:solidFill>
                <a:latin typeface="Georgia Pro"/>
              </a:rPr>
              <a:t>complejo</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la </a:t>
            </a:r>
            <a:r>
              <a:rPr lang="en-US" sz="1299" dirty="0" err="1">
                <a:solidFill>
                  <a:srgbClr val="000000"/>
                </a:solidFill>
                <a:latin typeface="Georgia Pro"/>
              </a:rPr>
              <a:t>agencia</a:t>
            </a:r>
            <a:r>
              <a:rPr lang="en-US" sz="1299" dirty="0">
                <a:solidFill>
                  <a:srgbClr val="000000"/>
                </a:solidFill>
                <a:latin typeface="Georgia Pro"/>
              </a:rPr>
              <a:t> dual. La </a:t>
            </a:r>
            <a:r>
              <a:rPr lang="en-US" sz="1299" dirty="0" err="1">
                <a:solidFill>
                  <a:srgbClr val="000000"/>
                </a:solidFill>
                <a:latin typeface="Georgia Pro"/>
              </a:rPr>
              <a:t>información</a:t>
            </a:r>
            <a:r>
              <a:rPr lang="en-US" sz="1299" dirty="0">
                <a:solidFill>
                  <a:srgbClr val="000000"/>
                </a:solidFill>
                <a:latin typeface="Georgia Pro"/>
              </a:rPr>
              <a:t> que </a:t>
            </a:r>
            <a:r>
              <a:rPr lang="en-US" sz="1299" dirty="0" err="1">
                <a:solidFill>
                  <a:srgbClr val="000000"/>
                </a:solidFill>
                <a:latin typeface="Georgia Pro"/>
              </a:rPr>
              <a:t>tú</a:t>
            </a:r>
            <a:r>
              <a:rPr lang="en-US" sz="1299" dirty="0">
                <a:solidFill>
                  <a:srgbClr val="000000"/>
                </a:solidFill>
                <a:latin typeface="Georgia Pro"/>
              </a:rPr>
              <a:t> </a:t>
            </a:r>
            <a:r>
              <a:rPr lang="en-US" sz="1299" dirty="0" err="1">
                <a:solidFill>
                  <a:srgbClr val="000000"/>
                </a:solidFill>
                <a:latin typeface="Georgia Pro"/>
              </a:rPr>
              <a:t>compartes</a:t>
            </a:r>
            <a:r>
              <a:rPr lang="en-US" sz="1299" dirty="0">
                <a:solidFill>
                  <a:srgbClr val="000000"/>
                </a:solidFill>
                <a:latin typeface="Georgia Pro"/>
              </a:rPr>
              <a:t> </a:t>
            </a:r>
            <a:r>
              <a:rPr lang="en-US" sz="1299" dirty="0" err="1">
                <a:solidFill>
                  <a:srgbClr val="000000"/>
                </a:solidFill>
                <a:latin typeface="Georgia Pro"/>
              </a:rPr>
              <a:t>como</a:t>
            </a:r>
            <a:r>
              <a:rPr lang="en-US" sz="1299" dirty="0">
                <a:solidFill>
                  <a:srgbClr val="000000"/>
                </a:solidFill>
                <a:latin typeface="Georgia Pro"/>
              </a:rPr>
              <a:t> comprador </a:t>
            </a:r>
            <a:r>
              <a:rPr lang="en-US" sz="1299" dirty="0" err="1">
                <a:solidFill>
                  <a:srgbClr val="000000"/>
                </a:solidFill>
                <a:latin typeface="Georgia Pro"/>
              </a:rPr>
              <a:t>podría</a:t>
            </a:r>
            <a:r>
              <a:rPr lang="en-US" sz="1299" dirty="0">
                <a:solidFill>
                  <a:srgbClr val="000000"/>
                </a:solidFill>
                <a:latin typeface="Georgia Pro"/>
              </a:rPr>
              <a:t> </a:t>
            </a:r>
            <a:r>
              <a:rPr lang="en-US" sz="1299" dirty="0" err="1">
                <a:solidFill>
                  <a:srgbClr val="000000"/>
                </a:solidFill>
                <a:latin typeface="Georgia Pro"/>
              </a:rPr>
              <a:t>influir</a:t>
            </a:r>
            <a:r>
              <a:rPr lang="en-US" sz="1299" dirty="0">
                <a:solidFill>
                  <a:srgbClr val="000000"/>
                </a:solidFill>
                <a:latin typeface="Georgia Pro"/>
              </a:rPr>
              <a:t> </a:t>
            </a:r>
            <a:r>
              <a:rPr lang="en-US" sz="1299" dirty="0" err="1">
                <a:solidFill>
                  <a:srgbClr val="000000"/>
                </a:solidFill>
                <a:latin typeface="Georgia Pro"/>
              </a:rPr>
              <a:t>inadvertidamente</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la forma </a:t>
            </a:r>
            <a:r>
              <a:rPr lang="en-US" sz="1299" dirty="0" err="1">
                <a:solidFill>
                  <a:srgbClr val="000000"/>
                </a:solidFill>
                <a:latin typeface="Georgia Pro"/>
              </a:rPr>
              <a:t>en</a:t>
            </a:r>
            <a:r>
              <a:rPr lang="en-US" sz="1299" dirty="0">
                <a:solidFill>
                  <a:srgbClr val="000000"/>
                </a:solidFill>
                <a:latin typeface="Georgia Pro"/>
              </a:rPr>
              <a:t> que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agente</a:t>
            </a:r>
            <a:r>
              <a:rPr lang="en-US" sz="1299" dirty="0">
                <a:solidFill>
                  <a:srgbClr val="000000"/>
                </a:solidFill>
                <a:latin typeface="Georgia Pro"/>
              </a:rPr>
              <a:t> de la </a:t>
            </a:r>
            <a:r>
              <a:rPr lang="en-US" sz="1299" dirty="0" err="1">
                <a:solidFill>
                  <a:srgbClr val="000000"/>
                </a:solidFill>
                <a:latin typeface="Georgia Pro"/>
              </a:rPr>
              <a:t>agencia</a:t>
            </a:r>
            <a:r>
              <a:rPr lang="en-US" sz="1299" dirty="0">
                <a:solidFill>
                  <a:srgbClr val="000000"/>
                </a:solidFill>
                <a:latin typeface="Georgia Pro"/>
              </a:rPr>
              <a:t> doble </a:t>
            </a:r>
            <a:r>
              <a:rPr lang="en-US" sz="1299" dirty="0" err="1">
                <a:solidFill>
                  <a:srgbClr val="000000"/>
                </a:solidFill>
                <a:latin typeface="Georgia Pro"/>
              </a:rPr>
              <a:t>asesora</a:t>
            </a:r>
            <a:r>
              <a:rPr lang="en-US" sz="1299" dirty="0">
                <a:solidFill>
                  <a:srgbClr val="000000"/>
                </a:solidFill>
                <a:latin typeface="Georgia Pro"/>
              </a:rPr>
              <a:t> al </a:t>
            </a:r>
            <a:r>
              <a:rPr lang="en-US" sz="1299" dirty="0" err="1">
                <a:solidFill>
                  <a:srgbClr val="000000"/>
                </a:solidFill>
                <a:latin typeface="Georgia Pro"/>
              </a:rPr>
              <a:t>vendedor</a:t>
            </a:r>
            <a:r>
              <a:rPr lang="en-US" sz="1299" dirty="0">
                <a:solidFill>
                  <a:srgbClr val="000000"/>
                </a:solidFill>
                <a:latin typeface="Georgia Pro"/>
              </a:rPr>
              <a:t>, y </a:t>
            </a:r>
            <a:r>
              <a:rPr lang="en-US" sz="1299" dirty="0" err="1">
                <a:solidFill>
                  <a:srgbClr val="000000"/>
                </a:solidFill>
                <a:latin typeface="Georgia Pro"/>
              </a:rPr>
              <a:t>viceversa</a:t>
            </a:r>
            <a:r>
              <a:rPr lang="en-US" sz="1299" dirty="0">
                <a:solidFill>
                  <a:srgbClr val="000000"/>
                </a:solidFill>
                <a:latin typeface="Georgia Pro"/>
              </a:rPr>
              <a:t>, </a:t>
            </a:r>
            <a:r>
              <a:rPr lang="en-US" sz="1299" dirty="0" err="1">
                <a:solidFill>
                  <a:srgbClr val="000000"/>
                </a:solidFill>
                <a:latin typeface="Georgia Pro"/>
              </a:rPr>
              <a:t>aunque</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agente</a:t>
            </a:r>
            <a:r>
              <a:rPr lang="en-US" sz="1299" dirty="0">
                <a:solidFill>
                  <a:srgbClr val="000000"/>
                </a:solidFill>
                <a:latin typeface="Georgia Pro"/>
              </a:rPr>
              <a:t> </a:t>
            </a:r>
            <a:r>
              <a:rPr lang="en-US" sz="1299" dirty="0" err="1">
                <a:solidFill>
                  <a:srgbClr val="000000"/>
                </a:solidFill>
                <a:latin typeface="Georgia Pro"/>
              </a:rPr>
              <a:t>esté</a:t>
            </a:r>
            <a:r>
              <a:rPr lang="en-US" sz="1299" dirty="0">
                <a:solidFill>
                  <a:srgbClr val="000000"/>
                </a:solidFill>
                <a:latin typeface="Georgia Pro"/>
              </a:rPr>
              <a:t> </a:t>
            </a:r>
            <a:r>
              <a:rPr lang="en-US" sz="1299" dirty="0" err="1">
                <a:solidFill>
                  <a:srgbClr val="000000"/>
                </a:solidFill>
                <a:latin typeface="Georgia Pro"/>
              </a:rPr>
              <a:t>obligado</a:t>
            </a:r>
            <a:r>
              <a:rPr lang="en-US" sz="1299" dirty="0">
                <a:solidFill>
                  <a:srgbClr val="000000"/>
                </a:solidFill>
                <a:latin typeface="Georgia Pro"/>
              </a:rPr>
              <a:t> a </a:t>
            </a:r>
            <a:r>
              <a:rPr lang="en-US" sz="1299" dirty="0" err="1">
                <a:solidFill>
                  <a:srgbClr val="000000"/>
                </a:solidFill>
                <a:latin typeface="Georgia Pro"/>
              </a:rPr>
              <a:t>mantener</a:t>
            </a:r>
            <a:r>
              <a:rPr lang="en-US" sz="1299" dirty="0">
                <a:solidFill>
                  <a:srgbClr val="000000"/>
                </a:solidFill>
                <a:latin typeface="Georgia Pro"/>
              </a:rPr>
              <a:t> la </a:t>
            </a:r>
            <a:r>
              <a:rPr lang="en-US" sz="1299" dirty="0" err="1">
                <a:solidFill>
                  <a:srgbClr val="000000"/>
                </a:solidFill>
                <a:latin typeface="Georgia Pro"/>
              </a:rPr>
              <a:t>confidencialidad</a:t>
            </a:r>
            <a:r>
              <a:rPr lang="en-US" sz="1299" dirty="0">
                <a:solidFill>
                  <a:srgbClr val="000000"/>
                </a:solidFill>
                <a:latin typeface="Georgia Pro"/>
              </a:rPr>
              <a:t> de la </a:t>
            </a:r>
            <a:r>
              <a:rPr lang="en-US" sz="1299" dirty="0" err="1">
                <a:solidFill>
                  <a:srgbClr val="000000"/>
                </a:solidFill>
                <a:latin typeface="Georgia Pro"/>
              </a:rPr>
              <a:t>información</a:t>
            </a:r>
            <a:r>
              <a:rPr lang="en-US" sz="1299" dirty="0">
                <a:solidFill>
                  <a:srgbClr val="000000"/>
                </a:solidFill>
                <a:latin typeface="Georgia Pro"/>
              </a:rPr>
              <a:t> de ambas partes. </a:t>
            </a:r>
          </a:p>
        </p:txBody>
      </p:sp>
      <p:sp>
        <p:nvSpPr>
          <p:cNvPr id="15" name="TextBox 15"/>
          <p:cNvSpPr txBox="1"/>
          <p:nvPr/>
        </p:nvSpPr>
        <p:spPr>
          <a:xfrm>
            <a:off x="3725173" y="4800600"/>
            <a:ext cx="3594281" cy="1224310"/>
          </a:xfrm>
          <a:prstGeom prst="rect">
            <a:avLst/>
          </a:prstGeom>
        </p:spPr>
        <p:txBody>
          <a:bodyPr wrap="square" lIns="0" tIns="0" rIns="0" bIns="0" rtlCol="0" anchor="t">
            <a:spAutoFit/>
          </a:bodyPr>
          <a:lstStyle/>
          <a:p>
            <a:pPr algn="just">
              <a:lnSpc>
                <a:spcPts val="1559"/>
              </a:lnSpc>
            </a:pPr>
            <a:r>
              <a:rPr lang="en-US" sz="1299" dirty="0">
                <a:solidFill>
                  <a:srgbClr val="000000"/>
                </a:solidFill>
                <a:latin typeface="Georgia Pro"/>
              </a:rPr>
              <a:t>En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relación</a:t>
            </a:r>
            <a:r>
              <a:rPr lang="en-US" sz="1299" dirty="0">
                <a:solidFill>
                  <a:srgbClr val="000000"/>
                </a:solidFill>
                <a:latin typeface="Georgia Pro"/>
              </a:rPr>
              <a:t> </a:t>
            </a:r>
            <a:r>
              <a:rPr lang="en-US" sz="1299" dirty="0" err="1">
                <a:solidFill>
                  <a:srgbClr val="000000"/>
                </a:solidFill>
                <a:latin typeface="Georgia Pro"/>
              </a:rPr>
              <a:t>típica</a:t>
            </a:r>
            <a:r>
              <a:rPr lang="en-US" sz="1299" dirty="0">
                <a:solidFill>
                  <a:srgbClr val="000000"/>
                </a:solidFill>
                <a:latin typeface="Georgia Pro"/>
              </a:rPr>
              <a:t> entre comprador y </a:t>
            </a:r>
            <a:r>
              <a:rPr lang="en-US" sz="1299" dirty="0" err="1">
                <a:solidFill>
                  <a:srgbClr val="000000"/>
                </a:solidFill>
                <a:latin typeface="Georgia Pro"/>
              </a:rPr>
              <a:t>agente</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agente</a:t>
            </a:r>
            <a:r>
              <a:rPr lang="en-US" sz="1299" dirty="0">
                <a:solidFill>
                  <a:srgbClr val="000000"/>
                </a:solidFill>
                <a:latin typeface="Georgia Pro"/>
              </a:rPr>
              <a:t> </a:t>
            </a:r>
            <a:r>
              <a:rPr lang="en-US" sz="1299" dirty="0" err="1">
                <a:solidFill>
                  <a:srgbClr val="000000"/>
                </a:solidFill>
                <a:latin typeface="Georgia Pro"/>
              </a:rPr>
              <a:t>defiende</a:t>
            </a:r>
            <a:r>
              <a:rPr lang="en-US" sz="1299" dirty="0">
                <a:solidFill>
                  <a:srgbClr val="000000"/>
                </a:solidFill>
                <a:latin typeface="Georgia Pro"/>
              </a:rPr>
              <a:t> de </a:t>
            </a:r>
            <a:r>
              <a:rPr lang="en-US" sz="1299" dirty="0" err="1">
                <a:solidFill>
                  <a:srgbClr val="000000"/>
                </a:solidFill>
                <a:latin typeface="Georgia Pro"/>
              </a:rPr>
              <a:t>todo</a:t>
            </a:r>
            <a:r>
              <a:rPr lang="en-US" sz="1299" dirty="0">
                <a:solidFill>
                  <a:srgbClr val="000000"/>
                </a:solidFill>
                <a:latin typeface="Georgia Pro"/>
              </a:rPr>
              <a:t> </a:t>
            </a:r>
            <a:r>
              <a:rPr lang="en-US" sz="1299" dirty="0" err="1">
                <a:solidFill>
                  <a:srgbClr val="000000"/>
                </a:solidFill>
                <a:latin typeface="Georgia Pro"/>
              </a:rPr>
              <a:t>corazón</a:t>
            </a:r>
            <a:r>
              <a:rPr lang="en-US" sz="1299" dirty="0">
                <a:solidFill>
                  <a:srgbClr val="000000"/>
                </a:solidFill>
                <a:latin typeface="Georgia Pro"/>
              </a:rPr>
              <a:t> </a:t>
            </a:r>
            <a:r>
              <a:rPr lang="en-US" sz="1299" dirty="0" err="1">
                <a:solidFill>
                  <a:srgbClr val="000000"/>
                </a:solidFill>
                <a:latin typeface="Georgia Pro"/>
              </a:rPr>
              <a:t>los</a:t>
            </a:r>
            <a:r>
              <a:rPr lang="en-US" sz="1299" dirty="0">
                <a:solidFill>
                  <a:srgbClr val="000000"/>
                </a:solidFill>
                <a:latin typeface="Georgia Pro"/>
              </a:rPr>
              <a:t> </a:t>
            </a:r>
            <a:r>
              <a:rPr lang="en-US" sz="1299" dirty="0" err="1">
                <a:solidFill>
                  <a:srgbClr val="000000"/>
                </a:solidFill>
                <a:latin typeface="Georgia Pro"/>
              </a:rPr>
              <a:t>intereses</a:t>
            </a:r>
            <a:r>
              <a:rPr lang="en-US" sz="1299" dirty="0">
                <a:solidFill>
                  <a:srgbClr val="000000"/>
                </a:solidFill>
                <a:latin typeface="Georgia Pro"/>
              </a:rPr>
              <a:t> del comprador. En la </a:t>
            </a:r>
            <a:r>
              <a:rPr lang="en-US" sz="1299" dirty="0" err="1">
                <a:solidFill>
                  <a:srgbClr val="000000"/>
                </a:solidFill>
                <a:latin typeface="Georgia Pro"/>
              </a:rPr>
              <a:t>agencia</a:t>
            </a:r>
            <a:r>
              <a:rPr lang="en-US" sz="1299" dirty="0">
                <a:solidFill>
                  <a:srgbClr val="000000"/>
                </a:solidFill>
                <a:latin typeface="Georgia Pro"/>
              </a:rPr>
              <a:t> dual, </a:t>
            </a:r>
            <a:r>
              <a:rPr lang="en-US" sz="1299" dirty="0" err="1">
                <a:solidFill>
                  <a:srgbClr val="000000"/>
                </a:solidFill>
                <a:latin typeface="Georgia Pro"/>
              </a:rPr>
              <a:t>esta</a:t>
            </a:r>
            <a:r>
              <a:rPr lang="en-US" sz="1299" dirty="0">
                <a:solidFill>
                  <a:srgbClr val="000000"/>
                </a:solidFill>
                <a:latin typeface="Georgia Pro"/>
              </a:rPr>
              <a:t> </a:t>
            </a:r>
            <a:r>
              <a:rPr lang="en-US" sz="1299" dirty="0" err="1">
                <a:solidFill>
                  <a:srgbClr val="000000"/>
                </a:solidFill>
                <a:latin typeface="Georgia Pro"/>
              </a:rPr>
              <a:t>defensa</a:t>
            </a:r>
            <a:r>
              <a:rPr lang="en-US" sz="1299" dirty="0">
                <a:solidFill>
                  <a:srgbClr val="000000"/>
                </a:solidFill>
                <a:latin typeface="Georgia Pro"/>
              </a:rPr>
              <a:t> se </a:t>
            </a:r>
            <a:r>
              <a:rPr lang="en-US" sz="1299" dirty="0" err="1">
                <a:solidFill>
                  <a:srgbClr val="000000"/>
                </a:solidFill>
                <a:latin typeface="Georgia Pro"/>
              </a:rPr>
              <a:t>diluye</a:t>
            </a:r>
            <a:r>
              <a:rPr lang="en-US" sz="1299" dirty="0">
                <a:solidFill>
                  <a:srgbClr val="000000"/>
                </a:solidFill>
                <a:latin typeface="Georgia Pro"/>
              </a:rPr>
              <a:t> </a:t>
            </a:r>
            <a:r>
              <a:rPr lang="en-US" sz="1299" dirty="0" err="1">
                <a:solidFill>
                  <a:srgbClr val="000000"/>
                </a:solidFill>
                <a:latin typeface="Georgia Pro"/>
              </a:rPr>
              <a:t>porque</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agente</a:t>
            </a:r>
            <a:r>
              <a:rPr lang="en-US" sz="1299" dirty="0">
                <a:solidFill>
                  <a:srgbClr val="000000"/>
                </a:solidFill>
                <a:latin typeface="Georgia Pro"/>
              </a:rPr>
              <a:t> </a:t>
            </a:r>
            <a:r>
              <a:rPr lang="en-US" sz="1299" dirty="0" err="1">
                <a:solidFill>
                  <a:srgbClr val="000000"/>
                </a:solidFill>
                <a:latin typeface="Georgia Pro"/>
              </a:rPr>
              <a:t>debe</a:t>
            </a:r>
            <a:r>
              <a:rPr lang="en-US" sz="1299" dirty="0">
                <a:solidFill>
                  <a:srgbClr val="000000"/>
                </a:solidFill>
                <a:latin typeface="Georgia Pro"/>
              </a:rPr>
              <a:t> </a:t>
            </a:r>
            <a:r>
              <a:rPr lang="en-US" sz="1299" dirty="0" err="1">
                <a:solidFill>
                  <a:srgbClr val="000000"/>
                </a:solidFill>
                <a:latin typeface="Georgia Pro"/>
              </a:rPr>
              <a:t>permanecer</a:t>
            </a:r>
            <a:r>
              <a:rPr lang="en-US" sz="1299" dirty="0">
                <a:solidFill>
                  <a:srgbClr val="000000"/>
                </a:solidFill>
                <a:latin typeface="Georgia Pro"/>
              </a:rPr>
              <a:t> neutral, lo que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conducir</a:t>
            </a:r>
            <a:r>
              <a:rPr lang="en-US" sz="1299" dirty="0">
                <a:solidFill>
                  <a:srgbClr val="000000"/>
                </a:solidFill>
                <a:latin typeface="Georgia Pro"/>
              </a:rPr>
              <a:t> a </a:t>
            </a:r>
            <a:r>
              <a:rPr lang="en-US" sz="1299" dirty="0" err="1">
                <a:solidFill>
                  <a:srgbClr val="000000"/>
                </a:solidFill>
                <a:latin typeface="Georgia Pro"/>
              </a:rPr>
              <a:t>resultados</a:t>
            </a:r>
            <a:r>
              <a:rPr lang="en-US" sz="1299" dirty="0">
                <a:solidFill>
                  <a:srgbClr val="000000"/>
                </a:solidFill>
                <a:latin typeface="Georgia Pro"/>
              </a:rPr>
              <a:t> </a:t>
            </a:r>
            <a:r>
              <a:rPr lang="en-US" sz="1299" dirty="0" err="1">
                <a:solidFill>
                  <a:srgbClr val="000000"/>
                </a:solidFill>
                <a:latin typeface="Georgia Pro"/>
              </a:rPr>
              <a:t>menos</a:t>
            </a:r>
            <a:r>
              <a:rPr lang="en-US" sz="1299" dirty="0">
                <a:solidFill>
                  <a:srgbClr val="000000"/>
                </a:solidFill>
                <a:latin typeface="Georgia Pro"/>
              </a:rPr>
              <a:t> que </a:t>
            </a:r>
            <a:r>
              <a:rPr lang="en-US" sz="1299" dirty="0" err="1">
                <a:solidFill>
                  <a:srgbClr val="000000"/>
                </a:solidFill>
                <a:latin typeface="Georgia Pro"/>
              </a:rPr>
              <a:t>óptimos</a:t>
            </a:r>
            <a:r>
              <a:rPr lang="en-US" sz="1299" dirty="0">
                <a:solidFill>
                  <a:srgbClr val="000000"/>
                </a:solidFill>
                <a:latin typeface="Georgia Pro"/>
              </a:rPr>
              <a:t> para ambas partes.</a:t>
            </a:r>
          </a:p>
        </p:txBody>
      </p:sp>
      <p:sp>
        <p:nvSpPr>
          <p:cNvPr id="16" name="TextBox 16"/>
          <p:cNvSpPr txBox="1"/>
          <p:nvPr/>
        </p:nvSpPr>
        <p:spPr>
          <a:xfrm>
            <a:off x="3725173" y="8332638"/>
            <a:ext cx="3497269" cy="971550"/>
          </a:xfrm>
          <a:prstGeom prst="rect">
            <a:avLst/>
          </a:prstGeom>
        </p:spPr>
        <p:txBody>
          <a:bodyPr lIns="0" tIns="0" rIns="0" bIns="0" rtlCol="0" anchor="t">
            <a:spAutoFit/>
          </a:bodyPr>
          <a:lstStyle/>
          <a:p>
            <a:pPr algn="just">
              <a:lnSpc>
                <a:spcPts val="1559"/>
              </a:lnSpc>
            </a:pPr>
            <a:r>
              <a:rPr lang="en-US" sz="1299" dirty="0">
                <a:solidFill>
                  <a:srgbClr val="000000"/>
                </a:solidFill>
                <a:latin typeface="Georgia Pro"/>
              </a:rPr>
              <a:t>La doble </a:t>
            </a:r>
            <a:r>
              <a:rPr lang="en-US" sz="1299" dirty="0" err="1">
                <a:solidFill>
                  <a:srgbClr val="000000"/>
                </a:solidFill>
                <a:latin typeface="Georgia Pro"/>
              </a:rPr>
              <a:t>agencia</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dar</a:t>
            </a:r>
            <a:r>
              <a:rPr lang="en-US" sz="1299" dirty="0">
                <a:solidFill>
                  <a:srgbClr val="000000"/>
                </a:solidFill>
                <a:latin typeface="Georgia Pro"/>
              </a:rPr>
              <a:t> </a:t>
            </a:r>
            <a:r>
              <a:rPr lang="en-US" sz="1299" dirty="0" err="1">
                <a:solidFill>
                  <a:srgbClr val="000000"/>
                </a:solidFill>
                <a:latin typeface="Georgia Pro"/>
              </a:rPr>
              <a:t>lugar</a:t>
            </a:r>
            <a:r>
              <a:rPr lang="en-US" sz="1299" dirty="0">
                <a:solidFill>
                  <a:srgbClr val="000000"/>
                </a:solidFill>
                <a:latin typeface="Georgia Pro"/>
              </a:rPr>
              <a:t> a </a:t>
            </a:r>
            <a:r>
              <a:rPr lang="en-US" sz="1299" dirty="0" err="1">
                <a:solidFill>
                  <a:srgbClr val="000000"/>
                </a:solidFill>
                <a:latin typeface="Georgia Pro"/>
              </a:rPr>
              <a:t>malentendidos</a:t>
            </a:r>
            <a:r>
              <a:rPr lang="en-US" sz="1299" dirty="0">
                <a:solidFill>
                  <a:srgbClr val="000000"/>
                </a:solidFill>
                <a:latin typeface="Georgia Pro"/>
              </a:rPr>
              <a:t> y </a:t>
            </a:r>
            <a:r>
              <a:rPr lang="en-US" sz="1299" dirty="0" err="1">
                <a:solidFill>
                  <a:srgbClr val="000000"/>
                </a:solidFill>
                <a:latin typeface="Georgia Pro"/>
              </a:rPr>
              <a:t>confusión</a:t>
            </a:r>
            <a:r>
              <a:rPr lang="en-US" sz="1299" dirty="0">
                <a:solidFill>
                  <a:srgbClr val="000000"/>
                </a:solidFill>
                <a:latin typeface="Georgia Pro"/>
              </a:rPr>
              <a:t>, </a:t>
            </a:r>
            <a:r>
              <a:rPr lang="en-US" sz="1299" dirty="0" err="1">
                <a:solidFill>
                  <a:srgbClr val="000000"/>
                </a:solidFill>
                <a:latin typeface="Georgia Pro"/>
              </a:rPr>
              <a:t>ya</a:t>
            </a:r>
            <a:r>
              <a:rPr lang="en-US" sz="1299" dirty="0">
                <a:solidFill>
                  <a:srgbClr val="000000"/>
                </a:solidFill>
                <a:latin typeface="Georgia Pro"/>
              </a:rPr>
              <a:t> que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papel</a:t>
            </a:r>
            <a:r>
              <a:rPr lang="en-US" sz="1299" dirty="0">
                <a:solidFill>
                  <a:srgbClr val="000000"/>
                </a:solidFill>
                <a:latin typeface="Georgia Pro"/>
              </a:rPr>
              <a:t> del </a:t>
            </a:r>
            <a:r>
              <a:rPr lang="en-US" sz="1299" dirty="0" err="1">
                <a:solidFill>
                  <a:srgbClr val="000000"/>
                </a:solidFill>
                <a:latin typeface="Georgia Pro"/>
              </a:rPr>
              <a:t>agente</a:t>
            </a:r>
            <a:r>
              <a:rPr lang="en-US" sz="1299" dirty="0">
                <a:solidFill>
                  <a:srgbClr val="000000"/>
                </a:solidFill>
                <a:latin typeface="Georgia Pro"/>
              </a:rPr>
              <a:t> no </a:t>
            </a:r>
            <a:r>
              <a:rPr lang="en-US" sz="1299" dirty="0" err="1">
                <a:solidFill>
                  <a:srgbClr val="000000"/>
                </a:solidFill>
                <a:latin typeface="Georgia Pro"/>
              </a:rPr>
              <a:t>está</a:t>
            </a:r>
            <a:r>
              <a:rPr lang="en-US" sz="1299" dirty="0">
                <a:solidFill>
                  <a:srgbClr val="000000"/>
                </a:solidFill>
                <a:latin typeface="Georgia Pro"/>
              </a:rPr>
              <a:t> tan claro </a:t>
            </a:r>
            <a:r>
              <a:rPr lang="en-US" sz="1299" dirty="0" err="1">
                <a:solidFill>
                  <a:srgbClr val="000000"/>
                </a:solidFill>
                <a:latin typeface="Georgia Pro"/>
              </a:rPr>
              <a:t>como</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situación</a:t>
            </a:r>
            <a:r>
              <a:rPr lang="en-US" sz="1299" dirty="0">
                <a:solidFill>
                  <a:srgbClr val="000000"/>
                </a:solidFill>
                <a:latin typeface="Georgia Pro"/>
              </a:rPr>
              <a:t> de </a:t>
            </a:r>
            <a:r>
              <a:rPr lang="en-US" sz="1299" dirty="0" err="1">
                <a:solidFill>
                  <a:srgbClr val="000000"/>
                </a:solidFill>
                <a:latin typeface="Georgia Pro"/>
              </a:rPr>
              <a:t>agencia</a:t>
            </a:r>
            <a:r>
              <a:rPr lang="en-US" sz="1299" dirty="0">
                <a:solidFill>
                  <a:srgbClr val="000000"/>
                </a:solidFill>
                <a:latin typeface="Georgia Pro"/>
              </a:rPr>
              <a:t> </a:t>
            </a:r>
            <a:r>
              <a:rPr lang="en-US" sz="1299" dirty="0" err="1">
                <a:solidFill>
                  <a:srgbClr val="000000"/>
                </a:solidFill>
                <a:latin typeface="Georgia Pro"/>
              </a:rPr>
              <a:t>única</a:t>
            </a:r>
            <a:r>
              <a:rPr lang="en-US" sz="1299" dirty="0">
                <a:solidFill>
                  <a:srgbClr val="000000"/>
                </a:solidFill>
                <a:latin typeface="Georgia Pro"/>
              </a:rPr>
              <a:t>, y las </a:t>
            </a:r>
            <a:r>
              <a:rPr lang="en-US" sz="1299" dirty="0" err="1">
                <a:solidFill>
                  <a:srgbClr val="000000"/>
                </a:solidFill>
                <a:latin typeface="Georgia Pro"/>
              </a:rPr>
              <a:t>limitaciones</a:t>
            </a:r>
            <a:r>
              <a:rPr lang="en-US" sz="1299" dirty="0">
                <a:solidFill>
                  <a:srgbClr val="000000"/>
                </a:solidFill>
                <a:latin typeface="Georgia Pro"/>
              </a:rPr>
              <a:t> a la hora de </a:t>
            </a:r>
            <a:r>
              <a:rPr lang="en-US" sz="1299" dirty="0" err="1">
                <a:solidFill>
                  <a:srgbClr val="000000"/>
                </a:solidFill>
                <a:latin typeface="Georgia Pro"/>
              </a:rPr>
              <a:t>proporcionar</a:t>
            </a:r>
            <a:r>
              <a:rPr lang="en-US" sz="1299" dirty="0">
                <a:solidFill>
                  <a:srgbClr val="000000"/>
                </a:solidFill>
                <a:latin typeface="Georgia Pro"/>
              </a:rPr>
              <a:t> </a:t>
            </a:r>
            <a:r>
              <a:rPr lang="en-US" sz="1299" dirty="0" err="1">
                <a:solidFill>
                  <a:srgbClr val="000000"/>
                </a:solidFill>
                <a:latin typeface="Georgia Pro"/>
              </a:rPr>
              <a:t>orientación</a:t>
            </a:r>
            <a:r>
              <a:rPr lang="en-US" sz="1299" dirty="0">
                <a:solidFill>
                  <a:srgbClr val="000000"/>
                </a:solidFill>
                <a:latin typeface="Georgia Pro"/>
              </a:rPr>
              <a:t> </a:t>
            </a:r>
            <a:r>
              <a:rPr lang="en-US" sz="1299" dirty="0" err="1">
                <a:solidFill>
                  <a:srgbClr val="000000"/>
                </a:solidFill>
                <a:latin typeface="Georgia Pro"/>
              </a:rPr>
              <a:t>pueden</a:t>
            </a:r>
            <a:r>
              <a:rPr lang="en-US" sz="1299" dirty="0">
                <a:solidFill>
                  <a:srgbClr val="000000"/>
                </a:solidFill>
                <a:latin typeface="Georgia Pro"/>
              </a:rPr>
              <a:t> </a:t>
            </a:r>
            <a:r>
              <a:rPr lang="en-US" sz="1299" dirty="0" err="1">
                <a:solidFill>
                  <a:srgbClr val="000000"/>
                </a:solidFill>
                <a:latin typeface="Georgia Pro"/>
              </a:rPr>
              <a:t>repercutir</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comunicación</a:t>
            </a:r>
            <a:r>
              <a:rPr lang="en-US" sz="1299" dirty="0">
                <a:solidFill>
                  <a:srgbClr val="000000"/>
                </a:solidFill>
                <a:latin typeface="Georgia Pro"/>
              </a:rPr>
              <a:t> </a:t>
            </a:r>
            <a:r>
              <a:rPr lang="en-US" sz="1299" dirty="0" err="1">
                <a:solidFill>
                  <a:srgbClr val="000000"/>
                </a:solidFill>
                <a:latin typeface="Georgia Pro"/>
              </a:rPr>
              <a:t>clara</a:t>
            </a:r>
            <a:r>
              <a:rPr lang="en-US" sz="1299" dirty="0">
                <a:solidFill>
                  <a:srgbClr val="000000"/>
                </a:solidFill>
                <a:latin typeface="Georgia Pro"/>
              </a:rPr>
              <a:t> </a:t>
            </a:r>
            <a:r>
              <a:rPr lang="en-US" sz="1299" dirty="0" err="1">
                <a:solidFill>
                  <a:srgbClr val="000000"/>
                </a:solidFill>
                <a:latin typeface="Georgia Pro"/>
              </a:rPr>
              <a:t>por</a:t>
            </a:r>
            <a:r>
              <a:rPr lang="en-US" sz="1299" dirty="0">
                <a:solidFill>
                  <a:srgbClr val="000000"/>
                </a:solidFill>
                <a:latin typeface="Georgia Pro"/>
              </a:rPr>
              <a:t> </a:t>
            </a:r>
            <a:r>
              <a:rPr lang="en-US" sz="1299" dirty="0" err="1">
                <a:solidFill>
                  <a:srgbClr val="000000"/>
                </a:solidFill>
                <a:latin typeface="Georgia Pro"/>
              </a:rPr>
              <a:t>parte</a:t>
            </a:r>
            <a:r>
              <a:rPr lang="en-US" sz="1299" dirty="0">
                <a:solidFill>
                  <a:srgbClr val="000000"/>
                </a:solidFill>
                <a:latin typeface="Georgia Pro"/>
              </a:rPr>
              <a:t> del </a:t>
            </a:r>
            <a:r>
              <a:rPr lang="en-US" sz="1299" dirty="0" err="1">
                <a:solidFill>
                  <a:srgbClr val="000000"/>
                </a:solidFill>
                <a:latin typeface="Georgia Pro"/>
              </a:rPr>
              <a:t>agente</a:t>
            </a:r>
            <a:r>
              <a:rPr lang="en-US" sz="1299" dirty="0">
                <a:solidFill>
                  <a:srgbClr val="000000"/>
                </a:solidFill>
                <a:latin typeface="Georgia Pro"/>
              </a:rPr>
              <a:t>.</a:t>
            </a:r>
          </a:p>
        </p:txBody>
      </p:sp>
      <p:grpSp>
        <p:nvGrpSpPr>
          <p:cNvPr id="17" name="Group 17"/>
          <p:cNvGrpSpPr/>
          <p:nvPr/>
        </p:nvGrpSpPr>
        <p:grpSpPr>
          <a:xfrm>
            <a:off x="-93720" y="9611929"/>
            <a:ext cx="7989642" cy="446471"/>
            <a:chOff x="0" y="0"/>
            <a:chExt cx="2785060" cy="155633"/>
          </a:xfrm>
        </p:grpSpPr>
        <p:sp>
          <p:nvSpPr>
            <p:cNvPr id="18" name="Freeform 1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9" name="TextBox 1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20" name="TextBox 20"/>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2946" y="636596"/>
            <a:ext cx="3498379" cy="8644564"/>
            <a:chOff x="0" y="0"/>
            <a:chExt cx="1219479" cy="3013356"/>
          </a:xfrm>
        </p:grpSpPr>
        <p:sp>
          <p:nvSpPr>
            <p:cNvPr id="3" name="Freeform 3"/>
            <p:cNvSpPr/>
            <p:nvPr/>
          </p:nvSpPr>
          <p:spPr>
            <a:xfrm>
              <a:off x="0" y="0"/>
              <a:ext cx="1219478" cy="3013356"/>
            </a:xfrm>
            <a:custGeom>
              <a:avLst/>
              <a:gdLst/>
              <a:ahLst/>
              <a:cxnLst/>
              <a:rect l="l" t="t" r="r" b="b"/>
              <a:pathLst>
                <a:path w="1219478" h="3013356">
                  <a:moveTo>
                    <a:pt x="0" y="0"/>
                  </a:moveTo>
                  <a:lnTo>
                    <a:pt x="1219478" y="0"/>
                  </a:lnTo>
                  <a:lnTo>
                    <a:pt x="1219478" y="3013356"/>
                  </a:lnTo>
                  <a:lnTo>
                    <a:pt x="0" y="3013356"/>
                  </a:lnTo>
                  <a:close/>
                </a:path>
              </a:pathLst>
            </a:custGeom>
            <a:solidFill>
              <a:srgbClr val="D8D4D4"/>
            </a:solidFill>
            <a:ln cap="sq">
              <a:noFill/>
              <a:prstDash val="solid"/>
              <a:miter/>
            </a:ln>
          </p:spPr>
          <p:txBody>
            <a:bodyPr/>
            <a:lstStyle/>
            <a:p>
              <a:endParaRPr lang="en-US"/>
            </a:p>
          </p:txBody>
        </p:sp>
        <p:sp>
          <p:nvSpPr>
            <p:cNvPr id="4" name="TextBox 4"/>
            <p:cNvSpPr txBox="1"/>
            <p:nvPr/>
          </p:nvSpPr>
          <p:spPr>
            <a:xfrm>
              <a:off x="0" y="-28575"/>
              <a:ext cx="1219479" cy="3041931"/>
            </a:xfrm>
            <a:prstGeom prst="rect">
              <a:avLst/>
            </a:prstGeom>
          </p:spPr>
          <p:txBody>
            <a:bodyPr lIns="50800" tIns="50800" rIns="50800" bIns="50800" rtlCol="0" anchor="ctr"/>
            <a:lstStyle/>
            <a:p>
              <a:pPr algn="ctr">
                <a:lnSpc>
                  <a:spcPts val="1526"/>
                </a:lnSpc>
              </a:pPr>
              <a:endParaRPr/>
            </a:p>
          </p:txBody>
        </p:sp>
      </p:grpSp>
      <p:sp>
        <p:nvSpPr>
          <p:cNvPr id="5" name="Freeform 5"/>
          <p:cNvSpPr/>
          <p:nvPr/>
        </p:nvSpPr>
        <p:spPr>
          <a:xfrm>
            <a:off x="4123368" y="636596"/>
            <a:ext cx="3196086" cy="8644564"/>
          </a:xfrm>
          <a:custGeom>
            <a:avLst/>
            <a:gdLst/>
            <a:ahLst/>
            <a:cxnLst/>
            <a:rect l="l" t="t" r="r" b="b"/>
            <a:pathLst>
              <a:path w="3196086" h="8644564">
                <a:moveTo>
                  <a:pt x="0" y="0"/>
                </a:moveTo>
                <a:lnTo>
                  <a:pt x="3196086" y="0"/>
                </a:lnTo>
                <a:lnTo>
                  <a:pt x="3196086" y="8644564"/>
                </a:lnTo>
                <a:lnTo>
                  <a:pt x="0" y="8644564"/>
                </a:lnTo>
                <a:lnTo>
                  <a:pt x="0" y="0"/>
                </a:lnTo>
                <a:close/>
              </a:path>
            </a:pathLst>
          </a:custGeom>
          <a:blipFill>
            <a:blip r:embed="rId2" cstate="email">
              <a:extLst>
                <a:ext uri="{28A0092B-C50C-407E-A947-70E740481C1C}">
                  <a14:useLocalDpi xmlns:a14="http://schemas.microsoft.com/office/drawing/2010/main"/>
                </a:ext>
              </a:extLst>
            </a:blip>
            <a:stretch>
              <a:fillRect l="-156168" r="-137247"/>
            </a:stretch>
          </a:blipFill>
        </p:spPr>
        <p:txBody>
          <a:bodyPr/>
          <a:lstStyle/>
          <a:p>
            <a:endParaRPr lang="en-US"/>
          </a:p>
        </p:txBody>
      </p:sp>
      <p:sp>
        <p:nvSpPr>
          <p:cNvPr id="6" name="TextBox 6"/>
          <p:cNvSpPr txBox="1"/>
          <p:nvPr/>
        </p:nvSpPr>
        <p:spPr>
          <a:xfrm>
            <a:off x="909837" y="1445447"/>
            <a:ext cx="2584597" cy="6415405"/>
          </a:xfrm>
          <a:prstGeom prst="rect">
            <a:avLst/>
          </a:prstGeom>
        </p:spPr>
        <p:txBody>
          <a:bodyPr lIns="0" tIns="0" rIns="0" bIns="0" rtlCol="0" anchor="t">
            <a:spAutoFit/>
          </a:bodyPr>
          <a:lstStyle/>
          <a:p>
            <a:pPr algn="just">
              <a:lnSpc>
                <a:spcPts val="1819"/>
              </a:lnSpc>
            </a:pPr>
            <a:r>
              <a:rPr lang="en-US" sz="1299">
                <a:solidFill>
                  <a:srgbClr val="000000"/>
                </a:solidFill>
                <a:latin typeface="Georgia Pro"/>
              </a:rPr>
              <a:t>Aunque la doble agencia puede parecer una forma de ahorrar en comisiones, conlleva riesgos y dificultades, sobre todo en lo que respecta a la capacidad del agente para representar plenamente tus intereses como comprador. Podrías perderte todas las ventajas y protecciones que conlleva tener un agente dedicado exclusivamente a defenderte. Es crucial sopesar estos factores cuidadosamente antes de decidir si la doble agencia es adecuada para tu viaje de compra de vivienda.</a:t>
            </a:r>
          </a:p>
          <a:p>
            <a:pPr algn="just">
              <a:lnSpc>
                <a:spcPts val="1819"/>
              </a:lnSpc>
            </a:pPr>
            <a:endParaRPr lang="en-US" sz="1299">
              <a:solidFill>
                <a:srgbClr val="000000"/>
              </a:solidFill>
              <a:latin typeface="Georgia Pro"/>
            </a:endParaRPr>
          </a:p>
          <a:p>
            <a:pPr algn="just">
              <a:lnSpc>
                <a:spcPts val="1819"/>
              </a:lnSpc>
            </a:pPr>
            <a:r>
              <a:rPr lang="en-US" sz="1299">
                <a:solidFill>
                  <a:srgbClr val="000000"/>
                </a:solidFill>
                <a:latin typeface="Georgia Pro"/>
              </a:rPr>
              <a:t>Sin embargo, tener un agente en duelo puede agilizar el proceso de la transacción, ya que conoce ambas partes y puede evitar los retrasos que podría ocasionar la intervención de otro agente. </a:t>
            </a:r>
          </a:p>
          <a:p>
            <a:pPr algn="just">
              <a:lnSpc>
                <a:spcPts val="1819"/>
              </a:lnSpc>
            </a:pPr>
            <a:endParaRPr lang="en-US" sz="1299">
              <a:solidFill>
                <a:srgbClr val="000000"/>
              </a:solidFill>
              <a:latin typeface="Georgia Pro"/>
            </a:endParaRPr>
          </a:p>
          <a:p>
            <a:pPr algn="just">
              <a:lnSpc>
                <a:spcPts val="1819"/>
              </a:lnSpc>
              <a:spcBef>
                <a:spcPct val="0"/>
              </a:spcBef>
            </a:pPr>
            <a:r>
              <a:rPr lang="en-US" sz="1299">
                <a:solidFill>
                  <a:srgbClr val="000000"/>
                </a:solidFill>
                <a:latin typeface="Georgia Pro"/>
              </a:rPr>
              <a:t>Sin embargo, mi recomendación es que consideres la posibilidad de contar con un agente que pueda comprometerse plenamente con tus intereses, asegurándose de que consigues el mejor resultado posible en la compra de tu vivienda.</a:t>
            </a:r>
          </a:p>
        </p:txBody>
      </p:sp>
      <p:sp>
        <p:nvSpPr>
          <p:cNvPr id="7" name="TextBox 7"/>
          <p:cNvSpPr txBox="1"/>
          <p:nvPr/>
        </p:nvSpPr>
        <p:spPr>
          <a:xfrm>
            <a:off x="908373" y="950147"/>
            <a:ext cx="1293763" cy="257175"/>
          </a:xfrm>
          <a:prstGeom prst="rect">
            <a:avLst/>
          </a:prstGeom>
        </p:spPr>
        <p:txBody>
          <a:bodyPr lIns="0" tIns="0" rIns="0" bIns="0" rtlCol="0" anchor="t">
            <a:spAutoFit/>
          </a:bodyPr>
          <a:lstStyle/>
          <a:p>
            <a:pPr algn="l">
              <a:lnSpc>
                <a:spcPts val="2099"/>
              </a:lnSpc>
              <a:spcBef>
                <a:spcPct val="0"/>
              </a:spcBef>
            </a:pPr>
            <a:r>
              <a:rPr lang="en-US" sz="1499">
                <a:solidFill>
                  <a:srgbClr val="000000"/>
                </a:solidFill>
                <a:latin typeface="Georgia Pro Bold"/>
              </a:rPr>
              <a:t>En resumen:</a:t>
            </a:r>
          </a:p>
        </p:txBody>
      </p:sp>
      <p:grpSp>
        <p:nvGrpSpPr>
          <p:cNvPr id="8" name="Group 8"/>
          <p:cNvGrpSpPr/>
          <p:nvPr/>
        </p:nvGrpSpPr>
        <p:grpSpPr>
          <a:xfrm>
            <a:off x="-93720" y="9611929"/>
            <a:ext cx="7989642" cy="446471"/>
            <a:chOff x="0" y="0"/>
            <a:chExt cx="2785060" cy="155633"/>
          </a:xfrm>
        </p:grpSpPr>
        <p:sp>
          <p:nvSpPr>
            <p:cNvPr id="9" name="Freeform 9"/>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0" name="TextBox 10"/>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1" name="TextBox 11"/>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9596" y="-895863"/>
            <a:ext cx="7891592" cy="2995648"/>
            <a:chOff x="0" y="0"/>
            <a:chExt cx="6350000" cy="2410460"/>
          </a:xfrm>
        </p:grpSpPr>
        <p:sp>
          <p:nvSpPr>
            <p:cNvPr id="3" name="Freeform 3"/>
            <p:cNvSpPr/>
            <p:nvPr/>
          </p:nvSpPr>
          <p:spPr>
            <a:xfrm>
              <a:off x="0" y="0"/>
              <a:ext cx="6350000" cy="2410460"/>
            </a:xfrm>
            <a:custGeom>
              <a:avLst/>
              <a:gdLst/>
              <a:ahLst/>
              <a:cxnLst/>
              <a:rect l="l" t="t" r="r" b="b"/>
              <a:pathLst>
                <a:path w="6350000" h="2410460">
                  <a:moveTo>
                    <a:pt x="0" y="0"/>
                  </a:moveTo>
                  <a:lnTo>
                    <a:pt x="6350000" y="0"/>
                  </a:lnTo>
                  <a:lnTo>
                    <a:pt x="6350000" y="2410460"/>
                  </a:lnTo>
                  <a:lnTo>
                    <a:pt x="0" y="2410460"/>
                  </a:lnTo>
                  <a:close/>
                </a:path>
              </a:pathLst>
            </a:custGeom>
            <a:blipFill>
              <a:blip r:embed="rId2" cstate="email">
                <a:extLst>
                  <a:ext uri="{28A0092B-C50C-407E-A947-70E740481C1C}">
                    <a14:useLocalDpi xmlns:a14="http://schemas.microsoft.com/office/drawing/2010/main"/>
                  </a:ext>
                </a:extLst>
              </a:blip>
              <a:stretch>
                <a:fillRect t="-2687" b="-2687"/>
              </a:stretch>
            </a:blipFill>
          </p:spPr>
          <p:txBody>
            <a:bodyPr/>
            <a:lstStyle/>
            <a:p>
              <a:endParaRPr lang="en-US"/>
            </a:p>
          </p:txBody>
        </p:sp>
      </p:grpSp>
      <p:grpSp>
        <p:nvGrpSpPr>
          <p:cNvPr id="4" name="Group 4"/>
          <p:cNvGrpSpPr/>
          <p:nvPr/>
        </p:nvGrpSpPr>
        <p:grpSpPr>
          <a:xfrm>
            <a:off x="0" y="0"/>
            <a:ext cx="7831996" cy="2099786"/>
            <a:chOff x="0" y="0"/>
            <a:chExt cx="618824" cy="165909"/>
          </a:xfrm>
        </p:grpSpPr>
        <p:sp>
          <p:nvSpPr>
            <p:cNvPr id="5" name="Freeform 5"/>
            <p:cNvSpPr/>
            <p:nvPr/>
          </p:nvSpPr>
          <p:spPr>
            <a:xfrm>
              <a:off x="0" y="0"/>
              <a:ext cx="618824" cy="165909"/>
            </a:xfrm>
            <a:custGeom>
              <a:avLst/>
              <a:gdLst/>
              <a:ahLst/>
              <a:cxnLst/>
              <a:rect l="l" t="t" r="r" b="b"/>
              <a:pathLst>
                <a:path w="618824" h="165909">
                  <a:moveTo>
                    <a:pt x="0" y="0"/>
                  </a:moveTo>
                  <a:lnTo>
                    <a:pt x="618824" y="0"/>
                  </a:lnTo>
                  <a:lnTo>
                    <a:pt x="618824" y="165909"/>
                  </a:lnTo>
                  <a:lnTo>
                    <a:pt x="0" y="165909"/>
                  </a:lnTo>
                  <a:close/>
                </a:path>
              </a:pathLst>
            </a:custGeom>
            <a:solidFill>
              <a:srgbClr val="171717">
                <a:alpha val="69804"/>
              </a:srgbClr>
            </a:solidFill>
          </p:spPr>
          <p:txBody>
            <a:bodyPr/>
            <a:lstStyle/>
            <a:p>
              <a:endParaRPr lang="en-US"/>
            </a:p>
          </p:txBody>
        </p:sp>
        <p:sp>
          <p:nvSpPr>
            <p:cNvPr id="6" name="TextBox 6"/>
            <p:cNvSpPr txBox="1"/>
            <p:nvPr/>
          </p:nvSpPr>
          <p:spPr>
            <a:xfrm>
              <a:off x="0" y="-28575"/>
              <a:ext cx="618824" cy="194484"/>
            </a:xfrm>
            <a:prstGeom prst="rect">
              <a:avLst/>
            </a:prstGeom>
          </p:spPr>
          <p:txBody>
            <a:bodyPr lIns="50800" tIns="50800" rIns="50800" bIns="50800" rtlCol="0" anchor="ctr"/>
            <a:lstStyle/>
            <a:p>
              <a:pPr algn="ctr">
                <a:lnSpc>
                  <a:spcPts val="1526"/>
                </a:lnSpc>
              </a:pPr>
              <a:endParaRPr/>
            </a:p>
          </p:txBody>
        </p:sp>
      </p:grpSp>
      <p:sp>
        <p:nvSpPr>
          <p:cNvPr id="7" name="Freeform 7"/>
          <p:cNvSpPr/>
          <p:nvPr/>
        </p:nvSpPr>
        <p:spPr>
          <a:xfrm flipH="1">
            <a:off x="3886200" y="3909615"/>
            <a:ext cx="3676473" cy="6148785"/>
          </a:xfrm>
          <a:custGeom>
            <a:avLst/>
            <a:gdLst/>
            <a:ahLst/>
            <a:cxnLst/>
            <a:rect l="l" t="t" r="r" b="b"/>
            <a:pathLst>
              <a:path w="3676473" h="6148785">
                <a:moveTo>
                  <a:pt x="3676473" y="0"/>
                </a:moveTo>
                <a:lnTo>
                  <a:pt x="0" y="0"/>
                </a:lnTo>
                <a:lnTo>
                  <a:pt x="0" y="6148785"/>
                </a:lnTo>
                <a:lnTo>
                  <a:pt x="3676473" y="6148785"/>
                </a:lnTo>
                <a:lnTo>
                  <a:pt x="3676473" y="0"/>
                </a:lnTo>
                <a:close/>
              </a:path>
            </a:pathLst>
          </a:custGeom>
          <a:blipFill>
            <a:blip r:embed="rId3" cstate="email">
              <a:extLst>
                <a:ext uri="{28A0092B-C50C-407E-A947-70E740481C1C}">
                  <a14:useLocalDpi xmlns:a14="http://schemas.microsoft.com/office/drawing/2010/main"/>
                </a:ext>
              </a:extLst>
            </a:blip>
            <a:stretch>
              <a:fillRect l="-37403" r="-18971"/>
            </a:stretch>
          </a:blipFill>
        </p:spPr>
        <p:txBody>
          <a:bodyPr/>
          <a:lstStyle/>
          <a:p>
            <a:endParaRPr lang="en-US"/>
          </a:p>
        </p:txBody>
      </p:sp>
      <p:grpSp>
        <p:nvGrpSpPr>
          <p:cNvPr id="8" name="Group 8"/>
          <p:cNvGrpSpPr/>
          <p:nvPr/>
        </p:nvGrpSpPr>
        <p:grpSpPr>
          <a:xfrm>
            <a:off x="241420" y="2294749"/>
            <a:ext cx="7289561" cy="1424367"/>
            <a:chOff x="0" y="0"/>
            <a:chExt cx="2541023" cy="496511"/>
          </a:xfrm>
        </p:grpSpPr>
        <p:sp>
          <p:nvSpPr>
            <p:cNvPr id="9" name="Freeform 9"/>
            <p:cNvSpPr/>
            <p:nvPr/>
          </p:nvSpPr>
          <p:spPr>
            <a:xfrm>
              <a:off x="0" y="0"/>
              <a:ext cx="2541023" cy="496511"/>
            </a:xfrm>
            <a:custGeom>
              <a:avLst/>
              <a:gdLst/>
              <a:ahLst/>
              <a:cxnLst/>
              <a:rect l="l" t="t" r="r" b="b"/>
              <a:pathLst>
                <a:path w="2541023" h="496511">
                  <a:moveTo>
                    <a:pt x="0" y="0"/>
                  </a:moveTo>
                  <a:lnTo>
                    <a:pt x="2541023" y="0"/>
                  </a:lnTo>
                  <a:lnTo>
                    <a:pt x="2541023" y="496511"/>
                  </a:lnTo>
                  <a:lnTo>
                    <a:pt x="0" y="496511"/>
                  </a:lnTo>
                  <a:close/>
                </a:path>
              </a:pathLst>
            </a:custGeom>
            <a:solidFill>
              <a:srgbClr val="000000">
                <a:alpha val="0"/>
              </a:srgbClr>
            </a:solidFill>
            <a:ln w="9525" cap="sq">
              <a:solidFill>
                <a:srgbClr val="000000"/>
              </a:solidFill>
              <a:prstDash val="solid"/>
              <a:miter/>
            </a:ln>
          </p:spPr>
          <p:txBody>
            <a:bodyPr/>
            <a:lstStyle/>
            <a:p>
              <a:endParaRPr lang="en-US"/>
            </a:p>
          </p:txBody>
        </p:sp>
        <p:sp>
          <p:nvSpPr>
            <p:cNvPr id="10" name="TextBox 10"/>
            <p:cNvSpPr txBox="1"/>
            <p:nvPr/>
          </p:nvSpPr>
          <p:spPr>
            <a:xfrm>
              <a:off x="0" y="-28575"/>
              <a:ext cx="2541023" cy="525086"/>
            </a:xfrm>
            <a:prstGeom prst="rect">
              <a:avLst/>
            </a:prstGeom>
          </p:spPr>
          <p:txBody>
            <a:bodyPr lIns="50800" tIns="50800" rIns="50800" bIns="50800" rtlCol="0" anchor="ctr"/>
            <a:lstStyle/>
            <a:p>
              <a:pPr algn="ctr">
                <a:lnSpc>
                  <a:spcPts val="1526"/>
                </a:lnSpc>
              </a:pPr>
              <a:endParaRPr/>
            </a:p>
          </p:txBody>
        </p:sp>
      </p:grpSp>
      <p:sp>
        <p:nvSpPr>
          <p:cNvPr id="11" name="TextBox 11"/>
          <p:cNvSpPr txBox="1"/>
          <p:nvPr/>
        </p:nvSpPr>
        <p:spPr>
          <a:xfrm>
            <a:off x="405381" y="459745"/>
            <a:ext cx="6961638" cy="648319"/>
          </a:xfrm>
          <a:prstGeom prst="rect">
            <a:avLst/>
          </a:prstGeom>
        </p:spPr>
        <p:txBody>
          <a:bodyPr lIns="0" tIns="0" rIns="0" bIns="0" rtlCol="0" anchor="t">
            <a:spAutoFit/>
          </a:bodyPr>
          <a:lstStyle/>
          <a:p>
            <a:pPr algn="ctr">
              <a:lnSpc>
                <a:spcPts val="5599"/>
              </a:lnSpc>
            </a:pPr>
            <a:r>
              <a:rPr lang="en-US" sz="3200" spc="27" dirty="0">
                <a:solidFill>
                  <a:srgbClr val="FFFFFF"/>
                </a:solidFill>
                <a:latin typeface="Georgia Pro"/>
              </a:rPr>
              <a:t>COMO TU AGENTE COMPRADOR</a:t>
            </a:r>
          </a:p>
        </p:txBody>
      </p:sp>
      <p:sp>
        <p:nvSpPr>
          <p:cNvPr id="12" name="TextBox 12"/>
          <p:cNvSpPr txBox="1"/>
          <p:nvPr/>
        </p:nvSpPr>
        <p:spPr>
          <a:xfrm>
            <a:off x="576833" y="1082031"/>
            <a:ext cx="6618733" cy="490855"/>
          </a:xfrm>
          <a:prstGeom prst="rect">
            <a:avLst/>
          </a:prstGeom>
        </p:spPr>
        <p:txBody>
          <a:bodyPr lIns="0" tIns="0" rIns="0" bIns="0" rtlCol="0" anchor="t">
            <a:spAutoFit/>
          </a:bodyPr>
          <a:lstStyle/>
          <a:p>
            <a:pPr algn="ctr">
              <a:lnSpc>
                <a:spcPts val="3920"/>
              </a:lnSpc>
            </a:pPr>
            <a:r>
              <a:rPr lang="en-US" sz="2800" spc="112" dirty="0">
                <a:solidFill>
                  <a:srgbClr val="FFFFFF"/>
                </a:solidFill>
                <a:latin typeface="Georgia Pro"/>
              </a:rPr>
              <a:t>SOY TU ABOGADO</a:t>
            </a:r>
          </a:p>
        </p:txBody>
      </p:sp>
      <p:sp>
        <p:nvSpPr>
          <p:cNvPr id="13" name="TextBox 13"/>
          <p:cNvSpPr txBox="1"/>
          <p:nvPr/>
        </p:nvSpPr>
        <p:spPr>
          <a:xfrm>
            <a:off x="405381" y="4140866"/>
            <a:ext cx="2890594" cy="485775"/>
          </a:xfrm>
          <a:prstGeom prst="rect">
            <a:avLst/>
          </a:prstGeom>
        </p:spPr>
        <p:txBody>
          <a:bodyPr lIns="0" tIns="0" rIns="0" bIns="0" rtlCol="0" anchor="t">
            <a:spAutoFit/>
          </a:bodyPr>
          <a:lstStyle/>
          <a:p>
            <a:pPr algn="l">
              <a:lnSpc>
                <a:spcPts val="1919"/>
              </a:lnSpc>
            </a:pPr>
            <a:r>
              <a:rPr lang="en-US" sz="1599">
                <a:solidFill>
                  <a:srgbClr val="000000"/>
                </a:solidFill>
                <a:latin typeface="Georgia Pro Bold"/>
              </a:rPr>
              <a:t>Éstos son algunos de ellos</a:t>
            </a:r>
          </a:p>
          <a:p>
            <a:pPr algn="l">
              <a:lnSpc>
                <a:spcPts val="1919"/>
              </a:lnSpc>
            </a:pPr>
            <a:r>
              <a:rPr lang="en-US" sz="1599">
                <a:solidFill>
                  <a:srgbClr val="000000"/>
                </a:solidFill>
                <a:latin typeface="Georgia Pro Bold"/>
              </a:rPr>
              <a:t>beneficios invisibles:</a:t>
            </a:r>
          </a:p>
        </p:txBody>
      </p:sp>
      <p:sp>
        <p:nvSpPr>
          <p:cNvPr id="14" name="TextBox 14"/>
          <p:cNvSpPr txBox="1"/>
          <p:nvPr/>
        </p:nvSpPr>
        <p:spPr>
          <a:xfrm>
            <a:off x="630309" y="2416382"/>
            <a:ext cx="6511782" cy="1220912"/>
          </a:xfrm>
          <a:prstGeom prst="rect">
            <a:avLst/>
          </a:prstGeom>
        </p:spPr>
        <p:txBody>
          <a:bodyPr lIns="0" tIns="0" rIns="0" bIns="0" rtlCol="0" anchor="t">
            <a:spAutoFit/>
          </a:bodyPr>
          <a:lstStyle/>
          <a:p>
            <a:pPr algn="ctr">
              <a:lnSpc>
                <a:spcPts val="1559"/>
              </a:lnSpc>
            </a:pPr>
            <a:r>
              <a:rPr lang="en-US" sz="1200" dirty="0">
                <a:solidFill>
                  <a:srgbClr val="000000"/>
                </a:solidFill>
                <a:latin typeface="Georgia Pro"/>
              </a:rPr>
              <a:t>Tener un </a:t>
            </a:r>
            <a:r>
              <a:rPr lang="en-US" sz="1200" dirty="0" err="1">
                <a:solidFill>
                  <a:srgbClr val="000000"/>
                </a:solidFill>
                <a:latin typeface="Georgia Pro"/>
              </a:rPr>
              <a:t>agente</a:t>
            </a:r>
            <a:r>
              <a:rPr lang="en-US" sz="1200" dirty="0">
                <a:solidFill>
                  <a:srgbClr val="000000"/>
                </a:solidFill>
                <a:latin typeface="Georgia Pro"/>
              </a:rPr>
              <a:t> del comprador </a:t>
            </a:r>
            <a:r>
              <a:rPr lang="en-US" sz="1200" dirty="0" err="1">
                <a:solidFill>
                  <a:srgbClr val="000000"/>
                </a:solidFill>
                <a:latin typeface="Georgia Pro"/>
              </a:rPr>
              <a:t>dedicado</a:t>
            </a:r>
            <a:r>
              <a:rPr lang="en-US" sz="1200" dirty="0">
                <a:solidFill>
                  <a:srgbClr val="000000"/>
                </a:solidFill>
                <a:latin typeface="Georgia Pro"/>
              </a:rPr>
              <a:t> </a:t>
            </a:r>
            <a:r>
              <a:rPr lang="en-US" sz="1200" dirty="0" err="1">
                <a:solidFill>
                  <a:srgbClr val="000000"/>
                </a:solidFill>
                <a:latin typeface="Georgia Pro"/>
              </a:rPr>
              <a:t>exclusivamente</a:t>
            </a:r>
            <a:r>
              <a:rPr lang="en-US" sz="1200" dirty="0">
                <a:solidFill>
                  <a:srgbClr val="000000"/>
                </a:solidFill>
                <a:latin typeface="Georgia Pro"/>
              </a:rPr>
              <a:t> a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intereses</a:t>
            </a:r>
            <a:r>
              <a:rPr lang="en-US" sz="1200" dirty="0">
                <a:solidFill>
                  <a:srgbClr val="000000"/>
                </a:solidFill>
                <a:latin typeface="Georgia Pro"/>
              </a:rPr>
              <a:t> </a:t>
            </a:r>
            <a:r>
              <a:rPr lang="en-US" sz="1200" dirty="0" err="1">
                <a:solidFill>
                  <a:srgbClr val="000000"/>
                </a:solidFill>
                <a:latin typeface="Georgia Pro"/>
              </a:rPr>
              <a:t>proporciona</a:t>
            </a:r>
            <a:r>
              <a:rPr lang="en-US" sz="1200" dirty="0">
                <a:solidFill>
                  <a:srgbClr val="000000"/>
                </a:solidFill>
                <a:latin typeface="Georgia Pro"/>
              </a:rPr>
              <a:t> </a:t>
            </a:r>
            <a:r>
              <a:rPr lang="en-US" sz="1200" dirty="0" err="1">
                <a:solidFill>
                  <a:srgbClr val="000000"/>
                </a:solidFill>
                <a:latin typeface="Georgia Pro"/>
              </a:rPr>
              <a:t>numerosas</a:t>
            </a:r>
            <a:r>
              <a:rPr lang="en-US" sz="1200" dirty="0">
                <a:solidFill>
                  <a:srgbClr val="000000"/>
                </a:solidFill>
                <a:latin typeface="Georgia Pro"/>
              </a:rPr>
              <a:t> </a:t>
            </a:r>
            <a:r>
              <a:rPr lang="en-US" sz="1200" dirty="0" err="1">
                <a:solidFill>
                  <a:srgbClr val="000000"/>
                </a:solidFill>
                <a:latin typeface="Georgia Pro"/>
              </a:rPr>
              <a:t>ventajas</a:t>
            </a:r>
            <a:r>
              <a:rPr lang="en-US" sz="1200" dirty="0">
                <a:solidFill>
                  <a:srgbClr val="000000"/>
                </a:solidFill>
                <a:latin typeface="Georgia Pro"/>
              </a:rPr>
              <a:t> que </a:t>
            </a:r>
            <a:r>
              <a:rPr lang="en-US" sz="1200" dirty="0" err="1">
                <a:solidFill>
                  <a:srgbClr val="000000"/>
                </a:solidFill>
                <a:latin typeface="Georgia Pro"/>
              </a:rPr>
              <a:t>pueden</a:t>
            </a:r>
            <a:r>
              <a:rPr lang="en-US" sz="1200" dirty="0">
                <a:solidFill>
                  <a:srgbClr val="000000"/>
                </a:solidFill>
                <a:latin typeface="Georgia Pro"/>
              </a:rPr>
              <a:t> no ser </a:t>
            </a:r>
            <a:r>
              <a:rPr lang="en-US" sz="1200" dirty="0" err="1">
                <a:solidFill>
                  <a:srgbClr val="000000"/>
                </a:solidFill>
                <a:latin typeface="Georgia Pro"/>
              </a:rPr>
              <a:t>evidentes</a:t>
            </a:r>
            <a:r>
              <a:rPr lang="en-US" sz="1200" dirty="0">
                <a:solidFill>
                  <a:srgbClr val="000000"/>
                </a:solidFill>
                <a:latin typeface="Georgia Pro"/>
              </a:rPr>
              <a:t> a </a:t>
            </a:r>
            <a:r>
              <a:rPr lang="en-US" sz="1200" dirty="0" err="1">
                <a:solidFill>
                  <a:srgbClr val="000000"/>
                </a:solidFill>
                <a:latin typeface="Georgia Pro"/>
              </a:rPr>
              <a:t>primera</a:t>
            </a:r>
            <a:r>
              <a:rPr lang="en-US" sz="1200" dirty="0">
                <a:solidFill>
                  <a:srgbClr val="000000"/>
                </a:solidFill>
                <a:latin typeface="Georgia Pro"/>
              </a:rPr>
              <a:t> vista, </a:t>
            </a:r>
            <a:r>
              <a:rPr lang="en-US" sz="1200" dirty="0" err="1">
                <a:solidFill>
                  <a:srgbClr val="000000"/>
                </a:solidFill>
                <a:latin typeface="Georgia Pro"/>
              </a:rPr>
              <a:t>pero</a:t>
            </a:r>
            <a:r>
              <a:rPr lang="en-US" sz="1200" dirty="0">
                <a:solidFill>
                  <a:srgbClr val="000000"/>
                </a:solidFill>
                <a:latin typeface="Georgia Pro"/>
              </a:rPr>
              <a:t> que son </a:t>
            </a:r>
            <a:r>
              <a:rPr lang="en-US" sz="1200" dirty="0" err="1">
                <a:solidFill>
                  <a:srgbClr val="000000"/>
                </a:solidFill>
                <a:latin typeface="Georgia Pro"/>
              </a:rPr>
              <a:t>cruciales</a:t>
            </a:r>
            <a:r>
              <a:rPr lang="en-US" sz="1200" dirty="0">
                <a:solidFill>
                  <a:srgbClr val="000000"/>
                </a:solidFill>
                <a:latin typeface="Georgia Pro"/>
              </a:rPr>
              <a:t> para que la </a:t>
            </a:r>
            <a:r>
              <a:rPr lang="en-US" sz="1200" dirty="0" err="1">
                <a:solidFill>
                  <a:srgbClr val="000000"/>
                </a:solidFill>
                <a:latin typeface="Georgia Pro"/>
              </a:rPr>
              <a:t>experiencia</a:t>
            </a:r>
            <a:r>
              <a:rPr lang="en-US" sz="1200" dirty="0">
                <a:solidFill>
                  <a:srgbClr val="000000"/>
                </a:solidFill>
                <a:latin typeface="Georgia Pro"/>
              </a:rPr>
              <a:t> de </a:t>
            </a:r>
            <a:r>
              <a:rPr lang="en-US" sz="1200" dirty="0" err="1">
                <a:solidFill>
                  <a:srgbClr val="000000"/>
                </a:solidFill>
                <a:latin typeface="Georgia Pro"/>
              </a:rPr>
              <a:t>compra</a:t>
            </a:r>
            <a:r>
              <a:rPr lang="en-US" sz="1200" dirty="0">
                <a:solidFill>
                  <a:srgbClr val="000000"/>
                </a:solidFill>
                <a:latin typeface="Georgia Pro"/>
              </a:rPr>
              <a:t> de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vivienda</a:t>
            </a:r>
            <a:r>
              <a:rPr lang="en-US" sz="1200" dirty="0">
                <a:solidFill>
                  <a:srgbClr val="000000"/>
                </a:solidFill>
                <a:latin typeface="Georgia Pro"/>
              </a:rPr>
              <a:t> sea </a:t>
            </a:r>
            <a:r>
              <a:rPr lang="en-US" sz="1200" dirty="0" err="1">
                <a:solidFill>
                  <a:srgbClr val="000000"/>
                </a:solidFill>
                <a:latin typeface="Georgia Pro"/>
              </a:rPr>
              <a:t>satisfactoria</a:t>
            </a:r>
            <a:r>
              <a:rPr lang="en-US" sz="1200" dirty="0">
                <a:solidFill>
                  <a:srgbClr val="000000"/>
                </a:solidFill>
                <a:latin typeface="Georgia Pro"/>
              </a:rPr>
              <a:t> y </a:t>
            </a:r>
            <a:r>
              <a:rPr lang="en-US" sz="1200" dirty="0" err="1">
                <a:solidFill>
                  <a:srgbClr val="000000"/>
                </a:solidFill>
                <a:latin typeface="Georgia Pro"/>
              </a:rPr>
              <a:t>tenga</a:t>
            </a:r>
            <a:r>
              <a:rPr lang="en-US" sz="1200" dirty="0">
                <a:solidFill>
                  <a:srgbClr val="000000"/>
                </a:solidFill>
                <a:latin typeface="Georgia Pro"/>
              </a:rPr>
              <a:t> </a:t>
            </a:r>
            <a:r>
              <a:rPr lang="en-US" sz="1200" dirty="0" err="1">
                <a:solidFill>
                  <a:srgbClr val="000000"/>
                </a:solidFill>
                <a:latin typeface="Georgia Pro"/>
              </a:rPr>
              <a:t>éxito</a:t>
            </a:r>
            <a:r>
              <a:rPr lang="en-US" sz="1200" dirty="0">
                <a:solidFill>
                  <a:srgbClr val="000000"/>
                </a:solidFill>
                <a:latin typeface="Georgia Pro"/>
              </a:rPr>
              <a:t>. Tu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actúa</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defensor</a:t>
            </a:r>
            <a:r>
              <a:rPr lang="en-US" sz="1200" dirty="0">
                <a:solidFill>
                  <a:srgbClr val="000000"/>
                </a:solidFill>
                <a:latin typeface="Georgia Pro"/>
              </a:rPr>
              <a:t>, </a:t>
            </a:r>
            <a:r>
              <a:rPr lang="en-US" sz="1200" dirty="0" err="1">
                <a:solidFill>
                  <a:srgbClr val="000000"/>
                </a:solidFill>
                <a:latin typeface="Georgia Pro"/>
              </a:rPr>
              <a:t>asegurándose</a:t>
            </a:r>
            <a:r>
              <a:rPr lang="en-US" sz="1200" dirty="0">
                <a:solidFill>
                  <a:srgbClr val="000000"/>
                </a:solidFill>
                <a:latin typeface="Georgia Pro"/>
              </a:rPr>
              <a:t> de que se </a:t>
            </a:r>
            <a:r>
              <a:rPr lang="en-US" sz="1200" dirty="0" err="1">
                <a:solidFill>
                  <a:srgbClr val="000000"/>
                </a:solidFill>
                <a:latin typeface="Georgia Pro"/>
              </a:rPr>
              <a:t>dé</a:t>
            </a:r>
            <a:r>
              <a:rPr lang="en-US" sz="1200" dirty="0">
                <a:solidFill>
                  <a:srgbClr val="000000"/>
                </a:solidFill>
                <a:latin typeface="Georgia Pro"/>
              </a:rPr>
              <a:t> </a:t>
            </a:r>
            <a:r>
              <a:rPr lang="en-US" sz="1200" dirty="0" err="1">
                <a:solidFill>
                  <a:srgbClr val="000000"/>
                </a:solidFill>
                <a:latin typeface="Georgia Pro"/>
              </a:rPr>
              <a:t>prioridad</a:t>
            </a:r>
            <a:r>
              <a:rPr lang="en-US" sz="1200" dirty="0">
                <a:solidFill>
                  <a:srgbClr val="000000"/>
                </a:solidFill>
                <a:latin typeface="Georgia Pro"/>
              </a:rPr>
              <a:t> a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necesidades</a:t>
            </a:r>
            <a:r>
              <a:rPr lang="en-US" sz="1200" dirty="0">
                <a:solidFill>
                  <a:srgbClr val="000000"/>
                </a:solidFill>
                <a:latin typeface="Georgia Pro"/>
              </a:rPr>
              <a:t> y </a:t>
            </a:r>
            <a:r>
              <a:rPr lang="en-US" sz="1200" dirty="0" err="1">
                <a:solidFill>
                  <a:srgbClr val="000000"/>
                </a:solidFill>
                <a:latin typeface="Georgia Pro"/>
              </a:rPr>
              <a:t>preferencias</a:t>
            </a:r>
            <a:r>
              <a:rPr lang="en-US" sz="1200" dirty="0">
                <a:solidFill>
                  <a:srgbClr val="000000"/>
                </a:solidFill>
                <a:latin typeface="Georgia Pro"/>
              </a:rPr>
              <a:t> </a:t>
            </a:r>
            <a:r>
              <a:rPr lang="en-US" sz="1200" dirty="0" err="1">
                <a:solidFill>
                  <a:srgbClr val="000000"/>
                </a:solidFill>
                <a:latin typeface="Georgia Pro"/>
              </a:rPr>
              <a:t>durante</a:t>
            </a:r>
            <a:r>
              <a:rPr lang="en-US" sz="1200" dirty="0">
                <a:solidFill>
                  <a:srgbClr val="000000"/>
                </a:solidFill>
                <a:latin typeface="Georgia Pro"/>
              </a:rPr>
              <a:t> </a:t>
            </a:r>
            <a:r>
              <a:rPr lang="en-US" sz="1200" dirty="0" err="1">
                <a:solidFill>
                  <a:srgbClr val="000000"/>
                </a:solidFill>
                <a:latin typeface="Georgia Pro"/>
              </a:rPr>
              <a:t>todo</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proceso</a:t>
            </a:r>
            <a:r>
              <a:rPr lang="en-US" sz="1200" dirty="0">
                <a:solidFill>
                  <a:srgbClr val="000000"/>
                </a:solidFill>
                <a:latin typeface="Georgia Pro"/>
              </a:rPr>
              <a:t>.  Esta </a:t>
            </a:r>
            <a:r>
              <a:rPr lang="en-US" sz="1200" dirty="0" err="1">
                <a:solidFill>
                  <a:srgbClr val="000000"/>
                </a:solidFill>
                <a:latin typeface="Georgia Pro"/>
              </a:rPr>
              <a:t>representación</a:t>
            </a:r>
            <a:r>
              <a:rPr lang="en-US" sz="1200" dirty="0">
                <a:solidFill>
                  <a:srgbClr val="000000"/>
                </a:solidFill>
                <a:latin typeface="Georgia Pro"/>
              </a:rPr>
              <a:t> </a:t>
            </a:r>
            <a:r>
              <a:rPr lang="en-US" sz="1200" dirty="0" err="1">
                <a:solidFill>
                  <a:srgbClr val="000000"/>
                </a:solidFill>
                <a:latin typeface="Georgia Pro"/>
              </a:rPr>
              <a:t>personalizada</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marcar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diferencia</a:t>
            </a:r>
            <a:r>
              <a:rPr lang="en-US" sz="1200" dirty="0">
                <a:solidFill>
                  <a:srgbClr val="000000"/>
                </a:solidFill>
                <a:latin typeface="Georgia Pro"/>
              </a:rPr>
              <a:t> </a:t>
            </a:r>
            <a:r>
              <a:rPr lang="en-US" sz="1200" dirty="0" err="1">
                <a:solidFill>
                  <a:srgbClr val="000000"/>
                </a:solidFill>
                <a:latin typeface="Georgia Pro"/>
              </a:rPr>
              <a:t>significativa</a:t>
            </a:r>
            <a:r>
              <a:rPr lang="en-US" sz="1200" dirty="0">
                <a:solidFill>
                  <a:srgbClr val="000000"/>
                </a:solidFill>
                <a:latin typeface="Georgia Pro"/>
              </a:rPr>
              <a:t> a la hora de </a:t>
            </a:r>
            <a:r>
              <a:rPr lang="en-US" sz="1200" dirty="0" err="1">
                <a:solidFill>
                  <a:srgbClr val="000000"/>
                </a:solidFill>
                <a:latin typeface="Georgia Pro"/>
              </a:rPr>
              <a:t>encontrar</a:t>
            </a:r>
            <a:r>
              <a:rPr lang="en-US" sz="1200" dirty="0">
                <a:solidFill>
                  <a:srgbClr val="000000"/>
                </a:solidFill>
                <a:latin typeface="Georgia Pro"/>
              </a:rPr>
              <a:t> la casa perfecta y </a:t>
            </a:r>
            <a:r>
              <a:rPr lang="en-US" sz="1200" dirty="0" err="1">
                <a:solidFill>
                  <a:srgbClr val="000000"/>
                </a:solidFill>
                <a:latin typeface="Georgia Pro"/>
              </a:rPr>
              <a:t>lograr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transacción</a:t>
            </a:r>
            <a:r>
              <a:rPr lang="en-US" sz="1200" dirty="0">
                <a:solidFill>
                  <a:srgbClr val="000000"/>
                </a:solidFill>
                <a:latin typeface="Georgia Pro"/>
              </a:rPr>
              <a:t> </a:t>
            </a:r>
            <a:r>
              <a:rPr lang="en-US" sz="1200" dirty="0" err="1">
                <a:solidFill>
                  <a:srgbClr val="000000"/>
                </a:solidFill>
                <a:latin typeface="Georgia Pro"/>
              </a:rPr>
              <a:t>fluida</a:t>
            </a:r>
            <a:r>
              <a:rPr lang="en-US" sz="1200" dirty="0">
                <a:solidFill>
                  <a:srgbClr val="000000"/>
                </a:solidFill>
                <a:latin typeface="Georgia Pro"/>
              </a:rPr>
              <a:t> y sin </a:t>
            </a:r>
            <a:r>
              <a:rPr lang="en-US" sz="1200" dirty="0" err="1">
                <a:solidFill>
                  <a:srgbClr val="000000"/>
                </a:solidFill>
                <a:latin typeface="Georgia Pro"/>
              </a:rPr>
              <a:t>estrés</a:t>
            </a:r>
            <a:r>
              <a:rPr lang="en-US" sz="1200" dirty="0">
                <a:solidFill>
                  <a:srgbClr val="000000"/>
                </a:solidFill>
                <a:latin typeface="Georgia Pro"/>
              </a:rPr>
              <a:t>.</a:t>
            </a:r>
          </a:p>
        </p:txBody>
      </p:sp>
      <p:sp>
        <p:nvSpPr>
          <p:cNvPr id="15" name="TextBox 15"/>
          <p:cNvSpPr txBox="1"/>
          <p:nvPr/>
        </p:nvSpPr>
        <p:spPr>
          <a:xfrm>
            <a:off x="405381" y="4822300"/>
            <a:ext cx="2983353" cy="4189095"/>
          </a:xfrm>
          <a:prstGeom prst="rect">
            <a:avLst/>
          </a:prstGeom>
        </p:spPr>
        <p:txBody>
          <a:bodyPr lIns="0" tIns="0" rIns="0" bIns="0" rtlCol="0" anchor="t">
            <a:spAutoFit/>
          </a:bodyPr>
          <a:lstStyle/>
          <a:p>
            <a:pPr algn="just">
              <a:lnSpc>
                <a:spcPts val="1679"/>
              </a:lnSpc>
              <a:spcBef>
                <a:spcPct val="0"/>
              </a:spcBef>
            </a:pPr>
            <a:r>
              <a:rPr lang="en-US" sz="1200" dirty="0" err="1">
                <a:solidFill>
                  <a:srgbClr val="000000"/>
                </a:solidFill>
                <a:latin typeface="Georgia Pro Bold"/>
              </a:rPr>
              <a:t>Lealtad</a:t>
            </a:r>
            <a:r>
              <a:rPr lang="en-US" sz="1200" dirty="0">
                <a:solidFill>
                  <a:srgbClr val="000000"/>
                </a:solidFill>
                <a:latin typeface="Georgia Pro Bold"/>
              </a:rPr>
              <a:t> </a:t>
            </a:r>
            <a:r>
              <a:rPr lang="en-US" sz="1200" dirty="0" err="1">
                <a:solidFill>
                  <a:srgbClr val="000000"/>
                </a:solidFill>
                <a:latin typeface="Georgia Pro Bold"/>
              </a:rPr>
              <a:t>indivisa</a:t>
            </a:r>
            <a:r>
              <a:rPr lang="en-US" sz="1200" dirty="0">
                <a:solidFill>
                  <a:srgbClr val="000000"/>
                </a:solidFill>
                <a:latin typeface="Georgia Pro Bold"/>
              </a:rPr>
              <a:t>: </a:t>
            </a:r>
            <a:r>
              <a:rPr lang="en-US" sz="1200" dirty="0">
                <a:solidFill>
                  <a:srgbClr val="000000"/>
                </a:solidFill>
                <a:latin typeface="Georgia Pro"/>
              </a:rPr>
              <a:t>La </a:t>
            </a:r>
            <a:r>
              <a:rPr lang="en-US" sz="1200" dirty="0" err="1">
                <a:solidFill>
                  <a:srgbClr val="000000"/>
                </a:solidFill>
                <a:latin typeface="Georgia Pro"/>
              </a:rPr>
              <a:t>lealtad</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es </a:t>
            </a:r>
            <a:r>
              <a:rPr lang="en-US" sz="1200" dirty="0" err="1">
                <a:solidFill>
                  <a:srgbClr val="000000"/>
                </a:solidFill>
                <a:latin typeface="Georgia Pro"/>
              </a:rPr>
              <a:t>exclusivamente</a:t>
            </a:r>
            <a:r>
              <a:rPr lang="en-US" sz="1200" dirty="0">
                <a:solidFill>
                  <a:srgbClr val="000000"/>
                </a:solidFill>
                <a:latin typeface="Georgia Pro"/>
              </a:rPr>
              <a:t> </a:t>
            </a:r>
            <a:r>
              <a:rPr lang="en-US" sz="1200" dirty="0" err="1">
                <a:solidFill>
                  <a:srgbClr val="000000"/>
                </a:solidFill>
                <a:latin typeface="Georgia Pro"/>
              </a:rPr>
              <a:t>hacia</a:t>
            </a:r>
            <a:r>
              <a:rPr lang="en-US" sz="1200" dirty="0">
                <a:solidFill>
                  <a:srgbClr val="000000"/>
                </a:solidFill>
                <a:latin typeface="Georgia Pro"/>
              </a:rPr>
              <a:t> </a:t>
            </a:r>
            <a:r>
              <a:rPr lang="en-US" sz="1200" dirty="0" err="1">
                <a:solidFill>
                  <a:srgbClr val="000000"/>
                </a:solidFill>
                <a:latin typeface="Georgia Pro"/>
              </a:rPr>
              <a:t>ti</a:t>
            </a:r>
            <a:r>
              <a:rPr lang="en-US" sz="1200" dirty="0">
                <a:solidFill>
                  <a:srgbClr val="000000"/>
                </a:solidFill>
                <a:latin typeface="Georgia Pro"/>
              </a:rPr>
              <a:t>, lo que </a:t>
            </a:r>
            <a:r>
              <a:rPr lang="en-US" sz="1200" dirty="0" err="1">
                <a:solidFill>
                  <a:srgbClr val="000000"/>
                </a:solidFill>
                <a:latin typeface="Georgia Pro"/>
              </a:rPr>
              <a:t>garantiza</a:t>
            </a:r>
            <a:r>
              <a:rPr lang="en-US" sz="1200" dirty="0">
                <a:solidFill>
                  <a:srgbClr val="000000"/>
                </a:solidFill>
                <a:latin typeface="Georgia Pro"/>
              </a:rPr>
              <a:t> que se </a:t>
            </a:r>
            <a:r>
              <a:rPr lang="en-US" sz="1200" dirty="0" err="1">
                <a:solidFill>
                  <a:srgbClr val="000000"/>
                </a:solidFill>
                <a:latin typeface="Georgia Pro"/>
              </a:rPr>
              <a:t>compromete</a:t>
            </a:r>
            <a:r>
              <a:rPr lang="en-US" sz="1200" dirty="0">
                <a:solidFill>
                  <a:srgbClr val="000000"/>
                </a:solidFill>
                <a:latin typeface="Georgia Pro"/>
              </a:rPr>
              <a:t> al 100% a </a:t>
            </a:r>
            <a:r>
              <a:rPr lang="en-US" sz="1200" dirty="0" err="1">
                <a:solidFill>
                  <a:srgbClr val="000000"/>
                </a:solidFill>
                <a:latin typeface="Georgia Pro"/>
              </a:rPr>
              <a:t>encontrar</a:t>
            </a:r>
            <a:r>
              <a:rPr lang="en-US" sz="1200" dirty="0">
                <a:solidFill>
                  <a:srgbClr val="000000"/>
                </a:solidFill>
                <a:latin typeface="Georgia Pro"/>
              </a:rPr>
              <a:t> la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propiedad</a:t>
            </a:r>
            <a:r>
              <a:rPr lang="en-US" sz="1200" dirty="0">
                <a:solidFill>
                  <a:srgbClr val="000000"/>
                </a:solidFill>
                <a:latin typeface="Georgia Pro"/>
              </a:rPr>
              <a:t> al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precio</a:t>
            </a:r>
            <a:r>
              <a:rPr lang="en-US" sz="1200" dirty="0">
                <a:solidFill>
                  <a:srgbClr val="000000"/>
                </a:solidFill>
                <a:latin typeface="Georgia Pro"/>
              </a:rPr>
              <a:t> sin </a:t>
            </a:r>
            <a:r>
              <a:rPr lang="en-US" sz="1200" dirty="0" err="1">
                <a:solidFill>
                  <a:srgbClr val="000000"/>
                </a:solidFill>
                <a:latin typeface="Georgia Pro"/>
              </a:rPr>
              <a:t>ningún</a:t>
            </a:r>
            <a:r>
              <a:rPr lang="en-US" sz="1200" dirty="0">
                <a:solidFill>
                  <a:srgbClr val="000000"/>
                </a:solidFill>
                <a:latin typeface="Georgia Pro"/>
              </a:rPr>
              <a:t> </a:t>
            </a:r>
            <a:r>
              <a:rPr lang="en-US" sz="1200" dirty="0" err="1">
                <a:solidFill>
                  <a:srgbClr val="000000"/>
                </a:solidFill>
                <a:latin typeface="Georgia Pro"/>
              </a:rPr>
              <a:t>conflicto</a:t>
            </a:r>
            <a:r>
              <a:rPr lang="en-US" sz="1200" dirty="0">
                <a:solidFill>
                  <a:srgbClr val="000000"/>
                </a:solidFill>
                <a:latin typeface="Georgia Pro"/>
              </a:rPr>
              <a:t> de </a:t>
            </a:r>
            <a:r>
              <a:rPr lang="en-US" sz="1200" dirty="0" err="1">
                <a:solidFill>
                  <a:srgbClr val="000000"/>
                </a:solidFill>
                <a:latin typeface="Georgia Pro"/>
              </a:rPr>
              <a:t>intereses</a:t>
            </a:r>
            <a:r>
              <a:rPr lang="en-US" sz="1200" dirty="0">
                <a:solidFill>
                  <a:srgbClr val="000000"/>
                </a:solidFill>
                <a:latin typeface="Georgia Pro"/>
              </a:rPr>
              <a:t>.</a:t>
            </a:r>
          </a:p>
          <a:p>
            <a:pPr algn="just">
              <a:lnSpc>
                <a:spcPts val="1679"/>
              </a:lnSpc>
              <a:spcBef>
                <a:spcPct val="0"/>
              </a:spcBef>
            </a:pPr>
            <a:endParaRPr lang="en-US" sz="1200" dirty="0">
              <a:solidFill>
                <a:srgbClr val="000000"/>
              </a:solidFill>
              <a:latin typeface="Georgia Pro"/>
            </a:endParaRPr>
          </a:p>
          <a:p>
            <a:pPr algn="just">
              <a:lnSpc>
                <a:spcPts val="1679"/>
              </a:lnSpc>
              <a:spcBef>
                <a:spcPct val="0"/>
              </a:spcBef>
            </a:pPr>
            <a:r>
              <a:rPr lang="en-US" sz="1200" dirty="0" err="1">
                <a:solidFill>
                  <a:srgbClr val="000000"/>
                </a:solidFill>
                <a:latin typeface="Georgia Pro Bold"/>
              </a:rPr>
              <a:t>Divulgación</a:t>
            </a:r>
            <a:r>
              <a:rPr lang="en-US" sz="1200" dirty="0">
                <a:solidFill>
                  <a:srgbClr val="000000"/>
                </a:solidFill>
                <a:latin typeface="Georgia Pro Bold"/>
              </a:rPr>
              <a:t> </a:t>
            </a:r>
            <a:r>
              <a:rPr lang="en-US" sz="1200" dirty="0" err="1">
                <a:solidFill>
                  <a:srgbClr val="000000"/>
                </a:solidFill>
                <a:latin typeface="Georgia Pro Bold"/>
              </a:rPr>
              <a:t>completa</a:t>
            </a:r>
            <a:r>
              <a:rPr lang="en-US" sz="1200" dirty="0">
                <a:solidFill>
                  <a:srgbClr val="000000"/>
                </a:solidFill>
                <a:latin typeface="Georgia Pro Bold"/>
              </a:rPr>
              <a:t>: </a:t>
            </a:r>
            <a:r>
              <a:rPr lang="en-US" sz="1200" dirty="0">
                <a:solidFill>
                  <a:srgbClr val="000000"/>
                </a:solidFill>
                <a:latin typeface="Georgia Pro"/>
              </a:rPr>
              <a:t>Con un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dedicado</a:t>
            </a:r>
            <a:r>
              <a:rPr lang="en-US" sz="1200" dirty="0">
                <a:solidFill>
                  <a:srgbClr val="000000"/>
                </a:solidFill>
                <a:latin typeface="Georgia Pro"/>
              </a:rPr>
              <a:t> al comprador, </a:t>
            </a:r>
            <a:r>
              <a:rPr lang="en-US" sz="1200" dirty="0" err="1">
                <a:solidFill>
                  <a:srgbClr val="000000"/>
                </a:solidFill>
                <a:latin typeface="Georgia Pro"/>
              </a:rPr>
              <a:t>tienes</a:t>
            </a:r>
            <a:r>
              <a:rPr lang="en-US" sz="1200" dirty="0">
                <a:solidFill>
                  <a:srgbClr val="000000"/>
                </a:solidFill>
                <a:latin typeface="Georgia Pro"/>
              </a:rPr>
              <a:t> la </a:t>
            </a:r>
            <a:r>
              <a:rPr lang="en-US" sz="1200" dirty="0" err="1">
                <a:solidFill>
                  <a:srgbClr val="000000"/>
                </a:solidFill>
                <a:latin typeface="Georgia Pro"/>
              </a:rPr>
              <a:t>seguridad</a:t>
            </a:r>
            <a:r>
              <a:rPr lang="en-US" sz="1200" dirty="0">
                <a:solidFill>
                  <a:srgbClr val="000000"/>
                </a:solidFill>
                <a:latin typeface="Georgia Pro"/>
              </a:rPr>
              <a:t> de que </a:t>
            </a:r>
            <a:r>
              <a:rPr lang="en-US" sz="1200" dirty="0" err="1">
                <a:solidFill>
                  <a:srgbClr val="000000"/>
                </a:solidFill>
                <a:latin typeface="Georgia Pro"/>
              </a:rPr>
              <a:t>compartirá</a:t>
            </a:r>
            <a:r>
              <a:rPr lang="en-US" sz="1200" dirty="0">
                <a:solidFill>
                  <a:srgbClr val="000000"/>
                </a:solidFill>
                <a:latin typeface="Georgia Pro"/>
              </a:rPr>
              <a:t> </a:t>
            </a:r>
            <a:r>
              <a:rPr lang="en-US" sz="1200" dirty="0" err="1">
                <a:solidFill>
                  <a:srgbClr val="000000"/>
                </a:solidFill>
                <a:latin typeface="Georgia Pro"/>
              </a:rPr>
              <a:t>toda</a:t>
            </a:r>
            <a:r>
              <a:rPr lang="en-US" sz="1200" dirty="0">
                <a:solidFill>
                  <a:srgbClr val="000000"/>
                </a:solidFill>
                <a:latin typeface="Georgia Pro"/>
              </a:rPr>
              <a:t> la </a:t>
            </a:r>
            <a:r>
              <a:rPr lang="en-US" sz="1200" dirty="0" err="1">
                <a:solidFill>
                  <a:srgbClr val="000000"/>
                </a:solidFill>
                <a:latin typeface="Georgia Pro"/>
              </a:rPr>
              <a:t>información</a:t>
            </a:r>
            <a:r>
              <a:rPr lang="en-US" sz="1200" dirty="0">
                <a:solidFill>
                  <a:srgbClr val="000000"/>
                </a:solidFill>
                <a:latin typeface="Georgia Pro"/>
              </a:rPr>
              <a:t> </a:t>
            </a:r>
            <a:r>
              <a:rPr lang="en-US" sz="1200" dirty="0" err="1">
                <a:solidFill>
                  <a:srgbClr val="000000"/>
                </a:solidFill>
                <a:latin typeface="Georgia Pro"/>
              </a:rPr>
              <a:t>conocida</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estado</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historial</a:t>
            </a:r>
            <a:r>
              <a:rPr lang="en-US" sz="1200" dirty="0">
                <a:solidFill>
                  <a:srgbClr val="000000"/>
                </a:solidFill>
                <a:latin typeface="Georgia Pro"/>
              </a:rPr>
              <a:t> y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posibles</a:t>
            </a:r>
            <a:r>
              <a:rPr lang="en-US" sz="1200" dirty="0">
                <a:solidFill>
                  <a:srgbClr val="000000"/>
                </a:solidFill>
                <a:latin typeface="Georgia Pro"/>
              </a:rPr>
              <a:t> </a:t>
            </a:r>
            <a:r>
              <a:rPr lang="en-US" sz="1200" dirty="0" err="1">
                <a:solidFill>
                  <a:srgbClr val="000000"/>
                </a:solidFill>
                <a:latin typeface="Georgia Pro"/>
              </a:rPr>
              <a:t>problemas</a:t>
            </a:r>
            <a:r>
              <a:rPr lang="en-US" sz="1200" dirty="0">
                <a:solidFill>
                  <a:srgbClr val="000000"/>
                </a:solidFill>
                <a:latin typeface="Georgia Pro"/>
              </a:rPr>
              <a:t> de la </a:t>
            </a:r>
            <a:r>
              <a:rPr lang="en-US" sz="1200" dirty="0" err="1">
                <a:solidFill>
                  <a:srgbClr val="000000"/>
                </a:solidFill>
                <a:latin typeface="Georgia Pro"/>
              </a:rPr>
              <a:t>propiedad</a:t>
            </a:r>
            <a:r>
              <a:rPr lang="en-US" sz="1200" dirty="0">
                <a:solidFill>
                  <a:srgbClr val="000000"/>
                </a:solidFill>
                <a:latin typeface="Georgia Pro"/>
              </a:rPr>
              <a:t>, lo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permitirá</a:t>
            </a:r>
            <a:r>
              <a:rPr lang="en-US" sz="1200" dirty="0">
                <a:solidFill>
                  <a:srgbClr val="000000"/>
                </a:solidFill>
                <a:latin typeface="Georgia Pro"/>
              </a:rPr>
              <a:t> </a:t>
            </a:r>
            <a:r>
              <a:rPr lang="en-US" sz="1200" dirty="0" err="1">
                <a:solidFill>
                  <a:srgbClr val="000000"/>
                </a:solidFill>
                <a:latin typeface="Georgia Pro"/>
              </a:rPr>
              <a:t>tomar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decisión</a:t>
            </a:r>
            <a:r>
              <a:rPr lang="en-US" sz="1200" dirty="0">
                <a:solidFill>
                  <a:srgbClr val="000000"/>
                </a:solidFill>
                <a:latin typeface="Georgia Pro"/>
              </a:rPr>
              <a:t> con </a:t>
            </a:r>
            <a:r>
              <a:rPr lang="en-US" sz="1200" dirty="0" err="1">
                <a:solidFill>
                  <a:srgbClr val="000000"/>
                </a:solidFill>
                <a:latin typeface="Georgia Pro"/>
              </a:rPr>
              <a:t>conocimiento</a:t>
            </a:r>
            <a:r>
              <a:rPr lang="en-US" sz="1200" dirty="0">
                <a:solidFill>
                  <a:srgbClr val="000000"/>
                </a:solidFill>
                <a:latin typeface="Georgia Pro"/>
              </a:rPr>
              <a:t> de causa. </a:t>
            </a:r>
          </a:p>
          <a:p>
            <a:pPr algn="just">
              <a:lnSpc>
                <a:spcPts val="1679"/>
              </a:lnSpc>
              <a:spcBef>
                <a:spcPct val="0"/>
              </a:spcBef>
            </a:pPr>
            <a:endParaRPr lang="en-US" sz="1200" dirty="0">
              <a:solidFill>
                <a:srgbClr val="000000"/>
              </a:solidFill>
              <a:latin typeface="Georgia Pro"/>
            </a:endParaRPr>
          </a:p>
          <a:p>
            <a:pPr algn="just">
              <a:lnSpc>
                <a:spcPts val="1679"/>
              </a:lnSpc>
              <a:spcBef>
                <a:spcPct val="0"/>
              </a:spcBef>
            </a:pPr>
            <a:r>
              <a:rPr lang="en-US" sz="1200" dirty="0" err="1">
                <a:solidFill>
                  <a:srgbClr val="000000"/>
                </a:solidFill>
                <a:latin typeface="Georgia Pro Bold"/>
              </a:rPr>
              <a:t>Negociación</a:t>
            </a:r>
            <a:r>
              <a:rPr lang="en-US" sz="1200" dirty="0">
                <a:solidFill>
                  <a:srgbClr val="000000"/>
                </a:solidFill>
                <a:latin typeface="Georgia Pro Bold"/>
              </a:rPr>
              <a:t> </a:t>
            </a:r>
            <a:r>
              <a:rPr lang="en-US" sz="1200" dirty="0" err="1">
                <a:solidFill>
                  <a:srgbClr val="000000"/>
                </a:solidFill>
                <a:latin typeface="Georgia Pro Bold"/>
              </a:rPr>
              <a:t>experta</a:t>
            </a:r>
            <a:r>
              <a:rPr lang="en-US" sz="1200" dirty="0">
                <a:solidFill>
                  <a:srgbClr val="000000"/>
                </a:solidFill>
                <a:latin typeface="Georgia Pro Bold"/>
              </a:rPr>
              <a:t>: </a:t>
            </a:r>
            <a:r>
              <a:rPr lang="en-US" sz="1200" dirty="0">
                <a:solidFill>
                  <a:srgbClr val="000000"/>
                </a:solidFill>
                <a:latin typeface="Georgia Pro"/>
              </a:rPr>
              <a:t>Tu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negociará</a:t>
            </a:r>
            <a:r>
              <a:rPr lang="en-US" sz="1200" dirty="0">
                <a:solidFill>
                  <a:srgbClr val="000000"/>
                </a:solidFill>
                <a:latin typeface="Georgia Pro"/>
              </a:rPr>
              <a:t> </a:t>
            </a:r>
            <a:r>
              <a:rPr lang="en-US" sz="1200" dirty="0" err="1">
                <a:solidFill>
                  <a:srgbClr val="000000"/>
                </a:solidFill>
                <a:latin typeface="Georgia Pro"/>
              </a:rPr>
              <a:t>únicamente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nombre</a:t>
            </a:r>
            <a:r>
              <a:rPr lang="en-US" sz="1200" dirty="0">
                <a:solidFill>
                  <a:srgbClr val="000000"/>
                </a:solidFill>
                <a:latin typeface="Georgia Pro"/>
              </a:rPr>
              <a:t>, con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objetivo</a:t>
            </a:r>
            <a:r>
              <a:rPr lang="en-US" sz="1200" dirty="0">
                <a:solidFill>
                  <a:srgbClr val="000000"/>
                </a:solidFill>
                <a:latin typeface="Georgia Pro"/>
              </a:rPr>
              <a:t> de </a:t>
            </a:r>
            <a:r>
              <a:rPr lang="en-US" sz="1200" dirty="0" err="1">
                <a:solidFill>
                  <a:srgbClr val="000000"/>
                </a:solidFill>
                <a:latin typeface="Georgia Pro"/>
              </a:rPr>
              <a:t>conseguir</a:t>
            </a:r>
            <a:r>
              <a:rPr lang="en-US" sz="1200" dirty="0">
                <a:solidFill>
                  <a:srgbClr val="000000"/>
                </a:solidFill>
                <a:latin typeface="Georgia Pro"/>
              </a:rPr>
              <a:t> las </a:t>
            </a:r>
            <a:r>
              <a:rPr lang="en-US" sz="1200" dirty="0" err="1">
                <a:solidFill>
                  <a:srgbClr val="000000"/>
                </a:solidFill>
                <a:latin typeface="Georgia Pro"/>
              </a:rPr>
              <a:t>mejores</a:t>
            </a:r>
            <a:r>
              <a:rPr lang="en-US" sz="1200" dirty="0">
                <a:solidFill>
                  <a:srgbClr val="000000"/>
                </a:solidFill>
                <a:latin typeface="Georgia Pro"/>
              </a:rPr>
              <a:t> </a:t>
            </a:r>
            <a:r>
              <a:rPr lang="en-US" sz="1200" dirty="0" err="1">
                <a:solidFill>
                  <a:srgbClr val="000000"/>
                </a:solidFill>
                <a:latin typeface="Georgia Pro"/>
              </a:rPr>
              <a:t>condiciones</a:t>
            </a:r>
            <a:r>
              <a:rPr lang="en-US" sz="1200" dirty="0">
                <a:solidFill>
                  <a:srgbClr val="000000"/>
                </a:solidFill>
                <a:latin typeface="Georgia Pro"/>
              </a:rPr>
              <a:t> y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mejor</a:t>
            </a:r>
            <a:r>
              <a:rPr lang="en-US" sz="1200" dirty="0">
                <a:solidFill>
                  <a:srgbClr val="000000"/>
                </a:solidFill>
                <a:latin typeface="Georgia Pro"/>
              </a:rPr>
              <a:t> </a:t>
            </a:r>
            <a:r>
              <a:rPr lang="en-US" sz="1200" dirty="0" err="1">
                <a:solidFill>
                  <a:srgbClr val="000000"/>
                </a:solidFill>
                <a:latin typeface="Georgia Pro"/>
              </a:rPr>
              <a:t>precio</a:t>
            </a:r>
            <a:r>
              <a:rPr lang="en-US" sz="1200" dirty="0">
                <a:solidFill>
                  <a:srgbClr val="000000"/>
                </a:solidFill>
                <a:latin typeface="Georgia Pro"/>
              </a:rPr>
              <a:t>, sin </a:t>
            </a:r>
            <a:r>
              <a:rPr lang="en-US" sz="1200" dirty="0" err="1">
                <a:solidFill>
                  <a:srgbClr val="000000"/>
                </a:solidFill>
                <a:latin typeface="Georgia Pro"/>
              </a:rPr>
              <a:t>perder</a:t>
            </a:r>
            <a:r>
              <a:rPr lang="en-US" sz="1200" dirty="0">
                <a:solidFill>
                  <a:srgbClr val="000000"/>
                </a:solidFill>
                <a:latin typeface="Georgia Pro"/>
              </a:rPr>
              <a:t> de vista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objetivos</a:t>
            </a:r>
            <a:r>
              <a:rPr lang="en-US" sz="1200" dirty="0">
                <a:solidFill>
                  <a:srgbClr val="000000"/>
                </a:solidFill>
                <a:latin typeface="Georgia Pro"/>
              </a:rPr>
              <a:t>. Su </a:t>
            </a:r>
            <a:r>
              <a:rPr lang="en-US" sz="1200" dirty="0" err="1">
                <a:solidFill>
                  <a:srgbClr val="000000"/>
                </a:solidFill>
                <a:latin typeface="Georgia Pro"/>
              </a:rPr>
              <a:t>experiencia</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tácticas</a:t>
            </a:r>
            <a:r>
              <a:rPr lang="en-US" sz="1200" dirty="0">
                <a:solidFill>
                  <a:srgbClr val="000000"/>
                </a:solidFill>
                <a:latin typeface="Georgia Pro"/>
              </a:rPr>
              <a:t> de </a:t>
            </a:r>
            <a:r>
              <a:rPr lang="en-US" sz="1200" dirty="0" err="1">
                <a:solidFill>
                  <a:srgbClr val="000000"/>
                </a:solidFill>
                <a:latin typeface="Georgia Pro"/>
              </a:rPr>
              <a:t>negociación</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suponer</a:t>
            </a:r>
            <a:r>
              <a:rPr lang="en-US" sz="1200" dirty="0">
                <a:solidFill>
                  <a:srgbClr val="000000"/>
                </a:solidFill>
                <a:latin typeface="Georgia Pro"/>
              </a:rPr>
              <a:t> un </a:t>
            </a:r>
            <a:r>
              <a:rPr lang="en-US" sz="1200" dirty="0" err="1">
                <a:solidFill>
                  <a:srgbClr val="000000"/>
                </a:solidFill>
                <a:latin typeface="Georgia Pro"/>
              </a:rPr>
              <a:t>importante</a:t>
            </a:r>
            <a:r>
              <a:rPr lang="en-US" sz="1200" dirty="0">
                <a:solidFill>
                  <a:srgbClr val="000000"/>
                </a:solidFill>
                <a:latin typeface="Georgia Pro"/>
              </a:rPr>
              <a:t> </a:t>
            </a:r>
            <a:r>
              <a:rPr lang="en-US" sz="1200" dirty="0" err="1">
                <a:solidFill>
                  <a:srgbClr val="000000"/>
                </a:solidFill>
                <a:latin typeface="Georgia Pro"/>
              </a:rPr>
              <a:t>ahorro</a:t>
            </a:r>
            <a:r>
              <a:rPr lang="en-US" sz="1200" dirty="0">
                <a:solidFill>
                  <a:srgbClr val="000000"/>
                </a:solidFill>
                <a:latin typeface="Georgia Pro"/>
              </a:rPr>
              <a:t> y </a:t>
            </a:r>
            <a:r>
              <a:rPr lang="en-US" sz="1200" dirty="0" err="1">
                <a:solidFill>
                  <a:srgbClr val="000000"/>
                </a:solidFill>
                <a:latin typeface="Georgia Pro"/>
              </a:rPr>
              <a:t>unas</a:t>
            </a:r>
            <a:r>
              <a:rPr lang="en-US" sz="1200" dirty="0">
                <a:solidFill>
                  <a:srgbClr val="000000"/>
                </a:solidFill>
                <a:latin typeface="Georgia Pro"/>
              </a:rPr>
              <a:t> </a:t>
            </a:r>
            <a:r>
              <a:rPr lang="en-US" sz="1200" dirty="0" err="1">
                <a:solidFill>
                  <a:srgbClr val="000000"/>
                </a:solidFill>
                <a:latin typeface="Georgia Pro"/>
              </a:rPr>
              <a:t>condiciones</a:t>
            </a:r>
            <a:r>
              <a:rPr lang="en-US" sz="1200" dirty="0">
                <a:solidFill>
                  <a:srgbClr val="000000"/>
                </a:solidFill>
                <a:latin typeface="Georgia Pro"/>
              </a:rPr>
              <a:t> </a:t>
            </a:r>
            <a:r>
              <a:rPr lang="en-US" sz="1200" dirty="0" err="1">
                <a:solidFill>
                  <a:srgbClr val="000000"/>
                </a:solidFill>
                <a:latin typeface="Georgia Pro"/>
              </a:rPr>
              <a:t>contractuales</a:t>
            </a:r>
            <a:r>
              <a:rPr lang="en-US" sz="1200" dirty="0">
                <a:solidFill>
                  <a:srgbClr val="000000"/>
                </a:solidFill>
                <a:latin typeface="Georgia Pro"/>
              </a:rPr>
              <a:t> </a:t>
            </a:r>
            <a:r>
              <a:rPr lang="en-US" sz="1200" dirty="0" err="1">
                <a:solidFill>
                  <a:srgbClr val="000000"/>
                </a:solidFill>
                <a:latin typeface="Georgia Pro"/>
              </a:rPr>
              <a:t>más</a:t>
            </a:r>
            <a:r>
              <a:rPr lang="en-US" sz="1200" dirty="0">
                <a:solidFill>
                  <a:srgbClr val="000000"/>
                </a:solidFill>
                <a:latin typeface="Georgia Pro"/>
              </a:rPr>
              <a:t> </a:t>
            </a:r>
            <a:r>
              <a:rPr lang="en-US" sz="1200" dirty="0" err="1">
                <a:solidFill>
                  <a:srgbClr val="000000"/>
                </a:solidFill>
                <a:latin typeface="Georgia Pro"/>
              </a:rPr>
              <a:t>favorables</a:t>
            </a:r>
            <a:r>
              <a:rPr lang="en-US" sz="1200" dirty="0">
                <a:solidFill>
                  <a:srgbClr val="000000"/>
                </a:solidFill>
                <a:latin typeface="Georgia Pro"/>
              </a:rPr>
              <a:t> para </a:t>
            </a:r>
            <a:r>
              <a:rPr lang="en-US" sz="1200" dirty="0" err="1">
                <a:solidFill>
                  <a:srgbClr val="000000"/>
                </a:solidFill>
                <a:latin typeface="Georgia Pro"/>
              </a:rPr>
              <a:t>ti</a:t>
            </a:r>
            <a:r>
              <a:rPr lang="en-US" sz="1200" dirty="0">
                <a:solidFill>
                  <a:srgbClr val="000000"/>
                </a:solidFill>
                <a:latin typeface="Georgia Pro"/>
              </a:rPr>
              <a:t>. </a:t>
            </a:r>
          </a:p>
        </p:txBody>
      </p:sp>
      <p:grpSp>
        <p:nvGrpSpPr>
          <p:cNvPr id="16" name="Group 16"/>
          <p:cNvGrpSpPr/>
          <p:nvPr/>
        </p:nvGrpSpPr>
        <p:grpSpPr>
          <a:xfrm>
            <a:off x="-93720" y="9611929"/>
            <a:ext cx="7989642" cy="446471"/>
            <a:chOff x="0" y="0"/>
            <a:chExt cx="2785060" cy="155633"/>
          </a:xfrm>
        </p:grpSpPr>
        <p:sp>
          <p:nvSpPr>
            <p:cNvPr id="17" name="Freeform 17"/>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8" name="TextBox 18"/>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9" name="TextBox 19"/>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sp>
        <p:nvSpPr>
          <p:cNvPr id="2" name="Freeform 2"/>
          <p:cNvSpPr/>
          <p:nvPr/>
        </p:nvSpPr>
        <p:spPr>
          <a:xfrm>
            <a:off x="-232423" y="-293416"/>
            <a:ext cx="8292660" cy="6110774"/>
          </a:xfrm>
          <a:custGeom>
            <a:avLst/>
            <a:gdLst/>
            <a:ahLst/>
            <a:cxnLst/>
            <a:rect l="l" t="t" r="r" b="b"/>
            <a:pathLst>
              <a:path w="8292660" h="6110774">
                <a:moveTo>
                  <a:pt x="0" y="0"/>
                </a:moveTo>
                <a:lnTo>
                  <a:pt x="8292660" y="0"/>
                </a:lnTo>
                <a:lnTo>
                  <a:pt x="8292660" y="6110774"/>
                </a:lnTo>
                <a:lnTo>
                  <a:pt x="0" y="6110774"/>
                </a:lnTo>
                <a:lnTo>
                  <a:pt x="0" y="0"/>
                </a:lnTo>
                <a:close/>
              </a:path>
            </a:pathLst>
          </a:custGeom>
          <a:blipFill>
            <a:blip r:embed="rId2" cstate="email">
              <a:extLst>
                <a:ext uri="{28A0092B-C50C-407E-A947-70E740481C1C}">
                  <a14:useLocalDpi xmlns:a14="http://schemas.microsoft.com/office/drawing/2010/main"/>
                </a:ext>
              </a:extLst>
            </a:blip>
            <a:stretch>
              <a:fillRect l="-5232" r="-5232"/>
            </a:stretch>
          </a:blipFill>
        </p:spPr>
        <p:txBody>
          <a:bodyPr/>
          <a:lstStyle/>
          <a:p>
            <a:endParaRPr lang="en-US"/>
          </a:p>
        </p:txBody>
      </p:sp>
      <p:grpSp>
        <p:nvGrpSpPr>
          <p:cNvPr id="3" name="Group 3"/>
          <p:cNvGrpSpPr/>
          <p:nvPr/>
        </p:nvGrpSpPr>
        <p:grpSpPr>
          <a:xfrm>
            <a:off x="0" y="0"/>
            <a:ext cx="7772400" cy="5817358"/>
            <a:chOff x="0" y="0"/>
            <a:chExt cx="614116" cy="459643"/>
          </a:xfrm>
        </p:grpSpPr>
        <p:sp>
          <p:nvSpPr>
            <p:cNvPr id="4" name="Freeform 4"/>
            <p:cNvSpPr/>
            <p:nvPr/>
          </p:nvSpPr>
          <p:spPr>
            <a:xfrm>
              <a:off x="0" y="0"/>
              <a:ext cx="614116" cy="459643"/>
            </a:xfrm>
            <a:custGeom>
              <a:avLst/>
              <a:gdLst/>
              <a:ahLst/>
              <a:cxnLst/>
              <a:rect l="l" t="t" r="r" b="b"/>
              <a:pathLst>
                <a:path w="614116" h="459643">
                  <a:moveTo>
                    <a:pt x="0" y="0"/>
                  </a:moveTo>
                  <a:lnTo>
                    <a:pt x="614116" y="0"/>
                  </a:lnTo>
                  <a:lnTo>
                    <a:pt x="614116" y="459643"/>
                  </a:lnTo>
                  <a:lnTo>
                    <a:pt x="0" y="459643"/>
                  </a:lnTo>
                  <a:close/>
                </a:path>
              </a:pathLst>
            </a:custGeom>
            <a:solidFill>
              <a:srgbClr val="171717">
                <a:alpha val="49804"/>
              </a:srgbClr>
            </a:solidFill>
          </p:spPr>
          <p:txBody>
            <a:bodyPr/>
            <a:lstStyle/>
            <a:p>
              <a:endParaRPr lang="en-US"/>
            </a:p>
          </p:txBody>
        </p:sp>
        <p:sp>
          <p:nvSpPr>
            <p:cNvPr id="5" name="TextBox 5"/>
            <p:cNvSpPr txBox="1"/>
            <p:nvPr/>
          </p:nvSpPr>
          <p:spPr>
            <a:xfrm>
              <a:off x="0" y="-28575"/>
              <a:ext cx="614116" cy="488218"/>
            </a:xfrm>
            <a:prstGeom prst="rect">
              <a:avLst/>
            </a:prstGeom>
          </p:spPr>
          <p:txBody>
            <a:bodyPr lIns="50800" tIns="50800" rIns="50800" bIns="50800" rtlCol="0" anchor="ctr"/>
            <a:lstStyle/>
            <a:p>
              <a:pPr algn="ctr">
                <a:lnSpc>
                  <a:spcPts val="1526"/>
                </a:lnSpc>
              </a:pPr>
              <a:endParaRPr/>
            </a:p>
          </p:txBody>
        </p:sp>
      </p:grpSp>
      <p:sp>
        <p:nvSpPr>
          <p:cNvPr id="6" name="TextBox 6"/>
          <p:cNvSpPr txBox="1"/>
          <p:nvPr/>
        </p:nvSpPr>
        <p:spPr>
          <a:xfrm>
            <a:off x="1138785" y="3338441"/>
            <a:ext cx="5494831" cy="1134491"/>
          </a:xfrm>
          <a:prstGeom prst="rect">
            <a:avLst/>
          </a:prstGeom>
        </p:spPr>
        <p:txBody>
          <a:bodyPr lIns="0" tIns="0" rIns="0" bIns="0" rtlCol="0" anchor="t">
            <a:spAutoFit/>
          </a:bodyPr>
          <a:lstStyle/>
          <a:p>
            <a:pPr algn="ctr">
              <a:lnSpc>
                <a:spcPts val="4521"/>
              </a:lnSpc>
            </a:pPr>
            <a:r>
              <a:rPr lang="en-US" sz="3399" spc="135">
                <a:solidFill>
                  <a:srgbClr val="FFFFFF"/>
                </a:solidFill>
                <a:latin typeface="Georgia Pro"/>
              </a:rPr>
              <a:t>QUE EMPIECE LA BÚSQUEDA DE CASA</a:t>
            </a:r>
          </a:p>
        </p:txBody>
      </p:sp>
      <p:grpSp>
        <p:nvGrpSpPr>
          <p:cNvPr id="7" name="Group 7"/>
          <p:cNvGrpSpPr/>
          <p:nvPr/>
        </p:nvGrpSpPr>
        <p:grpSpPr>
          <a:xfrm>
            <a:off x="3121728" y="8172245"/>
            <a:ext cx="1528944" cy="160536"/>
            <a:chOff x="0" y="0"/>
            <a:chExt cx="1451458" cy="152400"/>
          </a:xfrm>
        </p:grpSpPr>
        <p:sp>
          <p:nvSpPr>
            <p:cNvPr id="8" name="Freeform 8"/>
            <p:cNvSpPr/>
            <p:nvPr/>
          </p:nvSpPr>
          <p:spPr>
            <a:xfrm>
              <a:off x="0" y="0"/>
              <a:ext cx="1451458" cy="152400"/>
            </a:xfrm>
            <a:custGeom>
              <a:avLst/>
              <a:gdLst/>
              <a:ahLst/>
              <a:cxnLst/>
              <a:rect l="l" t="t" r="r" b="b"/>
              <a:pathLst>
                <a:path w="1451458" h="152400">
                  <a:moveTo>
                    <a:pt x="0" y="0"/>
                  </a:moveTo>
                  <a:lnTo>
                    <a:pt x="1451458" y="0"/>
                  </a:lnTo>
                  <a:lnTo>
                    <a:pt x="1451458" y="152400"/>
                  </a:lnTo>
                  <a:lnTo>
                    <a:pt x="0" y="152400"/>
                  </a:lnTo>
                  <a:close/>
                </a:path>
              </a:pathLst>
            </a:custGeom>
            <a:solidFill>
              <a:srgbClr val="292929"/>
            </a:solidFill>
          </p:spPr>
          <p:txBody>
            <a:bodyPr/>
            <a:lstStyle/>
            <a:p>
              <a:endParaRPr lang="en-US"/>
            </a:p>
          </p:txBody>
        </p:sp>
      </p:grpSp>
      <p:sp>
        <p:nvSpPr>
          <p:cNvPr id="9" name="TextBox 9"/>
          <p:cNvSpPr txBox="1"/>
          <p:nvPr/>
        </p:nvSpPr>
        <p:spPr>
          <a:xfrm>
            <a:off x="1695646" y="6368407"/>
            <a:ext cx="4381108" cy="1343025"/>
          </a:xfrm>
          <a:prstGeom prst="rect">
            <a:avLst/>
          </a:prstGeom>
        </p:spPr>
        <p:txBody>
          <a:bodyPr lIns="0" tIns="0" rIns="0" bIns="0" rtlCol="0" anchor="t">
            <a:spAutoFit/>
          </a:bodyPr>
          <a:lstStyle/>
          <a:p>
            <a:pPr algn="ctr">
              <a:lnSpc>
                <a:spcPts val="2160"/>
              </a:lnSpc>
            </a:pPr>
            <a:r>
              <a:rPr lang="en-US" sz="1800">
                <a:solidFill>
                  <a:srgbClr val="000000"/>
                </a:solidFill>
                <a:latin typeface="Georgia Pro Bold"/>
              </a:rPr>
              <a:t>¡Ésta es la parte emocionante! </a:t>
            </a:r>
          </a:p>
          <a:p>
            <a:pPr algn="ctr">
              <a:lnSpc>
                <a:spcPts val="2160"/>
              </a:lnSpc>
            </a:pPr>
            <a:endParaRPr lang="en-US" sz="1800">
              <a:solidFill>
                <a:srgbClr val="000000"/>
              </a:solidFill>
              <a:latin typeface="Georgia Pro Bold"/>
            </a:endParaRPr>
          </a:p>
          <a:p>
            <a:pPr algn="ctr">
              <a:lnSpc>
                <a:spcPts val="2160"/>
              </a:lnSpc>
            </a:pPr>
            <a:r>
              <a:rPr lang="en-US" sz="1800">
                <a:solidFill>
                  <a:srgbClr val="000000"/>
                </a:solidFill>
                <a:latin typeface="Georgia Pro"/>
              </a:rPr>
              <a:t>Te has estado preparando, tus objetivos, tus esperanzas y sueños, ¡y ahora es el momento de ir de compras!</a:t>
            </a:r>
          </a:p>
        </p:txBody>
      </p:sp>
      <p:grpSp>
        <p:nvGrpSpPr>
          <p:cNvPr id="10" name="Group 10"/>
          <p:cNvGrpSpPr/>
          <p:nvPr/>
        </p:nvGrpSpPr>
        <p:grpSpPr>
          <a:xfrm>
            <a:off x="-93720" y="9611929"/>
            <a:ext cx="7989642" cy="446471"/>
            <a:chOff x="0" y="0"/>
            <a:chExt cx="2785060" cy="155633"/>
          </a:xfrm>
        </p:grpSpPr>
        <p:sp>
          <p:nvSpPr>
            <p:cNvPr id="11" name="Freeform 11"/>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2" name="TextBox 12"/>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3" name="TextBox 13"/>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 y="-114300"/>
            <a:ext cx="8001000" cy="10287000"/>
          </a:xfrm>
          <a:custGeom>
            <a:avLst/>
            <a:gdLst/>
            <a:ahLst/>
            <a:cxnLst/>
            <a:rect l="l" t="t" r="r" b="b"/>
            <a:pathLst>
              <a:path w="8001000" h="10287000">
                <a:moveTo>
                  <a:pt x="0" y="0"/>
                </a:moveTo>
                <a:lnTo>
                  <a:pt x="8001000" y="0"/>
                </a:lnTo>
                <a:lnTo>
                  <a:pt x="8001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l="-46488" r="-46488"/>
            </a:stretch>
          </a:blipFill>
        </p:spPr>
        <p:txBody>
          <a:bodyPr/>
          <a:lstStyle/>
          <a:p>
            <a:endParaRPr lang="en-US"/>
          </a:p>
        </p:txBody>
      </p:sp>
      <p:grpSp>
        <p:nvGrpSpPr>
          <p:cNvPr id="3" name="Group 3"/>
          <p:cNvGrpSpPr/>
          <p:nvPr/>
        </p:nvGrpSpPr>
        <p:grpSpPr>
          <a:xfrm rot="-10800000">
            <a:off x="0" y="0"/>
            <a:ext cx="7772400" cy="10058400"/>
            <a:chOff x="0" y="0"/>
            <a:chExt cx="9094324" cy="11769126"/>
          </a:xfrm>
        </p:grpSpPr>
        <p:sp>
          <p:nvSpPr>
            <p:cNvPr id="4" name="Freeform 4"/>
            <p:cNvSpPr/>
            <p:nvPr/>
          </p:nvSpPr>
          <p:spPr>
            <a:xfrm>
              <a:off x="0" y="0"/>
              <a:ext cx="9094325" cy="11769126"/>
            </a:xfrm>
            <a:custGeom>
              <a:avLst/>
              <a:gdLst/>
              <a:ahLst/>
              <a:cxnLst/>
              <a:rect l="l" t="t" r="r" b="b"/>
              <a:pathLst>
                <a:path w="9094325" h="11769126">
                  <a:moveTo>
                    <a:pt x="0" y="0"/>
                  </a:moveTo>
                  <a:lnTo>
                    <a:pt x="9094325" y="0"/>
                  </a:lnTo>
                  <a:lnTo>
                    <a:pt x="9094325" y="11769126"/>
                  </a:lnTo>
                  <a:lnTo>
                    <a:pt x="0" y="11769126"/>
                  </a:lnTo>
                  <a:close/>
                </a:path>
              </a:pathLst>
            </a:custGeom>
            <a:solidFill>
              <a:srgbClr val="292929"/>
            </a:solidFill>
          </p:spPr>
          <p:txBody>
            <a:bodyPr/>
            <a:lstStyle/>
            <a:p>
              <a:endParaRPr lang="en-US"/>
            </a:p>
          </p:txBody>
        </p:sp>
      </p:grpSp>
      <p:sp>
        <p:nvSpPr>
          <p:cNvPr id="5" name="TextBox 5"/>
          <p:cNvSpPr txBox="1"/>
          <p:nvPr/>
        </p:nvSpPr>
        <p:spPr>
          <a:xfrm>
            <a:off x="615093" y="1585835"/>
            <a:ext cx="6542214" cy="3769783"/>
          </a:xfrm>
          <a:prstGeom prst="rect">
            <a:avLst/>
          </a:prstGeom>
        </p:spPr>
        <p:txBody>
          <a:bodyPr lIns="0" tIns="0" rIns="0" bIns="0" rtlCol="0" anchor="t">
            <a:spAutoFit/>
          </a:bodyPr>
          <a:lstStyle/>
          <a:p>
            <a:pPr algn="just">
              <a:lnSpc>
                <a:spcPts val="1793"/>
              </a:lnSpc>
            </a:pPr>
            <a:r>
              <a:rPr lang="en-US" sz="1494">
                <a:solidFill>
                  <a:srgbClr val="FFFFFF"/>
                </a:solidFill>
                <a:latin typeface="Georgia Pro"/>
              </a:rPr>
              <a:t>No podemos evitar soñar despiertos con vivir en una casa nueva, pensando en cómo decoraríamos y crearíamos nuestros propios espacios especiales, pero incluso en medio de los sueños, es importante que hagamos DOS listas cuando consideremos la compra de una casa.</a:t>
            </a:r>
          </a:p>
          <a:p>
            <a:pPr algn="just">
              <a:lnSpc>
                <a:spcPts val="1793"/>
              </a:lnSpc>
            </a:pPr>
            <a:endParaRPr lang="en-US" sz="1494">
              <a:solidFill>
                <a:srgbClr val="FFFFFF"/>
              </a:solidFill>
              <a:latin typeface="Georgia Pro"/>
            </a:endParaRPr>
          </a:p>
          <a:p>
            <a:pPr algn="just">
              <a:lnSpc>
                <a:spcPts val="1793"/>
              </a:lnSpc>
            </a:pPr>
            <a:r>
              <a:rPr lang="en-US" sz="1494">
                <a:solidFill>
                  <a:srgbClr val="FFFFFF"/>
                </a:solidFill>
                <a:latin typeface="Georgia Pro"/>
              </a:rPr>
              <a:t>La primera lista, y la más importante, es la lista de lo "imprescindible". Es la lista de cosas no negociables que debe tener tu casa. ¿Trabajas desde casa y necesitas un espacio adecuado para tu negocio? ¿Tienes limitaciones de movilidad y necesitas una casa de una sola planta o con pocas escaleras? ¿Planeas aumentar la familia en un futuro próximo y necesitas varios dormitorios? ¿Cocinar platos gourmet es tu pasión y necesitas una cocina grande?</a:t>
            </a:r>
          </a:p>
          <a:p>
            <a:pPr algn="just">
              <a:lnSpc>
                <a:spcPts val="1793"/>
              </a:lnSpc>
            </a:pPr>
            <a:endParaRPr lang="en-US" sz="1494">
              <a:solidFill>
                <a:srgbClr val="FFFFFF"/>
              </a:solidFill>
              <a:latin typeface="Georgia Pro"/>
            </a:endParaRPr>
          </a:p>
          <a:p>
            <a:pPr algn="just">
              <a:lnSpc>
                <a:spcPts val="1793"/>
              </a:lnSpc>
            </a:pPr>
            <a:r>
              <a:rPr lang="en-US" sz="1494">
                <a:solidFill>
                  <a:srgbClr val="FFFFFF"/>
                </a:solidFill>
                <a:latin typeface="Georgia Pro"/>
              </a:rPr>
              <a:t>La segunda lista es para todas las características que te gustarían, pero de las que podrías prescindir si encontraras una casa estupenda con todo lo que necesitas. ¿Una piscina enterrada, quizás? ¿Grandes ventanales con vistas a un gran patio trasero? ¿Electrodomésticos nuevos? Esta es la lista de los sueños, llena de cosas que realmente quieres pero que son negociables. </a:t>
            </a:r>
          </a:p>
        </p:txBody>
      </p:sp>
      <p:grpSp>
        <p:nvGrpSpPr>
          <p:cNvPr id="6" name="Group 6"/>
          <p:cNvGrpSpPr/>
          <p:nvPr/>
        </p:nvGrpSpPr>
        <p:grpSpPr>
          <a:xfrm>
            <a:off x="-93720" y="9611929"/>
            <a:ext cx="7989642" cy="446471"/>
            <a:chOff x="0" y="0"/>
            <a:chExt cx="2785060" cy="155633"/>
          </a:xfrm>
        </p:grpSpPr>
        <p:sp>
          <p:nvSpPr>
            <p:cNvPr id="7" name="Freeform 7"/>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8" name="TextBox 8"/>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grpSp>
        <p:nvGrpSpPr>
          <p:cNvPr id="9" name="Group 9"/>
          <p:cNvGrpSpPr/>
          <p:nvPr/>
        </p:nvGrpSpPr>
        <p:grpSpPr>
          <a:xfrm>
            <a:off x="452946" y="198133"/>
            <a:ext cx="6866508" cy="903285"/>
            <a:chOff x="0" y="0"/>
            <a:chExt cx="2393554" cy="314871"/>
          </a:xfrm>
        </p:grpSpPr>
        <p:sp>
          <p:nvSpPr>
            <p:cNvPr id="10" name="Freeform 10"/>
            <p:cNvSpPr/>
            <p:nvPr/>
          </p:nvSpPr>
          <p:spPr>
            <a:xfrm>
              <a:off x="0" y="0"/>
              <a:ext cx="2393554" cy="314871"/>
            </a:xfrm>
            <a:custGeom>
              <a:avLst/>
              <a:gdLst/>
              <a:ahLst/>
              <a:cxnLst/>
              <a:rect l="l" t="t" r="r" b="b"/>
              <a:pathLst>
                <a:path w="2393554" h="314871">
                  <a:moveTo>
                    <a:pt x="0" y="0"/>
                  </a:moveTo>
                  <a:lnTo>
                    <a:pt x="2393554" y="0"/>
                  </a:lnTo>
                  <a:lnTo>
                    <a:pt x="2393554" y="314871"/>
                  </a:lnTo>
                  <a:lnTo>
                    <a:pt x="0" y="314871"/>
                  </a:lnTo>
                  <a:close/>
                </a:path>
              </a:pathLst>
            </a:custGeom>
            <a:solidFill>
              <a:srgbClr val="FFFFFF"/>
            </a:solidFill>
          </p:spPr>
          <p:txBody>
            <a:bodyPr/>
            <a:lstStyle/>
            <a:p>
              <a:endParaRPr lang="en-US"/>
            </a:p>
          </p:txBody>
        </p:sp>
        <p:sp>
          <p:nvSpPr>
            <p:cNvPr id="11" name="TextBox 11"/>
            <p:cNvSpPr txBox="1"/>
            <p:nvPr/>
          </p:nvSpPr>
          <p:spPr>
            <a:xfrm>
              <a:off x="0" y="-28575"/>
              <a:ext cx="2393554" cy="343446"/>
            </a:xfrm>
            <a:prstGeom prst="rect">
              <a:avLst/>
            </a:prstGeom>
          </p:spPr>
          <p:txBody>
            <a:bodyPr lIns="50800" tIns="50800" rIns="50800" bIns="50800" rtlCol="0" anchor="ctr"/>
            <a:lstStyle/>
            <a:p>
              <a:pPr algn="ctr">
                <a:lnSpc>
                  <a:spcPts val="1526"/>
                </a:lnSpc>
              </a:pPr>
              <a:endParaRPr/>
            </a:p>
          </p:txBody>
        </p:sp>
      </p:grpSp>
      <p:sp>
        <p:nvSpPr>
          <p:cNvPr id="12" name="Freeform 12"/>
          <p:cNvSpPr/>
          <p:nvPr/>
        </p:nvSpPr>
        <p:spPr>
          <a:xfrm>
            <a:off x="1352948" y="5461468"/>
            <a:ext cx="5066503" cy="4150462"/>
          </a:xfrm>
          <a:custGeom>
            <a:avLst/>
            <a:gdLst/>
            <a:ahLst/>
            <a:cxnLst/>
            <a:rect l="l" t="t" r="r" b="b"/>
            <a:pathLst>
              <a:path w="5066503" h="4150462">
                <a:moveTo>
                  <a:pt x="0" y="0"/>
                </a:moveTo>
                <a:lnTo>
                  <a:pt x="5066504" y="0"/>
                </a:lnTo>
                <a:lnTo>
                  <a:pt x="5066504" y="4150461"/>
                </a:lnTo>
                <a:lnTo>
                  <a:pt x="0" y="4150461"/>
                </a:lnTo>
                <a:lnTo>
                  <a:pt x="0" y="0"/>
                </a:lnTo>
                <a:close/>
              </a:path>
            </a:pathLst>
          </a:custGeom>
          <a:blipFill>
            <a:blip r:embed="rId3" cstate="email">
              <a:extLst>
                <a:ext uri="{28A0092B-C50C-407E-A947-70E740481C1C}">
                  <a14:useLocalDpi xmlns:a14="http://schemas.microsoft.com/office/drawing/2010/main"/>
                </a:ext>
              </a:extLst>
            </a:blip>
            <a:stretch>
              <a:fillRect l="-89204" t="-63356" r="-11277"/>
            </a:stretch>
          </a:blipFill>
        </p:spPr>
        <p:txBody>
          <a:bodyPr/>
          <a:lstStyle/>
          <a:p>
            <a:endParaRPr lang="en-US"/>
          </a:p>
        </p:txBody>
      </p:sp>
      <p:sp>
        <p:nvSpPr>
          <p:cNvPr id="13" name="TextBox 13"/>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36</a:t>
            </a:r>
          </a:p>
        </p:txBody>
      </p:sp>
      <p:sp>
        <p:nvSpPr>
          <p:cNvPr id="14" name="TextBox 14"/>
          <p:cNvSpPr txBox="1"/>
          <p:nvPr/>
        </p:nvSpPr>
        <p:spPr>
          <a:xfrm>
            <a:off x="14901" y="355771"/>
            <a:ext cx="7772400" cy="549910"/>
          </a:xfrm>
          <a:prstGeom prst="rect">
            <a:avLst/>
          </a:prstGeom>
        </p:spPr>
        <p:txBody>
          <a:bodyPr lIns="0" tIns="0" rIns="0" bIns="0" rtlCol="0" anchor="t">
            <a:spAutoFit/>
          </a:bodyPr>
          <a:lstStyle/>
          <a:p>
            <a:pPr algn="ctr">
              <a:lnSpc>
                <a:spcPts val="2239"/>
              </a:lnSpc>
            </a:pPr>
            <a:r>
              <a:rPr lang="en-US" sz="1599" spc="319">
                <a:solidFill>
                  <a:srgbClr val="000000"/>
                </a:solidFill>
                <a:latin typeface="Georgia Pro Bold"/>
              </a:rPr>
              <a:t>IDENTIFICAR TUS "IMPRESCINDIBLES" </a:t>
            </a:r>
          </a:p>
          <a:p>
            <a:pPr algn="ctr">
              <a:lnSpc>
                <a:spcPts val="2239"/>
              </a:lnSpc>
              <a:spcBef>
                <a:spcPct val="0"/>
              </a:spcBef>
            </a:pPr>
            <a:r>
              <a:rPr lang="en-US" sz="1599" spc="319">
                <a:solidFill>
                  <a:srgbClr val="000000"/>
                </a:solidFill>
                <a:latin typeface="Georgia Pro Bold"/>
              </a:rPr>
              <a:t>y "Lo bueno de tener"</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sp>
        <p:nvSpPr>
          <p:cNvPr id="2" name="TextBox 2"/>
          <p:cNvSpPr txBox="1"/>
          <p:nvPr/>
        </p:nvSpPr>
        <p:spPr>
          <a:xfrm>
            <a:off x="475297" y="3661410"/>
            <a:ext cx="3108960" cy="5438775"/>
          </a:xfrm>
          <a:prstGeom prst="rect">
            <a:avLst/>
          </a:prstGeom>
        </p:spPr>
        <p:txBody>
          <a:bodyPr lIns="0" tIns="0" rIns="0" bIns="0" rtlCol="0" anchor="t">
            <a:spAutoFit/>
          </a:bodyPr>
          <a:lstStyle/>
          <a:p>
            <a:pPr algn="just">
              <a:lnSpc>
                <a:spcPts val="1439"/>
              </a:lnSpc>
            </a:pPr>
            <a:r>
              <a:rPr lang="en-US" sz="1200">
                <a:solidFill>
                  <a:srgbClr val="000000"/>
                </a:solidFill>
                <a:latin typeface="Georgia Pro"/>
              </a:rPr>
              <a:t>1. </a:t>
            </a:r>
            <a:r>
              <a:rPr lang="en-US" sz="1200">
                <a:solidFill>
                  <a:srgbClr val="000000"/>
                </a:solidFill>
                <a:latin typeface="Georgia Pro Bold"/>
              </a:rPr>
              <a:t>El precio</a:t>
            </a:r>
            <a:r>
              <a:rPr lang="en-US" sz="1200">
                <a:solidFill>
                  <a:srgbClr val="000000"/>
                </a:solidFill>
                <a:latin typeface="Georgia Pro"/>
              </a:rPr>
              <a:t>. Una vez fijado tu presupuesto, busca casas que se ajusten a tu rango. Ten en cuenta que tendrás que dejar espacio para los gastos de cierre, posibles reformas o mejoras, gastos de mudanza, etc. </a:t>
            </a:r>
          </a:p>
          <a:p>
            <a:pPr algn="just">
              <a:lnSpc>
                <a:spcPts val="1439"/>
              </a:lnSpc>
            </a:pPr>
            <a:endParaRPr lang="en-US" sz="1200">
              <a:solidFill>
                <a:srgbClr val="000000"/>
              </a:solidFill>
              <a:latin typeface="Georgia Pro"/>
            </a:endParaRPr>
          </a:p>
          <a:p>
            <a:pPr algn="just">
              <a:lnSpc>
                <a:spcPts val="1439"/>
              </a:lnSpc>
            </a:pPr>
            <a:r>
              <a:rPr lang="en-US" sz="1200">
                <a:solidFill>
                  <a:srgbClr val="000000"/>
                </a:solidFill>
                <a:latin typeface="Georgia Pro"/>
              </a:rPr>
              <a:t>2. </a:t>
            </a:r>
            <a:r>
              <a:rPr lang="en-US" sz="1200">
                <a:solidFill>
                  <a:srgbClr val="000000"/>
                </a:solidFill>
                <a:latin typeface="Georgia Pro Bold"/>
              </a:rPr>
              <a:t>Dormitorios</a:t>
            </a:r>
            <a:r>
              <a:rPr lang="en-US" sz="1200">
                <a:solidFill>
                  <a:srgbClr val="000000"/>
                </a:solidFill>
                <a:latin typeface="Georgia Pro"/>
              </a:rPr>
              <a:t>. El tamaño y la distribución de tu nueva casa y su número de dormitorios es una consideración importante. Debes pensar no sólo en tus necesidades actuales, sino también en lo que puedas necesitar en el futuro. </a:t>
            </a:r>
          </a:p>
          <a:p>
            <a:pPr algn="just">
              <a:lnSpc>
                <a:spcPts val="1439"/>
              </a:lnSpc>
            </a:pPr>
            <a:endParaRPr lang="en-US" sz="1200">
              <a:solidFill>
                <a:srgbClr val="000000"/>
              </a:solidFill>
              <a:latin typeface="Georgia Pro"/>
            </a:endParaRPr>
          </a:p>
          <a:p>
            <a:pPr algn="just">
              <a:lnSpc>
                <a:spcPts val="1439"/>
              </a:lnSpc>
            </a:pPr>
            <a:r>
              <a:rPr lang="en-US" sz="1200">
                <a:solidFill>
                  <a:srgbClr val="000000"/>
                </a:solidFill>
                <a:latin typeface="Georgia Pro"/>
              </a:rPr>
              <a:t>3. </a:t>
            </a:r>
            <a:r>
              <a:rPr lang="en-US" sz="1200">
                <a:solidFill>
                  <a:srgbClr val="000000"/>
                </a:solidFill>
                <a:latin typeface="Georgia Pro Bold"/>
              </a:rPr>
              <a:t>Los cuartos de baño</a:t>
            </a:r>
            <a:r>
              <a:rPr lang="en-US" sz="1200">
                <a:solidFill>
                  <a:srgbClr val="000000"/>
                </a:solidFill>
                <a:latin typeface="Georgia Pro"/>
              </a:rPr>
              <a:t>. Al igual que el número y el tamaño de los dormitorios, debes calcular cuántos cuartos de baño se ajustan mejor a las necesidades de tu hogar, así como las características de los mismos, y si requerirán reformas.</a:t>
            </a:r>
          </a:p>
          <a:p>
            <a:pPr algn="just">
              <a:lnSpc>
                <a:spcPts val="1439"/>
              </a:lnSpc>
            </a:pPr>
            <a:endParaRPr lang="en-US" sz="1200">
              <a:solidFill>
                <a:srgbClr val="000000"/>
              </a:solidFill>
              <a:latin typeface="Georgia Pro"/>
            </a:endParaRPr>
          </a:p>
          <a:p>
            <a:pPr algn="just">
              <a:lnSpc>
                <a:spcPts val="1439"/>
              </a:lnSpc>
            </a:pPr>
            <a:r>
              <a:rPr lang="en-US" sz="1200">
                <a:solidFill>
                  <a:srgbClr val="000000"/>
                </a:solidFill>
                <a:latin typeface="Georgia Pro"/>
              </a:rPr>
              <a:t>4. </a:t>
            </a:r>
            <a:r>
              <a:rPr lang="en-US" sz="1200">
                <a:solidFill>
                  <a:srgbClr val="000000"/>
                </a:solidFill>
                <a:latin typeface="Georgia Pro Bold"/>
              </a:rPr>
              <a:t>La cocina</a:t>
            </a:r>
            <a:r>
              <a:rPr lang="en-US" sz="1200">
                <a:solidFill>
                  <a:srgbClr val="000000"/>
                </a:solidFill>
                <a:latin typeface="Georgia Pro"/>
              </a:rPr>
              <a:t>. Considerada por muchos el "corazón de la casa", las necesidades/deseos de tu cocina pueden ocupar parte de tus presupuestos posteriores al cierre si tienes que mejorarla o reformarla, así que tenlo en cuenta durante tu búsqueda.  </a:t>
            </a:r>
          </a:p>
          <a:p>
            <a:pPr algn="just">
              <a:lnSpc>
                <a:spcPts val="1439"/>
              </a:lnSpc>
            </a:pPr>
            <a:endParaRPr lang="en-US" sz="1200">
              <a:solidFill>
                <a:srgbClr val="000000"/>
              </a:solidFill>
              <a:latin typeface="Georgia Pro"/>
            </a:endParaRPr>
          </a:p>
          <a:p>
            <a:pPr algn="just">
              <a:lnSpc>
                <a:spcPts val="1439"/>
              </a:lnSpc>
            </a:pPr>
            <a:r>
              <a:rPr lang="en-US" sz="1200">
                <a:solidFill>
                  <a:srgbClr val="000000"/>
                </a:solidFill>
                <a:latin typeface="Georgia Pro"/>
              </a:rPr>
              <a:t>5. </a:t>
            </a:r>
            <a:r>
              <a:rPr lang="en-US" sz="1200">
                <a:solidFill>
                  <a:srgbClr val="000000"/>
                </a:solidFill>
                <a:latin typeface="Georgia Pro Bold"/>
              </a:rPr>
              <a:t>Comedor</a:t>
            </a:r>
            <a:r>
              <a:rPr lang="en-US" sz="1200">
                <a:solidFill>
                  <a:srgbClr val="000000"/>
                </a:solidFill>
                <a:latin typeface="Georgia Pro"/>
              </a:rPr>
              <a:t>. Puede ser una sala formal independiente o un estilo combinado con la zona de la cocina. Ten en cuenta las necesidades personales de tu hogar a la hora de buscar diferentes estilos.  </a:t>
            </a:r>
          </a:p>
        </p:txBody>
      </p:sp>
      <p:sp>
        <p:nvSpPr>
          <p:cNvPr id="3" name="Freeform 3"/>
          <p:cNvSpPr/>
          <p:nvPr/>
        </p:nvSpPr>
        <p:spPr>
          <a:xfrm>
            <a:off x="460396" y="0"/>
            <a:ext cx="6866508" cy="2305249"/>
          </a:xfrm>
          <a:custGeom>
            <a:avLst/>
            <a:gdLst/>
            <a:ahLst/>
            <a:cxnLst/>
            <a:rect l="l" t="t" r="r" b="b"/>
            <a:pathLst>
              <a:path w="6866508" h="2305249">
                <a:moveTo>
                  <a:pt x="0" y="0"/>
                </a:moveTo>
                <a:lnTo>
                  <a:pt x="6866508" y="0"/>
                </a:lnTo>
                <a:lnTo>
                  <a:pt x="6866508" y="2305249"/>
                </a:lnTo>
                <a:lnTo>
                  <a:pt x="0" y="2305249"/>
                </a:lnTo>
                <a:lnTo>
                  <a:pt x="0" y="0"/>
                </a:lnTo>
                <a:close/>
              </a:path>
            </a:pathLst>
          </a:custGeom>
          <a:blipFill>
            <a:blip r:embed="rId2" cstate="email">
              <a:extLst>
                <a:ext uri="{28A0092B-C50C-407E-A947-70E740481C1C}">
                  <a14:useLocalDpi xmlns:a14="http://schemas.microsoft.com/office/drawing/2010/main"/>
                </a:ext>
              </a:extLst>
            </a:blip>
            <a:stretch>
              <a:fillRect t="-49132" b="-49132"/>
            </a:stretch>
          </a:blipFill>
        </p:spPr>
        <p:txBody>
          <a:bodyPr/>
          <a:lstStyle/>
          <a:p>
            <a:endParaRPr lang="en-US"/>
          </a:p>
        </p:txBody>
      </p:sp>
      <p:sp>
        <p:nvSpPr>
          <p:cNvPr id="4" name="TextBox 4"/>
          <p:cNvSpPr txBox="1"/>
          <p:nvPr/>
        </p:nvSpPr>
        <p:spPr>
          <a:xfrm>
            <a:off x="4202402" y="3661410"/>
            <a:ext cx="3265197" cy="5924699"/>
          </a:xfrm>
          <a:prstGeom prst="rect">
            <a:avLst/>
          </a:prstGeom>
        </p:spPr>
        <p:txBody>
          <a:bodyPr wrap="square" lIns="0" tIns="0" rIns="0" bIns="0" rtlCol="0" anchor="t">
            <a:spAutoFit/>
          </a:bodyPr>
          <a:lstStyle/>
          <a:p>
            <a:pPr algn="just">
              <a:lnSpc>
                <a:spcPts val="1439"/>
              </a:lnSpc>
            </a:pPr>
            <a:r>
              <a:rPr lang="en-US" sz="1200" dirty="0">
                <a:solidFill>
                  <a:srgbClr val="000000"/>
                </a:solidFill>
                <a:latin typeface="Georgia Pro"/>
              </a:rPr>
              <a:t>6. </a:t>
            </a:r>
            <a:r>
              <a:rPr lang="en-US" sz="1200" dirty="0">
                <a:solidFill>
                  <a:srgbClr val="000000"/>
                </a:solidFill>
                <a:latin typeface="Georgia Pro Bold"/>
              </a:rPr>
              <a:t>La </a:t>
            </a:r>
            <a:r>
              <a:rPr lang="en-US" sz="1200" dirty="0" err="1">
                <a:solidFill>
                  <a:srgbClr val="000000"/>
                </a:solidFill>
                <a:latin typeface="Georgia Pro Bold"/>
              </a:rPr>
              <a:t>ubicación</a:t>
            </a:r>
            <a:r>
              <a:rPr lang="en-US" sz="1200" dirty="0">
                <a:solidFill>
                  <a:srgbClr val="000000"/>
                </a:solidFill>
                <a:latin typeface="Georgia Pro"/>
              </a:rPr>
              <a:t>. </a:t>
            </a:r>
            <a:r>
              <a:rPr lang="en-US" sz="1200" dirty="0" err="1">
                <a:solidFill>
                  <a:srgbClr val="000000"/>
                </a:solidFill>
                <a:latin typeface="Georgia Pro"/>
              </a:rPr>
              <a:t>Aunque</a:t>
            </a:r>
            <a:r>
              <a:rPr lang="en-US" sz="1200" dirty="0">
                <a:solidFill>
                  <a:srgbClr val="000000"/>
                </a:solidFill>
                <a:latin typeface="Georgia Pro"/>
              </a:rPr>
              <a:t> </a:t>
            </a:r>
            <a:r>
              <a:rPr lang="en-US" sz="1200" dirty="0" err="1">
                <a:solidFill>
                  <a:srgbClr val="000000"/>
                </a:solidFill>
                <a:latin typeface="Georgia Pro"/>
              </a:rPr>
              <a:t>estés</a:t>
            </a:r>
            <a:r>
              <a:rPr lang="en-US" sz="1200" dirty="0">
                <a:solidFill>
                  <a:srgbClr val="000000"/>
                </a:solidFill>
                <a:latin typeface="Georgia Pro"/>
              </a:rPr>
              <a:t> </a:t>
            </a:r>
            <a:r>
              <a:rPr lang="en-US" sz="1200" dirty="0" err="1">
                <a:solidFill>
                  <a:srgbClr val="000000"/>
                </a:solidFill>
                <a:latin typeface="Georgia Pro"/>
              </a:rPr>
              <a:t>seguro</a:t>
            </a:r>
            <a:r>
              <a:rPr lang="en-US" sz="1200" dirty="0">
                <a:solidFill>
                  <a:srgbClr val="000000"/>
                </a:solidFill>
                <a:latin typeface="Georgia Pro"/>
              </a:rPr>
              <a:t> de la ciudad y/o de la </a:t>
            </a:r>
            <a:r>
              <a:rPr lang="en-US" sz="1200" dirty="0" err="1">
                <a:solidFill>
                  <a:srgbClr val="000000"/>
                </a:solidFill>
                <a:latin typeface="Georgia Pro"/>
              </a:rPr>
              <a:t>parte</a:t>
            </a:r>
            <a:r>
              <a:rPr lang="en-US" sz="1200" dirty="0">
                <a:solidFill>
                  <a:srgbClr val="000000"/>
                </a:solidFill>
                <a:latin typeface="Georgia Pro"/>
              </a:rPr>
              <a:t> de la ciudad </a:t>
            </a:r>
            <a:r>
              <a:rPr lang="en-US" sz="1200" dirty="0" err="1">
                <a:solidFill>
                  <a:srgbClr val="000000"/>
                </a:solidFill>
                <a:latin typeface="Georgia Pro"/>
              </a:rPr>
              <a:t>en</a:t>
            </a:r>
            <a:r>
              <a:rPr lang="en-US" sz="1200" dirty="0">
                <a:solidFill>
                  <a:srgbClr val="000000"/>
                </a:solidFill>
                <a:latin typeface="Georgia Pro"/>
              </a:rPr>
              <a:t> la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gustaría</a:t>
            </a:r>
            <a:r>
              <a:rPr lang="en-US" sz="1200" dirty="0">
                <a:solidFill>
                  <a:srgbClr val="000000"/>
                </a:solidFill>
                <a:latin typeface="Georgia Pro"/>
              </a:rPr>
              <a:t> </a:t>
            </a:r>
            <a:r>
              <a:rPr lang="en-US" sz="1200" dirty="0" err="1">
                <a:solidFill>
                  <a:srgbClr val="000000"/>
                </a:solidFill>
                <a:latin typeface="Georgia Pro"/>
              </a:rPr>
              <a:t>vivir</a:t>
            </a:r>
            <a:r>
              <a:rPr lang="en-US" sz="1200" dirty="0">
                <a:solidFill>
                  <a:srgbClr val="000000"/>
                </a:solidFill>
                <a:latin typeface="Georgia Pro"/>
              </a:rPr>
              <a:t>, </a:t>
            </a:r>
            <a:r>
              <a:rPr lang="en-US" sz="1200" dirty="0" err="1">
                <a:solidFill>
                  <a:srgbClr val="000000"/>
                </a:solidFill>
                <a:latin typeface="Georgia Pro"/>
              </a:rPr>
              <a:t>incluso</a:t>
            </a:r>
            <a:r>
              <a:rPr lang="en-US" sz="1200" dirty="0">
                <a:solidFill>
                  <a:srgbClr val="000000"/>
                </a:solidFill>
                <a:latin typeface="Georgia Pro"/>
              </a:rPr>
              <a:t> </a:t>
            </a:r>
            <a:r>
              <a:rPr lang="en-US" sz="1200" dirty="0" err="1">
                <a:solidFill>
                  <a:srgbClr val="000000"/>
                </a:solidFill>
                <a:latin typeface="Georgia Pro"/>
              </a:rPr>
              <a:t>calles</a:t>
            </a:r>
            <a:r>
              <a:rPr lang="en-US" sz="1200" dirty="0">
                <a:solidFill>
                  <a:srgbClr val="000000"/>
                </a:solidFill>
                <a:latin typeface="Georgia Pro"/>
              </a:rPr>
              <a:t> </a:t>
            </a:r>
            <a:r>
              <a:rPr lang="en-US" sz="1200" dirty="0" err="1">
                <a:solidFill>
                  <a:srgbClr val="000000"/>
                </a:solidFill>
                <a:latin typeface="Georgia Pro"/>
              </a:rPr>
              <a:t>concretas</a:t>
            </a:r>
            <a:r>
              <a:rPr lang="en-US" sz="1200" dirty="0">
                <a:solidFill>
                  <a:srgbClr val="000000"/>
                </a:solidFill>
                <a:latin typeface="Georgia Pro"/>
              </a:rPr>
              <a:t> </a:t>
            </a:r>
            <a:r>
              <a:rPr lang="en-US" sz="1200" dirty="0" err="1">
                <a:solidFill>
                  <a:srgbClr val="000000"/>
                </a:solidFill>
                <a:latin typeface="Georgia Pro"/>
              </a:rPr>
              <a:t>dentro</a:t>
            </a:r>
            <a:r>
              <a:rPr lang="en-US" sz="1200" dirty="0">
                <a:solidFill>
                  <a:srgbClr val="000000"/>
                </a:solidFill>
                <a:latin typeface="Georgia Pro"/>
              </a:rPr>
              <a:t> de </a:t>
            </a:r>
            <a:r>
              <a:rPr lang="en-US" sz="1200" dirty="0" err="1">
                <a:solidFill>
                  <a:srgbClr val="000000"/>
                </a:solidFill>
                <a:latin typeface="Georgia Pro"/>
              </a:rPr>
              <a:t>esas</a:t>
            </a:r>
            <a:r>
              <a:rPr lang="en-US" sz="1200" dirty="0">
                <a:solidFill>
                  <a:srgbClr val="000000"/>
                </a:solidFill>
                <a:latin typeface="Georgia Pro"/>
              </a:rPr>
              <a:t> zonas </a:t>
            </a:r>
            <a:r>
              <a:rPr lang="en-US" sz="1200" dirty="0" err="1">
                <a:solidFill>
                  <a:srgbClr val="000000"/>
                </a:solidFill>
                <a:latin typeface="Georgia Pro"/>
              </a:rPr>
              <a:t>pueden</a:t>
            </a:r>
            <a:r>
              <a:rPr lang="en-US" sz="1200" dirty="0">
                <a:solidFill>
                  <a:srgbClr val="000000"/>
                </a:solidFill>
                <a:latin typeface="Georgia Pro"/>
              </a:rPr>
              <a:t> ser </a:t>
            </a:r>
            <a:r>
              <a:rPr lang="en-US" sz="1200" dirty="0" err="1">
                <a:solidFill>
                  <a:srgbClr val="000000"/>
                </a:solidFill>
                <a:latin typeface="Georgia Pro"/>
              </a:rPr>
              <a:t>diferentes</a:t>
            </a:r>
            <a:r>
              <a:rPr lang="en-US" sz="1200" dirty="0">
                <a:solidFill>
                  <a:srgbClr val="000000"/>
                </a:solidFill>
                <a:latin typeface="Georgia Pro"/>
              </a:rPr>
              <a:t>. Ten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cuenta</a:t>
            </a:r>
            <a:r>
              <a:rPr lang="en-US" sz="1200" dirty="0">
                <a:solidFill>
                  <a:srgbClr val="000000"/>
                </a:solidFill>
                <a:latin typeface="Georgia Pro"/>
              </a:rPr>
              <a:t> </a:t>
            </a:r>
            <a:r>
              <a:rPr lang="en-US" sz="1200" dirty="0" err="1">
                <a:solidFill>
                  <a:srgbClr val="000000"/>
                </a:solidFill>
                <a:latin typeface="Georgia Pro"/>
              </a:rPr>
              <a:t>también</a:t>
            </a:r>
            <a:r>
              <a:rPr lang="en-US" sz="1200" dirty="0">
                <a:solidFill>
                  <a:srgbClr val="000000"/>
                </a:solidFill>
                <a:latin typeface="Georgia Pro"/>
              </a:rPr>
              <a:t> la </a:t>
            </a:r>
            <a:r>
              <a:rPr lang="en-US" sz="1200" dirty="0" err="1">
                <a:solidFill>
                  <a:srgbClr val="000000"/>
                </a:solidFill>
                <a:latin typeface="Georgia Pro"/>
              </a:rPr>
              <a:t>distancia</a:t>
            </a:r>
            <a:r>
              <a:rPr lang="en-US" sz="1200" dirty="0">
                <a:solidFill>
                  <a:srgbClr val="000000"/>
                </a:solidFill>
                <a:latin typeface="Georgia Pro"/>
              </a:rPr>
              <a:t> a las </a:t>
            </a:r>
            <a:r>
              <a:rPr lang="en-US" sz="1200" dirty="0" err="1">
                <a:solidFill>
                  <a:srgbClr val="000000"/>
                </a:solidFill>
                <a:latin typeface="Georgia Pro"/>
              </a:rPr>
              <a:t>vías</a:t>
            </a:r>
            <a:r>
              <a:rPr lang="en-US" sz="1200" dirty="0">
                <a:solidFill>
                  <a:srgbClr val="000000"/>
                </a:solidFill>
                <a:latin typeface="Georgia Pro"/>
              </a:rPr>
              <a:t> </a:t>
            </a:r>
            <a:r>
              <a:rPr lang="en-US" sz="1200" dirty="0" err="1">
                <a:solidFill>
                  <a:srgbClr val="000000"/>
                </a:solidFill>
                <a:latin typeface="Georgia Pro"/>
              </a:rPr>
              <a:t>principales</a:t>
            </a:r>
            <a:r>
              <a:rPr lang="en-US" sz="1200" dirty="0">
                <a:solidFill>
                  <a:srgbClr val="000000"/>
                </a:solidFill>
                <a:latin typeface="Georgia Pro"/>
              </a:rPr>
              <a:t> y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desplazamientos</a:t>
            </a:r>
            <a:r>
              <a:rPr lang="en-US" sz="1200" dirty="0">
                <a:solidFill>
                  <a:srgbClr val="000000"/>
                </a:solidFill>
                <a:latin typeface="Georgia Pro"/>
              </a:rPr>
              <a:t> al </a:t>
            </a:r>
            <a:r>
              <a:rPr lang="en-US" sz="1200" dirty="0" err="1">
                <a:solidFill>
                  <a:srgbClr val="000000"/>
                </a:solidFill>
                <a:latin typeface="Georgia Pro"/>
              </a:rPr>
              <a:t>trabajo</a:t>
            </a:r>
            <a:r>
              <a:rPr lang="en-US" sz="1200" dirty="0">
                <a:solidFill>
                  <a:srgbClr val="000000"/>
                </a:solidFill>
                <a:latin typeface="Georgia Pro"/>
              </a:rPr>
              <a:t>.</a:t>
            </a:r>
          </a:p>
          <a:p>
            <a:pPr algn="just">
              <a:lnSpc>
                <a:spcPts val="1439"/>
              </a:lnSpc>
            </a:pPr>
            <a:endParaRPr lang="en-US" sz="1200" dirty="0">
              <a:solidFill>
                <a:srgbClr val="000000"/>
              </a:solidFill>
              <a:latin typeface="Georgia Pro"/>
            </a:endParaRPr>
          </a:p>
          <a:p>
            <a:pPr algn="just">
              <a:lnSpc>
                <a:spcPts val="1439"/>
              </a:lnSpc>
            </a:pPr>
            <a:r>
              <a:rPr lang="en-US" sz="1200" dirty="0">
                <a:solidFill>
                  <a:srgbClr val="000000"/>
                </a:solidFill>
                <a:latin typeface="Georgia Pro"/>
              </a:rPr>
              <a:t>7. </a:t>
            </a:r>
            <a:r>
              <a:rPr lang="en-US" sz="1200" dirty="0" err="1">
                <a:solidFill>
                  <a:srgbClr val="000000"/>
                </a:solidFill>
                <a:latin typeface="Georgia Pro Bold"/>
              </a:rPr>
              <a:t>Estilo</a:t>
            </a:r>
            <a:r>
              <a:rPr lang="en-US" sz="1200" dirty="0">
                <a:solidFill>
                  <a:srgbClr val="000000"/>
                </a:solidFill>
                <a:latin typeface="Georgia Pro"/>
              </a:rPr>
              <a:t>. Hay </a:t>
            </a:r>
            <a:r>
              <a:rPr lang="en-US" sz="1200" dirty="0" err="1">
                <a:solidFill>
                  <a:srgbClr val="000000"/>
                </a:solidFill>
                <a:latin typeface="Georgia Pro"/>
              </a:rPr>
              <a:t>condominios</a:t>
            </a:r>
            <a:r>
              <a:rPr lang="en-US" sz="1200" dirty="0">
                <a:solidFill>
                  <a:srgbClr val="000000"/>
                </a:solidFill>
                <a:latin typeface="Georgia Pro"/>
              </a:rPr>
              <a:t>, casas </a:t>
            </a:r>
            <a:r>
              <a:rPr lang="en-US" sz="1200" dirty="0" err="1">
                <a:solidFill>
                  <a:srgbClr val="000000"/>
                </a:solidFill>
                <a:latin typeface="Georgia Pro"/>
              </a:rPr>
              <a:t>coloniales</a:t>
            </a:r>
            <a:r>
              <a:rPr lang="en-US" sz="1200" dirty="0">
                <a:solidFill>
                  <a:srgbClr val="000000"/>
                </a:solidFill>
                <a:latin typeface="Georgia Pro"/>
              </a:rPr>
              <a:t>, </a:t>
            </a:r>
            <a:r>
              <a:rPr lang="en-US" sz="1200" dirty="0" err="1">
                <a:solidFill>
                  <a:srgbClr val="000000"/>
                </a:solidFill>
                <a:latin typeface="Georgia Pro"/>
              </a:rPr>
              <a:t>dúplex</a:t>
            </a:r>
            <a:r>
              <a:rPr lang="en-US" sz="1200" dirty="0">
                <a:solidFill>
                  <a:srgbClr val="000000"/>
                </a:solidFill>
                <a:latin typeface="Georgia Pro"/>
              </a:rPr>
              <a:t>, ranchos y </a:t>
            </a:r>
            <a:r>
              <a:rPr lang="en-US" sz="1200" dirty="0" err="1">
                <a:solidFill>
                  <a:srgbClr val="000000"/>
                </a:solidFill>
                <a:latin typeface="Georgia Pro"/>
              </a:rPr>
              <a:t>muchos</a:t>
            </a:r>
            <a:r>
              <a:rPr lang="en-US" sz="1200" dirty="0">
                <a:solidFill>
                  <a:srgbClr val="000000"/>
                </a:solidFill>
                <a:latin typeface="Georgia Pro"/>
              </a:rPr>
              <a:t> </a:t>
            </a:r>
            <a:r>
              <a:rPr lang="en-US" sz="1200" dirty="0" err="1">
                <a:solidFill>
                  <a:srgbClr val="000000"/>
                </a:solidFill>
                <a:latin typeface="Georgia Pro"/>
              </a:rPr>
              <a:t>otros</a:t>
            </a:r>
            <a:r>
              <a:rPr lang="en-US" sz="1200" dirty="0">
                <a:solidFill>
                  <a:srgbClr val="000000"/>
                </a:solidFill>
                <a:latin typeface="Georgia Pro"/>
              </a:rPr>
              <a:t> </a:t>
            </a:r>
            <a:r>
              <a:rPr lang="en-US" sz="1200" dirty="0" err="1">
                <a:solidFill>
                  <a:srgbClr val="000000"/>
                </a:solidFill>
                <a:latin typeface="Georgia Pro"/>
              </a:rPr>
              <a:t>estilos</a:t>
            </a:r>
            <a:r>
              <a:rPr lang="en-US" sz="1200" dirty="0">
                <a:solidFill>
                  <a:srgbClr val="000000"/>
                </a:solidFill>
                <a:latin typeface="Georgia Pro"/>
              </a:rPr>
              <a:t> de casa. </a:t>
            </a:r>
            <a:r>
              <a:rPr lang="en-US" sz="1200" dirty="0" err="1">
                <a:solidFill>
                  <a:srgbClr val="000000"/>
                </a:solidFill>
                <a:latin typeface="Georgia Pro"/>
              </a:rPr>
              <a:t>Tendrás</a:t>
            </a:r>
            <a:r>
              <a:rPr lang="en-US" sz="1200" dirty="0">
                <a:solidFill>
                  <a:srgbClr val="000000"/>
                </a:solidFill>
                <a:latin typeface="Georgia Pro"/>
              </a:rPr>
              <a:t> que </a:t>
            </a:r>
            <a:r>
              <a:rPr lang="en-US" sz="1200" dirty="0" err="1">
                <a:solidFill>
                  <a:srgbClr val="000000"/>
                </a:solidFill>
                <a:latin typeface="Georgia Pro"/>
              </a:rPr>
              <a:t>encontrar</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que </a:t>
            </a:r>
            <a:r>
              <a:rPr lang="en-US" sz="1200" dirty="0" err="1">
                <a:solidFill>
                  <a:srgbClr val="000000"/>
                </a:solidFill>
                <a:latin typeface="Georgia Pro"/>
              </a:rPr>
              <a:t>prefieras</a:t>
            </a:r>
            <a:r>
              <a:rPr lang="en-US" sz="1200" dirty="0">
                <a:solidFill>
                  <a:srgbClr val="000000"/>
                </a:solidFill>
                <a:latin typeface="Georgia Pro"/>
              </a:rPr>
              <a:t> y se </a:t>
            </a:r>
            <a:r>
              <a:rPr lang="en-US" sz="1200" dirty="0" err="1">
                <a:solidFill>
                  <a:srgbClr val="000000"/>
                </a:solidFill>
                <a:latin typeface="Georgia Pro"/>
              </a:rPr>
              <a:t>adapte</a:t>
            </a:r>
            <a:r>
              <a:rPr lang="en-US" sz="1200" dirty="0">
                <a:solidFill>
                  <a:srgbClr val="000000"/>
                </a:solidFill>
                <a:latin typeface="Georgia Pro"/>
              </a:rPr>
              <a:t> a las </a:t>
            </a:r>
            <a:r>
              <a:rPr lang="en-US" sz="1200" dirty="0" err="1">
                <a:solidFill>
                  <a:srgbClr val="000000"/>
                </a:solidFill>
                <a:latin typeface="Georgia Pro"/>
              </a:rPr>
              <a:t>necesidades</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hogar</a:t>
            </a:r>
            <a:r>
              <a:rPr lang="en-US" sz="1200" dirty="0">
                <a:solidFill>
                  <a:srgbClr val="000000"/>
                </a:solidFill>
                <a:latin typeface="Georgia Pro"/>
              </a:rPr>
              <a:t>. </a:t>
            </a:r>
          </a:p>
          <a:p>
            <a:pPr algn="just">
              <a:lnSpc>
                <a:spcPts val="1439"/>
              </a:lnSpc>
            </a:pPr>
            <a:endParaRPr lang="en-US" sz="1200" dirty="0">
              <a:solidFill>
                <a:srgbClr val="000000"/>
              </a:solidFill>
              <a:latin typeface="Georgia Pro"/>
            </a:endParaRPr>
          </a:p>
          <a:p>
            <a:pPr algn="just">
              <a:lnSpc>
                <a:spcPts val="1439"/>
              </a:lnSpc>
            </a:pPr>
            <a:r>
              <a:rPr lang="en-US" sz="1200" dirty="0">
                <a:solidFill>
                  <a:srgbClr val="000000"/>
                </a:solidFill>
                <a:latin typeface="Georgia Pro"/>
              </a:rPr>
              <a:t>8. </a:t>
            </a:r>
            <a:r>
              <a:rPr lang="en-US" sz="1200" dirty="0" err="1">
                <a:solidFill>
                  <a:srgbClr val="000000"/>
                </a:solidFill>
                <a:latin typeface="Georgia Pro Bold"/>
              </a:rPr>
              <a:t>Espacios</a:t>
            </a:r>
            <a:r>
              <a:rPr lang="en-US" sz="1200" dirty="0">
                <a:solidFill>
                  <a:srgbClr val="000000"/>
                </a:solidFill>
                <a:latin typeface="Georgia Pro Bold"/>
              </a:rPr>
              <a:t> </a:t>
            </a:r>
            <a:r>
              <a:rPr lang="en-US" sz="1200" dirty="0" err="1">
                <a:solidFill>
                  <a:srgbClr val="000000"/>
                </a:solidFill>
                <a:latin typeface="Georgia Pro Bold"/>
              </a:rPr>
              <a:t>exteriores</a:t>
            </a:r>
            <a:r>
              <a:rPr lang="en-US" sz="1200" dirty="0">
                <a:solidFill>
                  <a:srgbClr val="000000"/>
                </a:solidFill>
                <a:latin typeface="Georgia Pro"/>
              </a:rPr>
              <a:t>. </a:t>
            </a:r>
            <a:r>
              <a:rPr lang="en-US" sz="1200" dirty="0" err="1">
                <a:solidFill>
                  <a:srgbClr val="000000"/>
                </a:solidFill>
                <a:latin typeface="Georgia Pro"/>
              </a:rPr>
              <a:t>Desde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atractivo</a:t>
            </a:r>
            <a:r>
              <a:rPr lang="en-US" sz="1200" dirty="0">
                <a:solidFill>
                  <a:srgbClr val="000000"/>
                </a:solidFill>
                <a:latin typeface="Georgia Pro"/>
              </a:rPr>
              <a:t> de la </a:t>
            </a:r>
            <a:r>
              <a:rPr lang="en-US" sz="1200" dirty="0" err="1">
                <a:solidFill>
                  <a:srgbClr val="000000"/>
                </a:solidFill>
                <a:latin typeface="Georgia Pro"/>
              </a:rPr>
              <a:t>acera</a:t>
            </a:r>
            <a:r>
              <a:rPr lang="en-US" sz="1200" dirty="0">
                <a:solidFill>
                  <a:srgbClr val="000000"/>
                </a:solidFill>
                <a:latin typeface="Georgia Pro"/>
              </a:rPr>
              <a:t> y </a:t>
            </a:r>
            <a:r>
              <a:rPr lang="en-US" sz="1200" dirty="0" err="1">
                <a:solidFill>
                  <a:srgbClr val="000000"/>
                </a:solidFill>
                <a:latin typeface="Georgia Pro"/>
              </a:rPr>
              <a:t>los</a:t>
            </a:r>
            <a:r>
              <a:rPr lang="en-US" sz="1200" dirty="0">
                <a:solidFill>
                  <a:srgbClr val="000000"/>
                </a:solidFill>
                <a:latin typeface="Georgia Pro"/>
              </a:rPr>
              <a:t> porches </a:t>
            </a:r>
            <a:r>
              <a:rPr lang="en-US" sz="1200" dirty="0" err="1">
                <a:solidFill>
                  <a:srgbClr val="000000"/>
                </a:solidFill>
                <a:latin typeface="Georgia Pro"/>
              </a:rPr>
              <a:t>delanteros</a:t>
            </a:r>
            <a:r>
              <a:rPr lang="en-US" sz="1200" dirty="0">
                <a:solidFill>
                  <a:srgbClr val="000000"/>
                </a:solidFill>
                <a:latin typeface="Georgia Pro"/>
              </a:rPr>
              <a:t> hasta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jardines</a:t>
            </a:r>
            <a:r>
              <a:rPr lang="en-US" sz="1200" dirty="0">
                <a:solidFill>
                  <a:srgbClr val="000000"/>
                </a:solidFill>
                <a:latin typeface="Georgia Pro"/>
              </a:rPr>
              <a:t> del patio </a:t>
            </a:r>
            <a:r>
              <a:rPr lang="en-US" sz="1200" dirty="0" err="1">
                <a:solidFill>
                  <a:srgbClr val="000000"/>
                </a:solidFill>
                <a:latin typeface="Georgia Pro"/>
              </a:rPr>
              <a:t>trasero</a:t>
            </a:r>
            <a:r>
              <a:rPr lang="en-US" sz="1200" dirty="0">
                <a:solidFill>
                  <a:srgbClr val="000000"/>
                </a:solidFill>
                <a:latin typeface="Georgia Pro"/>
              </a:rPr>
              <a:t> y las </a:t>
            </a:r>
            <a:r>
              <a:rPr lang="en-US" sz="1200" dirty="0" err="1">
                <a:solidFill>
                  <a:srgbClr val="000000"/>
                </a:solidFill>
                <a:latin typeface="Georgia Pro"/>
              </a:rPr>
              <a:t>necesidades</a:t>
            </a:r>
            <a:r>
              <a:rPr lang="en-US" sz="1200" dirty="0">
                <a:solidFill>
                  <a:srgbClr val="000000"/>
                </a:solidFill>
                <a:latin typeface="Georgia Pro"/>
              </a:rPr>
              <a:t> de </a:t>
            </a:r>
            <a:r>
              <a:rPr lang="en-US" sz="1200" dirty="0" err="1">
                <a:solidFill>
                  <a:srgbClr val="000000"/>
                </a:solidFill>
                <a:latin typeface="Georgia Pro"/>
              </a:rPr>
              <a:t>mantenimiento</a:t>
            </a:r>
            <a:r>
              <a:rPr lang="en-US" sz="1200" dirty="0">
                <a:solidFill>
                  <a:srgbClr val="000000"/>
                </a:solidFill>
                <a:latin typeface="Georgia Pro"/>
              </a:rPr>
              <a:t> del </a:t>
            </a:r>
            <a:r>
              <a:rPr lang="en-US" sz="1200" dirty="0" err="1">
                <a:solidFill>
                  <a:srgbClr val="000000"/>
                </a:solidFill>
                <a:latin typeface="Georgia Pro"/>
              </a:rPr>
              <a:t>césped</a:t>
            </a:r>
            <a:r>
              <a:rPr lang="en-US" sz="1200" dirty="0">
                <a:solidFill>
                  <a:srgbClr val="000000"/>
                </a:solidFill>
                <a:latin typeface="Georgia Pro"/>
              </a:rPr>
              <a:t>, hay </a:t>
            </a:r>
            <a:r>
              <a:rPr lang="en-US" sz="1200" dirty="0" err="1">
                <a:solidFill>
                  <a:srgbClr val="000000"/>
                </a:solidFill>
                <a:latin typeface="Georgia Pro"/>
              </a:rPr>
              <a:t>muchas</a:t>
            </a:r>
            <a:r>
              <a:rPr lang="en-US" sz="1200" dirty="0">
                <a:solidFill>
                  <a:srgbClr val="000000"/>
                </a:solidFill>
                <a:latin typeface="Georgia Pro"/>
              </a:rPr>
              <a:t> </a:t>
            </a:r>
            <a:r>
              <a:rPr lang="en-US" sz="1200" dirty="0" err="1">
                <a:solidFill>
                  <a:srgbClr val="000000"/>
                </a:solidFill>
                <a:latin typeface="Georgia Pro"/>
              </a:rPr>
              <a:t>consideraciones</a:t>
            </a:r>
            <a:r>
              <a:rPr lang="en-US" sz="1200" dirty="0">
                <a:solidFill>
                  <a:srgbClr val="000000"/>
                </a:solidFill>
                <a:latin typeface="Georgia Pro"/>
              </a:rPr>
              <a:t> a </a:t>
            </a:r>
            <a:r>
              <a:rPr lang="en-US" sz="1200" dirty="0" err="1">
                <a:solidFill>
                  <a:srgbClr val="000000"/>
                </a:solidFill>
                <a:latin typeface="Georgia Pro"/>
              </a:rPr>
              <a:t>tener</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cuenta</a:t>
            </a:r>
            <a:r>
              <a:rPr lang="en-US" sz="1200" dirty="0">
                <a:solidFill>
                  <a:srgbClr val="000000"/>
                </a:solidFill>
                <a:latin typeface="Georgia Pro"/>
              </a:rPr>
              <a:t> </a:t>
            </a:r>
            <a:r>
              <a:rPr lang="en-US" sz="1200" dirty="0" err="1">
                <a:solidFill>
                  <a:srgbClr val="000000"/>
                </a:solidFill>
                <a:latin typeface="Georgia Pro"/>
              </a:rPr>
              <a:t>cuando</a:t>
            </a:r>
            <a:r>
              <a:rPr lang="en-US" sz="1200" dirty="0">
                <a:solidFill>
                  <a:srgbClr val="000000"/>
                </a:solidFill>
                <a:latin typeface="Georgia Pro"/>
              </a:rPr>
              <a:t> </a:t>
            </a:r>
            <a:r>
              <a:rPr lang="en-US" sz="1200" dirty="0" err="1">
                <a:solidFill>
                  <a:srgbClr val="000000"/>
                </a:solidFill>
                <a:latin typeface="Georgia Pro"/>
              </a:rPr>
              <a:t>examinas</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detalles</a:t>
            </a:r>
            <a:r>
              <a:rPr lang="en-US" sz="1200" dirty="0">
                <a:solidFill>
                  <a:srgbClr val="000000"/>
                </a:solidFill>
                <a:latin typeface="Georgia Pro"/>
              </a:rPr>
              <a:t> </a:t>
            </a:r>
            <a:r>
              <a:rPr lang="en-US" sz="1200" dirty="0" err="1">
                <a:solidFill>
                  <a:srgbClr val="000000"/>
                </a:solidFill>
                <a:latin typeface="Georgia Pro"/>
              </a:rPr>
              <a:t>exteriores</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casa. </a:t>
            </a:r>
          </a:p>
          <a:p>
            <a:pPr algn="just">
              <a:lnSpc>
                <a:spcPts val="1439"/>
              </a:lnSpc>
            </a:pPr>
            <a:endParaRPr lang="en-US" sz="1200" dirty="0">
              <a:solidFill>
                <a:srgbClr val="000000"/>
              </a:solidFill>
              <a:latin typeface="Georgia Pro"/>
            </a:endParaRPr>
          </a:p>
          <a:p>
            <a:pPr algn="just">
              <a:lnSpc>
                <a:spcPts val="1439"/>
              </a:lnSpc>
            </a:pPr>
            <a:r>
              <a:rPr lang="en-US" sz="1200" dirty="0">
                <a:solidFill>
                  <a:srgbClr val="000000"/>
                </a:solidFill>
                <a:latin typeface="Georgia Pro"/>
              </a:rPr>
              <a:t>9. </a:t>
            </a:r>
            <a:r>
              <a:rPr lang="en-US" sz="1200" dirty="0" err="1">
                <a:solidFill>
                  <a:srgbClr val="000000"/>
                </a:solidFill>
                <a:latin typeface="Georgia Pro Bold"/>
              </a:rPr>
              <a:t>Almacenamiento</a:t>
            </a:r>
            <a:r>
              <a:rPr lang="en-US" sz="1200" dirty="0">
                <a:solidFill>
                  <a:srgbClr val="000000"/>
                </a:solidFill>
                <a:latin typeface="Georgia Pro Bold"/>
              </a:rPr>
              <a:t> y </a:t>
            </a:r>
            <a:r>
              <a:rPr lang="en-US" sz="1200" dirty="0" err="1">
                <a:solidFill>
                  <a:srgbClr val="000000"/>
                </a:solidFill>
                <a:latin typeface="Georgia Pro Bold"/>
              </a:rPr>
              <a:t>aparcamiento</a:t>
            </a:r>
            <a:r>
              <a:rPr lang="en-US" sz="1200" dirty="0">
                <a:solidFill>
                  <a:srgbClr val="000000"/>
                </a:solidFill>
                <a:latin typeface="Georgia Pro"/>
              </a:rPr>
              <a:t>. Son dos </a:t>
            </a:r>
            <a:r>
              <a:rPr lang="en-US" sz="1200" dirty="0" err="1">
                <a:solidFill>
                  <a:srgbClr val="000000"/>
                </a:solidFill>
                <a:latin typeface="Georgia Pro"/>
              </a:rPr>
              <a:t>necesidades</a:t>
            </a:r>
            <a:r>
              <a:rPr lang="en-US" sz="1200" dirty="0">
                <a:solidFill>
                  <a:srgbClr val="000000"/>
                </a:solidFill>
                <a:latin typeface="Georgia Pro"/>
              </a:rPr>
              <a:t> de </a:t>
            </a:r>
            <a:r>
              <a:rPr lang="en-US" sz="1200" dirty="0" err="1">
                <a:solidFill>
                  <a:srgbClr val="000000"/>
                </a:solidFill>
                <a:latin typeface="Georgia Pro"/>
              </a:rPr>
              <a:t>espacio</a:t>
            </a:r>
            <a:r>
              <a:rPr lang="en-US" sz="1200" dirty="0">
                <a:solidFill>
                  <a:srgbClr val="000000"/>
                </a:solidFill>
                <a:latin typeface="Georgia Pro"/>
              </a:rPr>
              <a:t> </a:t>
            </a:r>
            <a:r>
              <a:rPr lang="en-US" sz="1200" dirty="0" err="1">
                <a:solidFill>
                  <a:srgbClr val="000000"/>
                </a:solidFill>
                <a:latin typeface="Georgia Pro"/>
              </a:rPr>
              <a:t>importantes</a:t>
            </a:r>
            <a:r>
              <a:rPr lang="en-US" sz="1200" dirty="0">
                <a:solidFill>
                  <a:srgbClr val="000000"/>
                </a:solidFill>
                <a:latin typeface="Georgia Pro"/>
              </a:rPr>
              <a:t> que </a:t>
            </a:r>
            <a:r>
              <a:rPr lang="en-US" sz="1200" dirty="0" err="1">
                <a:solidFill>
                  <a:srgbClr val="000000"/>
                </a:solidFill>
                <a:latin typeface="Georgia Pro"/>
              </a:rPr>
              <a:t>pueden</a:t>
            </a:r>
            <a:r>
              <a:rPr lang="en-US" sz="1200" dirty="0">
                <a:solidFill>
                  <a:srgbClr val="000000"/>
                </a:solidFill>
                <a:latin typeface="Georgia Pro"/>
              </a:rPr>
              <a:t> </a:t>
            </a:r>
            <a:r>
              <a:rPr lang="en-US" sz="1200" dirty="0" err="1">
                <a:solidFill>
                  <a:srgbClr val="000000"/>
                </a:solidFill>
                <a:latin typeface="Georgia Pro"/>
              </a:rPr>
              <a:t>afectar</a:t>
            </a:r>
            <a:r>
              <a:rPr lang="en-US" sz="1200" dirty="0">
                <a:solidFill>
                  <a:srgbClr val="000000"/>
                </a:solidFill>
                <a:latin typeface="Georgia Pro"/>
              </a:rPr>
              <a:t> a la </a:t>
            </a:r>
            <a:r>
              <a:rPr lang="en-US" sz="1200" dirty="0" err="1">
                <a:solidFill>
                  <a:srgbClr val="000000"/>
                </a:solidFill>
                <a:latin typeface="Georgia Pro"/>
              </a:rPr>
              <a:t>comodidad</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casa, y a </a:t>
            </a:r>
            <a:r>
              <a:rPr lang="en-US" sz="1200" dirty="0" err="1">
                <a:solidFill>
                  <a:srgbClr val="000000"/>
                </a:solidFill>
                <a:latin typeface="Georgia Pro"/>
              </a:rPr>
              <a:t>su</a:t>
            </a:r>
            <a:r>
              <a:rPr lang="en-US" sz="1200" dirty="0">
                <a:solidFill>
                  <a:srgbClr val="000000"/>
                </a:solidFill>
                <a:latin typeface="Georgia Pro"/>
              </a:rPr>
              <a:t> </a:t>
            </a:r>
            <a:r>
              <a:rPr lang="en-US" sz="1200" dirty="0" err="1">
                <a:solidFill>
                  <a:srgbClr val="000000"/>
                </a:solidFill>
                <a:latin typeface="Georgia Pro"/>
              </a:rPr>
              <a:t>confort</a:t>
            </a:r>
            <a:r>
              <a:rPr lang="en-US" sz="1200" dirty="0">
                <a:solidFill>
                  <a:srgbClr val="000000"/>
                </a:solidFill>
                <a:latin typeface="Georgia Pro"/>
              </a:rPr>
              <a:t> y "</a:t>
            </a:r>
            <a:r>
              <a:rPr lang="en-US" sz="1200" dirty="0" err="1">
                <a:solidFill>
                  <a:srgbClr val="000000"/>
                </a:solidFill>
                <a:latin typeface="Georgia Pro"/>
              </a:rPr>
              <a:t>habitabilidad</a:t>
            </a:r>
            <a:r>
              <a:rPr lang="en-US" sz="1200" dirty="0">
                <a:solidFill>
                  <a:srgbClr val="000000"/>
                </a:solidFill>
                <a:latin typeface="Georgia Pro"/>
              </a:rPr>
              <a:t>". </a:t>
            </a:r>
            <a:r>
              <a:rPr lang="en-US" sz="1200" dirty="0" err="1">
                <a:solidFill>
                  <a:srgbClr val="000000"/>
                </a:solidFill>
                <a:latin typeface="Georgia Pro"/>
              </a:rPr>
              <a:t>Presta</a:t>
            </a:r>
            <a:r>
              <a:rPr lang="en-US" sz="1200" dirty="0">
                <a:solidFill>
                  <a:srgbClr val="000000"/>
                </a:solidFill>
                <a:latin typeface="Georgia Pro"/>
              </a:rPr>
              <a:t> </a:t>
            </a:r>
            <a:r>
              <a:rPr lang="en-US" sz="1200" dirty="0" err="1">
                <a:solidFill>
                  <a:srgbClr val="000000"/>
                </a:solidFill>
                <a:latin typeface="Georgia Pro"/>
              </a:rPr>
              <a:t>atención</a:t>
            </a:r>
            <a:r>
              <a:rPr lang="en-US" sz="1200" dirty="0">
                <a:solidFill>
                  <a:srgbClr val="000000"/>
                </a:solidFill>
                <a:latin typeface="Georgia Pro"/>
              </a:rPr>
              <a:t> a </a:t>
            </a:r>
            <a:r>
              <a:rPr lang="en-US" sz="1200" dirty="0" err="1">
                <a:solidFill>
                  <a:srgbClr val="000000"/>
                </a:solidFill>
                <a:latin typeface="Georgia Pro"/>
              </a:rPr>
              <a:t>estas</a:t>
            </a:r>
            <a:r>
              <a:rPr lang="en-US" sz="1200" dirty="0">
                <a:solidFill>
                  <a:srgbClr val="000000"/>
                </a:solidFill>
                <a:latin typeface="Georgia Pro"/>
              </a:rPr>
              <a:t> </a:t>
            </a:r>
            <a:r>
              <a:rPr lang="en-US" sz="1200" dirty="0" err="1">
                <a:solidFill>
                  <a:srgbClr val="000000"/>
                </a:solidFill>
                <a:latin typeface="Georgia Pro"/>
              </a:rPr>
              <a:t>áreas</a:t>
            </a:r>
            <a:r>
              <a:rPr lang="en-US" sz="1200" dirty="0">
                <a:solidFill>
                  <a:srgbClr val="000000"/>
                </a:solidFill>
                <a:latin typeface="Georgia Pro"/>
              </a:rPr>
              <a:t> y a </a:t>
            </a:r>
            <a:r>
              <a:rPr lang="en-US" sz="1200" dirty="0" err="1">
                <a:solidFill>
                  <a:srgbClr val="000000"/>
                </a:solidFill>
                <a:latin typeface="Georgia Pro"/>
              </a:rPr>
              <a:t>si</a:t>
            </a:r>
            <a:r>
              <a:rPr lang="en-US" sz="1200" dirty="0">
                <a:solidFill>
                  <a:srgbClr val="000000"/>
                </a:solidFill>
                <a:latin typeface="Georgia Pro"/>
              </a:rPr>
              <a:t> se </a:t>
            </a:r>
            <a:r>
              <a:rPr lang="en-US" sz="1200" dirty="0" err="1">
                <a:solidFill>
                  <a:srgbClr val="000000"/>
                </a:solidFill>
                <a:latin typeface="Georgia Pro"/>
              </a:rPr>
              <a:t>ajustan</a:t>
            </a:r>
            <a:r>
              <a:rPr lang="en-US" sz="1200" dirty="0">
                <a:solidFill>
                  <a:srgbClr val="000000"/>
                </a:solidFill>
                <a:latin typeface="Georgia Pro"/>
              </a:rPr>
              <a:t> a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estilo</a:t>
            </a:r>
            <a:r>
              <a:rPr lang="en-US" sz="1200" dirty="0">
                <a:solidFill>
                  <a:srgbClr val="000000"/>
                </a:solidFill>
                <a:latin typeface="Georgia Pro"/>
              </a:rPr>
              <a:t> de </a:t>
            </a:r>
            <a:r>
              <a:rPr lang="en-US" sz="1200" dirty="0" err="1">
                <a:solidFill>
                  <a:srgbClr val="000000"/>
                </a:solidFill>
                <a:latin typeface="Georgia Pro"/>
              </a:rPr>
              <a:t>vida</a:t>
            </a:r>
            <a:r>
              <a:rPr lang="en-US" sz="1200" dirty="0">
                <a:solidFill>
                  <a:srgbClr val="000000"/>
                </a:solidFill>
                <a:latin typeface="Georgia Pro"/>
              </a:rPr>
              <a:t> y a las </a:t>
            </a:r>
            <a:r>
              <a:rPr lang="en-US" sz="1200" dirty="0" err="1">
                <a:solidFill>
                  <a:srgbClr val="000000"/>
                </a:solidFill>
                <a:latin typeface="Georgia Pro"/>
              </a:rPr>
              <a:t>necesidades</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hogar</a:t>
            </a:r>
            <a:r>
              <a:rPr lang="en-US" sz="1200" dirty="0">
                <a:solidFill>
                  <a:srgbClr val="000000"/>
                </a:solidFill>
                <a:latin typeface="Georgia Pro"/>
              </a:rPr>
              <a:t>.</a:t>
            </a:r>
          </a:p>
          <a:p>
            <a:pPr algn="just">
              <a:lnSpc>
                <a:spcPts val="1439"/>
              </a:lnSpc>
            </a:pPr>
            <a:endParaRPr lang="en-US" sz="1200" dirty="0">
              <a:solidFill>
                <a:srgbClr val="000000"/>
              </a:solidFill>
              <a:latin typeface="Georgia Pro"/>
            </a:endParaRPr>
          </a:p>
          <a:p>
            <a:pPr algn="just">
              <a:lnSpc>
                <a:spcPts val="1439"/>
              </a:lnSpc>
            </a:pPr>
            <a:r>
              <a:rPr lang="en-US" sz="1200" dirty="0">
                <a:solidFill>
                  <a:srgbClr val="000000"/>
                </a:solidFill>
                <a:latin typeface="Georgia Pro"/>
              </a:rPr>
              <a:t>10. </a:t>
            </a:r>
            <a:r>
              <a:rPr lang="en-US" sz="1200" dirty="0" err="1">
                <a:solidFill>
                  <a:srgbClr val="000000"/>
                </a:solidFill>
                <a:latin typeface="Georgia Pro Bold"/>
              </a:rPr>
              <a:t>Eficiencia</a:t>
            </a:r>
            <a:r>
              <a:rPr lang="en-US" sz="1200" dirty="0">
                <a:solidFill>
                  <a:srgbClr val="000000"/>
                </a:solidFill>
                <a:latin typeface="Georgia Pro Bold"/>
              </a:rPr>
              <a:t> </a:t>
            </a:r>
            <a:r>
              <a:rPr lang="en-US" sz="1200" dirty="0" err="1">
                <a:solidFill>
                  <a:srgbClr val="000000"/>
                </a:solidFill>
                <a:latin typeface="Georgia Pro Bold"/>
              </a:rPr>
              <a:t>energética</a:t>
            </a:r>
            <a:r>
              <a:rPr lang="en-US" sz="1200" dirty="0">
                <a:solidFill>
                  <a:srgbClr val="000000"/>
                </a:solidFill>
                <a:latin typeface="Georgia Pro"/>
              </a:rPr>
              <a:t>. El </a:t>
            </a:r>
            <a:r>
              <a:rPr lang="en-US" sz="1200" dirty="0" err="1">
                <a:solidFill>
                  <a:srgbClr val="000000"/>
                </a:solidFill>
                <a:latin typeface="Georgia Pro"/>
              </a:rPr>
              <a:t>estado</a:t>
            </a:r>
            <a:r>
              <a:rPr lang="en-US" sz="1200" dirty="0">
                <a:solidFill>
                  <a:srgbClr val="000000"/>
                </a:solidFill>
                <a:latin typeface="Georgia Pro"/>
              </a:rPr>
              <a:t> de las </a:t>
            </a:r>
            <a:r>
              <a:rPr lang="en-US" sz="1200" dirty="0" err="1">
                <a:solidFill>
                  <a:srgbClr val="000000"/>
                </a:solidFill>
                <a:latin typeface="Georgia Pro"/>
              </a:rPr>
              <a:t>ventanas</a:t>
            </a:r>
            <a:r>
              <a:rPr lang="en-US" sz="1200" dirty="0">
                <a:solidFill>
                  <a:srgbClr val="000000"/>
                </a:solidFill>
                <a:latin typeface="Georgia Pro"/>
              </a:rPr>
              <a:t> y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sistemas</a:t>
            </a:r>
            <a:r>
              <a:rPr lang="en-US" sz="1200" dirty="0">
                <a:solidFill>
                  <a:srgbClr val="000000"/>
                </a:solidFill>
                <a:latin typeface="Georgia Pro"/>
              </a:rPr>
              <a:t> de </a:t>
            </a:r>
            <a:r>
              <a:rPr lang="en-US" sz="1200" dirty="0" err="1">
                <a:solidFill>
                  <a:srgbClr val="000000"/>
                </a:solidFill>
                <a:latin typeface="Georgia Pro"/>
              </a:rPr>
              <a:t>calefacción</a:t>
            </a:r>
            <a:r>
              <a:rPr lang="en-US" sz="1200" dirty="0">
                <a:solidFill>
                  <a:srgbClr val="000000"/>
                </a:solidFill>
                <a:latin typeface="Georgia Pro"/>
              </a:rPr>
              <a:t>, </a:t>
            </a:r>
            <a:r>
              <a:rPr lang="en-US" sz="1200" dirty="0" err="1">
                <a:solidFill>
                  <a:srgbClr val="000000"/>
                </a:solidFill>
                <a:latin typeface="Georgia Pro"/>
              </a:rPr>
              <a:t>ventilación</a:t>
            </a:r>
            <a:r>
              <a:rPr lang="en-US" sz="1200" dirty="0">
                <a:solidFill>
                  <a:srgbClr val="000000"/>
                </a:solidFill>
                <a:latin typeface="Georgia Pro"/>
              </a:rPr>
              <a:t> y </a:t>
            </a:r>
            <a:r>
              <a:rPr lang="en-US" sz="1200" dirty="0" err="1">
                <a:solidFill>
                  <a:srgbClr val="000000"/>
                </a:solidFill>
                <a:latin typeface="Georgia Pro"/>
              </a:rPr>
              <a:t>aire</a:t>
            </a:r>
            <a:r>
              <a:rPr lang="en-US" sz="1200" dirty="0">
                <a:solidFill>
                  <a:srgbClr val="000000"/>
                </a:solidFill>
                <a:latin typeface="Georgia Pro"/>
              </a:rPr>
              <a:t> </a:t>
            </a:r>
            <a:r>
              <a:rPr lang="en-US" sz="1200" dirty="0" err="1">
                <a:solidFill>
                  <a:srgbClr val="000000"/>
                </a:solidFill>
                <a:latin typeface="Georgia Pro"/>
              </a:rPr>
              <a:t>acondicionado</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tener</a:t>
            </a:r>
            <a:r>
              <a:rPr lang="en-US" sz="1200" dirty="0">
                <a:solidFill>
                  <a:srgbClr val="000000"/>
                </a:solidFill>
                <a:latin typeface="Georgia Pro"/>
              </a:rPr>
              <a:t> un </a:t>
            </a:r>
            <a:r>
              <a:rPr lang="en-US" sz="1200" dirty="0" err="1">
                <a:solidFill>
                  <a:srgbClr val="000000"/>
                </a:solidFill>
                <a:latin typeface="Georgia Pro"/>
              </a:rPr>
              <a:t>impacto</a:t>
            </a:r>
            <a:r>
              <a:rPr lang="en-US" sz="1200" dirty="0">
                <a:solidFill>
                  <a:srgbClr val="000000"/>
                </a:solidFill>
                <a:latin typeface="Georgia Pro"/>
              </a:rPr>
              <a:t> </a:t>
            </a:r>
            <a:r>
              <a:rPr lang="en-US" sz="1200" dirty="0" err="1">
                <a:solidFill>
                  <a:srgbClr val="000000"/>
                </a:solidFill>
                <a:latin typeface="Georgia Pro"/>
              </a:rPr>
              <a:t>significativo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costes</a:t>
            </a:r>
            <a:r>
              <a:rPr lang="en-US" sz="1200" dirty="0">
                <a:solidFill>
                  <a:srgbClr val="000000"/>
                </a:solidFill>
                <a:latin typeface="Georgia Pro"/>
              </a:rPr>
              <a:t> </a:t>
            </a:r>
            <a:r>
              <a:rPr lang="en-US" sz="1200" dirty="0" err="1">
                <a:solidFill>
                  <a:srgbClr val="000000"/>
                </a:solidFill>
                <a:latin typeface="Georgia Pro"/>
              </a:rPr>
              <a:t>energéticos</a:t>
            </a:r>
            <a:r>
              <a:rPr lang="en-US" sz="1200" dirty="0">
                <a:solidFill>
                  <a:srgbClr val="000000"/>
                </a:solidFill>
                <a:latin typeface="Georgia Pro"/>
              </a:rPr>
              <a:t> </a:t>
            </a:r>
            <a:r>
              <a:rPr lang="en-US" sz="1200" dirty="0" err="1">
                <a:solidFill>
                  <a:srgbClr val="000000"/>
                </a:solidFill>
                <a:latin typeface="Georgia Pro"/>
              </a:rPr>
              <a:t>mensuales</a:t>
            </a:r>
            <a:r>
              <a:rPr lang="en-US" sz="1200" dirty="0">
                <a:solidFill>
                  <a:srgbClr val="000000"/>
                </a:solidFill>
                <a:latin typeface="Georgia Pro"/>
              </a:rPr>
              <a:t>, </a:t>
            </a:r>
            <a:r>
              <a:rPr lang="en-US" sz="1200" dirty="0" err="1">
                <a:solidFill>
                  <a:srgbClr val="000000"/>
                </a:solidFill>
                <a:latin typeface="Georgia Pro"/>
              </a:rPr>
              <a:t>así</a:t>
            </a:r>
            <a:r>
              <a:rPr lang="en-US" sz="1200" dirty="0">
                <a:solidFill>
                  <a:srgbClr val="000000"/>
                </a:solidFill>
                <a:latin typeface="Georgia Pro"/>
              </a:rPr>
              <a:t> que </a:t>
            </a:r>
            <a:r>
              <a:rPr lang="en-US" sz="1200" dirty="0" err="1">
                <a:solidFill>
                  <a:srgbClr val="000000"/>
                </a:solidFill>
                <a:latin typeface="Georgia Pro"/>
              </a:rPr>
              <a:t>esto</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ser algo que </a:t>
            </a:r>
            <a:r>
              <a:rPr lang="en-US" sz="1200" dirty="0" err="1">
                <a:solidFill>
                  <a:srgbClr val="000000"/>
                </a:solidFill>
                <a:latin typeface="Georgia Pro"/>
              </a:rPr>
              <a:t>tengas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cuenta</a:t>
            </a:r>
            <a:r>
              <a:rPr lang="en-US" sz="1200" dirty="0">
                <a:solidFill>
                  <a:srgbClr val="000000"/>
                </a:solidFill>
                <a:latin typeface="Georgia Pro"/>
              </a:rPr>
              <a:t> al </a:t>
            </a:r>
            <a:r>
              <a:rPr lang="en-US" sz="1200" dirty="0" err="1">
                <a:solidFill>
                  <a:srgbClr val="000000"/>
                </a:solidFill>
                <a:latin typeface="Georgia Pro"/>
              </a:rPr>
              <a:t>considerar</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casa. </a:t>
            </a:r>
          </a:p>
        </p:txBody>
      </p:sp>
      <p:grpSp>
        <p:nvGrpSpPr>
          <p:cNvPr id="5" name="Group 5"/>
          <p:cNvGrpSpPr/>
          <p:nvPr/>
        </p:nvGrpSpPr>
        <p:grpSpPr>
          <a:xfrm>
            <a:off x="-93720" y="9611929"/>
            <a:ext cx="7989642" cy="446471"/>
            <a:chOff x="0" y="0"/>
            <a:chExt cx="2785060" cy="155633"/>
          </a:xfrm>
        </p:grpSpPr>
        <p:sp>
          <p:nvSpPr>
            <p:cNvPr id="6" name="Freeform 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7" name="TextBox 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8" name="TextBox 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37</a:t>
            </a:r>
          </a:p>
        </p:txBody>
      </p:sp>
      <p:grpSp>
        <p:nvGrpSpPr>
          <p:cNvPr id="9" name="Group 9"/>
          <p:cNvGrpSpPr/>
          <p:nvPr/>
        </p:nvGrpSpPr>
        <p:grpSpPr>
          <a:xfrm>
            <a:off x="460396" y="2462508"/>
            <a:ext cx="6866508" cy="943147"/>
            <a:chOff x="0" y="0"/>
            <a:chExt cx="2393554" cy="328766"/>
          </a:xfrm>
        </p:grpSpPr>
        <p:sp>
          <p:nvSpPr>
            <p:cNvPr id="10" name="Freeform 10"/>
            <p:cNvSpPr/>
            <p:nvPr/>
          </p:nvSpPr>
          <p:spPr>
            <a:xfrm>
              <a:off x="0" y="0"/>
              <a:ext cx="2393554" cy="328766"/>
            </a:xfrm>
            <a:custGeom>
              <a:avLst/>
              <a:gdLst/>
              <a:ahLst/>
              <a:cxnLst/>
              <a:rect l="l" t="t" r="r" b="b"/>
              <a:pathLst>
                <a:path w="2393554" h="328766">
                  <a:moveTo>
                    <a:pt x="0" y="0"/>
                  </a:moveTo>
                  <a:lnTo>
                    <a:pt x="2393554" y="0"/>
                  </a:lnTo>
                  <a:lnTo>
                    <a:pt x="2393554" y="328766"/>
                  </a:lnTo>
                  <a:lnTo>
                    <a:pt x="0" y="328766"/>
                  </a:lnTo>
                  <a:close/>
                </a:path>
              </a:pathLst>
            </a:custGeom>
            <a:solidFill>
              <a:srgbClr val="171717"/>
            </a:solidFill>
          </p:spPr>
          <p:txBody>
            <a:bodyPr/>
            <a:lstStyle/>
            <a:p>
              <a:endParaRPr lang="en-US"/>
            </a:p>
          </p:txBody>
        </p:sp>
        <p:sp>
          <p:nvSpPr>
            <p:cNvPr id="11" name="TextBox 11"/>
            <p:cNvSpPr txBox="1"/>
            <p:nvPr/>
          </p:nvSpPr>
          <p:spPr>
            <a:xfrm>
              <a:off x="0" y="-28575"/>
              <a:ext cx="2393554" cy="357341"/>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475297" y="2640077"/>
            <a:ext cx="6866508" cy="549910"/>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10 COSAS QUE DEBES TENER EN CUENTA AL ELEGIR TU NUEVA CASA</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720" y="9611929"/>
            <a:ext cx="7989642" cy="446471"/>
            <a:chOff x="0" y="0"/>
            <a:chExt cx="2785060" cy="155633"/>
          </a:xfrm>
        </p:grpSpPr>
        <p:sp>
          <p:nvSpPr>
            <p:cNvPr id="3" name="Freeform 3"/>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4" name="TextBox 4"/>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5" name="TextBox 5"/>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38</a:t>
            </a:r>
          </a:p>
        </p:txBody>
      </p:sp>
      <p:sp>
        <p:nvSpPr>
          <p:cNvPr id="6" name="Freeform 6" descr="Loanopoly Game Foundation-01.png"/>
          <p:cNvSpPr/>
          <p:nvPr/>
        </p:nvSpPr>
        <p:spPr>
          <a:xfrm>
            <a:off x="230855" y="3054850"/>
            <a:ext cx="7310691" cy="5649672"/>
          </a:xfrm>
          <a:custGeom>
            <a:avLst/>
            <a:gdLst/>
            <a:ahLst/>
            <a:cxnLst/>
            <a:rect l="l" t="t" r="r" b="b"/>
            <a:pathLst>
              <a:path w="7310691" h="5649672">
                <a:moveTo>
                  <a:pt x="0" y="0"/>
                </a:moveTo>
                <a:lnTo>
                  <a:pt x="7310690" y="0"/>
                </a:lnTo>
                <a:lnTo>
                  <a:pt x="7310690" y="5649672"/>
                </a:lnTo>
                <a:lnTo>
                  <a:pt x="0" y="564967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7" name="Group 7"/>
          <p:cNvGrpSpPr/>
          <p:nvPr/>
        </p:nvGrpSpPr>
        <p:grpSpPr>
          <a:xfrm>
            <a:off x="1268032" y="3098832"/>
            <a:ext cx="5346276" cy="687577"/>
            <a:chOff x="0" y="0"/>
            <a:chExt cx="9806679" cy="1261224"/>
          </a:xfrm>
        </p:grpSpPr>
        <p:sp>
          <p:nvSpPr>
            <p:cNvPr id="8" name="Freeform 8"/>
            <p:cNvSpPr/>
            <p:nvPr/>
          </p:nvSpPr>
          <p:spPr>
            <a:xfrm>
              <a:off x="0" y="0"/>
              <a:ext cx="9806686" cy="1261237"/>
            </a:xfrm>
            <a:custGeom>
              <a:avLst/>
              <a:gdLst/>
              <a:ahLst/>
              <a:cxnLst/>
              <a:rect l="l" t="t" r="r" b="b"/>
              <a:pathLst>
                <a:path w="9806686" h="1261237">
                  <a:moveTo>
                    <a:pt x="0" y="0"/>
                  </a:moveTo>
                  <a:lnTo>
                    <a:pt x="9806686" y="0"/>
                  </a:lnTo>
                  <a:lnTo>
                    <a:pt x="9806686" y="1261237"/>
                  </a:lnTo>
                  <a:lnTo>
                    <a:pt x="0" y="1261237"/>
                  </a:lnTo>
                  <a:close/>
                </a:path>
              </a:pathLst>
            </a:custGeom>
            <a:solidFill>
              <a:srgbClr val="EC3729"/>
            </a:solidFill>
          </p:spPr>
          <p:txBody>
            <a:bodyPr/>
            <a:lstStyle/>
            <a:p>
              <a:endParaRPr lang="en-US"/>
            </a:p>
          </p:txBody>
        </p:sp>
      </p:grpSp>
      <p:sp>
        <p:nvSpPr>
          <p:cNvPr id="9" name="TextBox 9"/>
          <p:cNvSpPr txBox="1"/>
          <p:nvPr/>
        </p:nvSpPr>
        <p:spPr>
          <a:xfrm>
            <a:off x="1726272" y="4825330"/>
            <a:ext cx="1798533" cy="1066799"/>
          </a:xfrm>
          <a:prstGeom prst="rect">
            <a:avLst/>
          </a:prstGeom>
        </p:spPr>
        <p:txBody>
          <a:bodyPr lIns="0" tIns="0" rIns="0" bIns="0" rtlCol="0" anchor="t">
            <a:spAutoFit/>
          </a:bodyPr>
          <a:lstStyle/>
          <a:p>
            <a:pPr algn="l">
              <a:lnSpc>
                <a:spcPts val="1079"/>
              </a:lnSpc>
            </a:pPr>
            <a:r>
              <a:rPr lang="en-US" sz="899" dirty="0">
                <a:solidFill>
                  <a:srgbClr val="00B050"/>
                </a:solidFill>
                <a:latin typeface="Proxima Nova Bold"/>
              </a:rPr>
              <a:t>ESTRATEGIA ÚTIL: </a:t>
            </a:r>
          </a:p>
          <a:p>
            <a:pPr marL="108585" lvl="1" indent="-54292" algn="l">
              <a:lnSpc>
                <a:spcPts val="1079"/>
              </a:lnSpc>
              <a:buFont typeface="Arial"/>
              <a:buChar char="•"/>
            </a:pPr>
            <a:r>
              <a:rPr lang="en-US" sz="899" dirty="0" err="1">
                <a:solidFill>
                  <a:srgbClr val="000000"/>
                </a:solidFill>
                <a:latin typeface="Proxima Nova"/>
              </a:rPr>
              <a:t>Guarda</a:t>
            </a:r>
            <a:r>
              <a:rPr lang="en-US" sz="899" dirty="0">
                <a:solidFill>
                  <a:srgbClr val="000000"/>
                </a:solidFill>
                <a:latin typeface="Proxima Nova"/>
              </a:rPr>
              <a:t> y </a:t>
            </a:r>
            <a:r>
              <a:rPr lang="en-US" sz="899" dirty="0" err="1">
                <a:solidFill>
                  <a:srgbClr val="000000"/>
                </a:solidFill>
                <a:latin typeface="Proxima Nova"/>
              </a:rPr>
              <a:t>envía</a:t>
            </a:r>
            <a:r>
              <a:rPr lang="en-US" sz="899" dirty="0">
                <a:solidFill>
                  <a:srgbClr val="000000"/>
                </a:solidFill>
                <a:latin typeface="Proxima Nova"/>
              </a:rPr>
              <a:t> </a:t>
            </a:r>
            <a:r>
              <a:rPr lang="en-US" sz="899" dirty="0" err="1">
                <a:solidFill>
                  <a:srgbClr val="000000"/>
                </a:solidFill>
                <a:latin typeface="Proxima Nova"/>
              </a:rPr>
              <a:t>todos</a:t>
            </a:r>
            <a:r>
              <a:rPr lang="en-US" sz="899" dirty="0">
                <a:solidFill>
                  <a:srgbClr val="000000"/>
                </a:solidFill>
                <a:latin typeface="Proxima Nova"/>
              </a:rPr>
              <a:t> </a:t>
            </a:r>
            <a:r>
              <a:rPr lang="en-US" sz="899" dirty="0" err="1">
                <a:solidFill>
                  <a:srgbClr val="000000"/>
                </a:solidFill>
                <a:latin typeface="Proxima Nova"/>
              </a:rPr>
              <a:t>los</a:t>
            </a:r>
            <a:r>
              <a:rPr lang="en-US" sz="899" dirty="0">
                <a:solidFill>
                  <a:srgbClr val="000000"/>
                </a:solidFill>
                <a:latin typeface="Proxima Nova"/>
              </a:rPr>
              <a:t> </a:t>
            </a:r>
            <a:r>
              <a:rPr lang="en-US" sz="899" dirty="0" err="1">
                <a:solidFill>
                  <a:srgbClr val="000000"/>
                </a:solidFill>
                <a:latin typeface="Proxima Nova"/>
              </a:rPr>
              <a:t>futuros</a:t>
            </a:r>
            <a:r>
              <a:rPr lang="en-US" sz="899" dirty="0">
                <a:solidFill>
                  <a:srgbClr val="000000"/>
                </a:solidFill>
                <a:latin typeface="Proxima Nova"/>
              </a:rPr>
              <a:t> </a:t>
            </a:r>
            <a:r>
              <a:rPr lang="en-US" sz="899" dirty="0" err="1">
                <a:solidFill>
                  <a:srgbClr val="000000"/>
                </a:solidFill>
                <a:latin typeface="Proxima Nova"/>
              </a:rPr>
              <a:t>recibos</a:t>
            </a:r>
            <a:r>
              <a:rPr lang="en-US" sz="899" dirty="0">
                <a:solidFill>
                  <a:srgbClr val="000000"/>
                </a:solidFill>
                <a:latin typeface="Proxima Nova"/>
              </a:rPr>
              <a:t> de </a:t>
            </a:r>
            <a:r>
              <a:rPr lang="en-US" sz="899" dirty="0" err="1">
                <a:solidFill>
                  <a:srgbClr val="000000"/>
                </a:solidFill>
                <a:latin typeface="Proxima Nova"/>
              </a:rPr>
              <a:t>sueldo</a:t>
            </a:r>
            <a:endParaRPr lang="en-US" sz="899" dirty="0">
              <a:solidFill>
                <a:srgbClr val="000000"/>
              </a:solidFill>
              <a:latin typeface="Proxima Nova"/>
            </a:endParaRPr>
          </a:p>
          <a:p>
            <a:pPr marL="108585" lvl="1" indent="-54292" algn="l">
              <a:lnSpc>
                <a:spcPts val="1079"/>
              </a:lnSpc>
              <a:buFont typeface="Arial"/>
              <a:buChar char="•"/>
            </a:pPr>
            <a:r>
              <a:rPr lang="en-US" sz="899" dirty="0" err="1">
                <a:solidFill>
                  <a:srgbClr val="000000"/>
                </a:solidFill>
                <a:latin typeface="Proxima Nova"/>
              </a:rPr>
              <a:t>Guarda</a:t>
            </a:r>
            <a:r>
              <a:rPr lang="en-US" sz="899" dirty="0">
                <a:solidFill>
                  <a:srgbClr val="000000"/>
                </a:solidFill>
                <a:latin typeface="Proxima Nova"/>
              </a:rPr>
              <a:t> y </a:t>
            </a:r>
            <a:r>
              <a:rPr lang="en-US" sz="899" dirty="0" err="1">
                <a:solidFill>
                  <a:srgbClr val="000000"/>
                </a:solidFill>
                <a:latin typeface="Proxima Nova"/>
              </a:rPr>
              <a:t>envía</a:t>
            </a:r>
            <a:r>
              <a:rPr lang="en-US" sz="899" dirty="0">
                <a:solidFill>
                  <a:srgbClr val="000000"/>
                </a:solidFill>
                <a:latin typeface="Proxima Nova"/>
              </a:rPr>
              <a:t> </a:t>
            </a:r>
            <a:r>
              <a:rPr lang="en-US" sz="899" dirty="0" err="1">
                <a:solidFill>
                  <a:srgbClr val="000000"/>
                </a:solidFill>
                <a:latin typeface="Proxima Nova"/>
              </a:rPr>
              <a:t>todos</a:t>
            </a:r>
            <a:r>
              <a:rPr lang="en-US" sz="899" dirty="0">
                <a:solidFill>
                  <a:srgbClr val="000000"/>
                </a:solidFill>
                <a:latin typeface="Proxima Nova"/>
              </a:rPr>
              <a:t> </a:t>
            </a:r>
            <a:r>
              <a:rPr lang="en-US" sz="899" dirty="0" err="1">
                <a:solidFill>
                  <a:srgbClr val="000000"/>
                </a:solidFill>
                <a:latin typeface="Proxima Nova"/>
              </a:rPr>
              <a:t>los</a:t>
            </a:r>
            <a:r>
              <a:rPr lang="en-US" sz="899" dirty="0">
                <a:solidFill>
                  <a:srgbClr val="000000"/>
                </a:solidFill>
                <a:latin typeface="Proxima Nova"/>
              </a:rPr>
              <a:t> </a:t>
            </a:r>
            <a:r>
              <a:rPr lang="en-US" sz="899" dirty="0" err="1">
                <a:solidFill>
                  <a:srgbClr val="000000"/>
                </a:solidFill>
                <a:latin typeface="Proxima Nova"/>
              </a:rPr>
              <a:t>extractos</a:t>
            </a:r>
            <a:r>
              <a:rPr lang="en-US" sz="899" dirty="0">
                <a:solidFill>
                  <a:srgbClr val="000000"/>
                </a:solidFill>
                <a:latin typeface="Proxima Nova"/>
              </a:rPr>
              <a:t> </a:t>
            </a:r>
            <a:r>
              <a:rPr lang="en-US" sz="899" dirty="0" err="1">
                <a:solidFill>
                  <a:srgbClr val="000000"/>
                </a:solidFill>
                <a:latin typeface="Proxima Nova"/>
              </a:rPr>
              <a:t>bancarios</a:t>
            </a:r>
            <a:r>
              <a:rPr lang="en-US" sz="899" dirty="0">
                <a:solidFill>
                  <a:srgbClr val="000000"/>
                </a:solidFill>
                <a:latin typeface="Proxima Nova"/>
              </a:rPr>
              <a:t> </a:t>
            </a:r>
            <a:r>
              <a:rPr lang="en-US" sz="899" dirty="0" err="1">
                <a:solidFill>
                  <a:srgbClr val="000000"/>
                </a:solidFill>
                <a:latin typeface="Proxima Nova"/>
              </a:rPr>
              <a:t>futuros</a:t>
            </a:r>
            <a:r>
              <a:rPr lang="en-US" sz="899" dirty="0">
                <a:solidFill>
                  <a:srgbClr val="000000"/>
                </a:solidFill>
                <a:latin typeface="Proxima Nova"/>
              </a:rPr>
              <a:t> (</a:t>
            </a:r>
            <a:r>
              <a:rPr lang="en-US" sz="899" dirty="0" err="1">
                <a:solidFill>
                  <a:srgbClr val="000000"/>
                </a:solidFill>
                <a:latin typeface="Proxima Nova"/>
              </a:rPr>
              <a:t>todas</a:t>
            </a:r>
            <a:r>
              <a:rPr lang="en-US" sz="899" dirty="0">
                <a:solidFill>
                  <a:srgbClr val="000000"/>
                </a:solidFill>
                <a:latin typeface="Proxima Nova"/>
              </a:rPr>
              <a:t> las </a:t>
            </a:r>
            <a:r>
              <a:rPr lang="en-US" sz="899" dirty="0" err="1">
                <a:solidFill>
                  <a:srgbClr val="000000"/>
                </a:solidFill>
                <a:latin typeface="Proxima Nova"/>
              </a:rPr>
              <a:t>páginas</a:t>
            </a:r>
            <a:r>
              <a:rPr lang="en-US" sz="899" dirty="0">
                <a:solidFill>
                  <a:srgbClr val="000000"/>
                </a:solidFill>
                <a:latin typeface="Proxima Nova"/>
              </a:rPr>
              <a:t>)</a:t>
            </a:r>
          </a:p>
          <a:p>
            <a:pPr marL="108585" lvl="1" indent="-54292" algn="l">
              <a:lnSpc>
                <a:spcPts val="1079"/>
              </a:lnSpc>
              <a:buFont typeface="Arial"/>
              <a:buChar char="•"/>
            </a:pPr>
            <a:r>
              <a:rPr lang="en-US" sz="899" dirty="0" err="1">
                <a:solidFill>
                  <a:srgbClr val="000000"/>
                </a:solidFill>
                <a:latin typeface="Proxima Nova"/>
              </a:rPr>
              <a:t>Conservar</a:t>
            </a:r>
            <a:r>
              <a:rPr lang="en-US" sz="899" dirty="0">
                <a:solidFill>
                  <a:srgbClr val="000000"/>
                </a:solidFill>
                <a:latin typeface="Proxima Nova"/>
              </a:rPr>
              <a:t> </a:t>
            </a:r>
            <a:r>
              <a:rPr lang="en-US" sz="899" dirty="0" err="1">
                <a:solidFill>
                  <a:srgbClr val="000000"/>
                </a:solidFill>
                <a:latin typeface="Proxima Nova"/>
              </a:rPr>
              <a:t>copias</a:t>
            </a:r>
            <a:r>
              <a:rPr lang="en-US" sz="899" dirty="0">
                <a:solidFill>
                  <a:srgbClr val="000000"/>
                </a:solidFill>
                <a:latin typeface="Proxima Nova"/>
              </a:rPr>
              <a:t> de </a:t>
            </a:r>
            <a:r>
              <a:rPr lang="en-US" sz="899" dirty="0" err="1">
                <a:solidFill>
                  <a:srgbClr val="000000"/>
                </a:solidFill>
                <a:latin typeface="Proxima Nova"/>
              </a:rPr>
              <a:t>los</a:t>
            </a:r>
            <a:r>
              <a:rPr lang="en-US" sz="899" dirty="0">
                <a:solidFill>
                  <a:srgbClr val="000000"/>
                </a:solidFill>
                <a:latin typeface="Proxima Nova"/>
              </a:rPr>
              <a:t> </a:t>
            </a:r>
            <a:r>
              <a:rPr lang="en-US" sz="899" dirty="0" err="1">
                <a:solidFill>
                  <a:srgbClr val="000000"/>
                </a:solidFill>
                <a:latin typeface="Proxima Nova"/>
              </a:rPr>
              <a:t>documentos</a:t>
            </a:r>
            <a:r>
              <a:rPr lang="en-US" sz="899" dirty="0">
                <a:solidFill>
                  <a:srgbClr val="000000"/>
                </a:solidFill>
                <a:latin typeface="Proxima Nova"/>
              </a:rPr>
              <a:t> </a:t>
            </a:r>
            <a:r>
              <a:rPr lang="en-US" sz="899" dirty="0" err="1">
                <a:solidFill>
                  <a:srgbClr val="000000"/>
                </a:solidFill>
                <a:latin typeface="Proxima Nova"/>
              </a:rPr>
              <a:t>presentados</a:t>
            </a:r>
            <a:r>
              <a:rPr lang="en-US" sz="899" dirty="0">
                <a:solidFill>
                  <a:srgbClr val="000000"/>
                </a:solidFill>
                <a:latin typeface="Proxima Nova"/>
              </a:rPr>
              <a:t> a </a:t>
            </a:r>
            <a:r>
              <a:rPr lang="en-US" sz="899" dirty="0" err="1">
                <a:solidFill>
                  <a:srgbClr val="000000"/>
                </a:solidFill>
                <a:latin typeface="Proxima Nova"/>
              </a:rPr>
              <a:t>trámite</a:t>
            </a:r>
            <a:endParaRPr lang="en-US" sz="899" dirty="0">
              <a:solidFill>
                <a:srgbClr val="000000"/>
              </a:solidFill>
              <a:latin typeface="Proxima Nova"/>
            </a:endParaRPr>
          </a:p>
          <a:p>
            <a:pPr marL="108585" lvl="1" indent="-54292" algn="l">
              <a:lnSpc>
                <a:spcPts val="1079"/>
              </a:lnSpc>
              <a:buFont typeface="Arial"/>
              <a:buChar char="•"/>
            </a:pPr>
            <a:r>
              <a:rPr lang="en-US" sz="899" dirty="0" err="1">
                <a:solidFill>
                  <a:srgbClr val="000000"/>
                </a:solidFill>
                <a:latin typeface="Proxima Nova"/>
              </a:rPr>
              <a:t>Sigue</a:t>
            </a:r>
            <a:r>
              <a:rPr lang="en-US" sz="899" dirty="0">
                <a:solidFill>
                  <a:srgbClr val="000000"/>
                </a:solidFill>
                <a:latin typeface="Proxima Nova"/>
              </a:rPr>
              <a:t> </a:t>
            </a:r>
            <a:r>
              <a:rPr lang="en-US" sz="899" dirty="0" err="1">
                <a:solidFill>
                  <a:srgbClr val="000000"/>
                </a:solidFill>
                <a:latin typeface="Proxima Nova"/>
              </a:rPr>
              <a:t>pagando</a:t>
            </a:r>
            <a:r>
              <a:rPr lang="en-US" sz="899" dirty="0">
                <a:solidFill>
                  <a:srgbClr val="000000"/>
                </a:solidFill>
                <a:latin typeface="Proxima Nova"/>
              </a:rPr>
              <a:t> las </a:t>
            </a:r>
            <a:r>
              <a:rPr lang="en-US" sz="899" dirty="0" err="1">
                <a:solidFill>
                  <a:srgbClr val="000000"/>
                </a:solidFill>
                <a:latin typeface="Proxima Nova"/>
              </a:rPr>
              <a:t>deudas</a:t>
            </a:r>
            <a:r>
              <a:rPr lang="en-US" sz="899" dirty="0">
                <a:solidFill>
                  <a:srgbClr val="000000"/>
                </a:solidFill>
                <a:latin typeface="Proxima Nova"/>
              </a:rPr>
              <a:t> y </a:t>
            </a:r>
            <a:r>
              <a:rPr lang="en-US" sz="899" dirty="0" err="1">
                <a:solidFill>
                  <a:srgbClr val="000000"/>
                </a:solidFill>
                <a:latin typeface="Proxima Nova"/>
              </a:rPr>
              <a:t>los</a:t>
            </a:r>
            <a:r>
              <a:rPr lang="en-US" sz="899" dirty="0">
                <a:solidFill>
                  <a:srgbClr val="000000"/>
                </a:solidFill>
                <a:latin typeface="Proxima Nova"/>
              </a:rPr>
              <a:t> </a:t>
            </a:r>
            <a:r>
              <a:rPr lang="en-US" sz="899" dirty="0" err="1">
                <a:solidFill>
                  <a:srgbClr val="000000"/>
                </a:solidFill>
                <a:latin typeface="Proxima Nova"/>
              </a:rPr>
              <a:t>préstamos</a:t>
            </a:r>
            <a:r>
              <a:rPr lang="en-US" sz="899" dirty="0">
                <a:solidFill>
                  <a:srgbClr val="000000"/>
                </a:solidFill>
                <a:latin typeface="Proxima Nova"/>
              </a:rPr>
              <a:t> a </a:t>
            </a:r>
            <a:r>
              <a:rPr lang="en-US" sz="899" dirty="0" err="1">
                <a:solidFill>
                  <a:srgbClr val="000000"/>
                </a:solidFill>
                <a:latin typeface="Proxima Nova"/>
              </a:rPr>
              <a:t>tiempo</a:t>
            </a:r>
            <a:endParaRPr lang="en-US" sz="899" dirty="0">
              <a:solidFill>
                <a:srgbClr val="000000"/>
              </a:solidFill>
              <a:latin typeface="Proxima Nova"/>
            </a:endParaRPr>
          </a:p>
        </p:txBody>
      </p:sp>
      <p:sp>
        <p:nvSpPr>
          <p:cNvPr id="10" name="TextBox 10"/>
          <p:cNvSpPr txBox="1"/>
          <p:nvPr/>
        </p:nvSpPr>
        <p:spPr>
          <a:xfrm>
            <a:off x="3790713" y="4864213"/>
            <a:ext cx="2383840" cy="800100"/>
          </a:xfrm>
          <a:prstGeom prst="rect">
            <a:avLst/>
          </a:prstGeom>
        </p:spPr>
        <p:txBody>
          <a:bodyPr lIns="0" tIns="0" rIns="0" bIns="0" rtlCol="0" anchor="t">
            <a:spAutoFit/>
          </a:bodyPr>
          <a:lstStyle/>
          <a:p>
            <a:pPr algn="l">
              <a:lnSpc>
                <a:spcPts val="1079"/>
              </a:lnSpc>
            </a:pPr>
            <a:r>
              <a:rPr lang="en-US" sz="899">
                <a:solidFill>
                  <a:srgbClr val="FF0000"/>
                </a:solidFill>
                <a:latin typeface="Proxima Nova Bold"/>
              </a:rPr>
              <a:t>ERRORES COMUNES:</a:t>
            </a:r>
          </a:p>
          <a:p>
            <a:pPr marL="108585" lvl="1" indent="-54292" algn="l">
              <a:lnSpc>
                <a:spcPts val="1079"/>
              </a:lnSpc>
              <a:buFont typeface="Arial"/>
              <a:buChar char="•"/>
            </a:pPr>
            <a:r>
              <a:rPr lang="en-US" sz="899">
                <a:solidFill>
                  <a:srgbClr val="000000"/>
                </a:solidFill>
                <a:latin typeface="Proxima Nova"/>
              </a:rPr>
              <a:t>No hagas ingresos en efectivo</a:t>
            </a:r>
          </a:p>
          <a:p>
            <a:pPr marL="108585" lvl="1" indent="-54292" algn="l">
              <a:lnSpc>
                <a:spcPts val="1079"/>
              </a:lnSpc>
              <a:buFont typeface="Arial"/>
              <a:buChar char="•"/>
            </a:pPr>
            <a:r>
              <a:rPr lang="en-US" sz="899">
                <a:solidFill>
                  <a:srgbClr val="000000"/>
                </a:solidFill>
                <a:latin typeface="Proxima Nova"/>
              </a:rPr>
              <a:t>No hagas grandes compras con tarjetas de crédito</a:t>
            </a:r>
          </a:p>
          <a:p>
            <a:pPr marL="108585" lvl="1" indent="-54292" algn="l">
              <a:lnSpc>
                <a:spcPts val="1079"/>
              </a:lnSpc>
              <a:buFont typeface="Arial"/>
              <a:buChar char="•"/>
            </a:pPr>
            <a:r>
              <a:rPr lang="en-US" sz="899">
                <a:solidFill>
                  <a:srgbClr val="000000"/>
                </a:solidFill>
                <a:latin typeface="Proxima Nova"/>
              </a:rPr>
              <a:t>No cofirmes préstamos para nadie</a:t>
            </a:r>
          </a:p>
          <a:p>
            <a:pPr marL="108585" lvl="1" indent="-54292" algn="l">
              <a:lnSpc>
                <a:spcPts val="1079"/>
              </a:lnSpc>
              <a:buFont typeface="Arial"/>
              <a:buChar char="•"/>
            </a:pPr>
            <a:r>
              <a:rPr lang="en-US" sz="899">
                <a:solidFill>
                  <a:srgbClr val="000000"/>
                </a:solidFill>
                <a:latin typeface="Proxima Nova"/>
              </a:rPr>
              <a:t>No cambies de cuenta bancaria</a:t>
            </a:r>
          </a:p>
          <a:p>
            <a:pPr marL="108585" lvl="1" indent="-54292" algn="l">
              <a:lnSpc>
                <a:spcPts val="1079"/>
              </a:lnSpc>
              <a:buFont typeface="Arial"/>
              <a:buChar char="•"/>
            </a:pPr>
            <a:r>
              <a:rPr lang="en-US" sz="899">
                <a:solidFill>
                  <a:srgbClr val="000000"/>
                </a:solidFill>
                <a:latin typeface="Proxima Nova"/>
              </a:rPr>
              <a:t>No solicites nuevos créditos</a:t>
            </a:r>
          </a:p>
        </p:txBody>
      </p:sp>
      <p:sp>
        <p:nvSpPr>
          <p:cNvPr id="11" name="Freeform 11" descr="Go.jpg"/>
          <p:cNvSpPr/>
          <p:nvPr/>
        </p:nvSpPr>
        <p:spPr>
          <a:xfrm>
            <a:off x="467818" y="4196469"/>
            <a:ext cx="700968" cy="441567"/>
          </a:xfrm>
          <a:custGeom>
            <a:avLst/>
            <a:gdLst/>
            <a:ahLst/>
            <a:cxnLst/>
            <a:rect l="l" t="t" r="r" b="b"/>
            <a:pathLst>
              <a:path w="700968" h="441567">
                <a:moveTo>
                  <a:pt x="0" y="0"/>
                </a:moveTo>
                <a:lnTo>
                  <a:pt x="700968" y="0"/>
                </a:lnTo>
                <a:lnTo>
                  <a:pt x="700968" y="441567"/>
                </a:lnTo>
                <a:lnTo>
                  <a:pt x="0" y="441567"/>
                </a:lnTo>
                <a:lnTo>
                  <a:pt x="0" y="0"/>
                </a:lnTo>
                <a:close/>
              </a:path>
            </a:pathLst>
          </a:custGeom>
          <a:blipFill>
            <a:blip r:embed="rId3" cstate="email">
              <a:extLst>
                <a:ext uri="{28A0092B-C50C-407E-A947-70E740481C1C}">
                  <a14:useLocalDpi xmlns:a14="http://schemas.microsoft.com/office/drawing/2010/main"/>
                </a:ext>
              </a:extLst>
            </a:blip>
            <a:stretch>
              <a:fillRect l="-395" r="-395"/>
            </a:stretch>
          </a:blipFill>
        </p:spPr>
        <p:txBody>
          <a:bodyPr/>
          <a:lstStyle/>
          <a:p>
            <a:endParaRPr lang="en-US"/>
          </a:p>
        </p:txBody>
      </p:sp>
      <p:sp>
        <p:nvSpPr>
          <p:cNvPr id="12" name="TextBox 12"/>
          <p:cNvSpPr txBox="1"/>
          <p:nvPr/>
        </p:nvSpPr>
        <p:spPr>
          <a:xfrm>
            <a:off x="436108" y="3947085"/>
            <a:ext cx="764387" cy="13847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EMPIEZA AQUÍ</a:t>
            </a:r>
          </a:p>
        </p:txBody>
      </p:sp>
      <p:sp>
        <p:nvSpPr>
          <p:cNvPr id="13" name="TextBox 13"/>
          <p:cNvSpPr txBox="1"/>
          <p:nvPr/>
        </p:nvSpPr>
        <p:spPr>
          <a:xfrm>
            <a:off x="1507070" y="3947085"/>
            <a:ext cx="1064600" cy="13847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PRE-APROBACIÓN</a:t>
            </a:r>
          </a:p>
        </p:txBody>
      </p:sp>
      <p:sp>
        <p:nvSpPr>
          <p:cNvPr id="14" name="TextBox 14"/>
          <p:cNvSpPr txBox="1"/>
          <p:nvPr/>
        </p:nvSpPr>
        <p:spPr>
          <a:xfrm>
            <a:off x="1548009" y="4114800"/>
            <a:ext cx="1036974" cy="359073"/>
          </a:xfrm>
          <a:prstGeom prst="rect">
            <a:avLst/>
          </a:prstGeom>
        </p:spPr>
        <p:txBody>
          <a:bodyPr lIns="0" tIns="0" rIns="0" bIns="0" rtlCol="0" anchor="t">
            <a:spAutoFit/>
          </a:bodyPr>
          <a:lstStyle/>
          <a:p>
            <a:pPr algn="ctr">
              <a:lnSpc>
                <a:spcPts val="697"/>
              </a:lnSpc>
            </a:pPr>
            <a:r>
              <a:rPr lang="en-US" sz="600" dirty="0">
                <a:solidFill>
                  <a:srgbClr val="000000"/>
                </a:solidFill>
                <a:latin typeface="Proxima Nova"/>
              </a:rPr>
              <a:t>Los </a:t>
            </a:r>
            <a:r>
              <a:rPr lang="en-US" sz="600" dirty="0" err="1">
                <a:solidFill>
                  <a:srgbClr val="000000"/>
                </a:solidFill>
                <a:latin typeface="Proxima Nova"/>
              </a:rPr>
              <a:t>documentos</a:t>
            </a:r>
            <a:r>
              <a:rPr lang="en-US" sz="600" dirty="0">
                <a:solidFill>
                  <a:srgbClr val="000000"/>
                </a:solidFill>
                <a:latin typeface="Proxima Nova"/>
              </a:rPr>
              <a:t> </a:t>
            </a:r>
            <a:r>
              <a:rPr lang="en-US" sz="600" dirty="0" err="1">
                <a:solidFill>
                  <a:srgbClr val="000000"/>
                </a:solidFill>
                <a:latin typeface="Proxima Nova"/>
              </a:rPr>
              <a:t>preliminares</a:t>
            </a:r>
            <a:r>
              <a:rPr lang="en-US" sz="600" dirty="0">
                <a:solidFill>
                  <a:srgbClr val="000000"/>
                </a:solidFill>
                <a:latin typeface="Proxima Nova"/>
              </a:rPr>
              <a:t> </a:t>
            </a:r>
            <a:r>
              <a:rPr lang="en-US" sz="600" dirty="0" err="1">
                <a:solidFill>
                  <a:srgbClr val="000000"/>
                </a:solidFill>
                <a:latin typeface="Proxima Nova"/>
              </a:rPr>
              <a:t>incluyen</a:t>
            </a:r>
            <a:r>
              <a:rPr lang="en-US" sz="600" dirty="0">
                <a:solidFill>
                  <a:srgbClr val="000000"/>
                </a:solidFill>
                <a:latin typeface="Proxima Nova"/>
              </a:rPr>
              <a:t>: W2's, </a:t>
            </a:r>
            <a:r>
              <a:rPr lang="en-US" sz="600" dirty="0" err="1">
                <a:solidFill>
                  <a:srgbClr val="000000"/>
                </a:solidFill>
                <a:latin typeface="Proxima Nova"/>
              </a:rPr>
              <a:t>extractos</a:t>
            </a:r>
            <a:r>
              <a:rPr lang="en-US" sz="600" dirty="0">
                <a:solidFill>
                  <a:srgbClr val="000000"/>
                </a:solidFill>
                <a:latin typeface="Proxima Nova"/>
              </a:rPr>
              <a:t> </a:t>
            </a:r>
            <a:r>
              <a:rPr lang="en-US" sz="600" dirty="0" err="1">
                <a:solidFill>
                  <a:srgbClr val="000000"/>
                </a:solidFill>
                <a:latin typeface="Proxima Nova"/>
              </a:rPr>
              <a:t>bancarios</a:t>
            </a:r>
            <a:r>
              <a:rPr lang="en-US" sz="600" dirty="0">
                <a:solidFill>
                  <a:srgbClr val="000000"/>
                </a:solidFill>
                <a:latin typeface="Proxima Nova"/>
              </a:rPr>
              <a:t>, </a:t>
            </a:r>
            <a:r>
              <a:rPr lang="en-US" sz="600" dirty="0" err="1">
                <a:solidFill>
                  <a:srgbClr val="000000"/>
                </a:solidFill>
                <a:latin typeface="Proxima Nova"/>
              </a:rPr>
              <a:t>declaraciones</a:t>
            </a:r>
            <a:r>
              <a:rPr lang="en-US" sz="600" dirty="0">
                <a:solidFill>
                  <a:srgbClr val="000000"/>
                </a:solidFill>
                <a:latin typeface="Proxima Nova"/>
              </a:rPr>
              <a:t> de la </a:t>
            </a:r>
            <a:r>
              <a:rPr lang="en-US" sz="600" dirty="0" err="1">
                <a:solidFill>
                  <a:srgbClr val="000000"/>
                </a:solidFill>
                <a:latin typeface="Proxima Nova"/>
              </a:rPr>
              <a:t>renta</a:t>
            </a:r>
            <a:r>
              <a:rPr lang="en-US" sz="600" dirty="0">
                <a:solidFill>
                  <a:srgbClr val="000000"/>
                </a:solidFill>
                <a:latin typeface="Proxima Nova"/>
              </a:rPr>
              <a:t>.</a:t>
            </a:r>
          </a:p>
        </p:txBody>
      </p:sp>
      <p:sp>
        <p:nvSpPr>
          <p:cNvPr id="15" name="TextBox 15"/>
          <p:cNvSpPr txBox="1"/>
          <p:nvPr/>
        </p:nvSpPr>
        <p:spPr>
          <a:xfrm>
            <a:off x="2739139" y="3937017"/>
            <a:ext cx="1074009" cy="116186"/>
          </a:xfrm>
          <a:prstGeom prst="rect">
            <a:avLst/>
          </a:prstGeom>
        </p:spPr>
        <p:txBody>
          <a:bodyPr wrap="square" lIns="0" tIns="0" rIns="0" bIns="0" rtlCol="0" anchor="t">
            <a:spAutoFit/>
          </a:bodyPr>
          <a:lstStyle/>
          <a:p>
            <a:pPr algn="ctr">
              <a:lnSpc>
                <a:spcPts val="1046"/>
              </a:lnSpc>
            </a:pPr>
            <a:r>
              <a:rPr lang="en-US" sz="700" dirty="0">
                <a:solidFill>
                  <a:srgbClr val="000000"/>
                </a:solidFill>
                <a:latin typeface="Proxima Nova Bold"/>
              </a:rPr>
              <a:t>ENCUENTRA UN HOGAR</a:t>
            </a:r>
          </a:p>
        </p:txBody>
      </p:sp>
      <p:sp>
        <p:nvSpPr>
          <p:cNvPr id="16" name="TextBox 16"/>
          <p:cNvSpPr txBox="1"/>
          <p:nvPr/>
        </p:nvSpPr>
        <p:spPr>
          <a:xfrm>
            <a:off x="2752452" y="4142684"/>
            <a:ext cx="1036975" cy="366828"/>
          </a:xfrm>
          <a:prstGeom prst="rect">
            <a:avLst/>
          </a:prstGeom>
        </p:spPr>
        <p:txBody>
          <a:bodyPr lIns="0" tIns="0" rIns="0" bIns="0" rtlCol="0" anchor="t">
            <a:spAutoFit/>
          </a:bodyPr>
          <a:lstStyle/>
          <a:p>
            <a:pPr algn="ctr">
              <a:lnSpc>
                <a:spcPts val="697"/>
              </a:lnSpc>
            </a:pPr>
            <a:r>
              <a:rPr lang="en-US" sz="726" dirty="0">
                <a:solidFill>
                  <a:srgbClr val="000000"/>
                </a:solidFill>
                <a:latin typeface="Proxima Nova"/>
              </a:rPr>
              <a:t>Analiza </a:t>
            </a:r>
            <a:r>
              <a:rPr lang="en-US" sz="726" dirty="0" err="1">
                <a:solidFill>
                  <a:srgbClr val="000000"/>
                </a:solidFill>
                <a:latin typeface="Proxima Nova"/>
              </a:rPr>
              <a:t>tus</a:t>
            </a:r>
            <a:r>
              <a:rPr lang="en-US" sz="726" dirty="0">
                <a:solidFill>
                  <a:srgbClr val="000000"/>
                </a:solidFill>
                <a:latin typeface="Proxima Nova"/>
              </a:rPr>
              <a:t> </a:t>
            </a:r>
            <a:r>
              <a:rPr lang="en-US" sz="726" dirty="0" err="1">
                <a:solidFill>
                  <a:srgbClr val="000000"/>
                </a:solidFill>
                <a:latin typeface="Proxima Nova"/>
              </a:rPr>
              <a:t>deseos</a:t>
            </a:r>
            <a:r>
              <a:rPr lang="en-US" sz="726" dirty="0">
                <a:solidFill>
                  <a:srgbClr val="000000"/>
                </a:solidFill>
                <a:latin typeface="Proxima Nova"/>
              </a:rPr>
              <a:t> y </a:t>
            </a:r>
            <a:r>
              <a:rPr lang="en-US" sz="726" dirty="0" err="1">
                <a:solidFill>
                  <a:srgbClr val="000000"/>
                </a:solidFill>
                <a:latin typeface="Proxima Nova"/>
              </a:rPr>
              <a:t>necesidades</a:t>
            </a:r>
            <a:r>
              <a:rPr lang="en-US" sz="726" dirty="0">
                <a:solidFill>
                  <a:srgbClr val="000000"/>
                </a:solidFill>
                <a:latin typeface="Proxima Nova"/>
              </a:rPr>
              <a:t> y </a:t>
            </a:r>
            <a:r>
              <a:rPr lang="en-US" sz="726" dirty="0" err="1">
                <a:solidFill>
                  <a:srgbClr val="000000"/>
                </a:solidFill>
                <a:latin typeface="Proxima Nova"/>
              </a:rPr>
              <a:t>deja</a:t>
            </a:r>
            <a:r>
              <a:rPr lang="en-US" sz="726" dirty="0">
                <a:solidFill>
                  <a:srgbClr val="000000"/>
                </a:solidFill>
                <a:latin typeface="Proxima Nova"/>
              </a:rPr>
              <a:t> que </a:t>
            </a:r>
            <a:r>
              <a:rPr lang="en-US" sz="726" dirty="0" err="1">
                <a:solidFill>
                  <a:srgbClr val="000000"/>
                </a:solidFill>
                <a:latin typeface="Proxima Nova"/>
              </a:rPr>
              <a:t>tu</a:t>
            </a:r>
            <a:r>
              <a:rPr lang="en-US" sz="726" dirty="0">
                <a:solidFill>
                  <a:srgbClr val="000000"/>
                </a:solidFill>
                <a:latin typeface="Proxima Nova"/>
              </a:rPr>
              <a:t> REALTOR® </a:t>
            </a:r>
            <a:r>
              <a:rPr lang="en-US" sz="726" dirty="0" err="1">
                <a:solidFill>
                  <a:srgbClr val="000000"/>
                </a:solidFill>
                <a:latin typeface="Proxima Nova"/>
              </a:rPr>
              <a:t>te</a:t>
            </a:r>
            <a:r>
              <a:rPr lang="en-US" sz="726" dirty="0">
                <a:solidFill>
                  <a:srgbClr val="000000"/>
                </a:solidFill>
                <a:latin typeface="Proxima Nova"/>
              </a:rPr>
              <a:t> </a:t>
            </a:r>
            <a:r>
              <a:rPr lang="en-US" sz="726" dirty="0" err="1">
                <a:solidFill>
                  <a:srgbClr val="000000"/>
                </a:solidFill>
                <a:latin typeface="Proxima Nova"/>
              </a:rPr>
              <a:t>ayude</a:t>
            </a:r>
            <a:r>
              <a:rPr lang="en-US" sz="726" dirty="0">
                <a:solidFill>
                  <a:srgbClr val="000000"/>
                </a:solidFill>
                <a:latin typeface="Proxima Nova"/>
              </a:rPr>
              <a:t> a </a:t>
            </a:r>
            <a:r>
              <a:rPr lang="en-US" sz="726" dirty="0" err="1">
                <a:solidFill>
                  <a:srgbClr val="000000"/>
                </a:solidFill>
                <a:latin typeface="Proxima Nova"/>
              </a:rPr>
              <a:t>encontrar</a:t>
            </a:r>
            <a:r>
              <a:rPr lang="en-US" sz="726" dirty="0">
                <a:solidFill>
                  <a:srgbClr val="000000"/>
                </a:solidFill>
                <a:latin typeface="Proxima Nova"/>
              </a:rPr>
              <a:t> </a:t>
            </a:r>
            <a:r>
              <a:rPr lang="en-US" sz="726" dirty="0" err="1">
                <a:solidFill>
                  <a:srgbClr val="000000"/>
                </a:solidFill>
                <a:latin typeface="Proxima Nova"/>
              </a:rPr>
              <a:t>una</a:t>
            </a:r>
            <a:r>
              <a:rPr lang="en-US" sz="726" dirty="0">
                <a:solidFill>
                  <a:srgbClr val="000000"/>
                </a:solidFill>
                <a:latin typeface="Proxima Nova"/>
              </a:rPr>
              <a:t> casa. </a:t>
            </a:r>
          </a:p>
        </p:txBody>
      </p:sp>
      <p:sp>
        <p:nvSpPr>
          <p:cNvPr id="17" name="TextBox 17"/>
          <p:cNvSpPr txBox="1"/>
          <p:nvPr/>
        </p:nvSpPr>
        <p:spPr>
          <a:xfrm>
            <a:off x="3974267" y="3937017"/>
            <a:ext cx="1006831" cy="13847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HAZ UNA OFERTA</a:t>
            </a:r>
          </a:p>
        </p:txBody>
      </p:sp>
      <p:sp>
        <p:nvSpPr>
          <p:cNvPr id="18" name="TextBox 18"/>
          <p:cNvSpPr txBox="1"/>
          <p:nvPr/>
        </p:nvSpPr>
        <p:spPr>
          <a:xfrm>
            <a:off x="3985062" y="4142684"/>
            <a:ext cx="1036975" cy="278206"/>
          </a:xfrm>
          <a:prstGeom prst="rect">
            <a:avLst/>
          </a:prstGeom>
        </p:spPr>
        <p:txBody>
          <a:bodyPr lIns="0" tIns="0" rIns="0" bIns="0" rtlCol="0" anchor="t">
            <a:spAutoFit/>
          </a:bodyPr>
          <a:lstStyle/>
          <a:p>
            <a:pPr algn="ctr">
              <a:lnSpc>
                <a:spcPts val="697"/>
              </a:lnSpc>
            </a:pPr>
            <a:r>
              <a:rPr lang="en-US" sz="726" dirty="0" err="1">
                <a:solidFill>
                  <a:srgbClr val="000000"/>
                </a:solidFill>
                <a:latin typeface="Proxima Nova"/>
              </a:rPr>
              <a:t>Oferta</a:t>
            </a:r>
            <a:r>
              <a:rPr lang="en-US" sz="726" dirty="0">
                <a:solidFill>
                  <a:srgbClr val="000000"/>
                </a:solidFill>
                <a:latin typeface="Proxima Nova"/>
              </a:rPr>
              <a:t> </a:t>
            </a:r>
            <a:r>
              <a:rPr lang="en-US" sz="726" dirty="0" err="1">
                <a:solidFill>
                  <a:srgbClr val="000000"/>
                </a:solidFill>
                <a:latin typeface="Proxima Nova"/>
              </a:rPr>
              <a:t>aceptada</a:t>
            </a:r>
            <a:r>
              <a:rPr lang="en-US" sz="726" dirty="0">
                <a:solidFill>
                  <a:srgbClr val="000000"/>
                </a:solidFill>
                <a:latin typeface="Proxima Nova"/>
              </a:rPr>
              <a:t>, </a:t>
            </a:r>
            <a:r>
              <a:rPr lang="en-US" sz="726" dirty="0" err="1">
                <a:solidFill>
                  <a:srgbClr val="000000"/>
                </a:solidFill>
                <a:latin typeface="Proxima Nova"/>
              </a:rPr>
              <a:t>firmar</a:t>
            </a:r>
            <a:r>
              <a:rPr lang="en-US" sz="726" dirty="0">
                <a:solidFill>
                  <a:srgbClr val="000000"/>
                </a:solidFill>
                <a:latin typeface="Proxima Nova"/>
              </a:rPr>
              <a:t> </a:t>
            </a:r>
            <a:r>
              <a:rPr lang="en-US" sz="726" dirty="0" err="1">
                <a:solidFill>
                  <a:srgbClr val="000000"/>
                </a:solidFill>
                <a:latin typeface="Proxima Nova"/>
              </a:rPr>
              <a:t>carpeta</a:t>
            </a:r>
            <a:r>
              <a:rPr lang="en-US" sz="726" dirty="0">
                <a:solidFill>
                  <a:srgbClr val="000000"/>
                </a:solidFill>
                <a:latin typeface="Proxima Nova"/>
              </a:rPr>
              <a:t>, </a:t>
            </a:r>
            <a:r>
              <a:rPr lang="en-US" sz="726" dirty="0" err="1">
                <a:solidFill>
                  <a:srgbClr val="000000"/>
                </a:solidFill>
                <a:latin typeface="Proxima Nova"/>
              </a:rPr>
              <a:t>programar</a:t>
            </a:r>
            <a:r>
              <a:rPr lang="en-US" sz="726" dirty="0">
                <a:solidFill>
                  <a:srgbClr val="000000"/>
                </a:solidFill>
                <a:latin typeface="Proxima Nova"/>
              </a:rPr>
              <a:t> </a:t>
            </a:r>
            <a:r>
              <a:rPr lang="en-US" sz="726" dirty="0" err="1">
                <a:solidFill>
                  <a:srgbClr val="000000"/>
                </a:solidFill>
                <a:latin typeface="Proxima Nova"/>
              </a:rPr>
              <a:t>inspección</a:t>
            </a:r>
            <a:r>
              <a:rPr lang="en-US" sz="726" dirty="0">
                <a:solidFill>
                  <a:srgbClr val="000000"/>
                </a:solidFill>
                <a:latin typeface="Proxima Nova"/>
              </a:rPr>
              <a:t> de la </a:t>
            </a:r>
            <a:r>
              <a:rPr lang="en-US" sz="726" dirty="0" err="1">
                <a:solidFill>
                  <a:srgbClr val="000000"/>
                </a:solidFill>
                <a:latin typeface="Proxima Nova"/>
              </a:rPr>
              <a:t>vivienda</a:t>
            </a:r>
            <a:r>
              <a:rPr lang="en-US" sz="726" dirty="0">
                <a:solidFill>
                  <a:srgbClr val="000000"/>
                </a:solidFill>
                <a:latin typeface="Proxima Nova"/>
              </a:rPr>
              <a:t>.</a:t>
            </a:r>
          </a:p>
        </p:txBody>
      </p:sp>
      <p:sp>
        <p:nvSpPr>
          <p:cNvPr id="19" name="TextBox 19"/>
          <p:cNvSpPr txBox="1"/>
          <p:nvPr/>
        </p:nvSpPr>
        <p:spPr>
          <a:xfrm>
            <a:off x="5282291" y="3900243"/>
            <a:ext cx="879568" cy="26771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PROCESO DE SOLICITUD</a:t>
            </a:r>
          </a:p>
        </p:txBody>
      </p:sp>
      <p:sp>
        <p:nvSpPr>
          <p:cNvPr id="20" name="TextBox 20"/>
          <p:cNvSpPr txBox="1"/>
          <p:nvPr/>
        </p:nvSpPr>
        <p:spPr>
          <a:xfrm>
            <a:off x="5157431" y="4151774"/>
            <a:ext cx="1124484" cy="344966"/>
          </a:xfrm>
          <a:prstGeom prst="rect">
            <a:avLst/>
          </a:prstGeom>
        </p:spPr>
        <p:txBody>
          <a:bodyPr lIns="0" tIns="0" rIns="0" bIns="0" rtlCol="0" anchor="t">
            <a:spAutoFit/>
          </a:bodyPr>
          <a:lstStyle/>
          <a:p>
            <a:pPr algn="ctr">
              <a:lnSpc>
                <a:spcPts val="628"/>
              </a:lnSpc>
            </a:pPr>
            <a:r>
              <a:rPr lang="en-US" sz="654">
                <a:solidFill>
                  <a:srgbClr val="000000"/>
                </a:solidFill>
                <a:latin typeface="Proxima Nova"/>
              </a:rPr>
              <a:t>Presenta los documentos de preaprobación actualizados antes de obligarte a contratar. CONOCE TUS NÚMEROS. </a:t>
            </a:r>
          </a:p>
        </p:txBody>
      </p:sp>
      <p:sp>
        <p:nvSpPr>
          <p:cNvPr id="21" name="TextBox 21"/>
          <p:cNvSpPr txBox="1"/>
          <p:nvPr/>
        </p:nvSpPr>
        <p:spPr>
          <a:xfrm>
            <a:off x="6373555" y="3925716"/>
            <a:ext cx="1124484" cy="396956"/>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CONTRATO-CONVENIO DE VENTA</a:t>
            </a:r>
          </a:p>
        </p:txBody>
      </p:sp>
      <p:sp>
        <p:nvSpPr>
          <p:cNvPr id="22" name="TextBox 22"/>
          <p:cNvSpPr txBox="1"/>
          <p:nvPr/>
        </p:nvSpPr>
        <p:spPr>
          <a:xfrm>
            <a:off x="6422115" y="4363158"/>
            <a:ext cx="1036975" cy="278206"/>
          </a:xfrm>
          <a:prstGeom prst="rect">
            <a:avLst/>
          </a:prstGeom>
        </p:spPr>
        <p:txBody>
          <a:bodyPr lIns="0" tIns="0" rIns="0" bIns="0" rtlCol="0" anchor="t">
            <a:spAutoFit/>
          </a:bodyPr>
          <a:lstStyle/>
          <a:p>
            <a:pPr algn="ctr">
              <a:lnSpc>
                <a:spcPts val="697"/>
              </a:lnSpc>
            </a:pPr>
            <a:r>
              <a:rPr lang="en-US" sz="726">
                <a:solidFill>
                  <a:srgbClr val="000000"/>
                </a:solidFill>
                <a:latin typeface="Proxima Nova"/>
              </a:rPr>
              <a:t>Revisa y firma tu contrato con tu REALTOR® y tu abogado.</a:t>
            </a:r>
          </a:p>
        </p:txBody>
      </p:sp>
      <p:sp>
        <p:nvSpPr>
          <p:cNvPr id="23" name="TextBox 23"/>
          <p:cNvSpPr txBox="1"/>
          <p:nvPr/>
        </p:nvSpPr>
        <p:spPr>
          <a:xfrm>
            <a:off x="6579522" y="4896702"/>
            <a:ext cx="879568" cy="26771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ORDEN DE TASACIÓN</a:t>
            </a:r>
          </a:p>
        </p:txBody>
      </p:sp>
      <p:sp>
        <p:nvSpPr>
          <p:cNvPr id="24" name="TextBox 24"/>
          <p:cNvSpPr txBox="1"/>
          <p:nvPr/>
        </p:nvSpPr>
        <p:spPr>
          <a:xfrm>
            <a:off x="6579522" y="5241982"/>
            <a:ext cx="879568" cy="366828"/>
          </a:xfrm>
          <a:prstGeom prst="rect">
            <a:avLst/>
          </a:prstGeom>
        </p:spPr>
        <p:txBody>
          <a:bodyPr lIns="0" tIns="0" rIns="0" bIns="0" rtlCol="0" anchor="t">
            <a:spAutoFit/>
          </a:bodyPr>
          <a:lstStyle/>
          <a:p>
            <a:pPr algn="ctr">
              <a:lnSpc>
                <a:spcPts val="697"/>
              </a:lnSpc>
            </a:pPr>
            <a:r>
              <a:rPr lang="en-US" sz="726">
                <a:solidFill>
                  <a:srgbClr val="000000"/>
                </a:solidFill>
                <a:latin typeface="Proxima Nova"/>
              </a:rPr>
              <a:t>Pedido en la primera semana de contrato. Inspección de tasación completada. </a:t>
            </a:r>
          </a:p>
        </p:txBody>
      </p:sp>
      <p:sp>
        <p:nvSpPr>
          <p:cNvPr id="25" name="TextBox 25"/>
          <p:cNvSpPr txBox="1"/>
          <p:nvPr/>
        </p:nvSpPr>
        <p:spPr>
          <a:xfrm>
            <a:off x="6579522" y="5910462"/>
            <a:ext cx="879568" cy="119072"/>
          </a:xfrm>
          <a:prstGeom prst="rect">
            <a:avLst/>
          </a:prstGeom>
        </p:spPr>
        <p:txBody>
          <a:bodyPr lIns="0" tIns="0" rIns="0" bIns="0" rtlCol="0" anchor="t">
            <a:spAutoFit/>
          </a:bodyPr>
          <a:lstStyle/>
          <a:p>
            <a:pPr algn="ctr">
              <a:lnSpc>
                <a:spcPts val="1046"/>
              </a:lnSpc>
            </a:pPr>
            <a:r>
              <a:rPr lang="en-US" sz="800" dirty="0">
                <a:solidFill>
                  <a:srgbClr val="000000"/>
                </a:solidFill>
                <a:latin typeface="Proxima Nova Bold"/>
              </a:rPr>
              <a:t>PROCESAMIENTO</a:t>
            </a:r>
          </a:p>
        </p:txBody>
      </p:sp>
      <p:sp>
        <p:nvSpPr>
          <p:cNvPr id="26" name="TextBox 26"/>
          <p:cNvSpPr txBox="1"/>
          <p:nvPr/>
        </p:nvSpPr>
        <p:spPr>
          <a:xfrm>
            <a:off x="6579522" y="6167119"/>
            <a:ext cx="879568" cy="544073"/>
          </a:xfrm>
          <a:prstGeom prst="rect">
            <a:avLst/>
          </a:prstGeom>
        </p:spPr>
        <p:txBody>
          <a:bodyPr lIns="0" tIns="0" rIns="0" bIns="0" rtlCol="0" anchor="t">
            <a:spAutoFit/>
          </a:bodyPr>
          <a:lstStyle/>
          <a:p>
            <a:pPr algn="ctr">
              <a:lnSpc>
                <a:spcPts val="697"/>
              </a:lnSpc>
            </a:pPr>
            <a:r>
              <a:rPr lang="en-US" sz="726">
                <a:solidFill>
                  <a:srgbClr val="000000"/>
                </a:solidFill>
                <a:latin typeface="Proxima Nova"/>
              </a:rPr>
              <a:t>El procesador completa toda la información actualizada, las verificaciones de crédito, empleo y activos. </a:t>
            </a:r>
          </a:p>
        </p:txBody>
      </p:sp>
      <p:sp>
        <p:nvSpPr>
          <p:cNvPr id="27" name="TextBox 27"/>
          <p:cNvSpPr txBox="1"/>
          <p:nvPr/>
        </p:nvSpPr>
        <p:spPr>
          <a:xfrm>
            <a:off x="6579522" y="6924223"/>
            <a:ext cx="879568" cy="26771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INFORME DE TASACIÓN</a:t>
            </a:r>
          </a:p>
        </p:txBody>
      </p:sp>
      <p:sp>
        <p:nvSpPr>
          <p:cNvPr id="28" name="TextBox 28"/>
          <p:cNvSpPr txBox="1"/>
          <p:nvPr/>
        </p:nvSpPr>
        <p:spPr>
          <a:xfrm>
            <a:off x="6579521" y="7259977"/>
            <a:ext cx="962023" cy="538609"/>
          </a:xfrm>
          <a:prstGeom prst="rect">
            <a:avLst/>
          </a:prstGeom>
        </p:spPr>
        <p:txBody>
          <a:bodyPr wrap="square" lIns="0" tIns="0" rIns="0" bIns="0" rtlCol="0" anchor="t">
            <a:spAutoFit/>
          </a:bodyPr>
          <a:lstStyle/>
          <a:p>
            <a:pPr algn="ctr">
              <a:lnSpc>
                <a:spcPts val="628"/>
              </a:lnSpc>
            </a:pPr>
            <a:r>
              <a:rPr lang="en-US" sz="654" dirty="0" err="1">
                <a:solidFill>
                  <a:srgbClr val="000000"/>
                </a:solidFill>
                <a:latin typeface="Proxima Nova"/>
              </a:rPr>
              <a:t>Recibido</a:t>
            </a:r>
            <a:r>
              <a:rPr lang="en-US" sz="654" dirty="0">
                <a:solidFill>
                  <a:srgbClr val="000000"/>
                </a:solidFill>
                <a:latin typeface="Proxima Nova"/>
              </a:rPr>
              <a:t> y </a:t>
            </a:r>
            <a:r>
              <a:rPr lang="en-US" sz="654" dirty="0" err="1">
                <a:solidFill>
                  <a:srgbClr val="000000"/>
                </a:solidFill>
                <a:latin typeface="Proxima Nova"/>
              </a:rPr>
              <a:t>revisado</a:t>
            </a:r>
            <a:r>
              <a:rPr lang="en-US" sz="654" dirty="0">
                <a:solidFill>
                  <a:srgbClr val="000000"/>
                </a:solidFill>
                <a:latin typeface="Proxima Nova"/>
              </a:rPr>
              <a:t>: </a:t>
            </a:r>
            <a:r>
              <a:rPr lang="en-US" sz="654" dirty="0" err="1">
                <a:solidFill>
                  <a:srgbClr val="000000"/>
                </a:solidFill>
                <a:latin typeface="Proxima Nova"/>
              </a:rPr>
              <a:t>el</a:t>
            </a:r>
            <a:r>
              <a:rPr lang="en-US" sz="654" dirty="0">
                <a:solidFill>
                  <a:srgbClr val="000000"/>
                </a:solidFill>
                <a:latin typeface="Proxima Nova"/>
              </a:rPr>
              <a:t> </a:t>
            </a:r>
            <a:r>
              <a:rPr lang="en-US" sz="654" dirty="0" err="1">
                <a:solidFill>
                  <a:srgbClr val="000000"/>
                </a:solidFill>
                <a:latin typeface="Proxima Nova"/>
              </a:rPr>
              <a:t>procesador</a:t>
            </a:r>
            <a:r>
              <a:rPr lang="en-US" sz="654" dirty="0">
                <a:solidFill>
                  <a:srgbClr val="000000"/>
                </a:solidFill>
                <a:latin typeface="Proxima Nova"/>
              </a:rPr>
              <a:t> </a:t>
            </a:r>
            <a:r>
              <a:rPr lang="en-US" sz="654" dirty="0" err="1">
                <a:solidFill>
                  <a:srgbClr val="000000"/>
                </a:solidFill>
                <a:latin typeface="Proxima Nova"/>
              </a:rPr>
              <a:t>actualiza</a:t>
            </a:r>
            <a:r>
              <a:rPr lang="en-US" sz="654" dirty="0">
                <a:solidFill>
                  <a:srgbClr val="000000"/>
                </a:solidFill>
                <a:latin typeface="Proxima Nova"/>
              </a:rPr>
              <a:t> </a:t>
            </a:r>
            <a:r>
              <a:rPr lang="en-US" sz="654" dirty="0" err="1">
                <a:solidFill>
                  <a:srgbClr val="000000"/>
                </a:solidFill>
                <a:latin typeface="Proxima Nova"/>
              </a:rPr>
              <a:t>los</a:t>
            </a:r>
            <a:r>
              <a:rPr lang="en-US" sz="654" dirty="0">
                <a:solidFill>
                  <a:srgbClr val="000000"/>
                </a:solidFill>
                <a:latin typeface="Proxima Nova"/>
              </a:rPr>
              <a:t> </a:t>
            </a:r>
            <a:r>
              <a:rPr lang="en-US" sz="654" dirty="0" err="1">
                <a:solidFill>
                  <a:srgbClr val="000000"/>
                </a:solidFill>
                <a:latin typeface="Proxima Nova"/>
              </a:rPr>
              <a:t>elementos</a:t>
            </a:r>
            <a:r>
              <a:rPr lang="en-US" sz="654" dirty="0">
                <a:solidFill>
                  <a:srgbClr val="000000"/>
                </a:solidFill>
                <a:latin typeface="Proxima Nova"/>
              </a:rPr>
              <a:t> </a:t>
            </a:r>
            <a:r>
              <a:rPr lang="en-US" sz="654" dirty="0" err="1">
                <a:solidFill>
                  <a:srgbClr val="000000"/>
                </a:solidFill>
                <a:latin typeface="Proxima Nova"/>
              </a:rPr>
              <a:t>necesarios</a:t>
            </a:r>
            <a:r>
              <a:rPr lang="en-US" sz="654" dirty="0">
                <a:solidFill>
                  <a:srgbClr val="000000"/>
                </a:solidFill>
                <a:latin typeface="Proxima Nova"/>
              </a:rPr>
              <a:t> para la </a:t>
            </a:r>
            <a:r>
              <a:rPr lang="en-US" sz="654" dirty="0" err="1">
                <a:solidFill>
                  <a:srgbClr val="000000"/>
                </a:solidFill>
                <a:latin typeface="Proxima Nova"/>
              </a:rPr>
              <a:t>aprobación</a:t>
            </a:r>
            <a:r>
              <a:rPr lang="en-US" sz="654" dirty="0">
                <a:solidFill>
                  <a:srgbClr val="000000"/>
                </a:solidFill>
                <a:latin typeface="Proxima Nova"/>
              </a:rPr>
              <a:t>. Se </a:t>
            </a:r>
            <a:r>
              <a:rPr lang="en-US" sz="654" dirty="0" err="1">
                <a:solidFill>
                  <a:srgbClr val="000000"/>
                </a:solidFill>
                <a:latin typeface="Proxima Nova"/>
              </a:rPr>
              <a:t>te</a:t>
            </a:r>
            <a:r>
              <a:rPr lang="en-US" sz="654" dirty="0">
                <a:solidFill>
                  <a:srgbClr val="000000"/>
                </a:solidFill>
                <a:latin typeface="Proxima Nova"/>
              </a:rPr>
              <a:t> </a:t>
            </a:r>
            <a:r>
              <a:rPr lang="en-US" sz="654" dirty="0" err="1">
                <a:solidFill>
                  <a:srgbClr val="000000"/>
                </a:solidFill>
                <a:latin typeface="Proxima Nova"/>
              </a:rPr>
              <a:t>enviará</a:t>
            </a:r>
            <a:r>
              <a:rPr lang="en-US" sz="654" dirty="0">
                <a:solidFill>
                  <a:srgbClr val="000000"/>
                </a:solidFill>
                <a:latin typeface="Proxima Nova"/>
              </a:rPr>
              <a:t> </a:t>
            </a:r>
            <a:r>
              <a:rPr lang="en-US" sz="654" dirty="0" err="1">
                <a:solidFill>
                  <a:srgbClr val="000000"/>
                </a:solidFill>
                <a:latin typeface="Proxima Nova"/>
              </a:rPr>
              <a:t>por</a:t>
            </a:r>
            <a:r>
              <a:rPr lang="en-US" sz="654" dirty="0">
                <a:solidFill>
                  <a:srgbClr val="000000"/>
                </a:solidFill>
                <a:latin typeface="Proxima Nova"/>
              </a:rPr>
              <a:t> </a:t>
            </a:r>
            <a:r>
              <a:rPr lang="en-US" sz="654" dirty="0" err="1">
                <a:solidFill>
                  <a:srgbClr val="000000"/>
                </a:solidFill>
                <a:latin typeface="Proxima Nova"/>
              </a:rPr>
              <a:t>correo</a:t>
            </a:r>
            <a:r>
              <a:rPr lang="en-US" sz="654" dirty="0">
                <a:solidFill>
                  <a:srgbClr val="000000"/>
                </a:solidFill>
                <a:latin typeface="Proxima Nova"/>
              </a:rPr>
              <a:t> </a:t>
            </a:r>
            <a:r>
              <a:rPr lang="en-US" sz="654" dirty="0" err="1">
                <a:solidFill>
                  <a:srgbClr val="000000"/>
                </a:solidFill>
                <a:latin typeface="Proxima Nova"/>
              </a:rPr>
              <a:t>electrónico</a:t>
            </a:r>
            <a:r>
              <a:rPr lang="en-US" sz="654" dirty="0">
                <a:solidFill>
                  <a:srgbClr val="000000"/>
                </a:solidFill>
                <a:latin typeface="Proxima Nova"/>
              </a:rPr>
              <a:t> </a:t>
            </a:r>
            <a:r>
              <a:rPr lang="en-US" sz="654" dirty="0" err="1">
                <a:solidFill>
                  <a:srgbClr val="000000"/>
                </a:solidFill>
                <a:latin typeface="Proxima Nova"/>
              </a:rPr>
              <a:t>en</a:t>
            </a:r>
            <a:r>
              <a:rPr lang="en-US" sz="654" dirty="0">
                <a:solidFill>
                  <a:srgbClr val="000000"/>
                </a:solidFill>
                <a:latin typeface="Proxima Nova"/>
              </a:rPr>
              <a:t> </a:t>
            </a:r>
            <a:r>
              <a:rPr lang="en-US" sz="654" dirty="0" err="1">
                <a:solidFill>
                  <a:srgbClr val="000000"/>
                </a:solidFill>
                <a:latin typeface="Proxima Nova"/>
              </a:rPr>
              <a:t>los</a:t>
            </a:r>
            <a:r>
              <a:rPr lang="en-US" sz="654" dirty="0">
                <a:solidFill>
                  <a:srgbClr val="000000"/>
                </a:solidFill>
                <a:latin typeface="Proxima Nova"/>
              </a:rPr>
              <a:t> 3 días </a:t>
            </a:r>
            <a:r>
              <a:rPr lang="en-US" sz="654" dirty="0" err="1">
                <a:solidFill>
                  <a:srgbClr val="000000"/>
                </a:solidFill>
                <a:latin typeface="Proxima Nova"/>
              </a:rPr>
              <a:t>siguientes</a:t>
            </a:r>
            <a:r>
              <a:rPr lang="en-US" sz="654" dirty="0">
                <a:solidFill>
                  <a:srgbClr val="000000"/>
                </a:solidFill>
                <a:latin typeface="Proxima Nova"/>
              </a:rPr>
              <a:t> a la </a:t>
            </a:r>
            <a:r>
              <a:rPr lang="en-US" sz="654" dirty="0" err="1">
                <a:solidFill>
                  <a:srgbClr val="000000"/>
                </a:solidFill>
                <a:latin typeface="Proxima Nova"/>
              </a:rPr>
              <a:t>recepción</a:t>
            </a:r>
            <a:r>
              <a:rPr lang="en-US" sz="654" dirty="0">
                <a:solidFill>
                  <a:srgbClr val="000000"/>
                </a:solidFill>
                <a:latin typeface="Proxima Nova"/>
              </a:rPr>
              <a:t>. </a:t>
            </a:r>
          </a:p>
        </p:txBody>
      </p:sp>
      <p:sp>
        <p:nvSpPr>
          <p:cNvPr id="29" name="TextBox 29"/>
          <p:cNvSpPr txBox="1"/>
          <p:nvPr/>
        </p:nvSpPr>
        <p:spPr>
          <a:xfrm>
            <a:off x="5282291" y="8130245"/>
            <a:ext cx="879568" cy="13847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COMPROMISO</a:t>
            </a:r>
          </a:p>
        </p:txBody>
      </p:sp>
      <p:sp>
        <p:nvSpPr>
          <p:cNvPr id="30" name="TextBox 30"/>
          <p:cNvSpPr txBox="1"/>
          <p:nvPr/>
        </p:nvSpPr>
        <p:spPr>
          <a:xfrm>
            <a:off x="5203588" y="8298692"/>
            <a:ext cx="1036975" cy="344966"/>
          </a:xfrm>
          <a:prstGeom prst="rect">
            <a:avLst/>
          </a:prstGeom>
        </p:spPr>
        <p:txBody>
          <a:bodyPr lIns="0" tIns="0" rIns="0" bIns="0" rtlCol="0" anchor="t">
            <a:spAutoFit/>
          </a:bodyPr>
          <a:lstStyle/>
          <a:p>
            <a:pPr algn="ctr">
              <a:lnSpc>
                <a:spcPts val="628"/>
              </a:lnSpc>
            </a:pPr>
            <a:r>
              <a:rPr lang="en-US" sz="654">
                <a:solidFill>
                  <a:srgbClr val="000000"/>
                </a:solidFill>
                <a:latin typeface="Proxima Nova"/>
              </a:rPr>
              <a:t>Presenta TODAS las condiciones pendientes desde la orden de carta de compromiso hasta la liquidación final. </a:t>
            </a:r>
          </a:p>
        </p:txBody>
      </p:sp>
      <p:sp>
        <p:nvSpPr>
          <p:cNvPr id="31" name="TextBox 31"/>
          <p:cNvSpPr txBox="1"/>
          <p:nvPr/>
        </p:nvSpPr>
        <p:spPr>
          <a:xfrm>
            <a:off x="3926942" y="8121633"/>
            <a:ext cx="1124484" cy="128240"/>
          </a:xfrm>
          <a:prstGeom prst="rect">
            <a:avLst/>
          </a:prstGeom>
        </p:spPr>
        <p:txBody>
          <a:bodyPr wrap="square" lIns="0" tIns="0" rIns="0" bIns="0" rtlCol="0" anchor="t">
            <a:spAutoFit/>
          </a:bodyPr>
          <a:lstStyle/>
          <a:p>
            <a:pPr algn="ctr">
              <a:lnSpc>
                <a:spcPts val="1046"/>
              </a:lnSpc>
            </a:pPr>
            <a:r>
              <a:rPr lang="en-US" sz="872">
                <a:solidFill>
                  <a:srgbClr val="000000"/>
                </a:solidFill>
                <a:latin typeface="Proxima Nova Bold"/>
              </a:rPr>
              <a:t>INFORME DE TÍTULO</a:t>
            </a:r>
          </a:p>
        </p:txBody>
      </p:sp>
      <p:sp>
        <p:nvSpPr>
          <p:cNvPr id="32" name="TextBox 32"/>
          <p:cNvSpPr txBox="1"/>
          <p:nvPr/>
        </p:nvSpPr>
        <p:spPr>
          <a:xfrm>
            <a:off x="3985062" y="8336531"/>
            <a:ext cx="1036975" cy="189584"/>
          </a:xfrm>
          <a:prstGeom prst="rect">
            <a:avLst/>
          </a:prstGeom>
        </p:spPr>
        <p:txBody>
          <a:bodyPr lIns="0" tIns="0" rIns="0" bIns="0" rtlCol="0" anchor="t">
            <a:spAutoFit/>
          </a:bodyPr>
          <a:lstStyle/>
          <a:p>
            <a:pPr algn="ctr">
              <a:lnSpc>
                <a:spcPts val="697"/>
              </a:lnSpc>
            </a:pPr>
            <a:r>
              <a:rPr lang="en-US" sz="726">
                <a:solidFill>
                  <a:srgbClr val="000000"/>
                </a:solidFill>
                <a:latin typeface="Proxima Nova"/>
              </a:rPr>
              <a:t>Informe de título presentado para revisión y autorización. </a:t>
            </a:r>
          </a:p>
        </p:txBody>
      </p:sp>
      <p:sp>
        <p:nvSpPr>
          <p:cNvPr id="33" name="TextBox 33"/>
          <p:cNvSpPr txBox="1"/>
          <p:nvPr/>
        </p:nvSpPr>
        <p:spPr>
          <a:xfrm>
            <a:off x="2715526" y="8093319"/>
            <a:ext cx="1124484" cy="26771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SEGURO DE HOGAR PÓLIZA</a:t>
            </a:r>
          </a:p>
        </p:txBody>
      </p:sp>
      <p:sp>
        <p:nvSpPr>
          <p:cNvPr id="34" name="TextBox 34"/>
          <p:cNvSpPr txBox="1"/>
          <p:nvPr/>
        </p:nvSpPr>
        <p:spPr>
          <a:xfrm>
            <a:off x="2766535" y="8354081"/>
            <a:ext cx="1036975" cy="344966"/>
          </a:xfrm>
          <a:prstGeom prst="rect">
            <a:avLst/>
          </a:prstGeom>
        </p:spPr>
        <p:txBody>
          <a:bodyPr lIns="0" tIns="0" rIns="0" bIns="0" rtlCol="0" anchor="t">
            <a:spAutoFit/>
          </a:bodyPr>
          <a:lstStyle/>
          <a:p>
            <a:pPr algn="ctr">
              <a:lnSpc>
                <a:spcPts val="628"/>
              </a:lnSpc>
            </a:pPr>
            <a:r>
              <a:rPr lang="en-US" sz="654">
                <a:solidFill>
                  <a:srgbClr val="000000"/>
                </a:solidFill>
                <a:latin typeface="Proxima Nova"/>
              </a:rPr>
              <a:t>Copia de la tasación y de la cláusula hipotecaria que se te facilitó para contratar el seguro de hogar. </a:t>
            </a:r>
          </a:p>
        </p:txBody>
      </p:sp>
      <p:sp>
        <p:nvSpPr>
          <p:cNvPr id="35" name="TextBox 35"/>
          <p:cNvSpPr txBox="1"/>
          <p:nvPr/>
        </p:nvSpPr>
        <p:spPr>
          <a:xfrm>
            <a:off x="1472333" y="8121633"/>
            <a:ext cx="1167847" cy="116186"/>
          </a:xfrm>
          <a:prstGeom prst="rect">
            <a:avLst/>
          </a:prstGeom>
        </p:spPr>
        <p:txBody>
          <a:bodyPr wrap="square" lIns="0" tIns="0" rIns="0" bIns="0" rtlCol="0" anchor="t">
            <a:spAutoFit/>
          </a:bodyPr>
          <a:lstStyle/>
          <a:p>
            <a:pPr algn="ctr">
              <a:lnSpc>
                <a:spcPts val="1046"/>
              </a:lnSpc>
            </a:pPr>
            <a:r>
              <a:rPr lang="en-US" sz="700" dirty="0">
                <a:solidFill>
                  <a:srgbClr val="000000"/>
                </a:solidFill>
                <a:latin typeface="Proxima Nova Bold"/>
              </a:rPr>
              <a:t>DESPEJAR PARA CERRAR</a:t>
            </a:r>
          </a:p>
        </p:txBody>
      </p:sp>
      <p:sp>
        <p:nvSpPr>
          <p:cNvPr id="36" name="TextBox 36"/>
          <p:cNvSpPr txBox="1"/>
          <p:nvPr/>
        </p:nvSpPr>
        <p:spPr>
          <a:xfrm>
            <a:off x="1540898" y="8271920"/>
            <a:ext cx="1036975" cy="426204"/>
          </a:xfrm>
          <a:prstGeom prst="rect">
            <a:avLst/>
          </a:prstGeom>
        </p:spPr>
        <p:txBody>
          <a:bodyPr lIns="0" tIns="0" rIns="0" bIns="0" rtlCol="0" anchor="t">
            <a:spAutoFit/>
          </a:bodyPr>
          <a:lstStyle/>
          <a:p>
            <a:pPr algn="ctr">
              <a:lnSpc>
                <a:spcPts val="628"/>
              </a:lnSpc>
            </a:pPr>
            <a:r>
              <a:rPr lang="en-US" sz="654" dirty="0">
                <a:solidFill>
                  <a:srgbClr val="000000"/>
                </a:solidFill>
                <a:latin typeface="Proxima Nova"/>
              </a:rPr>
              <a:t>Se </a:t>
            </a:r>
            <a:r>
              <a:rPr lang="en-US" sz="654" dirty="0" err="1">
                <a:solidFill>
                  <a:srgbClr val="000000"/>
                </a:solidFill>
                <a:latin typeface="Proxima Nova"/>
              </a:rPr>
              <a:t>te</a:t>
            </a:r>
            <a:r>
              <a:rPr lang="en-US" sz="654" dirty="0">
                <a:solidFill>
                  <a:srgbClr val="000000"/>
                </a:solidFill>
                <a:latin typeface="Proxima Nova"/>
              </a:rPr>
              <a:t> </a:t>
            </a:r>
            <a:r>
              <a:rPr lang="en-US" sz="654" dirty="0" err="1">
                <a:solidFill>
                  <a:srgbClr val="000000"/>
                </a:solidFill>
                <a:latin typeface="Proxima Nova"/>
              </a:rPr>
              <a:t>notifica</a:t>
            </a:r>
            <a:r>
              <a:rPr lang="en-US" sz="654" dirty="0">
                <a:solidFill>
                  <a:srgbClr val="000000"/>
                </a:solidFill>
                <a:latin typeface="Proxima Nova"/>
              </a:rPr>
              <a:t> que </a:t>
            </a:r>
            <a:r>
              <a:rPr lang="en-US" sz="654" dirty="0" err="1">
                <a:solidFill>
                  <a:srgbClr val="000000"/>
                </a:solidFill>
                <a:latin typeface="Proxima Nova"/>
              </a:rPr>
              <a:t>tu</a:t>
            </a:r>
            <a:r>
              <a:rPr lang="en-US" sz="654" dirty="0">
                <a:solidFill>
                  <a:srgbClr val="000000"/>
                </a:solidFill>
                <a:latin typeface="Proxima Nova"/>
              </a:rPr>
              <a:t> </a:t>
            </a:r>
            <a:r>
              <a:rPr lang="en-US" sz="654" dirty="0" err="1">
                <a:solidFill>
                  <a:srgbClr val="000000"/>
                </a:solidFill>
                <a:latin typeface="Proxima Nova"/>
              </a:rPr>
              <a:t>expediente</a:t>
            </a:r>
            <a:r>
              <a:rPr lang="en-US" sz="654" dirty="0">
                <a:solidFill>
                  <a:srgbClr val="000000"/>
                </a:solidFill>
                <a:latin typeface="Proxima Nova"/>
              </a:rPr>
              <a:t> </a:t>
            </a:r>
            <a:r>
              <a:rPr lang="en-US" sz="654" dirty="0" err="1">
                <a:solidFill>
                  <a:srgbClr val="000000"/>
                </a:solidFill>
                <a:latin typeface="Proxima Nova"/>
              </a:rPr>
              <a:t>está</a:t>
            </a:r>
            <a:r>
              <a:rPr lang="en-US" sz="654" dirty="0">
                <a:solidFill>
                  <a:srgbClr val="000000"/>
                </a:solidFill>
                <a:latin typeface="Proxima Nova"/>
              </a:rPr>
              <a:t> </a:t>
            </a:r>
            <a:r>
              <a:rPr lang="en-US" sz="654" dirty="0" err="1">
                <a:solidFill>
                  <a:srgbClr val="000000"/>
                </a:solidFill>
                <a:latin typeface="Proxima Nova"/>
              </a:rPr>
              <a:t>listo</a:t>
            </a:r>
            <a:r>
              <a:rPr lang="en-US" sz="654" dirty="0">
                <a:solidFill>
                  <a:srgbClr val="000000"/>
                </a:solidFill>
                <a:latin typeface="Proxima Nova"/>
              </a:rPr>
              <a:t> para </a:t>
            </a:r>
            <a:r>
              <a:rPr lang="en-US" sz="654" dirty="0" err="1">
                <a:solidFill>
                  <a:srgbClr val="000000"/>
                </a:solidFill>
                <a:latin typeface="Proxima Nova"/>
              </a:rPr>
              <a:t>cerrarse</a:t>
            </a:r>
            <a:r>
              <a:rPr lang="en-US" sz="654" dirty="0">
                <a:solidFill>
                  <a:srgbClr val="000000"/>
                </a:solidFill>
                <a:latin typeface="Proxima Nova"/>
              </a:rPr>
              <a:t> y </a:t>
            </a:r>
            <a:r>
              <a:rPr lang="en-US" sz="654" dirty="0" err="1">
                <a:solidFill>
                  <a:srgbClr val="000000"/>
                </a:solidFill>
                <a:latin typeface="Proxima Nova"/>
              </a:rPr>
              <a:t>todas</a:t>
            </a:r>
            <a:r>
              <a:rPr lang="en-US" sz="654" dirty="0">
                <a:solidFill>
                  <a:srgbClr val="000000"/>
                </a:solidFill>
                <a:latin typeface="Proxima Nova"/>
              </a:rPr>
              <a:t> las partes </a:t>
            </a:r>
            <a:r>
              <a:rPr lang="en-US" sz="654" dirty="0" err="1">
                <a:solidFill>
                  <a:srgbClr val="000000"/>
                </a:solidFill>
                <a:latin typeface="Proxima Nova"/>
              </a:rPr>
              <a:t>coordinan</a:t>
            </a:r>
            <a:r>
              <a:rPr lang="en-US" sz="654" dirty="0">
                <a:solidFill>
                  <a:srgbClr val="000000"/>
                </a:solidFill>
                <a:latin typeface="Proxima Nova"/>
              </a:rPr>
              <a:t> y </a:t>
            </a:r>
            <a:r>
              <a:rPr lang="en-US" sz="654" dirty="0" err="1">
                <a:solidFill>
                  <a:srgbClr val="000000"/>
                </a:solidFill>
                <a:latin typeface="Proxima Nova"/>
              </a:rPr>
              <a:t>programan</a:t>
            </a:r>
            <a:r>
              <a:rPr lang="en-US" sz="654" dirty="0">
                <a:solidFill>
                  <a:srgbClr val="000000"/>
                </a:solidFill>
                <a:latin typeface="Proxima Nova"/>
              </a:rPr>
              <a:t> </a:t>
            </a:r>
            <a:r>
              <a:rPr lang="en-US" sz="654" dirty="0" err="1">
                <a:solidFill>
                  <a:srgbClr val="000000"/>
                </a:solidFill>
                <a:latin typeface="Proxima Nova"/>
              </a:rPr>
              <a:t>una</a:t>
            </a:r>
            <a:r>
              <a:rPr lang="en-US" sz="654" dirty="0">
                <a:solidFill>
                  <a:srgbClr val="000000"/>
                </a:solidFill>
                <a:latin typeface="Proxima Nova"/>
              </a:rPr>
              <a:t> </a:t>
            </a:r>
            <a:r>
              <a:rPr lang="en-US" sz="654" dirty="0" err="1">
                <a:solidFill>
                  <a:srgbClr val="000000"/>
                </a:solidFill>
                <a:latin typeface="Proxima Nova"/>
              </a:rPr>
              <a:t>fecha</a:t>
            </a:r>
            <a:r>
              <a:rPr lang="en-US" sz="654" dirty="0">
                <a:solidFill>
                  <a:srgbClr val="000000"/>
                </a:solidFill>
                <a:latin typeface="Proxima Nova"/>
              </a:rPr>
              <a:t> de </a:t>
            </a:r>
            <a:r>
              <a:rPr lang="en-US" sz="654" dirty="0" err="1">
                <a:solidFill>
                  <a:srgbClr val="000000"/>
                </a:solidFill>
                <a:latin typeface="Proxima Nova"/>
              </a:rPr>
              <a:t>cierre</a:t>
            </a:r>
            <a:r>
              <a:rPr lang="en-US" sz="654" dirty="0">
                <a:solidFill>
                  <a:srgbClr val="000000"/>
                </a:solidFill>
                <a:latin typeface="Proxima Nova"/>
              </a:rPr>
              <a:t>. </a:t>
            </a:r>
          </a:p>
        </p:txBody>
      </p:sp>
      <p:sp>
        <p:nvSpPr>
          <p:cNvPr id="37" name="TextBox 37"/>
          <p:cNvSpPr txBox="1"/>
          <p:nvPr/>
        </p:nvSpPr>
        <p:spPr>
          <a:xfrm>
            <a:off x="6373555" y="7919405"/>
            <a:ext cx="1124484" cy="13847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SUSCRIPCIÓN</a:t>
            </a:r>
          </a:p>
        </p:txBody>
      </p:sp>
      <p:sp>
        <p:nvSpPr>
          <p:cNvPr id="38" name="TextBox 38"/>
          <p:cNvSpPr txBox="1"/>
          <p:nvPr/>
        </p:nvSpPr>
        <p:spPr>
          <a:xfrm>
            <a:off x="6392724" y="8112835"/>
            <a:ext cx="1105315" cy="538609"/>
          </a:xfrm>
          <a:prstGeom prst="rect">
            <a:avLst/>
          </a:prstGeom>
        </p:spPr>
        <p:txBody>
          <a:bodyPr wrap="square" lIns="0" tIns="0" rIns="0" bIns="0" rtlCol="0" anchor="t">
            <a:spAutoFit/>
          </a:bodyPr>
          <a:lstStyle/>
          <a:p>
            <a:pPr algn="ctr">
              <a:lnSpc>
                <a:spcPts val="628"/>
              </a:lnSpc>
            </a:pPr>
            <a:r>
              <a:rPr lang="en-US" sz="654" dirty="0">
                <a:solidFill>
                  <a:srgbClr val="000000"/>
                </a:solidFill>
                <a:latin typeface="Proxima Nova"/>
              </a:rPr>
              <a:t>El </a:t>
            </a:r>
            <a:r>
              <a:rPr lang="en-US" sz="654" dirty="0" err="1">
                <a:solidFill>
                  <a:srgbClr val="000000"/>
                </a:solidFill>
                <a:latin typeface="Proxima Nova"/>
              </a:rPr>
              <a:t>tramitador</a:t>
            </a:r>
            <a:r>
              <a:rPr lang="en-US" sz="654" dirty="0">
                <a:solidFill>
                  <a:srgbClr val="000000"/>
                </a:solidFill>
                <a:latin typeface="Proxima Nova"/>
              </a:rPr>
              <a:t> </a:t>
            </a:r>
            <a:r>
              <a:rPr lang="en-US" sz="654" dirty="0" err="1">
                <a:solidFill>
                  <a:srgbClr val="000000"/>
                </a:solidFill>
                <a:latin typeface="Proxima Nova"/>
              </a:rPr>
              <a:t>envía</a:t>
            </a:r>
            <a:r>
              <a:rPr lang="en-US" sz="654" dirty="0">
                <a:solidFill>
                  <a:srgbClr val="000000"/>
                </a:solidFill>
                <a:latin typeface="Proxima Nova"/>
              </a:rPr>
              <a:t> </a:t>
            </a:r>
            <a:r>
              <a:rPr lang="en-US" sz="654" dirty="0" err="1">
                <a:solidFill>
                  <a:srgbClr val="000000"/>
                </a:solidFill>
                <a:latin typeface="Proxima Nova"/>
              </a:rPr>
              <a:t>tu</a:t>
            </a:r>
            <a:r>
              <a:rPr lang="en-US" sz="654" dirty="0">
                <a:solidFill>
                  <a:srgbClr val="000000"/>
                </a:solidFill>
                <a:latin typeface="Proxima Nova"/>
              </a:rPr>
              <a:t> </a:t>
            </a:r>
            <a:r>
              <a:rPr lang="en-US" sz="654" dirty="0" err="1">
                <a:solidFill>
                  <a:srgbClr val="000000"/>
                </a:solidFill>
                <a:latin typeface="Proxima Nova"/>
              </a:rPr>
              <a:t>expediente</a:t>
            </a:r>
            <a:r>
              <a:rPr lang="en-US" sz="654" dirty="0">
                <a:solidFill>
                  <a:srgbClr val="000000"/>
                </a:solidFill>
                <a:latin typeface="Proxima Nova"/>
              </a:rPr>
              <a:t> a la </a:t>
            </a:r>
            <a:r>
              <a:rPr lang="en-US" sz="654" dirty="0" err="1">
                <a:solidFill>
                  <a:srgbClr val="000000"/>
                </a:solidFill>
                <a:latin typeface="Proxima Nova"/>
              </a:rPr>
              <a:t>aseguradora</a:t>
            </a:r>
            <a:r>
              <a:rPr lang="en-US" sz="654" dirty="0">
                <a:solidFill>
                  <a:srgbClr val="000000"/>
                </a:solidFill>
                <a:latin typeface="Proxima Nova"/>
              </a:rPr>
              <a:t> para que lo revise y </a:t>
            </a:r>
            <a:r>
              <a:rPr lang="en-US" sz="654" dirty="0" err="1">
                <a:solidFill>
                  <a:srgbClr val="000000"/>
                </a:solidFill>
                <a:latin typeface="Proxima Nova"/>
              </a:rPr>
              <a:t>emita</a:t>
            </a:r>
            <a:r>
              <a:rPr lang="en-US" sz="654" dirty="0">
                <a:solidFill>
                  <a:srgbClr val="000000"/>
                </a:solidFill>
                <a:latin typeface="Proxima Nova"/>
              </a:rPr>
              <a:t> </a:t>
            </a:r>
            <a:r>
              <a:rPr lang="en-US" sz="654" dirty="0" err="1">
                <a:solidFill>
                  <a:srgbClr val="000000"/>
                </a:solidFill>
                <a:latin typeface="Proxima Nova"/>
              </a:rPr>
              <a:t>una</a:t>
            </a:r>
            <a:r>
              <a:rPr lang="en-US" sz="654" dirty="0">
                <a:solidFill>
                  <a:srgbClr val="000000"/>
                </a:solidFill>
                <a:latin typeface="Proxima Nova"/>
              </a:rPr>
              <a:t> carta de </a:t>
            </a:r>
            <a:r>
              <a:rPr lang="en-US" sz="654" dirty="0" err="1">
                <a:solidFill>
                  <a:srgbClr val="000000"/>
                </a:solidFill>
                <a:latin typeface="Proxima Nova"/>
              </a:rPr>
              <a:t>compromiso</a:t>
            </a:r>
            <a:r>
              <a:rPr lang="en-US" sz="654" dirty="0">
                <a:solidFill>
                  <a:srgbClr val="000000"/>
                </a:solidFill>
                <a:latin typeface="Proxima Nova"/>
              </a:rPr>
              <a:t>. La carta de </a:t>
            </a:r>
            <a:r>
              <a:rPr lang="en-US" sz="654" dirty="0" err="1">
                <a:solidFill>
                  <a:srgbClr val="000000"/>
                </a:solidFill>
                <a:latin typeface="Proxima Nova"/>
              </a:rPr>
              <a:t>compromiso</a:t>
            </a:r>
            <a:r>
              <a:rPr lang="en-US" sz="654" dirty="0">
                <a:solidFill>
                  <a:srgbClr val="000000"/>
                </a:solidFill>
                <a:latin typeface="Proxima Nova"/>
              </a:rPr>
              <a:t> de </a:t>
            </a:r>
            <a:r>
              <a:rPr lang="en-US" sz="654" dirty="0" err="1">
                <a:solidFill>
                  <a:srgbClr val="000000"/>
                </a:solidFill>
                <a:latin typeface="Proxima Nova"/>
              </a:rPr>
              <a:t>aprobación</a:t>
            </a:r>
            <a:r>
              <a:rPr lang="en-US" sz="654" dirty="0">
                <a:solidFill>
                  <a:srgbClr val="000000"/>
                </a:solidFill>
                <a:latin typeface="Proxima Nova"/>
              </a:rPr>
              <a:t> se </a:t>
            </a:r>
            <a:r>
              <a:rPr lang="en-US" sz="654" dirty="0" err="1">
                <a:solidFill>
                  <a:srgbClr val="000000"/>
                </a:solidFill>
                <a:latin typeface="Proxima Nova"/>
              </a:rPr>
              <a:t>envía</a:t>
            </a:r>
            <a:r>
              <a:rPr lang="en-US" sz="654" dirty="0">
                <a:solidFill>
                  <a:srgbClr val="000000"/>
                </a:solidFill>
                <a:latin typeface="Proxima Nova"/>
              </a:rPr>
              <a:t> a </a:t>
            </a:r>
            <a:r>
              <a:rPr lang="en-US" sz="654" dirty="0" err="1">
                <a:solidFill>
                  <a:srgbClr val="000000"/>
                </a:solidFill>
                <a:latin typeface="Proxima Nova"/>
              </a:rPr>
              <a:t>ti</a:t>
            </a:r>
            <a:r>
              <a:rPr lang="en-US" sz="654" dirty="0">
                <a:solidFill>
                  <a:srgbClr val="000000"/>
                </a:solidFill>
                <a:latin typeface="Proxima Nova"/>
              </a:rPr>
              <a:t> y al abogado para que la </a:t>
            </a:r>
            <a:r>
              <a:rPr lang="en-US" sz="654" dirty="0" err="1">
                <a:solidFill>
                  <a:srgbClr val="000000"/>
                </a:solidFill>
                <a:latin typeface="Proxima Nova"/>
              </a:rPr>
              <a:t>reviséis</a:t>
            </a:r>
            <a:r>
              <a:rPr lang="en-US" sz="654" dirty="0">
                <a:solidFill>
                  <a:srgbClr val="000000"/>
                </a:solidFill>
                <a:latin typeface="Proxima Nova"/>
              </a:rPr>
              <a:t>.</a:t>
            </a:r>
          </a:p>
        </p:txBody>
      </p:sp>
      <p:sp>
        <p:nvSpPr>
          <p:cNvPr id="39" name="TextBox 39"/>
          <p:cNvSpPr txBox="1"/>
          <p:nvPr/>
        </p:nvSpPr>
        <p:spPr>
          <a:xfrm>
            <a:off x="241973" y="7936629"/>
            <a:ext cx="1124484" cy="26771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RECORRIDO FINAL</a:t>
            </a:r>
          </a:p>
        </p:txBody>
      </p:sp>
      <p:sp>
        <p:nvSpPr>
          <p:cNvPr id="40" name="TextBox 40"/>
          <p:cNvSpPr txBox="1"/>
          <p:nvPr/>
        </p:nvSpPr>
        <p:spPr>
          <a:xfrm>
            <a:off x="329483" y="8249766"/>
            <a:ext cx="1036974" cy="426204"/>
          </a:xfrm>
          <a:prstGeom prst="rect">
            <a:avLst/>
          </a:prstGeom>
        </p:spPr>
        <p:txBody>
          <a:bodyPr lIns="0" tIns="0" rIns="0" bIns="0" rtlCol="0" anchor="t">
            <a:spAutoFit/>
          </a:bodyPr>
          <a:lstStyle/>
          <a:p>
            <a:pPr algn="ctr">
              <a:lnSpc>
                <a:spcPts val="628"/>
              </a:lnSpc>
            </a:pPr>
            <a:r>
              <a:rPr lang="en-US" sz="654">
                <a:solidFill>
                  <a:srgbClr val="000000"/>
                </a:solidFill>
                <a:latin typeface="Proxima Nova"/>
              </a:rPr>
              <a:t>Los prestatarios hacen un recorrido final por la propiedad para aprobar el estado de la casa antes de firmar los documentos de cierre. </a:t>
            </a:r>
          </a:p>
        </p:txBody>
      </p:sp>
      <p:sp>
        <p:nvSpPr>
          <p:cNvPr id="41" name="TextBox 41"/>
          <p:cNvSpPr txBox="1"/>
          <p:nvPr/>
        </p:nvSpPr>
        <p:spPr>
          <a:xfrm>
            <a:off x="290119" y="4864467"/>
            <a:ext cx="879567" cy="13847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ACABADO</a:t>
            </a:r>
          </a:p>
        </p:txBody>
      </p:sp>
      <p:sp>
        <p:nvSpPr>
          <p:cNvPr id="42" name="TextBox 42"/>
          <p:cNvSpPr txBox="1"/>
          <p:nvPr/>
        </p:nvSpPr>
        <p:spPr>
          <a:xfrm>
            <a:off x="347708" y="5207582"/>
            <a:ext cx="764387" cy="366828"/>
          </a:xfrm>
          <a:prstGeom prst="rect">
            <a:avLst/>
          </a:prstGeom>
        </p:spPr>
        <p:txBody>
          <a:bodyPr lIns="0" tIns="0" rIns="0" bIns="0" rtlCol="0" anchor="t">
            <a:spAutoFit/>
          </a:bodyPr>
          <a:lstStyle/>
          <a:p>
            <a:pPr algn="ctr">
              <a:lnSpc>
                <a:spcPts val="697"/>
              </a:lnSpc>
            </a:pPr>
            <a:r>
              <a:rPr lang="en-US" sz="726">
                <a:solidFill>
                  <a:srgbClr val="000000"/>
                </a:solidFill>
                <a:latin typeface="Proxima Nova"/>
              </a:rPr>
              <a:t>Puedes disfrutar de las ventajas fiscales de ser propietario de tu nueva vivienda. </a:t>
            </a:r>
          </a:p>
        </p:txBody>
      </p:sp>
      <p:sp>
        <p:nvSpPr>
          <p:cNvPr id="43" name="TextBox 43"/>
          <p:cNvSpPr txBox="1"/>
          <p:nvPr/>
        </p:nvSpPr>
        <p:spPr>
          <a:xfrm>
            <a:off x="290119" y="5908302"/>
            <a:ext cx="879567" cy="13847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¡FELICIDADES!</a:t>
            </a:r>
          </a:p>
        </p:txBody>
      </p:sp>
      <p:sp>
        <p:nvSpPr>
          <p:cNvPr id="44" name="TextBox 44"/>
          <p:cNvSpPr txBox="1"/>
          <p:nvPr/>
        </p:nvSpPr>
        <p:spPr>
          <a:xfrm>
            <a:off x="347708" y="6177190"/>
            <a:ext cx="764387" cy="278206"/>
          </a:xfrm>
          <a:prstGeom prst="rect">
            <a:avLst/>
          </a:prstGeom>
        </p:spPr>
        <p:txBody>
          <a:bodyPr lIns="0" tIns="0" rIns="0" bIns="0" rtlCol="0" anchor="t">
            <a:spAutoFit/>
          </a:bodyPr>
          <a:lstStyle/>
          <a:p>
            <a:pPr algn="ctr">
              <a:lnSpc>
                <a:spcPts val="697"/>
              </a:lnSpc>
            </a:pPr>
            <a:r>
              <a:rPr lang="en-US" sz="726">
                <a:solidFill>
                  <a:srgbClr val="000000"/>
                </a:solidFill>
                <a:latin typeface="Proxima Nova"/>
              </a:rPr>
              <a:t>¡Enhorabuena y bienvenida a tu NUEVO HOGAR! </a:t>
            </a:r>
          </a:p>
        </p:txBody>
      </p:sp>
      <p:sp>
        <p:nvSpPr>
          <p:cNvPr id="45" name="TextBox 45"/>
          <p:cNvSpPr txBox="1"/>
          <p:nvPr/>
        </p:nvSpPr>
        <p:spPr>
          <a:xfrm>
            <a:off x="290119" y="6952137"/>
            <a:ext cx="879567" cy="138475"/>
          </a:xfrm>
          <a:prstGeom prst="rect">
            <a:avLst/>
          </a:prstGeom>
        </p:spPr>
        <p:txBody>
          <a:bodyPr lIns="0" tIns="0" rIns="0" bIns="0" rtlCol="0" anchor="t">
            <a:spAutoFit/>
          </a:bodyPr>
          <a:lstStyle/>
          <a:p>
            <a:pPr algn="ctr">
              <a:lnSpc>
                <a:spcPts val="1046"/>
              </a:lnSpc>
            </a:pPr>
            <a:r>
              <a:rPr lang="en-US" sz="872">
                <a:solidFill>
                  <a:srgbClr val="000000"/>
                </a:solidFill>
                <a:latin typeface="Proxima Nova Bold"/>
              </a:rPr>
              <a:t>CIERRE</a:t>
            </a:r>
          </a:p>
        </p:txBody>
      </p:sp>
      <p:sp>
        <p:nvSpPr>
          <p:cNvPr id="46" name="TextBox 46"/>
          <p:cNvSpPr txBox="1"/>
          <p:nvPr/>
        </p:nvSpPr>
        <p:spPr>
          <a:xfrm>
            <a:off x="347708" y="7256435"/>
            <a:ext cx="764387" cy="366828"/>
          </a:xfrm>
          <a:prstGeom prst="rect">
            <a:avLst/>
          </a:prstGeom>
        </p:spPr>
        <p:txBody>
          <a:bodyPr lIns="0" tIns="0" rIns="0" bIns="0" rtlCol="0" anchor="t">
            <a:spAutoFit/>
          </a:bodyPr>
          <a:lstStyle/>
          <a:p>
            <a:pPr algn="ctr">
              <a:lnSpc>
                <a:spcPts val="697"/>
              </a:lnSpc>
            </a:pPr>
            <a:r>
              <a:rPr lang="en-US" sz="726">
                <a:solidFill>
                  <a:srgbClr val="000000"/>
                </a:solidFill>
                <a:latin typeface="Proxima Nova"/>
              </a:rPr>
              <a:t>¡Estás en la LÍNEA de meta! Todas las partes firman los documentos de cierre. </a:t>
            </a:r>
          </a:p>
        </p:txBody>
      </p:sp>
      <p:sp>
        <p:nvSpPr>
          <p:cNvPr id="47" name="Freeform 47" descr="Power-Agent-FINAL-LOGO.png"/>
          <p:cNvSpPr/>
          <p:nvPr/>
        </p:nvSpPr>
        <p:spPr>
          <a:xfrm>
            <a:off x="2176656" y="7474499"/>
            <a:ext cx="897693" cy="334279"/>
          </a:xfrm>
          <a:custGeom>
            <a:avLst/>
            <a:gdLst/>
            <a:ahLst/>
            <a:cxnLst/>
            <a:rect l="l" t="t" r="r" b="b"/>
            <a:pathLst>
              <a:path w="897693" h="334279">
                <a:moveTo>
                  <a:pt x="0" y="0"/>
                </a:moveTo>
                <a:lnTo>
                  <a:pt x="897693" y="0"/>
                </a:lnTo>
                <a:lnTo>
                  <a:pt x="897693" y="334279"/>
                </a:lnTo>
                <a:lnTo>
                  <a:pt x="0" y="334279"/>
                </a:lnTo>
                <a:lnTo>
                  <a:pt x="0" y="0"/>
                </a:lnTo>
                <a:close/>
              </a:path>
            </a:pathLst>
          </a:custGeom>
          <a:blipFill>
            <a:blip r:embed="rId4" cstate="email">
              <a:extLst>
                <a:ext uri="{28A0092B-C50C-407E-A947-70E740481C1C}">
                  <a14:useLocalDpi xmlns:a14="http://schemas.microsoft.com/office/drawing/2010/main"/>
                </a:ext>
              </a:extLst>
            </a:blip>
            <a:stretch>
              <a:fillRect l="-891" r="-891"/>
            </a:stretch>
          </a:blipFill>
        </p:spPr>
        <p:txBody>
          <a:bodyPr/>
          <a:lstStyle/>
          <a:p>
            <a:endParaRPr lang="en-US"/>
          </a:p>
        </p:txBody>
      </p:sp>
      <p:sp>
        <p:nvSpPr>
          <p:cNvPr id="48" name="TextBox 48"/>
          <p:cNvSpPr txBox="1"/>
          <p:nvPr/>
        </p:nvSpPr>
        <p:spPr>
          <a:xfrm>
            <a:off x="3000191" y="6106528"/>
            <a:ext cx="3125393" cy="646207"/>
          </a:xfrm>
          <a:prstGeom prst="rect">
            <a:avLst/>
          </a:prstGeom>
        </p:spPr>
        <p:txBody>
          <a:bodyPr lIns="0" tIns="0" rIns="0" bIns="0" rtlCol="0" anchor="t">
            <a:spAutoFit/>
          </a:bodyPr>
          <a:lstStyle/>
          <a:p>
            <a:pPr algn="r">
              <a:lnSpc>
                <a:spcPts val="1657"/>
              </a:lnSpc>
            </a:pPr>
            <a:r>
              <a:rPr lang="en-US" sz="1381">
                <a:solidFill>
                  <a:srgbClr val="000000"/>
                </a:solidFill>
                <a:latin typeface="Proxima Nova Bold"/>
              </a:rPr>
              <a:t>Tu información de contacto aquí. </a:t>
            </a:r>
          </a:p>
          <a:p>
            <a:pPr algn="r">
              <a:lnSpc>
                <a:spcPts val="1657"/>
              </a:lnSpc>
            </a:pPr>
            <a:r>
              <a:rPr lang="en-US" sz="1381">
                <a:solidFill>
                  <a:srgbClr val="000000"/>
                </a:solidFill>
                <a:latin typeface="Proxima Nova Bold"/>
              </a:rPr>
              <a:t>Añade nombre, empresa, página web, correo electrónico y número de teléfono. </a:t>
            </a:r>
          </a:p>
        </p:txBody>
      </p:sp>
      <p:sp>
        <p:nvSpPr>
          <p:cNvPr id="49" name="Freeform 49" descr="Loanopoly Game Foundation.png"/>
          <p:cNvSpPr/>
          <p:nvPr/>
        </p:nvSpPr>
        <p:spPr>
          <a:xfrm>
            <a:off x="1472333" y="3085157"/>
            <a:ext cx="4827734" cy="848168"/>
          </a:xfrm>
          <a:custGeom>
            <a:avLst/>
            <a:gdLst/>
            <a:ahLst/>
            <a:cxnLst/>
            <a:rect l="l" t="t" r="r" b="b"/>
            <a:pathLst>
              <a:path w="4827734" h="848168">
                <a:moveTo>
                  <a:pt x="0" y="0"/>
                </a:moveTo>
                <a:lnTo>
                  <a:pt x="4827734" y="0"/>
                </a:lnTo>
                <a:lnTo>
                  <a:pt x="4827734" y="848169"/>
                </a:lnTo>
                <a:lnTo>
                  <a:pt x="0" y="848169"/>
                </a:lnTo>
                <a:lnTo>
                  <a:pt x="0" y="0"/>
                </a:lnTo>
                <a:close/>
              </a:path>
            </a:pathLst>
          </a:custGeom>
          <a:blipFill>
            <a:blip r:embed="rId5" cstate="email">
              <a:extLst>
                <a:ext uri="{28A0092B-C50C-407E-A947-70E740481C1C}">
                  <a14:useLocalDpi xmlns:a14="http://schemas.microsoft.com/office/drawing/2010/main"/>
                </a:ext>
              </a:extLst>
            </a:blip>
            <a:stretch>
              <a:fillRect l="-453" r="-453"/>
            </a:stretch>
          </a:blipFill>
        </p:spPr>
        <p:txBody>
          <a:bodyPr/>
          <a:lstStyle/>
          <a:p>
            <a:endParaRPr lang="en-US"/>
          </a:p>
        </p:txBody>
      </p:sp>
      <p:sp>
        <p:nvSpPr>
          <p:cNvPr id="50" name="AutoShape 50"/>
          <p:cNvSpPr/>
          <p:nvPr/>
        </p:nvSpPr>
        <p:spPr>
          <a:xfrm>
            <a:off x="226820" y="8709285"/>
            <a:ext cx="7316264" cy="0"/>
          </a:xfrm>
          <a:prstGeom prst="line">
            <a:avLst/>
          </a:prstGeom>
          <a:ln w="9525" cap="flat">
            <a:solidFill>
              <a:srgbClr val="000000"/>
            </a:solidFill>
            <a:prstDash val="solid"/>
            <a:headEnd type="none" w="sm" len="sm"/>
            <a:tailEnd type="none" w="sm" len="sm"/>
          </a:ln>
        </p:spPr>
        <p:txBody>
          <a:bodyPr/>
          <a:lstStyle/>
          <a:p>
            <a:endParaRPr lang="en-US"/>
          </a:p>
        </p:txBody>
      </p:sp>
      <p:sp>
        <p:nvSpPr>
          <p:cNvPr id="51" name="TextBox 51"/>
          <p:cNvSpPr txBox="1"/>
          <p:nvPr/>
        </p:nvSpPr>
        <p:spPr>
          <a:xfrm>
            <a:off x="570470" y="495223"/>
            <a:ext cx="6631459" cy="2007176"/>
          </a:xfrm>
          <a:prstGeom prst="rect">
            <a:avLst/>
          </a:prstGeom>
        </p:spPr>
        <p:txBody>
          <a:bodyPr lIns="0" tIns="0" rIns="0" bIns="0" rtlCol="0" anchor="t">
            <a:spAutoFit/>
          </a:bodyPr>
          <a:lstStyle/>
          <a:p>
            <a:pPr algn="just">
              <a:lnSpc>
                <a:spcPts val="1789"/>
              </a:lnSpc>
            </a:pPr>
            <a:r>
              <a:rPr lang="en-US" sz="1491" dirty="0">
                <a:solidFill>
                  <a:srgbClr val="000000"/>
                </a:solidFill>
                <a:latin typeface="Georgia Pro"/>
              </a:rPr>
              <a:t>El </a:t>
            </a:r>
            <a:r>
              <a:rPr lang="en-US" sz="1491" dirty="0" err="1">
                <a:solidFill>
                  <a:srgbClr val="000000"/>
                </a:solidFill>
                <a:latin typeface="Georgia Pro"/>
              </a:rPr>
              <a:t>tablero</a:t>
            </a:r>
            <a:r>
              <a:rPr lang="en-US" sz="1491" dirty="0">
                <a:solidFill>
                  <a:srgbClr val="000000"/>
                </a:solidFill>
                <a:latin typeface="Georgia Pro"/>
              </a:rPr>
              <a:t> </a:t>
            </a:r>
            <a:r>
              <a:rPr lang="en-US" sz="1491" dirty="0" err="1">
                <a:solidFill>
                  <a:srgbClr val="000000"/>
                </a:solidFill>
                <a:latin typeface="Georgia Pro"/>
              </a:rPr>
              <a:t>Buyopoly</a:t>
            </a:r>
            <a:r>
              <a:rPr lang="en-US" sz="1491" dirty="0">
                <a:solidFill>
                  <a:srgbClr val="000000"/>
                </a:solidFill>
                <a:latin typeface="Georgia Pro"/>
              </a:rPr>
              <a:t> </a:t>
            </a:r>
            <a:r>
              <a:rPr lang="en-US" sz="1491" dirty="0" err="1">
                <a:solidFill>
                  <a:srgbClr val="000000"/>
                </a:solidFill>
                <a:latin typeface="Georgia Pro"/>
              </a:rPr>
              <a:t>simplifica</a:t>
            </a:r>
            <a:r>
              <a:rPr lang="en-US" sz="1491" dirty="0">
                <a:solidFill>
                  <a:srgbClr val="000000"/>
                </a:solidFill>
                <a:latin typeface="Georgia Pro"/>
              </a:rPr>
              <a:t> </a:t>
            </a:r>
            <a:r>
              <a:rPr lang="en-US" sz="1491" dirty="0" err="1">
                <a:solidFill>
                  <a:srgbClr val="000000"/>
                </a:solidFill>
                <a:latin typeface="Georgia Pro"/>
              </a:rPr>
              <a:t>el</a:t>
            </a:r>
            <a:r>
              <a:rPr lang="en-US" sz="1491" dirty="0">
                <a:solidFill>
                  <a:srgbClr val="000000"/>
                </a:solidFill>
                <a:latin typeface="Georgia Pro"/>
              </a:rPr>
              <a:t> </a:t>
            </a:r>
            <a:r>
              <a:rPr lang="en-US" sz="1491" dirty="0" err="1">
                <a:solidFill>
                  <a:srgbClr val="000000"/>
                </a:solidFill>
                <a:latin typeface="Georgia Pro"/>
              </a:rPr>
              <a:t>proceso</a:t>
            </a:r>
            <a:r>
              <a:rPr lang="en-US" sz="1491" dirty="0">
                <a:solidFill>
                  <a:srgbClr val="000000"/>
                </a:solidFill>
                <a:latin typeface="Georgia Pro"/>
              </a:rPr>
              <a:t> de </a:t>
            </a:r>
            <a:r>
              <a:rPr lang="en-US" sz="1491" dirty="0" err="1">
                <a:solidFill>
                  <a:srgbClr val="000000"/>
                </a:solidFill>
                <a:latin typeface="Georgia Pro"/>
              </a:rPr>
              <a:t>compra</a:t>
            </a:r>
            <a:r>
              <a:rPr lang="en-US" sz="1491" dirty="0">
                <a:solidFill>
                  <a:srgbClr val="000000"/>
                </a:solidFill>
                <a:latin typeface="Georgia Pro"/>
              </a:rPr>
              <a:t> de </a:t>
            </a:r>
            <a:r>
              <a:rPr lang="en-US" sz="1491" dirty="0" err="1">
                <a:solidFill>
                  <a:srgbClr val="000000"/>
                </a:solidFill>
                <a:latin typeface="Georgia Pro"/>
              </a:rPr>
              <a:t>una</a:t>
            </a:r>
            <a:r>
              <a:rPr lang="en-US" sz="1491" dirty="0">
                <a:solidFill>
                  <a:srgbClr val="000000"/>
                </a:solidFill>
                <a:latin typeface="Georgia Pro"/>
              </a:rPr>
              <a:t> </a:t>
            </a:r>
            <a:r>
              <a:rPr lang="en-US" sz="1491" dirty="0" err="1">
                <a:solidFill>
                  <a:srgbClr val="000000"/>
                </a:solidFill>
                <a:latin typeface="Georgia Pro"/>
              </a:rPr>
              <a:t>vivienda</a:t>
            </a:r>
            <a:r>
              <a:rPr lang="en-US" sz="1491" dirty="0">
                <a:solidFill>
                  <a:srgbClr val="000000"/>
                </a:solidFill>
                <a:latin typeface="Georgia Pro"/>
              </a:rPr>
              <a:t> </a:t>
            </a:r>
            <a:r>
              <a:rPr lang="en-US" sz="1491" dirty="0" err="1">
                <a:solidFill>
                  <a:srgbClr val="000000"/>
                </a:solidFill>
                <a:latin typeface="Georgia Pro"/>
              </a:rPr>
              <a:t>convirtiéndolo</a:t>
            </a:r>
            <a:r>
              <a:rPr lang="en-US" sz="1491" dirty="0">
                <a:solidFill>
                  <a:srgbClr val="000000"/>
                </a:solidFill>
                <a:latin typeface="Georgia Pro"/>
              </a:rPr>
              <a:t> </a:t>
            </a:r>
            <a:r>
              <a:rPr lang="en-US" sz="1491" dirty="0" err="1">
                <a:solidFill>
                  <a:srgbClr val="000000"/>
                </a:solidFill>
                <a:latin typeface="Georgia Pro"/>
              </a:rPr>
              <a:t>en</a:t>
            </a:r>
            <a:r>
              <a:rPr lang="en-US" sz="1491" dirty="0">
                <a:solidFill>
                  <a:srgbClr val="000000"/>
                </a:solidFill>
                <a:latin typeface="Georgia Pro"/>
              </a:rPr>
              <a:t> </a:t>
            </a:r>
            <a:r>
              <a:rPr lang="en-US" sz="1491" dirty="0" err="1">
                <a:solidFill>
                  <a:srgbClr val="000000"/>
                </a:solidFill>
                <a:latin typeface="Georgia Pro"/>
              </a:rPr>
              <a:t>una</a:t>
            </a:r>
            <a:r>
              <a:rPr lang="en-US" sz="1491" dirty="0">
                <a:solidFill>
                  <a:srgbClr val="000000"/>
                </a:solidFill>
                <a:latin typeface="Georgia Pro"/>
              </a:rPr>
              <a:t> </a:t>
            </a:r>
            <a:r>
              <a:rPr lang="en-US" sz="1491" dirty="0" err="1">
                <a:solidFill>
                  <a:srgbClr val="000000"/>
                </a:solidFill>
                <a:latin typeface="Georgia Pro"/>
              </a:rPr>
              <a:t>experiencia</a:t>
            </a:r>
            <a:r>
              <a:rPr lang="en-US" sz="1491" dirty="0">
                <a:solidFill>
                  <a:srgbClr val="000000"/>
                </a:solidFill>
                <a:latin typeface="Georgia Pro"/>
              </a:rPr>
              <a:t> de </a:t>
            </a:r>
            <a:r>
              <a:rPr lang="en-US" sz="1491" dirty="0" err="1">
                <a:solidFill>
                  <a:srgbClr val="000000"/>
                </a:solidFill>
                <a:latin typeface="Georgia Pro"/>
              </a:rPr>
              <a:t>juego</a:t>
            </a:r>
            <a:r>
              <a:rPr lang="en-US" sz="1491" dirty="0">
                <a:solidFill>
                  <a:srgbClr val="000000"/>
                </a:solidFill>
                <a:latin typeface="Georgia Pro"/>
              </a:rPr>
              <a:t> </a:t>
            </a:r>
            <a:r>
              <a:rPr lang="en-US" sz="1491" dirty="0" err="1">
                <a:solidFill>
                  <a:srgbClr val="000000"/>
                </a:solidFill>
                <a:latin typeface="Georgia Pro"/>
              </a:rPr>
              <a:t>divertida</a:t>
            </a:r>
            <a:r>
              <a:rPr lang="en-US" sz="1491" dirty="0">
                <a:solidFill>
                  <a:srgbClr val="000000"/>
                </a:solidFill>
                <a:latin typeface="Georgia Pro"/>
              </a:rPr>
              <a:t> y </a:t>
            </a:r>
            <a:r>
              <a:rPr lang="en-US" sz="1491" dirty="0" err="1">
                <a:solidFill>
                  <a:srgbClr val="000000"/>
                </a:solidFill>
                <a:latin typeface="Georgia Pro"/>
              </a:rPr>
              <a:t>atractiva</a:t>
            </a:r>
            <a:r>
              <a:rPr lang="en-US" sz="1491" dirty="0">
                <a:solidFill>
                  <a:srgbClr val="000000"/>
                </a:solidFill>
                <a:latin typeface="Georgia Pro"/>
              </a:rPr>
              <a:t>. </a:t>
            </a:r>
            <a:r>
              <a:rPr lang="en-US" sz="1491" dirty="0" err="1">
                <a:solidFill>
                  <a:srgbClr val="000000"/>
                </a:solidFill>
                <a:latin typeface="Georgia Pro"/>
              </a:rPr>
              <a:t>Imagina</a:t>
            </a:r>
            <a:r>
              <a:rPr lang="en-US" sz="1491" dirty="0">
                <a:solidFill>
                  <a:srgbClr val="000000"/>
                </a:solidFill>
                <a:latin typeface="Georgia Pro"/>
              </a:rPr>
              <a:t> que </a:t>
            </a:r>
            <a:r>
              <a:rPr lang="en-US" sz="1491" dirty="0" err="1">
                <a:solidFill>
                  <a:srgbClr val="000000"/>
                </a:solidFill>
                <a:latin typeface="Georgia Pro"/>
              </a:rPr>
              <a:t>juegas</a:t>
            </a:r>
            <a:r>
              <a:rPr lang="en-US" sz="1491" dirty="0">
                <a:solidFill>
                  <a:srgbClr val="000000"/>
                </a:solidFill>
                <a:latin typeface="Georgia Pro"/>
              </a:rPr>
              <a:t> al Monopoly, </a:t>
            </a:r>
            <a:r>
              <a:rPr lang="en-US" sz="1491" dirty="0" err="1">
                <a:solidFill>
                  <a:srgbClr val="000000"/>
                </a:solidFill>
                <a:latin typeface="Georgia Pro"/>
              </a:rPr>
              <a:t>pero</a:t>
            </a:r>
            <a:r>
              <a:rPr lang="en-US" sz="1491" dirty="0">
                <a:solidFill>
                  <a:srgbClr val="000000"/>
                </a:solidFill>
                <a:latin typeface="Georgia Pro"/>
              </a:rPr>
              <a:t> </a:t>
            </a:r>
            <a:r>
              <a:rPr lang="en-US" sz="1491" dirty="0" err="1">
                <a:solidFill>
                  <a:srgbClr val="000000"/>
                </a:solidFill>
                <a:latin typeface="Georgia Pro"/>
              </a:rPr>
              <a:t>en</a:t>
            </a:r>
            <a:r>
              <a:rPr lang="en-US" sz="1491" dirty="0">
                <a:solidFill>
                  <a:srgbClr val="000000"/>
                </a:solidFill>
                <a:latin typeface="Georgia Pro"/>
              </a:rPr>
              <a:t> </a:t>
            </a:r>
            <a:r>
              <a:rPr lang="en-US" sz="1491" dirty="0" err="1">
                <a:solidFill>
                  <a:srgbClr val="000000"/>
                </a:solidFill>
                <a:latin typeface="Georgia Pro"/>
              </a:rPr>
              <a:t>lugar</a:t>
            </a:r>
            <a:r>
              <a:rPr lang="en-US" sz="1491" dirty="0">
                <a:solidFill>
                  <a:srgbClr val="000000"/>
                </a:solidFill>
                <a:latin typeface="Georgia Pro"/>
              </a:rPr>
              <a:t> de </a:t>
            </a:r>
            <a:r>
              <a:rPr lang="en-US" sz="1491" dirty="0" err="1">
                <a:solidFill>
                  <a:srgbClr val="000000"/>
                </a:solidFill>
                <a:latin typeface="Georgia Pro"/>
              </a:rPr>
              <a:t>comprar</a:t>
            </a:r>
            <a:r>
              <a:rPr lang="en-US" sz="1491" dirty="0">
                <a:solidFill>
                  <a:srgbClr val="000000"/>
                </a:solidFill>
                <a:latin typeface="Georgia Pro"/>
              </a:rPr>
              <a:t> </a:t>
            </a:r>
            <a:r>
              <a:rPr lang="en-US" sz="1491" dirty="0" err="1">
                <a:solidFill>
                  <a:srgbClr val="000000"/>
                </a:solidFill>
                <a:latin typeface="Georgia Pro"/>
              </a:rPr>
              <a:t>propiedades</a:t>
            </a:r>
            <a:r>
              <a:rPr lang="en-US" sz="1491" dirty="0">
                <a:solidFill>
                  <a:srgbClr val="000000"/>
                </a:solidFill>
                <a:latin typeface="Georgia Pro"/>
              </a:rPr>
              <a:t> con dinero </a:t>
            </a:r>
            <a:r>
              <a:rPr lang="en-US" sz="1491" dirty="0" err="1">
                <a:solidFill>
                  <a:srgbClr val="000000"/>
                </a:solidFill>
                <a:latin typeface="Georgia Pro"/>
              </a:rPr>
              <a:t>falso</a:t>
            </a:r>
            <a:r>
              <a:rPr lang="en-US" sz="1491" dirty="0">
                <a:solidFill>
                  <a:srgbClr val="000000"/>
                </a:solidFill>
                <a:latin typeface="Georgia Pro"/>
              </a:rPr>
              <a:t>, </a:t>
            </a:r>
            <a:r>
              <a:rPr lang="en-US" sz="1491" dirty="0" err="1">
                <a:solidFill>
                  <a:srgbClr val="000000"/>
                </a:solidFill>
                <a:latin typeface="Georgia Pro"/>
              </a:rPr>
              <a:t>navegas</a:t>
            </a:r>
            <a:r>
              <a:rPr lang="en-US" sz="1491" dirty="0">
                <a:solidFill>
                  <a:srgbClr val="000000"/>
                </a:solidFill>
                <a:latin typeface="Georgia Pro"/>
              </a:rPr>
              <a:t> </a:t>
            </a:r>
            <a:r>
              <a:rPr lang="en-US" sz="1491" dirty="0" err="1">
                <a:solidFill>
                  <a:srgbClr val="000000"/>
                </a:solidFill>
                <a:latin typeface="Georgia Pro"/>
              </a:rPr>
              <a:t>por</a:t>
            </a:r>
            <a:r>
              <a:rPr lang="en-US" sz="1491" dirty="0">
                <a:solidFill>
                  <a:srgbClr val="000000"/>
                </a:solidFill>
                <a:latin typeface="Georgia Pro"/>
              </a:rPr>
              <a:t> </a:t>
            </a:r>
            <a:r>
              <a:rPr lang="en-US" sz="1491" dirty="0" err="1">
                <a:solidFill>
                  <a:srgbClr val="000000"/>
                </a:solidFill>
                <a:latin typeface="Georgia Pro"/>
              </a:rPr>
              <a:t>los</a:t>
            </a:r>
            <a:r>
              <a:rPr lang="en-US" sz="1491" dirty="0">
                <a:solidFill>
                  <a:srgbClr val="000000"/>
                </a:solidFill>
                <a:latin typeface="Georgia Pro"/>
              </a:rPr>
              <a:t> pasos </a:t>
            </a:r>
            <a:r>
              <a:rPr lang="en-US" sz="1491" dirty="0" err="1">
                <a:solidFill>
                  <a:srgbClr val="000000"/>
                </a:solidFill>
                <a:latin typeface="Georgia Pro"/>
              </a:rPr>
              <a:t>reales</a:t>
            </a:r>
            <a:r>
              <a:rPr lang="en-US" sz="1491" dirty="0">
                <a:solidFill>
                  <a:srgbClr val="000000"/>
                </a:solidFill>
                <a:latin typeface="Georgia Pro"/>
              </a:rPr>
              <a:t> de la </a:t>
            </a:r>
            <a:r>
              <a:rPr lang="en-US" sz="1491" dirty="0" err="1">
                <a:solidFill>
                  <a:srgbClr val="000000"/>
                </a:solidFill>
                <a:latin typeface="Georgia Pro"/>
              </a:rPr>
              <a:t>compra</a:t>
            </a:r>
            <a:r>
              <a:rPr lang="en-US" sz="1491" dirty="0">
                <a:solidFill>
                  <a:srgbClr val="000000"/>
                </a:solidFill>
                <a:latin typeface="Georgia Pro"/>
              </a:rPr>
              <a:t> de </a:t>
            </a:r>
            <a:r>
              <a:rPr lang="en-US" sz="1491" dirty="0" err="1">
                <a:solidFill>
                  <a:srgbClr val="000000"/>
                </a:solidFill>
                <a:latin typeface="Georgia Pro"/>
              </a:rPr>
              <a:t>una</a:t>
            </a:r>
            <a:r>
              <a:rPr lang="en-US" sz="1491" dirty="0">
                <a:solidFill>
                  <a:srgbClr val="000000"/>
                </a:solidFill>
                <a:latin typeface="Georgia Pro"/>
              </a:rPr>
              <a:t> </a:t>
            </a:r>
            <a:r>
              <a:rPr lang="en-US" sz="1491" dirty="0" err="1">
                <a:solidFill>
                  <a:srgbClr val="000000"/>
                </a:solidFill>
                <a:latin typeface="Georgia Pro"/>
              </a:rPr>
              <a:t>vivienda</a:t>
            </a:r>
            <a:r>
              <a:rPr lang="en-US" sz="1491" dirty="0">
                <a:solidFill>
                  <a:srgbClr val="000000"/>
                </a:solidFill>
                <a:latin typeface="Georgia Pro"/>
              </a:rPr>
              <a:t>. </a:t>
            </a:r>
            <a:r>
              <a:rPr lang="en-US" sz="1491" dirty="0" err="1">
                <a:solidFill>
                  <a:srgbClr val="000000"/>
                </a:solidFill>
                <a:latin typeface="Georgia Pro"/>
              </a:rPr>
              <a:t>Empieza</a:t>
            </a:r>
            <a:r>
              <a:rPr lang="en-US" sz="1491" dirty="0">
                <a:solidFill>
                  <a:srgbClr val="000000"/>
                </a:solidFill>
                <a:latin typeface="Georgia Pro"/>
              </a:rPr>
              <a:t> con lo </a:t>
            </a:r>
            <a:r>
              <a:rPr lang="en-US" sz="1491" dirty="0" err="1">
                <a:solidFill>
                  <a:srgbClr val="000000"/>
                </a:solidFill>
                <a:latin typeface="Georgia Pro"/>
              </a:rPr>
              <a:t>básico</a:t>
            </a:r>
            <a:r>
              <a:rPr lang="en-US" sz="1491" dirty="0">
                <a:solidFill>
                  <a:srgbClr val="000000"/>
                </a:solidFill>
                <a:latin typeface="Georgia Pro"/>
              </a:rPr>
              <a:t>, </a:t>
            </a:r>
            <a:r>
              <a:rPr lang="en-US" sz="1491" dirty="0" err="1">
                <a:solidFill>
                  <a:srgbClr val="000000"/>
                </a:solidFill>
                <a:latin typeface="Georgia Pro"/>
              </a:rPr>
              <a:t>como</a:t>
            </a:r>
            <a:r>
              <a:rPr lang="en-US" sz="1491" dirty="0">
                <a:solidFill>
                  <a:srgbClr val="000000"/>
                </a:solidFill>
                <a:latin typeface="Georgia Pro"/>
              </a:rPr>
              <a:t> </a:t>
            </a:r>
            <a:r>
              <a:rPr lang="en-US" sz="1491" dirty="0" err="1">
                <a:solidFill>
                  <a:srgbClr val="000000"/>
                </a:solidFill>
                <a:latin typeface="Georgia Pro"/>
              </a:rPr>
              <a:t>conseguir</a:t>
            </a:r>
            <a:r>
              <a:rPr lang="en-US" sz="1491" dirty="0">
                <a:solidFill>
                  <a:srgbClr val="000000"/>
                </a:solidFill>
                <a:latin typeface="Georgia Pro"/>
              </a:rPr>
              <a:t> la </a:t>
            </a:r>
            <a:r>
              <a:rPr lang="en-US" sz="1491" dirty="0" err="1">
                <a:solidFill>
                  <a:srgbClr val="000000"/>
                </a:solidFill>
                <a:latin typeface="Georgia Pro"/>
              </a:rPr>
              <a:t>preaprobación</a:t>
            </a:r>
            <a:r>
              <a:rPr lang="en-US" sz="1491" dirty="0">
                <a:solidFill>
                  <a:srgbClr val="000000"/>
                </a:solidFill>
                <a:latin typeface="Georgia Pro"/>
              </a:rPr>
              <a:t> de </a:t>
            </a:r>
            <a:r>
              <a:rPr lang="en-US" sz="1491" dirty="0" err="1">
                <a:solidFill>
                  <a:srgbClr val="000000"/>
                </a:solidFill>
                <a:latin typeface="Georgia Pro"/>
              </a:rPr>
              <a:t>una</a:t>
            </a:r>
            <a:r>
              <a:rPr lang="en-US" sz="1491" dirty="0">
                <a:solidFill>
                  <a:srgbClr val="000000"/>
                </a:solidFill>
                <a:latin typeface="Georgia Pro"/>
              </a:rPr>
              <a:t> </a:t>
            </a:r>
            <a:r>
              <a:rPr lang="en-US" sz="1491" dirty="0" err="1">
                <a:solidFill>
                  <a:srgbClr val="000000"/>
                </a:solidFill>
                <a:latin typeface="Georgia Pro"/>
              </a:rPr>
              <a:t>hipoteca</a:t>
            </a:r>
            <a:r>
              <a:rPr lang="en-US" sz="1491" dirty="0">
                <a:solidFill>
                  <a:srgbClr val="000000"/>
                </a:solidFill>
                <a:latin typeface="Georgia Pro"/>
              </a:rPr>
              <a:t>, y </a:t>
            </a:r>
            <a:r>
              <a:rPr lang="en-US" sz="1491" dirty="0" err="1">
                <a:solidFill>
                  <a:srgbClr val="000000"/>
                </a:solidFill>
                <a:latin typeface="Georgia Pro"/>
              </a:rPr>
              <a:t>sigue</a:t>
            </a:r>
            <a:r>
              <a:rPr lang="en-US" sz="1491" dirty="0">
                <a:solidFill>
                  <a:srgbClr val="000000"/>
                </a:solidFill>
                <a:latin typeface="Georgia Pro"/>
              </a:rPr>
              <a:t> con la </a:t>
            </a:r>
            <a:r>
              <a:rPr lang="en-US" sz="1491" dirty="0" err="1">
                <a:solidFill>
                  <a:srgbClr val="000000"/>
                </a:solidFill>
                <a:latin typeface="Georgia Pro"/>
              </a:rPr>
              <a:t>búsqueda</a:t>
            </a:r>
            <a:r>
              <a:rPr lang="en-US" sz="1491" dirty="0">
                <a:solidFill>
                  <a:srgbClr val="000000"/>
                </a:solidFill>
                <a:latin typeface="Georgia Pro"/>
              </a:rPr>
              <a:t> de la casa </a:t>
            </a:r>
            <a:r>
              <a:rPr lang="en-US" sz="1491" dirty="0" err="1">
                <a:solidFill>
                  <a:srgbClr val="000000"/>
                </a:solidFill>
                <a:latin typeface="Georgia Pro"/>
              </a:rPr>
              <a:t>adecuada</a:t>
            </a:r>
            <a:r>
              <a:rPr lang="en-US" sz="1491" dirty="0">
                <a:solidFill>
                  <a:srgbClr val="000000"/>
                </a:solidFill>
                <a:latin typeface="Georgia Pro"/>
              </a:rPr>
              <a:t>, la </a:t>
            </a:r>
            <a:r>
              <a:rPr lang="en-US" sz="1491" dirty="0" err="1">
                <a:solidFill>
                  <a:srgbClr val="000000"/>
                </a:solidFill>
                <a:latin typeface="Georgia Pro"/>
              </a:rPr>
              <a:t>presentación</a:t>
            </a:r>
            <a:r>
              <a:rPr lang="en-US" sz="1491" dirty="0">
                <a:solidFill>
                  <a:srgbClr val="000000"/>
                </a:solidFill>
                <a:latin typeface="Georgia Pro"/>
              </a:rPr>
              <a:t> de </a:t>
            </a:r>
            <a:r>
              <a:rPr lang="en-US" sz="1491" dirty="0" err="1">
                <a:solidFill>
                  <a:srgbClr val="000000"/>
                </a:solidFill>
                <a:latin typeface="Georgia Pro"/>
              </a:rPr>
              <a:t>una</a:t>
            </a:r>
            <a:r>
              <a:rPr lang="en-US" sz="1491" dirty="0">
                <a:solidFill>
                  <a:srgbClr val="000000"/>
                </a:solidFill>
                <a:latin typeface="Georgia Pro"/>
              </a:rPr>
              <a:t> </a:t>
            </a:r>
            <a:r>
              <a:rPr lang="en-US" sz="1491" dirty="0" err="1">
                <a:solidFill>
                  <a:srgbClr val="000000"/>
                </a:solidFill>
                <a:latin typeface="Georgia Pro"/>
              </a:rPr>
              <a:t>oferta</a:t>
            </a:r>
            <a:r>
              <a:rPr lang="en-US" sz="1491" dirty="0">
                <a:solidFill>
                  <a:srgbClr val="000000"/>
                </a:solidFill>
                <a:latin typeface="Georgia Pro"/>
              </a:rPr>
              <a:t> y </a:t>
            </a:r>
            <a:r>
              <a:rPr lang="en-US" sz="1491" dirty="0" err="1">
                <a:solidFill>
                  <a:srgbClr val="000000"/>
                </a:solidFill>
                <a:latin typeface="Georgia Pro"/>
              </a:rPr>
              <a:t>el</a:t>
            </a:r>
            <a:r>
              <a:rPr lang="en-US" sz="1491" dirty="0">
                <a:solidFill>
                  <a:srgbClr val="000000"/>
                </a:solidFill>
                <a:latin typeface="Georgia Pro"/>
              </a:rPr>
              <a:t> </a:t>
            </a:r>
            <a:r>
              <a:rPr lang="en-US" sz="1491" dirty="0" err="1">
                <a:solidFill>
                  <a:srgbClr val="000000"/>
                </a:solidFill>
                <a:latin typeface="Georgia Pro"/>
              </a:rPr>
              <a:t>cierre</a:t>
            </a:r>
            <a:r>
              <a:rPr lang="en-US" sz="1491" dirty="0">
                <a:solidFill>
                  <a:srgbClr val="000000"/>
                </a:solidFill>
                <a:latin typeface="Georgia Pro"/>
              </a:rPr>
              <a:t> del </a:t>
            </a:r>
            <a:r>
              <a:rPr lang="en-US" sz="1491" dirty="0" err="1">
                <a:solidFill>
                  <a:srgbClr val="000000"/>
                </a:solidFill>
                <a:latin typeface="Georgia Pro"/>
              </a:rPr>
              <a:t>trato</a:t>
            </a:r>
            <a:r>
              <a:rPr lang="en-US" sz="1491" dirty="0">
                <a:solidFill>
                  <a:srgbClr val="000000"/>
                </a:solidFill>
                <a:latin typeface="Georgia Pro"/>
              </a:rPr>
              <a:t>. </a:t>
            </a:r>
            <a:r>
              <a:rPr lang="en-US" sz="1491" dirty="0" err="1">
                <a:solidFill>
                  <a:srgbClr val="000000"/>
                </a:solidFill>
                <a:latin typeface="Georgia Pro"/>
              </a:rPr>
              <a:t>Cada</a:t>
            </a:r>
            <a:r>
              <a:rPr lang="en-US" sz="1491" dirty="0">
                <a:solidFill>
                  <a:srgbClr val="000000"/>
                </a:solidFill>
                <a:latin typeface="Georgia Pro"/>
              </a:rPr>
              <a:t> </a:t>
            </a:r>
            <a:r>
              <a:rPr lang="en-US" sz="1491" dirty="0" err="1">
                <a:solidFill>
                  <a:srgbClr val="000000"/>
                </a:solidFill>
                <a:latin typeface="Georgia Pro"/>
              </a:rPr>
              <a:t>casilla</a:t>
            </a:r>
            <a:r>
              <a:rPr lang="en-US" sz="1491" dirty="0">
                <a:solidFill>
                  <a:srgbClr val="000000"/>
                </a:solidFill>
                <a:latin typeface="Georgia Pro"/>
              </a:rPr>
              <a:t> del </a:t>
            </a:r>
            <a:r>
              <a:rPr lang="en-US" sz="1491" dirty="0" err="1">
                <a:solidFill>
                  <a:srgbClr val="000000"/>
                </a:solidFill>
                <a:latin typeface="Georgia Pro"/>
              </a:rPr>
              <a:t>tablero</a:t>
            </a:r>
            <a:r>
              <a:rPr lang="en-US" sz="1491" dirty="0">
                <a:solidFill>
                  <a:srgbClr val="000000"/>
                </a:solidFill>
                <a:latin typeface="Georgia Pro"/>
              </a:rPr>
              <a:t> de </a:t>
            </a:r>
            <a:r>
              <a:rPr lang="en-US" sz="1491" dirty="0" err="1">
                <a:solidFill>
                  <a:srgbClr val="000000"/>
                </a:solidFill>
                <a:latin typeface="Georgia Pro"/>
              </a:rPr>
              <a:t>Buyopoly</a:t>
            </a:r>
            <a:r>
              <a:rPr lang="en-US" sz="1491" dirty="0">
                <a:solidFill>
                  <a:srgbClr val="000000"/>
                </a:solidFill>
                <a:latin typeface="Georgia Pro"/>
              </a:rPr>
              <a:t> </a:t>
            </a:r>
            <a:r>
              <a:rPr lang="en-US" sz="1491" dirty="0" err="1">
                <a:solidFill>
                  <a:srgbClr val="000000"/>
                </a:solidFill>
                <a:latin typeface="Georgia Pro"/>
              </a:rPr>
              <a:t>representa</a:t>
            </a:r>
            <a:r>
              <a:rPr lang="en-US" sz="1491" dirty="0">
                <a:solidFill>
                  <a:srgbClr val="000000"/>
                </a:solidFill>
                <a:latin typeface="Georgia Pro"/>
              </a:rPr>
              <a:t> un paso </a:t>
            </a:r>
            <a:r>
              <a:rPr lang="en-US" sz="1491" dirty="0" err="1">
                <a:solidFill>
                  <a:srgbClr val="000000"/>
                </a:solidFill>
                <a:latin typeface="Georgia Pro"/>
              </a:rPr>
              <a:t>en</a:t>
            </a:r>
            <a:r>
              <a:rPr lang="en-US" sz="1491" dirty="0">
                <a:solidFill>
                  <a:srgbClr val="000000"/>
                </a:solidFill>
                <a:latin typeface="Georgia Pro"/>
              </a:rPr>
              <a:t> </a:t>
            </a:r>
            <a:r>
              <a:rPr lang="en-US" sz="1491" dirty="0" err="1">
                <a:solidFill>
                  <a:srgbClr val="000000"/>
                </a:solidFill>
                <a:latin typeface="Georgia Pro"/>
              </a:rPr>
              <a:t>el</a:t>
            </a:r>
            <a:r>
              <a:rPr lang="en-US" sz="1491" dirty="0">
                <a:solidFill>
                  <a:srgbClr val="000000"/>
                </a:solidFill>
                <a:latin typeface="Georgia Pro"/>
              </a:rPr>
              <a:t> </a:t>
            </a:r>
            <a:r>
              <a:rPr lang="en-US" sz="1491" dirty="0" err="1">
                <a:solidFill>
                  <a:srgbClr val="000000"/>
                </a:solidFill>
                <a:latin typeface="Georgia Pro"/>
              </a:rPr>
              <a:t>proceso</a:t>
            </a:r>
            <a:r>
              <a:rPr lang="en-US" sz="1491" dirty="0">
                <a:solidFill>
                  <a:srgbClr val="000000"/>
                </a:solidFill>
                <a:latin typeface="Georgia Pro"/>
              </a:rPr>
              <a:t> de </a:t>
            </a:r>
            <a:r>
              <a:rPr lang="en-US" sz="1491" dirty="0" err="1">
                <a:solidFill>
                  <a:srgbClr val="000000"/>
                </a:solidFill>
                <a:latin typeface="Georgia Pro"/>
              </a:rPr>
              <a:t>compra</a:t>
            </a:r>
            <a:r>
              <a:rPr lang="en-US" sz="1491" dirty="0">
                <a:solidFill>
                  <a:srgbClr val="000000"/>
                </a:solidFill>
                <a:latin typeface="Georgia Pro"/>
              </a:rPr>
              <a:t> de </a:t>
            </a:r>
            <a:r>
              <a:rPr lang="en-US" sz="1491" dirty="0" err="1">
                <a:solidFill>
                  <a:srgbClr val="000000"/>
                </a:solidFill>
                <a:latin typeface="Georgia Pro"/>
              </a:rPr>
              <a:t>una</a:t>
            </a:r>
            <a:r>
              <a:rPr lang="en-US" sz="1491" dirty="0">
                <a:solidFill>
                  <a:srgbClr val="000000"/>
                </a:solidFill>
                <a:latin typeface="Georgia Pro"/>
              </a:rPr>
              <a:t> casa. Es </a:t>
            </a:r>
            <a:r>
              <a:rPr lang="en-US" sz="1491" dirty="0" err="1">
                <a:solidFill>
                  <a:srgbClr val="000000"/>
                </a:solidFill>
                <a:latin typeface="Georgia Pro"/>
              </a:rPr>
              <a:t>una</a:t>
            </a:r>
            <a:r>
              <a:rPr lang="en-US" sz="1491" dirty="0">
                <a:solidFill>
                  <a:srgbClr val="000000"/>
                </a:solidFill>
                <a:latin typeface="Georgia Pro"/>
              </a:rPr>
              <a:t> forma </a:t>
            </a:r>
            <a:r>
              <a:rPr lang="en-US" sz="1491" dirty="0" err="1">
                <a:solidFill>
                  <a:srgbClr val="000000"/>
                </a:solidFill>
                <a:latin typeface="Georgia Pro"/>
              </a:rPr>
              <a:t>divertida</a:t>
            </a:r>
            <a:r>
              <a:rPr lang="en-US" sz="1491" dirty="0">
                <a:solidFill>
                  <a:srgbClr val="000000"/>
                </a:solidFill>
                <a:latin typeface="Georgia Pro"/>
              </a:rPr>
              <a:t> de </a:t>
            </a:r>
            <a:r>
              <a:rPr lang="en-US" sz="1491" dirty="0" err="1">
                <a:solidFill>
                  <a:srgbClr val="000000"/>
                </a:solidFill>
                <a:latin typeface="Georgia Pro"/>
              </a:rPr>
              <a:t>desmitificar</a:t>
            </a:r>
            <a:r>
              <a:rPr lang="en-US" sz="1491" dirty="0">
                <a:solidFill>
                  <a:srgbClr val="000000"/>
                </a:solidFill>
                <a:latin typeface="Georgia Pro"/>
              </a:rPr>
              <a:t> las </a:t>
            </a:r>
            <a:r>
              <a:rPr lang="en-US" sz="1491" dirty="0" err="1">
                <a:solidFill>
                  <a:srgbClr val="000000"/>
                </a:solidFill>
                <a:latin typeface="Georgia Pro"/>
              </a:rPr>
              <a:t>complejidades</a:t>
            </a:r>
            <a:r>
              <a:rPr lang="en-US" sz="1491" dirty="0">
                <a:solidFill>
                  <a:srgbClr val="000000"/>
                </a:solidFill>
                <a:latin typeface="Georgia Pro"/>
              </a:rPr>
              <a:t> de las </a:t>
            </a:r>
            <a:r>
              <a:rPr lang="en-US" sz="1491" dirty="0" err="1">
                <a:solidFill>
                  <a:srgbClr val="000000"/>
                </a:solidFill>
                <a:latin typeface="Georgia Pro"/>
              </a:rPr>
              <a:t>transacciones</a:t>
            </a:r>
            <a:r>
              <a:rPr lang="en-US" sz="1491" dirty="0">
                <a:solidFill>
                  <a:srgbClr val="000000"/>
                </a:solidFill>
                <a:latin typeface="Georgia Pro"/>
              </a:rPr>
              <a:t> </a:t>
            </a:r>
            <a:r>
              <a:rPr lang="en-US" sz="1491" dirty="0" err="1">
                <a:solidFill>
                  <a:srgbClr val="000000"/>
                </a:solidFill>
                <a:latin typeface="Georgia Pro"/>
              </a:rPr>
              <a:t>inmobiliarias</a:t>
            </a:r>
            <a:r>
              <a:rPr lang="en-US" sz="1491" dirty="0">
                <a:solidFill>
                  <a:srgbClr val="000000"/>
                </a:solidFill>
                <a:latin typeface="Georgia Pro"/>
              </a:rPr>
              <a:t>, </a:t>
            </a:r>
            <a:r>
              <a:rPr lang="en-US" sz="1491" dirty="0" err="1">
                <a:solidFill>
                  <a:srgbClr val="000000"/>
                </a:solidFill>
                <a:latin typeface="Georgia Pro"/>
              </a:rPr>
              <a:t>haciéndolas</a:t>
            </a:r>
            <a:r>
              <a:rPr lang="en-US" sz="1491" dirty="0">
                <a:solidFill>
                  <a:srgbClr val="000000"/>
                </a:solidFill>
                <a:latin typeface="Georgia Pro"/>
              </a:rPr>
              <a:t> </a:t>
            </a:r>
            <a:r>
              <a:rPr lang="en-US" sz="1491" dirty="0" err="1">
                <a:solidFill>
                  <a:srgbClr val="000000"/>
                </a:solidFill>
                <a:latin typeface="Georgia Pro"/>
              </a:rPr>
              <a:t>menos</a:t>
            </a:r>
            <a:r>
              <a:rPr lang="en-US" sz="1491" dirty="0">
                <a:solidFill>
                  <a:srgbClr val="000000"/>
                </a:solidFill>
                <a:latin typeface="Georgia Pro"/>
              </a:rPr>
              <a:t> </a:t>
            </a:r>
            <a:r>
              <a:rPr lang="en-US" sz="1491" dirty="0" err="1">
                <a:solidFill>
                  <a:srgbClr val="000000"/>
                </a:solidFill>
                <a:latin typeface="Georgia Pro"/>
              </a:rPr>
              <a:t>estresantes</a:t>
            </a:r>
            <a:r>
              <a:rPr lang="en-US" sz="1491" dirty="0">
                <a:solidFill>
                  <a:srgbClr val="000000"/>
                </a:solidFill>
                <a:latin typeface="Georgia Pro"/>
              </a:rPr>
              <a:t> para </a:t>
            </a:r>
            <a:r>
              <a:rPr lang="en-US" sz="1491" dirty="0" err="1">
                <a:solidFill>
                  <a:srgbClr val="000000"/>
                </a:solidFill>
                <a:latin typeface="Georgia Pro"/>
              </a:rPr>
              <a:t>ti</a:t>
            </a:r>
            <a:r>
              <a:rPr lang="en-US" sz="1491" dirty="0">
                <a:solidFill>
                  <a:srgbClr val="000000"/>
                </a:solidFill>
                <a:latin typeface="Georgia Pro"/>
              </a:rPr>
              <a:t> </a:t>
            </a:r>
            <a:r>
              <a:rPr lang="en-US" sz="1491" dirty="0" err="1">
                <a:solidFill>
                  <a:srgbClr val="000000"/>
                </a:solidFill>
                <a:latin typeface="Georgia Pro"/>
              </a:rPr>
              <a:t>porque</a:t>
            </a:r>
            <a:r>
              <a:rPr lang="en-US" sz="1491" dirty="0">
                <a:solidFill>
                  <a:srgbClr val="000000"/>
                </a:solidFill>
                <a:latin typeface="Georgia Pro"/>
              </a:rPr>
              <a:t> </a:t>
            </a:r>
            <a:r>
              <a:rPr lang="en-US" sz="1491" dirty="0" err="1">
                <a:solidFill>
                  <a:srgbClr val="000000"/>
                </a:solidFill>
                <a:latin typeface="Georgia Pro"/>
              </a:rPr>
              <a:t>puedes</a:t>
            </a:r>
            <a:r>
              <a:rPr lang="en-US" sz="1491" dirty="0">
                <a:solidFill>
                  <a:srgbClr val="000000"/>
                </a:solidFill>
                <a:latin typeface="Georgia Pro"/>
              </a:rPr>
              <a:t> </a:t>
            </a:r>
            <a:r>
              <a:rPr lang="en-US" sz="1491" dirty="0" err="1">
                <a:solidFill>
                  <a:srgbClr val="000000"/>
                </a:solidFill>
                <a:latin typeface="Georgia Pro"/>
              </a:rPr>
              <a:t>ver</a:t>
            </a:r>
            <a:r>
              <a:rPr lang="en-US" sz="1491" dirty="0">
                <a:solidFill>
                  <a:srgbClr val="000000"/>
                </a:solidFill>
                <a:latin typeface="Georgia Pro"/>
              </a:rPr>
              <a:t> </a:t>
            </a:r>
            <a:r>
              <a:rPr lang="en-US" sz="1491" dirty="0" err="1">
                <a:solidFill>
                  <a:srgbClr val="000000"/>
                </a:solidFill>
                <a:latin typeface="Georgia Pro"/>
              </a:rPr>
              <a:t>visualmente</a:t>
            </a:r>
            <a:r>
              <a:rPr lang="en-US" sz="1491" dirty="0">
                <a:solidFill>
                  <a:srgbClr val="000000"/>
                </a:solidFill>
                <a:latin typeface="Georgia Pro"/>
              </a:rPr>
              <a:t> lo que </a:t>
            </a:r>
            <a:r>
              <a:rPr lang="en-US" sz="1491" dirty="0" err="1">
                <a:solidFill>
                  <a:srgbClr val="000000"/>
                </a:solidFill>
                <a:latin typeface="Georgia Pro"/>
              </a:rPr>
              <a:t>viene</a:t>
            </a:r>
            <a:r>
              <a:rPr lang="en-US" sz="1491" dirty="0">
                <a:solidFill>
                  <a:srgbClr val="000000"/>
                </a:solidFill>
                <a:latin typeface="Georgia Pro"/>
              </a:rPr>
              <a:t> a </a:t>
            </a:r>
            <a:r>
              <a:rPr lang="en-US" sz="1491" dirty="0" err="1">
                <a:solidFill>
                  <a:srgbClr val="000000"/>
                </a:solidFill>
                <a:latin typeface="Georgia Pro"/>
              </a:rPr>
              <a:t>continuación</a:t>
            </a:r>
            <a:r>
              <a:rPr lang="en-US" sz="1491" dirty="0">
                <a:solidFill>
                  <a:srgbClr val="000000"/>
                </a:solidFill>
                <a:latin typeface="Georgia Pro"/>
              </a:rPr>
              <a:t> y </a:t>
            </a:r>
            <a:r>
              <a:rPr lang="en-US" sz="1491" dirty="0" err="1">
                <a:solidFill>
                  <a:srgbClr val="000000"/>
                </a:solidFill>
                <a:latin typeface="Georgia Pro"/>
              </a:rPr>
              <a:t>prepararte</a:t>
            </a:r>
            <a:r>
              <a:rPr lang="en-US" sz="1491" dirty="0">
                <a:solidFill>
                  <a:srgbClr val="000000"/>
                </a:solidFill>
                <a:latin typeface="Georgia Pro"/>
              </a:rPr>
              <a:t> </a:t>
            </a:r>
            <a:r>
              <a:rPr lang="en-US" sz="1491" dirty="0" err="1">
                <a:solidFill>
                  <a:srgbClr val="000000"/>
                </a:solidFill>
                <a:latin typeface="Georgia Pro"/>
              </a:rPr>
              <a:t>en</a:t>
            </a:r>
            <a:r>
              <a:rPr lang="en-US" sz="1491" dirty="0">
                <a:solidFill>
                  <a:srgbClr val="000000"/>
                </a:solidFill>
                <a:latin typeface="Georgia Pro"/>
              </a:rPr>
              <a:t> </a:t>
            </a:r>
            <a:r>
              <a:rPr lang="en-US" sz="1491" dirty="0" err="1">
                <a:solidFill>
                  <a:srgbClr val="000000"/>
                </a:solidFill>
                <a:latin typeface="Georgia Pro"/>
              </a:rPr>
              <a:t>consecuencia</a:t>
            </a:r>
            <a:r>
              <a:rPr lang="en-US" sz="1491" dirty="0">
                <a:solidFill>
                  <a:srgbClr val="000000"/>
                </a:solidFill>
                <a:latin typeface="Georgia Pro"/>
              </a:rPr>
              <a:t>.</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7631" y="4696561"/>
            <a:ext cx="6117138" cy="2451099"/>
          </a:xfrm>
          <a:prstGeom prst="rect">
            <a:avLst/>
          </a:prstGeom>
        </p:spPr>
        <p:txBody>
          <a:bodyPr lIns="0" tIns="0" rIns="0" bIns="0" rtlCol="0" anchor="t">
            <a:spAutoFit/>
          </a:bodyPr>
          <a:lstStyle/>
          <a:p>
            <a:pPr algn="just">
              <a:lnSpc>
                <a:spcPts val="1789"/>
              </a:lnSpc>
            </a:pPr>
            <a:r>
              <a:rPr lang="en-US" sz="1491">
                <a:solidFill>
                  <a:srgbClr val="000000"/>
                </a:solidFill>
                <a:latin typeface="Georgia Pro"/>
              </a:rPr>
              <a:t>Ahora que has elaborado tus listas de cosas "imprescindibles" y "agradables de tener" y has considerado tus necesidades personales en lo que se refiere a tu próxima casa, ¡es hora de empezar a buscarla! Tu agente inmobiliario tendrá información sobre el mercado inmobiliario local y sabrá qué buscar cuando veas las casas, ya sea en persona o virtualmente. </a:t>
            </a:r>
          </a:p>
          <a:p>
            <a:pPr algn="just">
              <a:lnSpc>
                <a:spcPts val="1789"/>
              </a:lnSpc>
            </a:pPr>
            <a:endParaRPr lang="en-US" sz="1491">
              <a:solidFill>
                <a:srgbClr val="000000"/>
              </a:solidFill>
              <a:latin typeface="Georgia Pro"/>
            </a:endParaRPr>
          </a:p>
          <a:p>
            <a:pPr algn="just">
              <a:lnSpc>
                <a:spcPts val="1789"/>
              </a:lnSpc>
            </a:pPr>
            <a:r>
              <a:rPr lang="en-US" sz="1491">
                <a:solidFill>
                  <a:srgbClr val="000000"/>
                </a:solidFill>
                <a:latin typeface="Georgia Pro"/>
              </a:rPr>
              <a:t>El plazo de tu compra también puede ser una parte clave del proceso de compra. Si necesitas mudarte rápidamente, encontrar una casa que esté disponible inmediatamente es vital y puede limitar las casas que visitas. Sin embargo, si tienes un plazo de tiempo más largo, puedes ser paciente y buscar una casa que sea perfecta para ti. </a:t>
            </a:r>
          </a:p>
        </p:txBody>
      </p:sp>
      <p:sp>
        <p:nvSpPr>
          <p:cNvPr id="3" name="Freeform 3"/>
          <p:cNvSpPr/>
          <p:nvPr/>
        </p:nvSpPr>
        <p:spPr>
          <a:xfrm>
            <a:off x="452946" y="0"/>
            <a:ext cx="6866508" cy="3696371"/>
          </a:xfrm>
          <a:custGeom>
            <a:avLst/>
            <a:gdLst/>
            <a:ahLst/>
            <a:cxnLst/>
            <a:rect l="l" t="t" r="r" b="b"/>
            <a:pathLst>
              <a:path w="6866508" h="3696371">
                <a:moveTo>
                  <a:pt x="0" y="0"/>
                </a:moveTo>
                <a:lnTo>
                  <a:pt x="6866508" y="0"/>
                </a:lnTo>
                <a:lnTo>
                  <a:pt x="6866508" y="3696371"/>
                </a:lnTo>
                <a:lnTo>
                  <a:pt x="0" y="3696371"/>
                </a:lnTo>
                <a:lnTo>
                  <a:pt x="0" y="0"/>
                </a:lnTo>
                <a:close/>
              </a:path>
            </a:pathLst>
          </a:custGeom>
          <a:blipFill>
            <a:blip r:embed="rId2" cstate="email">
              <a:extLst>
                <a:ext uri="{28A0092B-C50C-407E-A947-70E740481C1C}">
                  <a14:useLocalDpi xmlns:a14="http://schemas.microsoft.com/office/drawing/2010/main"/>
                </a:ext>
              </a:extLst>
            </a:blip>
            <a:stretch>
              <a:fillRect t="-11998" b="-11998"/>
            </a:stretch>
          </a:blipFill>
        </p:spPr>
        <p:txBody>
          <a:bodyPr/>
          <a:lstStyle/>
          <a:p>
            <a:endParaRPr lang="en-US"/>
          </a:p>
        </p:txBody>
      </p:sp>
      <p:sp>
        <p:nvSpPr>
          <p:cNvPr id="4" name="Freeform 4"/>
          <p:cNvSpPr/>
          <p:nvPr/>
        </p:nvSpPr>
        <p:spPr>
          <a:xfrm rot="-1151095">
            <a:off x="1991045" y="7424943"/>
            <a:ext cx="3820111" cy="1511331"/>
          </a:xfrm>
          <a:custGeom>
            <a:avLst/>
            <a:gdLst/>
            <a:ahLst/>
            <a:cxnLst/>
            <a:rect l="l" t="t" r="r" b="b"/>
            <a:pathLst>
              <a:path w="3820111" h="1511331">
                <a:moveTo>
                  <a:pt x="0" y="0"/>
                </a:moveTo>
                <a:lnTo>
                  <a:pt x="3820111" y="0"/>
                </a:lnTo>
                <a:lnTo>
                  <a:pt x="3820111" y="1511331"/>
                </a:lnTo>
                <a:lnTo>
                  <a:pt x="0" y="151133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3720" y="9611929"/>
            <a:ext cx="7989642" cy="446471"/>
            <a:chOff x="0" y="0"/>
            <a:chExt cx="2785060" cy="155633"/>
          </a:xfrm>
        </p:grpSpPr>
        <p:sp>
          <p:nvSpPr>
            <p:cNvPr id="6" name="Freeform 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7" name="TextBox 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8" name="TextBox 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39</a:t>
            </a:r>
          </a:p>
        </p:txBody>
      </p:sp>
      <p:grpSp>
        <p:nvGrpSpPr>
          <p:cNvPr id="9" name="Group 9"/>
          <p:cNvGrpSpPr/>
          <p:nvPr/>
        </p:nvGrpSpPr>
        <p:grpSpPr>
          <a:xfrm>
            <a:off x="452946" y="3887863"/>
            <a:ext cx="6866508" cy="464807"/>
            <a:chOff x="0" y="0"/>
            <a:chExt cx="2393554" cy="162024"/>
          </a:xfrm>
        </p:grpSpPr>
        <p:sp>
          <p:nvSpPr>
            <p:cNvPr id="10" name="Freeform 10"/>
            <p:cNvSpPr/>
            <p:nvPr/>
          </p:nvSpPr>
          <p:spPr>
            <a:xfrm>
              <a:off x="0" y="0"/>
              <a:ext cx="2393554" cy="162024"/>
            </a:xfrm>
            <a:custGeom>
              <a:avLst/>
              <a:gdLst/>
              <a:ahLst/>
              <a:cxnLst/>
              <a:rect l="l" t="t" r="r" b="b"/>
              <a:pathLst>
                <a:path w="2393554" h="162024">
                  <a:moveTo>
                    <a:pt x="0" y="0"/>
                  </a:moveTo>
                  <a:lnTo>
                    <a:pt x="2393554" y="0"/>
                  </a:lnTo>
                  <a:lnTo>
                    <a:pt x="2393554" y="162024"/>
                  </a:lnTo>
                  <a:lnTo>
                    <a:pt x="0" y="162024"/>
                  </a:lnTo>
                  <a:close/>
                </a:path>
              </a:pathLst>
            </a:custGeom>
            <a:solidFill>
              <a:srgbClr val="171717"/>
            </a:solidFill>
          </p:spPr>
          <p:txBody>
            <a:bodyPr/>
            <a:lstStyle/>
            <a:p>
              <a:endParaRPr lang="en-US"/>
            </a:p>
          </p:txBody>
        </p:sp>
        <p:sp>
          <p:nvSpPr>
            <p:cNvPr id="11" name="TextBox 11"/>
            <p:cNvSpPr txBox="1"/>
            <p:nvPr/>
          </p:nvSpPr>
          <p:spPr>
            <a:xfrm>
              <a:off x="0" y="-28575"/>
              <a:ext cx="2393554" cy="190599"/>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0" y="3964380"/>
            <a:ext cx="7772400"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MIRA LAS CASAS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1410447"/>
            <a:ext cx="6477000" cy="2826864"/>
          </a:xfrm>
          <a:prstGeom prst="rect">
            <a:avLst/>
          </a:prstGeom>
        </p:spPr>
        <p:txBody>
          <a:bodyPr wrap="square" lIns="0" tIns="0" rIns="0" bIns="0" rtlCol="0" anchor="t">
            <a:spAutoFit/>
          </a:bodyPr>
          <a:lstStyle/>
          <a:p>
            <a:pPr algn="just">
              <a:lnSpc>
                <a:spcPts val="1655"/>
              </a:lnSpc>
            </a:pPr>
            <a:r>
              <a:rPr lang="en-US" sz="1380" dirty="0" err="1">
                <a:solidFill>
                  <a:srgbClr val="000000"/>
                </a:solidFill>
                <a:latin typeface="Georgia Pro"/>
              </a:rPr>
              <a:t>Cada</a:t>
            </a:r>
            <a:r>
              <a:rPr lang="en-US" sz="1380" dirty="0">
                <a:solidFill>
                  <a:srgbClr val="000000"/>
                </a:solidFill>
                <a:latin typeface="Georgia Pro"/>
              </a:rPr>
              <a:t> casa </a:t>
            </a:r>
            <a:r>
              <a:rPr lang="en-US" sz="1380" dirty="0" err="1">
                <a:solidFill>
                  <a:srgbClr val="000000"/>
                </a:solidFill>
                <a:latin typeface="Georgia Pro"/>
              </a:rPr>
              <a:t>tiene</a:t>
            </a:r>
            <a:r>
              <a:rPr lang="en-US" sz="1380" dirty="0">
                <a:solidFill>
                  <a:srgbClr val="000000"/>
                </a:solidFill>
                <a:latin typeface="Georgia Pro"/>
              </a:rPr>
              <a:t> sus pros y sus contras, </a:t>
            </a:r>
            <a:r>
              <a:rPr lang="en-US" sz="1380" dirty="0" err="1">
                <a:solidFill>
                  <a:srgbClr val="000000"/>
                </a:solidFill>
                <a:latin typeface="Georgia Pro"/>
              </a:rPr>
              <a:t>pero</a:t>
            </a:r>
            <a:r>
              <a:rPr lang="en-US" sz="1380" dirty="0">
                <a:solidFill>
                  <a:srgbClr val="000000"/>
                </a:solidFill>
                <a:latin typeface="Georgia Pro"/>
              </a:rPr>
              <a:t> hay </a:t>
            </a:r>
            <a:r>
              <a:rPr lang="en-US" sz="1380" dirty="0" err="1">
                <a:solidFill>
                  <a:srgbClr val="000000"/>
                </a:solidFill>
                <a:latin typeface="Georgia Pro"/>
              </a:rPr>
              <a:t>varias</a:t>
            </a:r>
            <a:r>
              <a:rPr lang="en-US" sz="1380" dirty="0">
                <a:solidFill>
                  <a:srgbClr val="000000"/>
                </a:solidFill>
                <a:latin typeface="Georgia Pro"/>
              </a:rPr>
              <a:t> </a:t>
            </a:r>
            <a:r>
              <a:rPr lang="en-US" sz="1380" dirty="0" err="1">
                <a:solidFill>
                  <a:srgbClr val="000000"/>
                </a:solidFill>
                <a:latin typeface="Georgia Pro"/>
              </a:rPr>
              <a:t>cosas</a:t>
            </a:r>
            <a:r>
              <a:rPr lang="en-US" sz="1380" dirty="0">
                <a:solidFill>
                  <a:srgbClr val="000000"/>
                </a:solidFill>
                <a:latin typeface="Georgia Pro"/>
              </a:rPr>
              <a:t> </a:t>
            </a:r>
            <a:r>
              <a:rPr lang="en-US" sz="1380" dirty="0" err="1">
                <a:solidFill>
                  <a:srgbClr val="000000"/>
                </a:solidFill>
                <a:latin typeface="Georgia Pro"/>
              </a:rPr>
              <a:t>en</a:t>
            </a:r>
            <a:r>
              <a:rPr lang="en-US" sz="1380" dirty="0">
                <a:solidFill>
                  <a:srgbClr val="000000"/>
                </a:solidFill>
                <a:latin typeface="Georgia Pro"/>
              </a:rPr>
              <a:t> las que </a:t>
            </a:r>
            <a:r>
              <a:rPr lang="en-US" sz="1380" dirty="0" err="1">
                <a:solidFill>
                  <a:srgbClr val="000000"/>
                </a:solidFill>
                <a:latin typeface="Georgia Pro"/>
              </a:rPr>
              <a:t>pensar</a:t>
            </a:r>
            <a:r>
              <a:rPr lang="en-US" sz="1380" dirty="0">
                <a:solidFill>
                  <a:srgbClr val="000000"/>
                </a:solidFill>
                <a:latin typeface="Georgia Pro"/>
              </a:rPr>
              <a:t> al </a:t>
            </a:r>
            <a:r>
              <a:rPr lang="en-US" sz="1380" dirty="0" err="1">
                <a:solidFill>
                  <a:srgbClr val="000000"/>
                </a:solidFill>
                <a:latin typeface="Georgia Pro"/>
              </a:rPr>
              <a:t>considerar</a:t>
            </a:r>
            <a:r>
              <a:rPr lang="en-US" sz="1380" dirty="0">
                <a:solidFill>
                  <a:srgbClr val="000000"/>
                </a:solidFill>
                <a:latin typeface="Georgia Pro"/>
              </a:rPr>
              <a:t> </a:t>
            </a:r>
            <a:r>
              <a:rPr lang="en-US" sz="1380" dirty="0" err="1">
                <a:solidFill>
                  <a:srgbClr val="000000"/>
                </a:solidFill>
                <a:latin typeface="Georgia Pro"/>
              </a:rPr>
              <a:t>cada</a:t>
            </a:r>
            <a:r>
              <a:rPr lang="en-US" sz="1380" dirty="0">
                <a:solidFill>
                  <a:srgbClr val="000000"/>
                </a:solidFill>
                <a:latin typeface="Georgia Pro"/>
              </a:rPr>
              <a:t> </a:t>
            </a:r>
            <a:r>
              <a:rPr lang="en-US" sz="1380" dirty="0" err="1">
                <a:solidFill>
                  <a:srgbClr val="000000"/>
                </a:solidFill>
                <a:latin typeface="Georgia Pro"/>
              </a:rPr>
              <a:t>una</a:t>
            </a:r>
            <a:r>
              <a:rPr lang="en-US" sz="1380" dirty="0">
                <a:solidFill>
                  <a:srgbClr val="000000"/>
                </a:solidFill>
                <a:latin typeface="Georgia Pro"/>
              </a:rPr>
              <a:t> </a:t>
            </a:r>
            <a:r>
              <a:rPr lang="en-US" sz="1380" dirty="0" err="1">
                <a:solidFill>
                  <a:srgbClr val="000000"/>
                </a:solidFill>
                <a:latin typeface="Georgia Pro"/>
              </a:rPr>
              <a:t>como</a:t>
            </a:r>
            <a:r>
              <a:rPr lang="en-US" sz="1380" dirty="0">
                <a:solidFill>
                  <a:srgbClr val="000000"/>
                </a:solidFill>
                <a:latin typeface="Georgia Pro"/>
              </a:rPr>
              <a:t> </a:t>
            </a:r>
            <a:r>
              <a:rPr lang="en-US" sz="1380" dirty="0" err="1">
                <a:solidFill>
                  <a:srgbClr val="000000"/>
                </a:solidFill>
                <a:latin typeface="Georgia Pro"/>
              </a:rPr>
              <a:t>posible</a:t>
            </a:r>
            <a:r>
              <a:rPr lang="en-US" sz="1380" dirty="0">
                <a:solidFill>
                  <a:srgbClr val="000000"/>
                </a:solidFill>
                <a:latin typeface="Georgia Pro"/>
              </a:rPr>
              <a:t> </a:t>
            </a:r>
            <a:r>
              <a:rPr lang="en-US" sz="1380" dirty="0" err="1">
                <a:solidFill>
                  <a:srgbClr val="000000"/>
                </a:solidFill>
                <a:latin typeface="Georgia Pro"/>
              </a:rPr>
              <a:t>hogar</a:t>
            </a:r>
            <a:r>
              <a:rPr lang="en-US" sz="1380" dirty="0">
                <a:solidFill>
                  <a:srgbClr val="000000"/>
                </a:solidFill>
                <a:latin typeface="Georgia Pro"/>
              </a:rPr>
              <a:t>:</a:t>
            </a:r>
          </a:p>
          <a:p>
            <a:pPr algn="just">
              <a:lnSpc>
                <a:spcPts val="1655"/>
              </a:lnSpc>
            </a:pPr>
            <a:endParaRPr lang="en-US" sz="1380" dirty="0">
              <a:solidFill>
                <a:srgbClr val="000000"/>
              </a:solidFill>
              <a:latin typeface="Georgia Pro"/>
            </a:endParaRPr>
          </a:p>
          <a:p>
            <a:pPr marL="166497" lvl="1" indent="-83248" algn="just">
              <a:lnSpc>
                <a:spcPts val="1655"/>
              </a:lnSpc>
              <a:buFont typeface="Arial"/>
              <a:buChar char="•"/>
            </a:pPr>
            <a:r>
              <a:rPr lang="en-US" sz="1380" dirty="0">
                <a:solidFill>
                  <a:srgbClr val="000000"/>
                </a:solidFill>
                <a:latin typeface="Georgia Pro"/>
              </a:rPr>
              <a:t>¿</a:t>
            </a:r>
            <a:r>
              <a:rPr lang="en-US" sz="1380" dirty="0" err="1">
                <a:solidFill>
                  <a:srgbClr val="000000"/>
                </a:solidFill>
                <a:latin typeface="Georgia Pro"/>
              </a:rPr>
              <a:t>Cuál</a:t>
            </a:r>
            <a:r>
              <a:rPr lang="en-US" sz="1380" dirty="0">
                <a:solidFill>
                  <a:srgbClr val="000000"/>
                </a:solidFill>
                <a:latin typeface="Georgia Pro"/>
              </a:rPr>
              <a:t> es </a:t>
            </a:r>
            <a:r>
              <a:rPr lang="en-US" sz="1380" dirty="0" err="1">
                <a:solidFill>
                  <a:srgbClr val="000000"/>
                </a:solidFill>
                <a:latin typeface="Georgia Pro"/>
              </a:rPr>
              <a:t>el</a:t>
            </a:r>
            <a:r>
              <a:rPr lang="en-US" sz="1380" dirty="0">
                <a:solidFill>
                  <a:srgbClr val="000000"/>
                </a:solidFill>
                <a:latin typeface="Georgia Pro"/>
              </a:rPr>
              <a:t> </a:t>
            </a:r>
            <a:r>
              <a:rPr lang="en-US" sz="1380" dirty="0" err="1">
                <a:solidFill>
                  <a:srgbClr val="000000"/>
                </a:solidFill>
                <a:latin typeface="Georgia Pro"/>
              </a:rPr>
              <a:t>estado</a:t>
            </a:r>
            <a:r>
              <a:rPr lang="en-US" sz="1380" dirty="0">
                <a:solidFill>
                  <a:srgbClr val="000000"/>
                </a:solidFill>
                <a:latin typeface="Georgia Pro"/>
              </a:rPr>
              <a:t> general de la </a:t>
            </a:r>
            <a:r>
              <a:rPr lang="en-US" sz="1380" dirty="0" err="1">
                <a:solidFill>
                  <a:srgbClr val="000000"/>
                </a:solidFill>
                <a:latin typeface="Georgia Pro"/>
              </a:rPr>
              <a:t>vivienda</a:t>
            </a:r>
            <a:r>
              <a:rPr lang="en-US" sz="1380" dirty="0">
                <a:solidFill>
                  <a:srgbClr val="000000"/>
                </a:solidFill>
                <a:latin typeface="Georgia Pro"/>
              </a:rPr>
              <a:t>? ¿Hay </a:t>
            </a:r>
            <a:r>
              <a:rPr lang="en-US" sz="1380" dirty="0" err="1">
                <a:solidFill>
                  <a:srgbClr val="000000"/>
                </a:solidFill>
                <a:latin typeface="Georgia Pro"/>
              </a:rPr>
              <a:t>algún</a:t>
            </a:r>
            <a:r>
              <a:rPr lang="en-US" sz="1380" dirty="0">
                <a:solidFill>
                  <a:srgbClr val="000000"/>
                </a:solidFill>
                <a:latin typeface="Georgia Pro"/>
              </a:rPr>
              <a:t> </a:t>
            </a:r>
            <a:r>
              <a:rPr lang="en-US" sz="1380" dirty="0" err="1">
                <a:solidFill>
                  <a:srgbClr val="000000"/>
                </a:solidFill>
                <a:latin typeface="Georgia Pro"/>
              </a:rPr>
              <a:t>problema</a:t>
            </a:r>
            <a:r>
              <a:rPr lang="en-US" sz="1380" dirty="0">
                <a:solidFill>
                  <a:srgbClr val="000000"/>
                </a:solidFill>
                <a:latin typeface="Georgia Pro"/>
              </a:rPr>
              <a:t> de </a:t>
            </a:r>
            <a:r>
              <a:rPr lang="en-US" sz="1380" dirty="0" err="1">
                <a:solidFill>
                  <a:srgbClr val="000000"/>
                </a:solidFill>
                <a:latin typeface="Georgia Pro"/>
              </a:rPr>
              <a:t>seguridad</a:t>
            </a:r>
            <a:r>
              <a:rPr lang="en-US" sz="1380" dirty="0">
                <a:solidFill>
                  <a:srgbClr val="000000"/>
                </a:solidFill>
                <a:latin typeface="Georgia Pro"/>
              </a:rPr>
              <a:t>? Si </a:t>
            </a:r>
            <a:r>
              <a:rPr lang="en-US" sz="1380" dirty="0" err="1">
                <a:solidFill>
                  <a:srgbClr val="000000"/>
                </a:solidFill>
                <a:latin typeface="Georgia Pro"/>
              </a:rPr>
              <a:t>tienes</a:t>
            </a:r>
            <a:r>
              <a:rPr lang="en-US" sz="1380" dirty="0">
                <a:solidFill>
                  <a:srgbClr val="000000"/>
                </a:solidFill>
                <a:latin typeface="Georgia Pro"/>
              </a:rPr>
              <a:t> </a:t>
            </a:r>
            <a:r>
              <a:rPr lang="en-US" sz="1380" dirty="0" err="1">
                <a:solidFill>
                  <a:srgbClr val="000000"/>
                </a:solidFill>
                <a:latin typeface="Georgia Pro"/>
              </a:rPr>
              <a:t>niños</a:t>
            </a:r>
            <a:r>
              <a:rPr lang="en-US" sz="1380" dirty="0">
                <a:solidFill>
                  <a:srgbClr val="000000"/>
                </a:solidFill>
                <a:latin typeface="Georgia Pro"/>
              </a:rPr>
              <a:t> </a:t>
            </a:r>
            <a:r>
              <a:rPr lang="en-US" sz="1380" dirty="0" err="1">
                <a:solidFill>
                  <a:srgbClr val="000000"/>
                </a:solidFill>
                <a:latin typeface="Georgia Pro"/>
              </a:rPr>
              <a:t>pequeños</a:t>
            </a:r>
            <a:r>
              <a:rPr lang="en-US" sz="1380" dirty="0">
                <a:solidFill>
                  <a:srgbClr val="000000"/>
                </a:solidFill>
                <a:latin typeface="Georgia Pro"/>
              </a:rPr>
              <a:t>, ¿</a:t>
            </a:r>
            <a:r>
              <a:rPr lang="en-US" sz="1380" dirty="0" err="1">
                <a:solidFill>
                  <a:srgbClr val="000000"/>
                </a:solidFill>
                <a:latin typeface="Georgia Pro"/>
              </a:rPr>
              <a:t>puedes</a:t>
            </a:r>
            <a:r>
              <a:rPr lang="en-US" sz="1380" dirty="0">
                <a:solidFill>
                  <a:srgbClr val="000000"/>
                </a:solidFill>
                <a:latin typeface="Georgia Pro"/>
              </a:rPr>
              <a:t> </a:t>
            </a:r>
            <a:r>
              <a:rPr lang="en-US" sz="1380" dirty="0" err="1">
                <a:solidFill>
                  <a:srgbClr val="000000"/>
                </a:solidFill>
                <a:latin typeface="Georgia Pro"/>
              </a:rPr>
              <a:t>instalar</a:t>
            </a:r>
            <a:r>
              <a:rPr lang="en-US" sz="1380" dirty="0">
                <a:solidFill>
                  <a:srgbClr val="000000"/>
                </a:solidFill>
                <a:latin typeface="Georgia Pro"/>
              </a:rPr>
              <a:t> </a:t>
            </a:r>
            <a:r>
              <a:rPr lang="en-US" sz="1380" dirty="0" err="1">
                <a:solidFill>
                  <a:srgbClr val="000000"/>
                </a:solidFill>
                <a:latin typeface="Georgia Pro"/>
              </a:rPr>
              <a:t>puertas</a:t>
            </a:r>
            <a:r>
              <a:rPr lang="en-US" sz="1380" dirty="0">
                <a:solidFill>
                  <a:srgbClr val="000000"/>
                </a:solidFill>
                <a:latin typeface="Georgia Pro"/>
              </a:rPr>
              <a:t> de </a:t>
            </a:r>
            <a:r>
              <a:rPr lang="en-US" sz="1380" dirty="0" err="1">
                <a:solidFill>
                  <a:srgbClr val="000000"/>
                </a:solidFill>
                <a:latin typeface="Georgia Pro"/>
              </a:rPr>
              <a:t>seguridad</a:t>
            </a:r>
            <a:r>
              <a:rPr lang="en-US" sz="1380" dirty="0">
                <a:solidFill>
                  <a:srgbClr val="000000"/>
                </a:solidFill>
                <a:latin typeface="Georgia Pro"/>
              </a:rPr>
              <a:t> </a:t>
            </a:r>
            <a:r>
              <a:rPr lang="en-US" sz="1380" dirty="0" err="1">
                <a:solidFill>
                  <a:srgbClr val="000000"/>
                </a:solidFill>
                <a:latin typeface="Georgia Pro"/>
              </a:rPr>
              <a:t>en</a:t>
            </a:r>
            <a:r>
              <a:rPr lang="en-US" sz="1380" dirty="0">
                <a:solidFill>
                  <a:srgbClr val="000000"/>
                </a:solidFill>
                <a:latin typeface="Georgia Pro"/>
              </a:rPr>
              <a:t> las </a:t>
            </a:r>
            <a:r>
              <a:rPr lang="en-US" sz="1380" dirty="0" err="1">
                <a:solidFill>
                  <a:srgbClr val="000000"/>
                </a:solidFill>
                <a:latin typeface="Georgia Pro"/>
              </a:rPr>
              <a:t>escaleras</a:t>
            </a:r>
            <a:r>
              <a:rPr lang="en-US" sz="1380" dirty="0">
                <a:solidFill>
                  <a:srgbClr val="000000"/>
                </a:solidFill>
                <a:latin typeface="Georgia Pro"/>
              </a:rPr>
              <a:t>? ¿</a:t>
            </a:r>
            <a:r>
              <a:rPr lang="en-US" sz="1380" dirty="0" err="1">
                <a:solidFill>
                  <a:srgbClr val="000000"/>
                </a:solidFill>
                <a:latin typeface="Georgia Pro"/>
              </a:rPr>
              <a:t>Están</a:t>
            </a:r>
            <a:r>
              <a:rPr lang="en-US" sz="1380" dirty="0">
                <a:solidFill>
                  <a:srgbClr val="000000"/>
                </a:solidFill>
                <a:latin typeface="Georgia Pro"/>
              </a:rPr>
              <a:t> </a:t>
            </a:r>
            <a:r>
              <a:rPr lang="en-US" sz="1380" dirty="0" err="1">
                <a:solidFill>
                  <a:srgbClr val="000000"/>
                </a:solidFill>
                <a:latin typeface="Georgia Pro"/>
              </a:rPr>
              <a:t>en</a:t>
            </a:r>
            <a:r>
              <a:rPr lang="en-US" sz="1380" dirty="0">
                <a:solidFill>
                  <a:srgbClr val="000000"/>
                </a:solidFill>
                <a:latin typeface="Georgia Pro"/>
              </a:rPr>
              <a:t> </a:t>
            </a:r>
            <a:r>
              <a:rPr lang="en-US" sz="1380" dirty="0" err="1">
                <a:solidFill>
                  <a:srgbClr val="000000"/>
                </a:solidFill>
                <a:latin typeface="Georgia Pro"/>
              </a:rPr>
              <a:t>buen</a:t>
            </a:r>
            <a:r>
              <a:rPr lang="en-US" sz="1380" dirty="0">
                <a:solidFill>
                  <a:srgbClr val="000000"/>
                </a:solidFill>
                <a:latin typeface="Georgia Pro"/>
              </a:rPr>
              <a:t> </a:t>
            </a:r>
            <a:r>
              <a:rPr lang="en-US" sz="1380" dirty="0" err="1">
                <a:solidFill>
                  <a:srgbClr val="000000"/>
                </a:solidFill>
                <a:latin typeface="Georgia Pro"/>
              </a:rPr>
              <a:t>estado</a:t>
            </a:r>
            <a:r>
              <a:rPr lang="en-US" sz="1380" dirty="0">
                <a:solidFill>
                  <a:srgbClr val="000000"/>
                </a:solidFill>
                <a:latin typeface="Georgia Pro"/>
              </a:rPr>
              <a:t> las </a:t>
            </a:r>
            <a:r>
              <a:rPr lang="en-US" sz="1380" dirty="0" err="1">
                <a:solidFill>
                  <a:srgbClr val="000000"/>
                </a:solidFill>
                <a:latin typeface="Georgia Pro"/>
              </a:rPr>
              <a:t>cerraduras</a:t>
            </a:r>
            <a:r>
              <a:rPr lang="en-US" sz="1380" dirty="0">
                <a:solidFill>
                  <a:srgbClr val="000000"/>
                </a:solidFill>
                <a:latin typeface="Georgia Pro"/>
              </a:rPr>
              <a:t> de </a:t>
            </a:r>
            <a:r>
              <a:rPr lang="en-US" sz="1380" dirty="0" err="1">
                <a:solidFill>
                  <a:srgbClr val="000000"/>
                </a:solidFill>
                <a:latin typeface="Georgia Pro"/>
              </a:rPr>
              <a:t>puertas</a:t>
            </a:r>
            <a:r>
              <a:rPr lang="en-US" sz="1380" dirty="0">
                <a:solidFill>
                  <a:srgbClr val="000000"/>
                </a:solidFill>
                <a:latin typeface="Georgia Pro"/>
              </a:rPr>
              <a:t> y </a:t>
            </a:r>
            <a:r>
              <a:rPr lang="en-US" sz="1380" dirty="0" err="1">
                <a:solidFill>
                  <a:srgbClr val="000000"/>
                </a:solidFill>
                <a:latin typeface="Georgia Pro"/>
              </a:rPr>
              <a:t>ventanas</a:t>
            </a:r>
            <a:r>
              <a:rPr lang="en-US" sz="1380" dirty="0">
                <a:solidFill>
                  <a:srgbClr val="000000"/>
                </a:solidFill>
                <a:latin typeface="Georgia Pro"/>
              </a:rPr>
              <a:t>?</a:t>
            </a:r>
          </a:p>
          <a:p>
            <a:pPr marL="166497" lvl="1" indent="-83248" algn="just">
              <a:lnSpc>
                <a:spcPts val="1655"/>
              </a:lnSpc>
              <a:buFont typeface="Arial"/>
              <a:buChar char="•"/>
            </a:pPr>
            <a:r>
              <a:rPr lang="en-US" sz="1380" dirty="0">
                <a:solidFill>
                  <a:srgbClr val="000000"/>
                </a:solidFill>
                <a:latin typeface="Georgia Pro"/>
              </a:rPr>
              <a:t>¿</a:t>
            </a:r>
            <a:r>
              <a:rPr lang="en-US" sz="1380" dirty="0" err="1">
                <a:solidFill>
                  <a:srgbClr val="000000"/>
                </a:solidFill>
                <a:latin typeface="Georgia Pro"/>
              </a:rPr>
              <a:t>Cómo</a:t>
            </a:r>
            <a:r>
              <a:rPr lang="en-US" sz="1380" dirty="0">
                <a:solidFill>
                  <a:srgbClr val="000000"/>
                </a:solidFill>
                <a:latin typeface="Georgia Pro"/>
              </a:rPr>
              <a:t> es la </a:t>
            </a:r>
            <a:r>
              <a:rPr lang="en-US" sz="1380" dirty="0" err="1">
                <a:solidFill>
                  <a:srgbClr val="000000"/>
                </a:solidFill>
                <a:latin typeface="Georgia Pro"/>
              </a:rPr>
              <a:t>funcionalidad</a:t>
            </a:r>
            <a:r>
              <a:rPr lang="en-US" sz="1380" dirty="0">
                <a:solidFill>
                  <a:srgbClr val="000000"/>
                </a:solidFill>
                <a:latin typeface="Georgia Pro"/>
              </a:rPr>
              <a:t> de la </a:t>
            </a:r>
            <a:r>
              <a:rPr lang="en-US" sz="1380" dirty="0" err="1">
                <a:solidFill>
                  <a:srgbClr val="000000"/>
                </a:solidFill>
                <a:latin typeface="Georgia Pro"/>
              </a:rPr>
              <a:t>vivienda</a:t>
            </a:r>
            <a:r>
              <a:rPr lang="en-US" sz="1380" dirty="0">
                <a:solidFill>
                  <a:srgbClr val="000000"/>
                </a:solidFill>
                <a:latin typeface="Georgia Pro"/>
              </a:rPr>
              <a:t>? </a:t>
            </a:r>
            <a:r>
              <a:rPr lang="en-US" sz="1380" dirty="0" err="1">
                <a:solidFill>
                  <a:srgbClr val="000000"/>
                </a:solidFill>
                <a:latin typeface="Georgia Pro"/>
              </a:rPr>
              <a:t>Puede</a:t>
            </a:r>
            <a:r>
              <a:rPr lang="en-US" sz="1380" dirty="0">
                <a:solidFill>
                  <a:srgbClr val="000000"/>
                </a:solidFill>
                <a:latin typeface="Georgia Pro"/>
              </a:rPr>
              <a:t> que </a:t>
            </a:r>
            <a:r>
              <a:rPr lang="en-US" sz="1380" dirty="0" err="1">
                <a:solidFill>
                  <a:srgbClr val="000000"/>
                </a:solidFill>
                <a:latin typeface="Georgia Pro"/>
              </a:rPr>
              <a:t>una</a:t>
            </a:r>
            <a:r>
              <a:rPr lang="en-US" sz="1380" dirty="0">
                <a:solidFill>
                  <a:srgbClr val="000000"/>
                </a:solidFill>
                <a:latin typeface="Georgia Pro"/>
              </a:rPr>
              <a:t> casa </a:t>
            </a:r>
            <a:r>
              <a:rPr lang="en-US" sz="1380" dirty="0" err="1">
                <a:solidFill>
                  <a:srgbClr val="000000"/>
                </a:solidFill>
                <a:latin typeface="Georgia Pro"/>
              </a:rPr>
              <a:t>determinada</a:t>
            </a:r>
            <a:r>
              <a:rPr lang="en-US" sz="1380" dirty="0">
                <a:solidFill>
                  <a:srgbClr val="000000"/>
                </a:solidFill>
                <a:latin typeface="Georgia Pro"/>
              </a:rPr>
              <a:t> sea perfecta </a:t>
            </a:r>
            <a:r>
              <a:rPr lang="en-US" sz="1380" dirty="0" err="1">
                <a:solidFill>
                  <a:srgbClr val="000000"/>
                </a:solidFill>
                <a:latin typeface="Georgia Pro"/>
              </a:rPr>
              <a:t>en</a:t>
            </a:r>
            <a:r>
              <a:rPr lang="en-US" sz="1380" dirty="0">
                <a:solidFill>
                  <a:srgbClr val="000000"/>
                </a:solidFill>
                <a:latin typeface="Georgia Pro"/>
              </a:rPr>
              <a:t> </a:t>
            </a:r>
            <a:r>
              <a:rPr lang="en-US" sz="1380" dirty="0" err="1">
                <a:solidFill>
                  <a:srgbClr val="000000"/>
                </a:solidFill>
                <a:latin typeface="Georgia Pro"/>
              </a:rPr>
              <a:t>este</a:t>
            </a:r>
            <a:r>
              <a:rPr lang="en-US" sz="1380" dirty="0">
                <a:solidFill>
                  <a:srgbClr val="000000"/>
                </a:solidFill>
                <a:latin typeface="Georgia Pro"/>
              </a:rPr>
              <a:t> </a:t>
            </a:r>
            <a:r>
              <a:rPr lang="en-US" sz="1380" dirty="0" err="1">
                <a:solidFill>
                  <a:srgbClr val="000000"/>
                </a:solidFill>
                <a:latin typeface="Georgia Pro"/>
              </a:rPr>
              <a:t>momento</a:t>
            </a:r>
            <a:r>
              <a:rPr lang="en-US" sz="1380" dirty="0">
                <a:solidFill>
                  <a:srgbClr val="000000"/>
                </a:solidFill>
                <a:latin typeface="Georgia Pro"/>
              </a:rPr>
              <a:t> de </a:t>
            </a:r>
            <a:r>
              <a:rPr lang="en-US" sz="1380" dirty="0" err="1">
                <a:solidFill>
                  <a:srgbClr val="000000"/>
                </a:solidFill>
                <a:latin typeface="Georgia Pro"/>
              </a:rPr>
              <a:t>tu</a:t>
            </a:r>
            <a:r>
              <a:rPr lang="en-US" sz="1380" dirty="0">
                <a:solidFill>
                  <a:srgbClr val="000000"/>
                </a:solidFill>
                <a:latin typeface="Georgia Pro"/>
              </a:rPr>
              <a:t> </a:t>
            </a:r>
            <a:r>
              <a:rPr lang="en-US" sz="1380" dirty="0" err="1">
                <a:solidFill>
                  <a:srgbClr val="000000"/>
                </a:solidFill>
                <a:latin typeface="Georgia Pro"/>
              </a:rPr>
              <a:t>vida</a:t>
            </a:r>
            <a:r>
              <a:rPr lang="en-US" sz="1380" dirty="0">
                <a:solidFill>
                  <a:srgbClr val="000000"/>
                </a:solidFill>
                <a:latin typeface="Georgia Pro"/>
              </a:rPr>
              <a:t>, </a:t>
            </a:r>
            <a:r>
              <a:rPr lang="en-US" sz="1380" dirty="0" err="1">
                <a:solidFill>
                  <a:srgbClr val="000000"/>
                </a:solidFill>
                <a:latin typeface="Georgia Pro"/>
              </a:rPr>
              <a:t>pero</a:t>
            </a:r>
            <a:r>
              <a:rPr lang="en-US" sz="1380" dirty="0">
                <a:solidFill>
                  <a:srgbClr val="000000"/>
                </a:solidFill>
                <a:latin typeface="Georgia Pro"/>
              </a:rPr>
              <a:t> ¿y </a:t>
            </a:r>
            <a:r>
              <a:rPr lang="en-US" sz="1380" dirty="0" err="1">
                <a:solidFill>
                  <a:srgbClr val="000000"/>
                </a:solidFill>
                <a:latin typeface="Georgia Pro"/>
              </a:rPr>
              <a:t>dentro</a:t>
            </a:r>
            <a:r>
              <a:rPr lang="en-US" sz="1380" dirty="0">
                <a:solidFill>
                  <a:srgbClr val="000000"/>
                </a:solidFill>
                <a:latin typeface="Georgia Pro"/>
              </a:rPr>
              <a:t> de 5 </a:t>
            </a:r>
            <a:r>
              <a:rPr lang="en-US" sz="1380" dirty="0" err="1">
                <a:solidFill>
                  <a:srgbClr val="000000"/>
                </a:solidFill>
                <a:latin typeface="Georgia Pro"/>
              </a:rPr>
              <a:t>años</a:t>
            </a:r>
            <a:r>
              <a:rPr lang="en-US" sz="1380" dirty="0">
                <a:solidFill>
                  <a:srgbClr val="000000"/>
                </a:solidFill>
                <a:latin typeface="Georgia Pro"/>
              </a:rPr>
              <a:t>? ¿</a:t>
            </a:r>
            <a:r>
              <a:rPr lang="en-US" sz="1380" dirty="0" err="1">
                <a:solidFill>
                  <a:srgbClr val="000000"/>
                </a:solidFill>
                <a:latin typeface="Georgia Pro"/>
              </a:rPr>
              <a:t>Planeas</a:t>
            </a:r>
            <a:r>
              <a:rPr lang="en-US" sz="1380" dirty="0">
                <a:solidFill>
                  <a:srgbClr val="000000"/>
                </a:solidFill>
                <a:latin typeface="Georgia Pro"/>
              </a:rPr>
              <a:t> </a:t>
            </a:r>
            <a:r>
              <a:rPr lang="en-US" sz="1380" dirty="0" err="1">
                <a:solidFill>
                  <a:srgbClr val="000000"/>
                </a:solidFill>
                <a:latin typeface="Georgia Pro"/>
              </a:rPr>
              <a:t>tener</a:t>
            </a:r>
            <a:r>
              <a:rPr lang="en-US" sz="1380" dirty="0">
                <a:solidFill>
                  <a:srgbClr val="000000"/>
                </a:solidFill>
                <a:latin typeface="Georgia Pro"/>
              </a:rPr>
              <a:t> familia? ¿</a:t>
            </a:r>
            <a:r>
              <a:rPr lang="en-US" sz="1380" dirty="0" err="1">
                <a:solidFill>
                  <a:srgbClr val="000000"/>
                </a:solidFill>
                <a:latin typeface="Georgia Pro"/>
              </a:rPr>
              <a:t>Serás</a:t>
            </a:r>
            <a:r>
              <a:rPr lang="en-US" sz="1380" dirty="0">
                <a:solidFill>
                  <a:srgbClr val="000000"/>
                </a:solidFill>
                <a:latin typeface="Georgia Pro"/>
              </a:rPr>
              <a:t> </a:t>
            </a:r>
            <a:r>
              <a:rPr lang="en-US" sz="1380" dirty="0" err="1">
                <a:solidFill>
                  <a:srgbClr val="000000"/>
                </a:solidFill>
                <a:latin typeface="Georgia Pro"/>
              </a:rPr>
              <a:t>nido</a:t>
            </a:r>
            <a:r>
              <a:rPr lang="en-US" sz="1380" dirty="0">
                <a:solidFill>
                  <a:srgbClr val="000000"/>
                </a:solidFill>
                <a:latin typeface="Georgia Pro"/>
              </a:rPr>
              <a:t> </a:t>
            </a:r>
            <a:r>
              <a:rPr lang="en-US" sz="1380" dirty="0" err="1">
                <a:solidFill>
                  <a:srgbClr val="000000"/>
                </a:solidFill>
                <a:latin typeface="Georgia Pro"/>
              </a:rPr>
              <a:t>vacío</a:t>
            </a:r>
            <a:r>
              <a:rPr lang="en-US" sz="1380" dirty="0">
                <a:solidFill>
                  <a:srgbClr val="000000"/>
                </a:solidFill>
                <a:latin typeface="Georgia Pro"/>
              </a:rPr>
              <a:t>? ¿</a:t>
            </a:r>
            <a:r>
              <a:rPr lang="en-US" sz="1380" dirty="0" err="1">
                <a:solidFill>
                  <a:srgbClr val="000000"/>
                </a:solidFill>
                <a:latin typeface="Georgia Pro"/>
              </a:rPr>
              <a:t>Piensas</a:t>
            </a:r>
            <a:r>
              <a:rPr lang="en-US" sz="1380" dirty="0">
                <a:solidFill>
                  <a:srgbClr val="000000"/>
                </a:solidFill>
                <a:latin typeface="Georgia Pro"/>
              </a:rPr>
              <a:t> </a:t>
            </a:r>
            <a:r>
              <a:rPr lang="en-US" sz="1380" dirty="0" err="1">
                <a:solidFill>
                  <a:srgbClr val="000000"/>
                </a:solidFill>
                <a:latin typeface="Georgia Pro"/>
              </a:rPr>
              <a:t>alquilar</a:t>
            </a:r>
            <a:r>
              <a:rPr lang="en-US" sz="1380" dirty="0">
                <a:solidFill>
                  <a:srgbClr val="000000"/>
                </a:solidFill>
                <a:latin typeface="Georgia Pro"/>
              </a:rPr>
              <a:t> </a:t>
            </a:r>
            <a:r>
              <a:rPr lang="en-US" sz="1380" dirty="0" err="1">
                <a:solidFill>
                  <a:srgbClr val="000000"/>
                </a:solidFill>
                <a:latin typeface="Georgia Pro"/>
              </a:rPr>
              <a:t>una</a:t>
            </a:r>
            <a:r>
              <a:rPr lang="en-US" sz="1380" dirty="0">
                <a:solidFill>
                  <a:srgbClr val="000000"/>
                </a:solidFill>
                <a:latin typeface="Georgia Pro"/>
              </a:rPr>
              <a:t> </a:t>
            </a:r>
            <a:r>
              <a:rPr lang="en-US" sz="1380" dirty="0" err="1">
                <a:solidFill>
                  <a:srgbClr val="000000"/>
                </a:solidFill>
                <a:latin typeface="Georgia Pro"/>
              </a:rPr>
              <a:t>habitación</a:t>
            </a:r>
            <a:r>
              <a:rPr lang="en-US" sz="1380" dirty="0">
                <a:solidFill>
                  <a:srgbClr val="000000"/>
                </a:solidFill>
                <a:latin typeface="Georgia Pro"/>
              </a:rPr>
              <a:t>, o </a:t>
            </a:r>
            <a:r>
              <a:rPr lang="en-US" sz="1380" dirty="0" err="1">
                <a:solidFill>
                  <a:srgbClr val="000000"/>
                </a:solidFill>
                <a:latin typeface="Georgia Pro"/>
              </a:rPr>
              <a:t>posiblemente</a:t>
            </a:r>
            <a:r>
              <a:rPr lang="en-US" sz="1380" dirty="0">
                <a:solidFill>
                  <a:srgbClr val="000000"/>
                </a:solidFill>
                <a:latin typeface="Georgia Pro"/>
              </a:rPr>
              <a:t> </a:t>
            </a:r>
            <a:r>
              <a:rPr lang="en-US" sz="1380" dirty="0" err="1">
                <a:solidFill>
                  <a:srgbClr val="000000"/>
                </a:solidFill>
                <a:latin typeface="Georgia Pro"/>
              </a:rPr>
              <a:t>trabajar</a:t>
            </a:r>
            <a:r>
              <a:rPr lang="en-US" sz="1380" dirty="0">
                <a:solidFill>
                  <a:srgbClr val="000000"/>
                </a:solidFill>
                <a:latin typeface="Georgia Pro"/>
              </a:rPr>
              <a:t> </a:t>
            </a:r>
            <a:r>
              <a:rPr lang="en-US" sz="1380" dirty="0" err="1">
                <a:solidFill>
                  <a:srgbClr val="000000"/>
                </a:solidFill>
                <a:latin typeface="Georgia Pro"/>
              </a:rPr>
              <a:t>desde</a:t>
            </a:r>
            <a:r>
              <a:rPr lang="en-US" sz="1380" dirty="0">
                <a:solidFill>
                  <a:srgbClr val="000000"/>
                </a:solidFill>
                <a:latin typeface="Georgia Pro"/>
              </a:rPr>
              <a:t> casa? ¿Hay </a:t>
            </a:r>
            <a:r>
              <a:rPr lang="en-US" sz="1380" dirty="0" err="1">
                <a:solidFill>
                  <a:srgbClr val="000000"/>
                </a:solidFill>
                <a:latin typeface="Georgia Pro"/>
              </a:rPr>
              <a:t>mucho</a:t>
            </a:r>
            <a:r>
              <a:rPr lang="en-US" sz="1380" dirty="0">
                <a:solidFill>
                  <a:srgbClr val="000000"/>
                </a:solidFill>
                <a:latin typeface="Georgia Pro"/>
              </a:rPr>
              <a:t> </a:t>
            </a:r>
            <a:r>
              <a:rPr lang="en-US" sz="1380" dirty="0" err="1">
                <a:solidFill>
                  <a:srgbClr val="000000"/>
                </a:solidFill>
                <a:latin typeface="Georgia Pro"/>
              </a:rPr>
              <a:t>espacio</a:t>
            </a:r>
            <a:r>
              <a:rPr lang="en-US" sz="1380" dirty="0">
                <a:solidFill>
                  <a:srgbClr val="000000"/>
                </a:solidFill>
                <a:latin typeface="Georgia Pro"/>
              </a:rPr>
              <a:t> de </a:t>
            </a:r>
            <a:r>
              <a:rPr lang="en-US" sz="1380" dirty="0" err="1">
                <a:solidFill>
                  <a:srgbClr val="000000"/>
                </a:solidFill>
                <a:latin typeface="Georgia Pro"/>
              </a:rPr>
              <a:t>almacenamiento</a:t>
            </a:r>
            <a:r>
              <a:rPr lang="en-US" sz="1380" dirty="0">
                <a:solidFill>
                  <a:srgbClr val="000000"/>
                </a:solidFill>
                <a:latin typeface="Georgia Pro"/>
              </a:rPr>
              <a:t>?</a:t>
            </a:r>
          </a:p>
          <a:p>
            <a:pPr marL="166497" lvl="1" indent="-83248" algn="just">
              <a:lnSpc>
                <a:spcPts val="1655"/>
              </a:lnSpc>
              <a:buFont typeface="Arial"/>
              <a:buChar char="•"/>
            </a:pPr>
            <a:r>
              <a:rPr lang="en-US" sz="1380" dirty="0">
                <a:solidFill>
                  <a:srgbClr val="000000"/>
                </a:solidFill>
                <a:latin typeface="Georgia Pro"/>
              </a:rPr>
              <a:t>¿</a:t>
            </a:r>
            <a:r>
              <a:rPr lang="en-US" sz="1380" dirty="0" err="1">
                <a:solidFill>
                  <a:srgbClr val="000000"/>
                </a:solidFill>
                <a:latin typeface="Georgia Pro"/>
              </a:rPr>
              <a:t>Cómo</a:t>
            </a:r>
            <a:r>
              <a:rPr lang="en-US" sz="1380" dirty="0">
                <a:solidFill>
                  <a:srgbClr val="000000"/>
                </a:solidFill>
                <a:latin typeface="Georgia Pro"/>
              </a:rPr>
              <a:t> es la </a:t>
            </a:r>
            <a:r>
              <a:rPr lang="en-US" sz="1380" dirty="0" err="1">
                <a:solidFill>
                  <a:srgbClr val="000000"/>
                </a:solidFill>
                <a:latin typeface="Georgia Pro"/>
              </a:rPr>
              <a:t>ubicación</a:t>
            </a:r>
            <a:r>
              <a:rPr lang="en-US" sz="1380" dirty="0">
                <a:solidFill>
                  <a:srgbClr val="000000"/>
                </a:solidFill>
                <a:latin typeface="Georgia Pro"/>
              </a:rPr>
              <a:t> de la casa? ¿Hay </a:t>
            </a:r>
            <a:r>
              <a:rPr lang="en-US" sz="1380" dirty="0" err="1">
                <a:solidFill>
                  <a:srgbClr val="000000"/>
                </a:solidFill>
                <a:latin typeface="Georgia Pro"/>
              </a:rPr>
              <a:t>algún</a:t>
            </a:r>
            <a:r>
              <a:rPr lang="en-US" sz="1380" dirty="0">
                <a:solidFill>
                  <a:srgbClr val="000000"/>
                </a:solidFill>
                <a:latin typeface="Georgia Pro"/>
              </a:rPr>
              <a:t> </a:t>
            </a:r>
            <a:r>
              <a:rPr lang="en-US" sz="1380" dirty="0" err="1">
                <a:solidFill>
                  <a:srgbClr val="000000"/>
                </a:solidFill>
                <a:latin typeface="Georgia Pro"/>
              </a:rPr>
              <a:t>parque</a:t>
            </a:r>
            <a:r>
              <a:rPr lang="en-US" sz="1380" dirty="0">
                <a:solidFill>
                  <a:srgbClr val="000000"/>
                </a:solidFill>
                <a:latin typeface="Georgia Pro"/>
              </a:rPr>
              <a:t> </a:t>
            </a:r>
            <a:r>
              <a:rPr lang="en-US" sz="1380" dirty="0" err="1">
                <a:solidFill>
                  <a:srgbClr val="000000"/>
                </a:solidFill>
                <a:latin typeface="Georgia Pro"/>
              </a:rPr>
              <a:t>cerca</a:t>
            </a:r>
            <a:r>
              <a:rPr lang="en-US" sz="1380" dirty="0">
                <a:solidFill>
                  <a:srgbClr val="000000"/>
                </a:solidFill>
                <a:latin typeface="Georgia Pro"/>
              </a:rPr>
              <a:t>? ¿A </a:t>
            </a:r>
            <a:r>
              <a:rPr lang="en-US" sz="1380" dirty="0" err="1">
                <a:solidFill>
                  <a:srgbClr val="000000"/>
                </a:solidFill>
                <a:latin typeface="Georgia Pro"/>
              </a:rPr>
              <a:t>qué</a:t>
            </a:r>
            <a:r>
              <a:rPr lang="en-US" sz="1380" dirty="0">
                <a:solidFill>
                  <a:srgbClr val="000000"/>
                </a:solidFill>
                <a:latin typeface="Georgia Pro"/>
              </a:rPr>
              <a:t> </a:t>
            </a:r>
            <a:r>
              <a:rPr lang="en-US" sz="1380" dirty="0" err="1">
                <a:solidFill>
                  <a:srgbClr val="000000"/>
                </a:solidFill>
                <a:latin typeface="Georgia Pro"/>
              </a:rPr>
              <a:t>distancia</a:t>
            </a:r>
            <a:r>
              <a:rPr lang="en-US" sz="1380" dirty="0">
                <a:solidFill>
                  <a:srgbClr val="000000"/>
                </a:solidFill>
                <a:latin typeface="Georgia Pro"/>
              </a:rPr>
              <a:t> </a:t>
            </a:r>
            <a:r>
              <a:rPr lang="en-US" sz="1380" dirty="0" err="1">
                <a:solidFill>
                  <a:srgbClr val="000000"/>
                </a:solidFill>
                <a:latin typeface="Georgia Pro"/>
              </a:rPr>
              <a:t>está</a:t>
            </a:r>
            <a:r>
              <a:rPr lang="en-US" sz="1380" dirty="0">
                <a:solidFill>
                  <a:srgbClr val="000000"/>
                </a:solidFill>
                <a:latin typeface="Georgia Pro"/>
              </a:rPr>
              <a:t> la tienda de comestibles? ¿Los </a:t>
            </a:r>
            <a:r>
              <a:rPr lang="en-US" sz="1380" dirty="0" err="1">
                <a:solidFill>
                  <a:srgbClr val="000000"/>
                </a:solidFill>
                <a:latin typeface="Georgia Pro"/>
              </a:rPr>
              <a:t>restaurantes</a:t>
            </a:r>
            <a:r>
              <a:rPr lang="en-US" sz="1380" dirty="0">
                <a:solidFill>
                  <a:srgbClr val="000000"/>
                </a:solidFill>
                <a:latin typeface="Georgia Pro"/>
              </a:rPr>
              <a:t>? ¿</a:t>
            </a:r>
            <a:r>
              <a:rPr lang="en-US" sz="1380" dirty="0" err="1">
                <a:solidFill>
                  <a:srgbClr val="000000"/>
                </a:solidFill>
                <a:latin typeface="Georgia Pro"/>
              </a:rPr>
              <a:t>Está</a:t>
            </a:r>
            <a:r>
              <a:rPr lang="en-US" sz="1380" dirty="0">
                <a:solidFill>
                  <a:srgbClr val="000000"/>
                </a:solidFill>
                <a:latin typeface="Georgia Pro"/>
              </a:rPr>
              <a:t> </a:t>
            </a:r>
            <a:r>
              <a:rPr lang="en-US" sz="1380" dirty="0" err="1">
                <a:solidFill>
                  <a:srgbClr val="000000"/>
                </a:solidFill>
                <a:latin typeface="Georgia Pro"/>
              </a:rPr>
              <a:t>cerca</a:t>
            </a:r>
            <a:r>
              <a:rPr lang="en-US" sz="1380" dirty="0">
                <a:solidFill>
                  <a:srgbClr val="000000"/>
                </a:solidFill>
                <a:latin typeface="Georgia Pro"/>
              </a:rPr>
              <a:t> de </a:t>
            </a:r>
            <a:r>
              <a:rPr lang="en-US" sz="1380" dirty="0" err="1">
                <a:solidFill>
                  <a:srgbClr val="000000"/>
                </a:solidFill>
                <a:latin typeface="Georgia Pro"/>
              </a:rPr>
              <a:t>tu</a:t>
            </a:r>
            <a:r>
              <a:rPr lang="en-US" sz="1380" dirty="0">
                <a:solidFill>
                  <a:srgbClr val="000000"/>
                </a:solidFill>
                <a:latin typeface="Georgia Pro"/>
              </a:rPr>
              <a:t> </a:t>
            </a:r>
            <a:r>
              <a:rPr lang="en-US" sz="1380" dirty="0" err="1">
                <a:solidFill>
                  <a:srgbClr val="000000"/>
                </a:solidFill>
                <a:latin typeface="Georgia Pro"/>
              </a:rPr>
              <a:t>lugar</a:t>
            </a:r>
            <a:r>
              <a:rPr lang="en-US" sz="1380" dirty="0">
                <a:solidFill>
                  <a:srgbClr val="000000"/>
                </a:solidFill>
                <a:latin typeface="Georgia Pro"/>
              </a:rPr>
              <a:t> de </a:t>
            </a:r>
            <a:r>
              <a:rPr lang="en-US" sz="1380" dirty="0" err="1">
                <a:solidFill>
                  <a:srgbClr val="000000"/>
                </a:solidFill>
                <a:latin typeface="Georgia Pro"/>
              </a:rPr>
              <a:t>trabajo</a:t>
            </a:r>
            <a:r>
              <a:rPr lang="en-US" sz="1380" dirty="0">
                <a:solidFill>
                  <a:srgbClr val="000000"/>
                </a:solidFill>
                <a:latin typeface="Georgia Pro"/>
              </a:rPr>
              <a:t>? ¿</a:t>
            </a:r>
            <a:r>
              <a:rPr lang="en-US" sz="1380" dirty="0" err="1">
                <a:solidFill>
                  <a:srgbClr val="000000"/>
                </a:solidFill>
                <a:latin typeface="Georgia Pro"/>
              </a:rPr>
              <a:t>Estás</a:t>
            </a:r>
            <a:r>
              <a:rPr lang="en-US" sz="1380" dirty="0">
                <a:solidFill>
                  <a:srgbClr val="000000"/>
                </a:solidFill>
                <a:latin typeface="Georgia Pro"/>
              </a:rPr>
              <a:t> </a:t>
            </a:r>
            <a:r>
              <a:rPr lang="en-US" sz="1380" dirty="0" err="1">
                <a:solidFill>
                  <a:srgbClr val="000000"/>
                </a:solidFill>
                <a:latin typeface="Georgia Pro"/>
              </a:rPr>
              <a:t>cerca</a:t>
            </a:r>
            <a:r>
              <a:rPr lang="en-US" sz="1380" dirty="0">
                <a:solidFill>
                  <a:srgbClr val="000000"/>
                </a:solidFill>
                <a:latin typeface="Georgia Pro"/>
              </a:rPr>
              <a:t> de </a:t>
            </a:r>
            <a:r>
              <a:rPr lang="en-US" sz="1380" dirty="0" err="1">
                <a:solidFill>
                  <a:srgbClr val="000000"/>
                </a:solidFill>
                <a:latin typeface="Georgia Pro"/>
              </a:rPr>
              <a:t>una</a:t>
            </a:r>
            <a:r>
              <a:rPr lang="en-US" sz="1380" dirty="0">
                <a:solidFill>
                  <a:srgbClr val="000000"/>
                </a:solidFill>
                <a:latin typeface="Georgia Pro"/>
              </a:rPr>
              <a:t> </a:t>
            </a:r>
            <a:r>
              <a:rPr lang="en-US" sz="1380" dirty="0" err="1">
                <a:solidFill>
                  <a:srgbClr val="000000"/>
                </a:solidFill>
                <a:latin typeface="Georgia Pro"/>
              </a:rPr>
              <a:t>carretera</a:t>
            </a:r>
            <a:r>
              <a:rPr lang="en-US" sz="1380" dirty="0">
                <a:solidFill>
                  <a:srgbClr val="000000"/>
                </a:solidFill>
                <a:latin typeface="Georgia Pro"/>
              </a:rPr>
              <a:t> principal para </a:t>
            </a:r>
            <a:r>
              <a:rPr lang="en-US" sz="1380" dirty="0" err="1">
                <a:solidFill>
                  <a:srgbClr val="000000"/>
                </a:solidFill>
                <a:latin typeface="Georgia Pro"/>
              </a:rPr>
              <a:t>oír</a:t>
            </a:r>
            <a:r>
              <a:rPr lang="en-US" sz="1380" dirty="0">
                <a:solidFill>
                  <a:srgbClr val="000000"/>
                </a:solidFill>
                <a:latin typeface="Georgia Pro"/>
              </a:rPr>
              <a:t> pasar </a:t>
            </a:r>
            <a:r>
              <a:rPr lang="en-US" sz="1380" dirty="0" err="1">
                <a:solidFill>
                  <a:srgbClr val="000000"/>
                </a:solidFill>
                <a:latin typeface="Georgia Pro"/>
              </a:rPr>
              <a:t>el</a:t>
            </a:r>
            <a:r>
              <a:rPr lang="en-US" sz="1380" dirty="0">
                <a:solidFill>
                  <a:srgbClr val="000000"/>
                </a:solidFill>
                <a:latin typeface="Georgia Pro"/>
              </a:rPr>
              <a:t> </a:t>
            </a:r>
            <a:r>
              <a:rPr lang="en-US" sz="1380" dirty="0" err="1">
                <a:solidFill>
                  <a:srgbClr val="000000"/>
                </a:solidFill>
                <a:latin typeface="Georgia Pro"/>
              </a:rPr>
              <a:t>tráfico</a:t>
            </a:r>
            <a:r>
              <a:rPr lang="en-US" sz="1380" dirty="0">
                <a:solidFill>
                  <a:srgbClr val="000000"/>
                </a:solidFill>
                <a:latin typeface="Georgia Pro"/>
              </a:rPr>
              <a:t> y las </a:t>
            </a:r>
            <a:r>
              <a:rPr lang="en-US" sz="1380" dirty="0" err="1">
                <a:solidFill>
                  <a:srgbClr val="000000"/>
                </a:solidFill>
                <a:latin typeface="Georgia Pro"/>
              </a:rPr>
              <a:t>sirenas</a:t>
            </a:r>
            <a:r>
              <a:rPr lang="en-US" sz="1380" dirty="0">
                <a:solidFill>
                  <a:srgbClr val="000000"/>
                </a:solidFill>
                <a:latin typeface="Georgia Pro"/>
              </a:rPr>
              <a:t>?</a:t>
            </a:r>
          </a:p>
        </p:txBody>
      </p:sp>
      <p:sp>
        <p:nvSpPr>
          <p:cNvPr id="3" name="Freeform 3"/>
          <p:cNvSpPr/>
          <p:nvPr/>
        </p:nvSpPr>
        <p:spPr>
          <a:xfrm>
            <a:off x="452946" y="6424653"/>
            <a:ext cx="6866508" cy="3185067"/>
          </a:xfrm>
          <a:custGeom>
            <a:avLst/>
            <a:gdLst/>
            <a:ahLst/>
            <a:cxnLst/>
            <a:rect l="l" t="t" r="r" b="b"/>
            <a:pathLst>
              <a:path w="6866508" h="3185067">
                <a:moveTo>
                  <a:pt x="0" y="0"/>
                </a:moveTo>
                <a:lnTo>
                  <a:pt x="6866508" y="0"/>
                </a:lnTo>
                <a:lnTo>
                  <a:pt x="6866508" y="3185067"/>
                </a:lnTo>
                <a:lnTo>
                  <a:pt x="0" y="3185067"/>
                </a:lnTo>
                <a:lnTo>
                  <a:pt x="0" y="0"/>
                </a:lnTo>
                <a:close/>
              </a:path>
            </a:pathLst>
          </a:custGeom>
          <a:blipFill>
            <a:blip r:embed="rId2" cstate="email">
              <a:extLst>
                <a:ext uri="{28A0092B-C50C-407E-A947-70E740481C1C}">
                  <a14:useLocalDpi xmlns:a14="http://schemas.microsoft.com/office/drawing/2010/main"/>
                </a:ext>
              </a:extLst>
            </a:blip>
            <a:stretch>
              <a:fillRect t="-10332" b="-33390"/>
            </a:stretch>
          </a:blipFill>
        </p:spPr>
        <p:txBody>
          <a:bodyPr/>
          <a:lstStyle/>
          <a:p>
            <a:endParaRPr lang="en-US"/>
          </a:p>
        </p:txBody>
      </p:sp>
      <p:sp>
        <p:nvSpPr>
          <p:cNvPr id="4" name="TextBox 4"/>
          <p:cNvSpPr txBox="1"/>
          <p:nvPr/>
        </p:nvSpPr>
        <p:spPr>
          <a:xfrm>
            <a:off x="609600" y="5110203"/>
            <a:ext cx="6391694" cy="1082797"/>
          </a:xfrm>
          <a:prstGeom prst="rect">
            <a:avLst/>
          </a:prstGeom>
        </p:spPr>
        <p:txBody>
          <a:bodyPr wrap="square" lIns="0" tIns="0" rIns="0" bIns="0" rtlCol="0" anchor="t">
            <a:spAutoFit/>
          </a:bodyPr>
          <a:lstStyle/>
          <a:p>
            <a:pPr algn="just">
              <a:lnSpc>
                <a:spcPts val="1655"/>
              </a:lnSpc>
            </a:pPr>
            <a:r>
              <a:rPr lang="en-US" sz="1380" dirty="0">
                <a:solidFill>
                  <a:srgbClr val="000000"/>
                </a:solidFill>
                <a:latin typeface="Georgia Pro"/>
              </a:rPr>
              <a:t>Muchos </a:t>
            </a:r>
            <a:r>
              <a:rPr lang="en-US" sz="1380" dirty="0" err="1">
                <a:solidFill>
                  <a:srgbClr val="000000"/>
                </a:solidFill>
                <a:latin typeface="Georgia Pro"/>
              </a:rPr>
              <a:t>agentes</a:t>
            </a:r>
            <a:r>
              <a:rPr lang="en-US" sz="1380" dirty="0">
                <a:solidFill>
                  <a:srgbClr val="000000"/>
                </a:solidFill>
                <a:latin typeface="Georgia Pro"/>
              </a:rPr>
              <a:t> </a:t>
            </a:r>
            <a:r>
              <a:rPr lang="en-US" sz="1380" dirty="0" err="1">
                <a:solidFill>
                  <a:srgbClr val="000000"/>
                </a:solidFill>
                <a:latin typeface="Georgia Pro"/>
              </a:rPr>
              <a:t>inmobiliarios</a:t>
            </a:r>
            <a:r>
              <a:rPr lang="en-US" sz="1380" dirty="0">
                <a:solidFill>
                  <a:srgbClr val="000000"/>
                </a:solidFill>
                <a:latin typeface="Georgia Pro"/>
              </a:rPr>
              <a:t> </a:t>
            </a:r>
            <a:r>
              <a:rPr lang="en-US" sz="1380" dirty="0" err="1">
                <a:solidFill>
                  <a:srgbClr val="000000"/>
                </a:solidFill>
                <a:latin typeface="Georgia Pro"/>
              </a:rPr>
              <a:t>ya</a:t>
            </a:r>
            <a:r>
              <a:rPr lang="en-US" sz="1380" dirty="0">
                <a:solidFill>
                  <a:srgbClr val="000000"/>
                </a:solidFill>
                <a:latin typeface="Georgia Pro"/>
              </a:rPr>
              <a:t> </a:t>
            </a:r>
            <a:r>
              <a:rPr lang="en-US" sz="1380" dirty="0" err="1">
                <a:solidFill>
                  <a:srgbClr val="000000"/>
                </a:solidFill>
                <a:latin typeface="Georgia Pro"/>
              </a:rPr>
              <a:t>pueden</a:t>
            </a:r>
            <a:r>
              <a:rPr lang="en-US" sz="1380" dirty="0">
                <a:solidFill>
                  <a:srgbClr val="000000"/>
                </a:solidFill>
                <a:latin typeface="Georgia Pro"/>
              </a:rPr>
              <a:t> </a:t>
            </a:r>
            <a:r>
              <a:rPr lang="en-US" sz="1380" dirty="0" err="1">
                <a:solidFill>
                  <a:srgbClr val="000000"/>
                </a:solidFill>
                <a:latin typeface="Georgia Pro"/>
              </a:rPr>
              <a:t>utilizar</a:t>
            </a:r>
            <a:r>
              <a:rPr lang="en-US" sz="1380" dirty="0">
                <a:solidFill>
                  <a:srgbClr val="000000"/>
                </a:solidFill>
                <a:latin typeface="Georgia Pro"/>
              </a:rPr>
              <a:t> Facetime o Zoom para </a:t>
            </a:r>
            <a:r>
              <a:rPr lang="en-US" sz="1380" dirty="0" err="1">
                <a:solidFill>
                  <a:srgbClr val="000000"/>
                </a:solidFill>
                <a:latin typeface="Georgia Pro"/>
              </a:rPr>
              <a:t>mostrar</a:t>
            </a:r>
            <a:r>
              <a:rPr lang="en-US" sz="1380" dirty="0">
                <a:solidFill>
                  <a:srgbClr val="000000"/>
                </a:solidFill>
                <a:latin typeface="Georgia Pro"/>
              </a:rPr>
              <a:t> </a:t>
            </a:r>
            <a:r>
              <a:rPr lang="en-US" sz="1380" dirty="0" err="1">
                <a:solidFill>
                  <a:srgbClr val="000000"/>
                </a:solidFill>
                <a:latin typeface="Georgia Pro"/>
              </a:rPr>
              <a:t>viviendas</a:t>
            </a:r>
            <a:r>
              <a:rPr lang="en-US" sz="1380" dirty="0">
                <a:solidFill>
                  <a:srgbClr val="000000"/>
                </a:solidFill>
                <a:latin typeface="Georgia Pro"/>
              </a:rPr>
              <a:t>, o </a:t>
            </a:r>
            <a:r>
              <a:rPr lang="en-US" sz="1380" dirty="0" err="1">
                <a:solidFill>
                  <a:srgbClr val="000000"/>
                </a:solidFill>
                <a:latin typeface="Georgia Pro"/>
              </a:rPr>
              <a:t>utilizar</a:t>
            </a:r>
            <a:r>
              <a:rPr lang="en-US" sz="1380" dirty="0">
                <a:solidFill>
                  <a:srgbClr val="000000"/>
                </a:solidFill>
                <a:latin typeface="Georgia Pro"/>
              </a:rPr>
              <a:t> </a:t>
            </a:r>
            <a:r>
              <a:rPr lang="en-US" sz="1380" dirty="0" err="1">
                <a:solidFill>
                  <a:srgbClr val="000000"/>
                </a:solidFill>
                <a:latin typeface="Georgia Pro"/>
              </a:rPr>
              <a:t>vídeos</a:t>
            </a:r>
            <a:r>
              <a:rPr lang="en-US" sz="1380" dirty="0">
                <a:solidFill>
                  <a:srgbClr val="000000"/>
                </a:solidFill>
                <a:latin typeface="Georgia Pro"/>
              </a:rPr>
              <a:t> </a:t>
            </a:r>
            <a:r>
              <a:rPr lang="en-US" sz="1380" dirty="0" err="1">
                <a:solidFill>
                  <a:srgbClr val="000000"/>
                </a:solidFill>
                <a:latin typeface="Georgia Pro"/>
              </a:rPr>
              <a:t>pregrabados</a:t>
            </a:r>
            <a:r>
              <a:rPr lang="en-US" sz="1380" dirty="0">
                <a:solidFill>
                  <a:srgbClr val="000000"/>
                </a:solidFill>
                <a:latin typeface="Georgia Pro"/>
              </a:rPr>
              <a:t>, </a:t>
            </a:r>
            <a:r>
              <a:rPr lang="en-US" sz="1380" dirty="0" err="1">
                <a:solidFill>
                  <a:srgbClr val="000000"/>
                </a:solidFill>
                <a:latin typeface="Georgia Pro"/>
              </a:rPr>
              <a:t>recorridos</a:t>
            </a:r>
            <a:r>
              <a:rPr lang="en-US" sz="1380" dirty="0">
                <a:solidFill>
                  <a:srgbClr val="000000"/>
                </a:solidFill>
                <a:latin typeface="Georgia Pro"/>
              </a:rPr>
              <a:t> </a:t>
            </a:r>
            <a:r>
              <a:rPr lang="en-US" sz="1380" dirty="0" err="1">
                <a:solidFill>
                  <a:srgbClr val="000000"/>
                </a:solidFill>
                <a:latin typeface="Georgia Pro"/>
              </a:rPr>
              <a:t>en</a:t>
            </a:r>
            <a:r>
              <a:rPr lang="en-US" sz="1380" dirty="0">
                <a:solidFill>
                  <a:srgbClr val="000000"/>
                </a:solidFill>
                <a:latin typeface="Georgia Pro"/>
              </a:rPr>
              <a:t> 3D o </a:t>
            </a:r>
            <a:r>
              <a:rPr lang="en-US" sz="1380" dirty="0" err="1">
                <a:solidFill>
                  <a:srgbClr val="000000"/>
                </a:solidFill>
                <a:latin typeface="Georgia Pro"/>
              </a:rPr>
              <a:t>planos</a:t>
            </a:r>
            <a:r>
              <a:rPr lang="en-US" sz="1380" dirty="0">
                <a:solidFill>
                  <a:srgbClr val="000000"/>
                </a:solidFill>
                <a:latin typeface="Georgia Pro"/>
              </a:rPr>
              <a:t> </a:t>
            </a:r>
            <a:r>
              <a:rPr lang="en-US" sz="1380" dirty="0" err="1">
                <a:solidFill>
                  <a:srgbClr val="000000"/>
                </a:solidFill>
                <a:latin typeface="Georgia Pro"/>
              </a:rPr>
              <a:t>interactivos</a:t>
            </a:r>
            <a:r>
              <a:rPr lang="en-US" sz="1380" dirty="0">
                <a:solidFill>
                  <a:srgbClr val="000000"/>
                </a:solidFill>
                <a:latin typeface="Georgia Pro"/>
              </a:rPr>
              <a:t> para </a:t>
            </a:r>
            <a:r>
              <a:rPr lang="en-US" sz="1380" dirty="0" err="1">
                <a:solidFill>
                  <a:srgbClr val="000000"/>
                </a:solidFill>
                <a:latin typeface="Georgia Pro"/>
              </a:rPr>
              <a:t>mostrar</a:t>
            </a:r>
            <a:r>
              <a:rPr lang="en-US" sz="1380" dirty="0">
                <a:solidFill>
                  <a:srgbClr val="000000"/>
                </a:solidFill>
                <a:latin typeface="Georgia Pro"/>
              </a:rPr>
              <a:t> </a:t>
            </a:r>
            <a:r>
              <a:rPr lang="en-US" sz="1380" dirty="0" err="1">
                <a:solidFill>
                  <a:srgbClr val="000000"/>
                </a:solidFill>
                <a:latin typeface="Georgia Pro"/>
              </a:rPr>
              <a:t>cada</a:t>
            </a:r>
            <a:r>
              <a:rPr lang="en-US" sz="1380" dirty="0">
                <a:solidFill>
                  <a:srgbClr val="000000"/>
                </a:solidFill>
                <a:latin typeface="Georgia Pro"/>
              </a:rPr>
              <a:t> </a:t>
            </a:r>
            <a:r>
              <a:rPr lang="en-US" sz="1380" dirty="0" err="1">
                <a:solidFill>
                  <a:srgbClr val="000000"/>
                </a:solidFill>
                <a:latin typeface="Georgia Pro"/>
              </a:rPr>
              <a:t>vivienda</a:t>
            </a:r>
            <a:r>
              <a:rPr lang="en-US" sz="1380" dirty="0">
                <a:solidFill>
                  <a:srgbClr val="000000"/>
                </a:solidFill>
                <a:latin typeface="Georgia Pro"/>
              </a:rPr>
              <a:t> </a:t>
            </a:r>
            <a:r>
              <a:rPr lang="en-US" sz="1380" dirty="0" err="1">
                <a:solidFill>
                  <a:srgbClr val="000000"/>
                </a:solidFill>
                <a:latin typeface="Georgia Pro"/>
              </a:rPr>
              <a:t>en</a:t>
            </a:r>
            <a:r>
              <a:rPr lang="en-US" sz="1380" dirty="0">
                <a:solidFill>
                  <a:srgbClr val="000000"/>
                </a:solidFill>
                <a:latin typeface="Georgia Pro"/>
              </a:rPr>
              <a:t> </a:t>
            </a:r>
            <a:r>
              <a:rPr lang="en-US" sz="1380" dirty="0" err="1">
                <a:solidFill>
                  <a:srgbClr val="000000"/>
                </a:solidFill>
                <a:latin typeface="Georgia Pro"/>
              </a:rPr>
              <a:t>caso</a:t>
            </a:r>
            <a:r>
              <a:rPr lang="en-US" sz="1380" dirty="0">
                <a:solidFill>
                  <a:srgbClr val="000000"/>
                </a:solidFill>
                <a:latin typeface="Georgia Pro"/>
              </a:rPr>
              <a:t> de que no sea </a:t>
            </a:r>
            <a:r>
              <a:rPr lang="en-US" sz="1380" dirty="0" err="1">
                <a:solidFill>
                  <a:srgbClr val="000000"/>
                </a:solidFill>
                <a:latin typeface="Georgia Pro"/>
              </a:rPr>
              <a:t>posible</a:t>
            </a:r>
            <a:r>
              <a:rPr lang="en-US" sz="1380" dirty="0">
                <a:solidFill>
                  <a:srgbClr val="000000"/>
                </a:solidFill>
                <a:latin typeface="Georgia Pro"/>
              </a:rPr>
              <a:t> </a:t>
            </a:r>
            <a:r>
              <a:rPr lang="en-US" sz="1380" dirty="0" err="1">
                <a:solidFill>
                  <a:srgbClr val="000000"/>
                </a:solidFill>
                <a:latin typeface="Georgia Pro"/>
              </a:rPr>
              <a:t>una</a:t>
            </a:r>
            <a:r>
              <a:rPr lang="en-US" sz="1380" dirty="0">
                <a:solidFill>
                  <a:srgbClr val="000000"/>
                </a:solidFill>
                <a:latin typeface="Georgia Pro"/>
              </a:rPr>
              <a:t> </a:t>
            </a:r>
            <a:r>
              <a:rPr lang="en-US" sz="1380" dirty="0" err="1">
                <a:solidFill>
                  <a:srgbClr val="000000"/>
                </a:solidFill>
                <a:latin typeface="Georgia Pro"/>
              </a:rPr>
              <a:t>visita</a:t>
            </a:r>
            <a:r>
              <a:rPr lang="en-US" sz="1380" dirty="0">
                <a:solidFill>
                  <a:srgbClr val="000000"/>
                </a:solidFill>
                <a:latin typeface="Georgia Pro"/>
              </a:rPr>
              <a:t> </a:t>
            </a:r>
            <a:r>
              <a:rPr lang="en-US" sz="1380" dirty="0" err="1">
                <a:solidFill>
                  <a:srgbClr val="000000"/>
                </a:solidFill>
                <a:latin typeface="Georgia Pro"/>
              </a:rPr>
              <a:t>en</a:t>
            </a:r>
            <a:r>
              <a:rPr lang="en-US" sz="1380" dirty="0">
                <a:solidFill>
                  <a:srgbClr val="000000"/>
                </a:solidFill>
                <a:latin typeface="Georgia Pro"/>
              </a:rPr>
              <a:t> persona. Realtor®.com ha </a:t>
            </a:r>
            <a:r>
              <a:rPr lang="en-US" sz="1380" dirty="0" err="1">
                <a:solidFill>
                  <a:srgbClr val="000000"/>
                </a:solidFill>
                <a:latin typeface="Georgia Pro"/>
              </a:rPr>
              <a:t>integrado</a:t>
            </a:r>
            <a:r>
              <a:rPr lang="en-US" sz="1380" dirty="0">
                <a:solidFill>
                  <a:srgbClr val="000000"/>
                </a:solidFill>
                <a:latin typeface="Georgia Pro"/>
              </a:rPr>
              <a:t> </a:t>
            </a:r>
            <a:r>
              <a:rPr lang="en-US" sz="1380" dirty="0" err="1">
                <a:solidFill>
                  <a:srgbClr val="000000"/>
                </a:solidFill>
                <a:latin typeface="Georgia Pro"/>
              </a:rPr>
              <a:t>ahora</a:t>
            </a:r>
            <a:r>
              <a:rPr lang="en-US" sz="1380" dirty="0">
                <a:solidFill>
                  <a:srgbClr val="000000"/>
                </a:solidFill>
                <a:latin typeface="Georgia Pro"/>
              </a:rPr>
              <a:t> un modo livestream para </a:t>
            </a:r>
            <a:r>
              <a:rPr lang="en-US" sz="1380" dirty="0" err="1">
                <a:solidFill>
                  <a:srgbClr val="000000"/>
                </a:solidFill>
                <a:latin typeface="Georgia Pro"/>
              </a:rPr>
              <a:t>dar</a:t>
            </a:r>
            <a:r>
              <a:rPr lang="en-US" sz="1380" dirty="0">
                <a:solidFill>
                  <a:srgbClr val="000000"/>
                </a:solidFill>
                <a:latin typeface="Georgia Pro"/>
              </a:rPr>
              <a:t> </a:t>
            </a:r>
            <a:r>
              <a:rPr lang="en-US" sz="1380" dirty="0" err="1">
                <a:solidFill>
                  <a:srgbClr val="000000"/>
                </a:solidFill>
                <a:latin typeface="Georgia Pro"/>
              </a:rPr>
              <a:t>cabida</a:t>
            </a:r>
            <a:r>
              <a:rPr lang="en-US" sz="1380" dirty="0">
                <a:solidFill>
                  <a:srgbClr val="000000"/>
                </a:solidFill>
                <a:latin typeface="Georgia Pro"/>
              </a:rPr>
              <a:t> a las jornadas de </a:t>
            </a:r>
            <a:r>
              <a:rPr lang="en-US" sz="1380" dirty="0" err="1">
                <a:solidFill>
                  <a:srgbClr val="000000"/>
                </a:solidFill>
                <a:latin typeface="Georgia Pro"/>
              </a:rPr>
              <a:t>puertas</a:t>
            </a:r>
            <a:r>
              <a:rPr lang="en-US" sz="1380" dirty="0">
                <a:solidFill>
                  <a:srgbClr val="000000"/>
                </a:solidFill>
                <a:latin typeface="Georgia Pro"/>
              </a:rPr>
              <a:t> </a:t>
            </a:r>
            <a:r>
              <a:rPr lang="en-US" sz="1380" dirty="0" err="1">
                <a:solidFill>
                  <a:srgbClr val="000000"/>
                </a:solidFill>
                <a:latin typeface="Georgia Pro"/>
              </a:rPr>
              <a:t>abiertas</a:t>
            </a:r>
            <a:r>
              <a:rPr lang="en-US" sz="1380" dirty="0">
                <a:solidFill>
                  <a:srgbClr val="000000"/>
                </a:solidFill>
                <a:latin typeface="Georgia Pro"/>
              </a:rPr>
              <a:t> </a:t>
            </a:r>
            <a:r>
              <a:rPr lang="en-US" sz="1380" dirty="0" err="1">
                <a:solidFill>
                  <a:srgbClr val="000000"/>
                </a:solidFill>
                <a:latin typeface="Georgia Pro"/>
              </a:rPr>
              <a:t>virtuales</a:t>
            </a:r>
            <a:r>
              <a:rPr lang="en-US" sz="1380" dirty="0">
                <a:solidFill>
                  <a:srgbClr val="000000"/>
                </a:solidFill>
                <a:latin typeface="Georgia Pro"/>
              </a:rPr>
              <a:t> y </a:t>
            </a:r>
            <a:r>
              <a:rPr lang="en-US" sz="1380" dirty="0" err="1">
                <a:solidFill>
                  <a:srgbClr val="000000"/>
                </a:solidFill>
                <a:latin typeface="Georgia Pro"/>
              </a:rPr>
              <a:t>ponerlas</a:t>
            </a:r>
            <a:r>
              <a:rPr lang="en-US" sz="1380" dirty="0">
                <a:solidFill>
                  <a:srgbClr val="000000"/>
                </a:solidFill>
                <a:latin typeface="Georgia Pro"/>
              </a:rPr>
              <a:t> a </a:t>
            </a:r>
            <a:r>
              <a:rPr lang="en-US" sz="1380" dirty="0" err="1">
                <a:solidFill>
                  <a:srgbClr val="000000"/>
                </a:solidFill>
                <a:latin typeface="Georgia Pro"/>
              </a:rPr>
              <a:t>disposición</a:t>
            </a:r>
            <a:r>
              <a:rPr lang="en-US" sz="1380" dirty="0">
                <a:solidFill>
                  <a:srgbClr val="000000"/>
                </a:solidFill>
                <a:latin typeface="Georgia Pro"/>
              </a:rPr>
              <a:t> de </a:t>
            </a:r>
            <a:r>
              <a:rPr lang="en-US" sz="1380" dirty="0" err="1">
                <a:solidFill>
                  <a:srgbClr val="000000"/>
                </a:solidFill>
                <a:latin typeface="Georgia Pro"/>
              </a:rPr>
              <a:t>todos</a:t>
            </a:r>
            <a:r>
              <a:rPr lang="en-US" sz="1380" dirty="0">
                <a:solidFill>
                  <a:srgbClr val="000000"/>
                </a:solidFill>
                <a:latin typeface="Georgia Pro"/>
              </a:rPr>
              <a:t>.</a:t>
            </a:r>
          </a:p>
        </p:txBody>
      </p:sp>
      <p:grpSp>
        <p:nvGrpSpPr>
          <p:cNvPr id="5" name="Group 5"/>
          <p:cNvGrpSpPr/>
          <p:nvPr/>
        </p:nvGrpSpPr>
        <p:grpSpPr>
          <a:xfrm>
            <a:off x="-93720" y="9611929"/>
            <a:ext cx="7989642" cy="446471"/>
            <a:chOff x="0" y="0"/>
            <a:chExt cx="2785060" cy="155633"/>
          </a:xfrm>
        </p:grpSpPr>
        <p:sp>
          <p:nvSpPr>
            <p:cNvPr id="6" name="Freeform 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7" name="TextBox 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8" name="TextBox 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40</a:t>
            </a:r>
          </a:p>
        </p:txBody>
      </p:sp>
      <p:grpSp>
        <p:nvGrpSpPr>
          <p:cNvPr id="9" name="Group 9"/>
          <p:cNvGrpSpPr/>
          <p:nvPr/>
        </p:nvGrpSpPr>
        <p:grpSpPr>
          <a:xfrm>
            <a:off x="452946" y="389907"/>
            <a:ext cx="6866508" cy="774666"/>
            <a:chOff x="0" y="0"/>
            <a:chExt cx="2393554" cy="270036"/>
          </a:xfrm>
        </p:grpSpPr>
        <p:sp>
          <p:nvSpPr>
            <p:cNvPr id="10" name="Freeform 10"/>
            <p:cNvSpPr/>
            <p:nvPr/>
          </p:nvSpPr>
          <p:spPr>
            <a:xfrm>
              <a:off x="0" y="0"/>
              <a:ext cx="2393554" cy="270036"/>
            </a:xfrm>
            <a:custGeom>
              <a:avLst/>
              <a:gdLst/>
              <a:ahLst/>
              <a:cxnLst/>
              <a:rect l="l" t="t" r="r" b="b"/>
              <a:pathLst>
                <a:path w="2393554" h="270036">
                  <a:moveTo>
                    <a:pt x="0" y="0"/>
                  </a:moveTo>
                  <a:lnTo>
                    <a:pt x="2393554" y="0"/>
                  </a:lnTo>
                  <a:lnTo>
                    <a:pt x="2393554" y="270036"/>
                  </a:lnTo>
                  <a:lnTo>
                    <a:pt x="0" y="270036"/>
                  </a:lnTo>
                  <a:close/>
                </a:path>
              </a:pathLst>
            </a:custGeom>
            <a:solidFill>
              <a:srgbClr val="171717"/>
            </a:solidFill>
          </p:spPr>
          <p:txBody>
            <a:bodyPr/>
            <a:lstStyle/>
            <a:p>
              <a:endParaRPr lang="en-US"/>
            </a:p>
          </p:txBody>
        </p:sp>
        <p:sp>
          <p:nvSpPr>
            <p:cNvPr id="11" name="TextBox 11"/>
            <p:cNvSpPr txBox="1"/>
            <p:nvPr/>
          </p:nvSpPr>
          <p:spPr>
            <a:xfrm>
              <a:off x="0" y="-28575"/>
              <a:ext cx="2393554" cy="298611"/>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493173" y="483235"/>
            <a:ext cx="6786054" cy="549910"/>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COSAS EN LAS QUE PENSAR AL CONSIDERAR UNA VIVIENDA</a:t>
            </a:r>
          </a:p>
        </p:txBody>
      </p:sp>
      <p:grpSp>
        <p:nvGrpSpPr>
          <p:cNvPr id="13" name="Group 13"/>
          <p:cNvGrpSpPr/>
          <p:nvPr/>
        </p:nvGrpSpPr>
        <p:grpSpPr>
          <a:xfrm>
            <a:off x="452946" y="4399522"/>
            <a:ext cx="6866508" cy="464807"/>
            <a:chOff x="0" y="0"/>
            <a:chExt cx="2393554" cy="162024"/>
          </a:xfrm>
        </p:grpSpPr>
        <p:sp>
          <p:nvSpPr>
            <p:cNvPr id="14" name="Freeform 14"/>
            <p:cNvSpPr/>
            <p:nvPr/>
          </p:nvSpPr>
          <p:spPr>
            <a:xfrm>
              <a:off x="0" y="0"/>
              <a:ext cx="2393554" cy="162024"/>
            </a:xfrm>
            <a:custGeom>
              <a:avLst/>
              <a:gdLst/>
              <a:ahLst/>
              <a:cxnLst/>
              <a:rect l="l" t="t" r="r" b="b"/>
              <a:pathLst>
                <a:path w="2393554" h="162024">
                  <a:moveTo>
                    <a:pt x="0" y="0"/>
                  </a:moveTo>
                  <a:lnTo>
                    <a:pt x="2393554" y="0"/>
                  </a:lnTo>
                  <a:lnTo>
                    <a:pt x="2393554" y="162024"/>
                  </a:lnTo>
                  <a:lnTo>
                    <a:pt x="0" y="162024"/>
                  </a:lnTo>
                  <a:close/>
                </a:path>
              </a:pathLst>
            </a:custGeom>
            <a:solidFill>
              <a:srgbClr val="171717"/>
            </a:solidFill>
          </p:spPr>
          <p:txBody>
            <a:bodyPr/>
            <a:lstStyle/>
            <a:p>
              <a:endParaRPr lang="en-US"/>
            </a:p>
          </p:txBody>
        </p:sp>
        <p:sp>
          <p:nvSpPr>
            <p:cNvPr id="15" name="TextBox 15"/>
            <p:cNvSpPr txBox="1"/>
            <p:nvPr/>
          </p:nvSpPr>
          <p:spPr>
            <a:xfrm>
              <a:off x="0" y="-28575"/>
              <a:ext cx="2393554" cy="190599"/>
            </a:xfrm>
            <a:prstGeom prst="rect">
              <a:avLst/>
            </a:prstGeom>
          </p:spPr>
          <p:txBody>
            <a:bodyPr lIns="50800" tIns="50800" rIns="50800" bIns="50800" rtlCol="0" anchor="ctr"/>
            <a:lstStyle/>
            <a:p>
              <a:pPr algn="ctr">
                <a:lnSpc>
                  <a:spcPts val="1526"/>
                </a:lnSpc>
              </a:pPr>
              <a:endParaRPr/>
            </a:p>
          </p:txBody>
        </p:sp>
      </p:grpSp>
      <p:sp>
        <p:nvSpPr>
          <p:cNvPr id="16" name="TextBox 16"/>
          <p:cNvSpPr txBox="1"/>
          <p:nvPr/>
        </p:nvSpPr>
        <p:spPr>
          <a:xfrm>
            <a:off x="0" y="4464739"/>
            <a:ext cx="7772400"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VISITA VIRTUAL A LA CASA</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sp>
        <p:nvSpPr>
          <p:cNvPr id="2" name="Freeform 2"/>
          <p:cNvSpPr/>
          <p:nvPr/>
        </p:nvSpPr>
        <p:spPr>
          <a:xfrm>
            <a:off x="-260130" y="0"/>
            <a:ext cx="8292660" cy="4329190"/>
          </a:xfrm>
          <a:custGeom>
            <a:avLst/>
            <a:gdLst/>
            <a:ahLst/>
            <a:cxnLst/>
            <a:rect l="l" t="t" r="r" b="b"/>
            <a:pathLst>
              <a:path w="8292660" h="4329190">
                <a:moveTo>
                  <a:pt x="0" y="0"/>
                </a:moveTo>
                <a:lnTo>
                  <a:pt x="8292660" y="0"/>
                </a:lnTo>
                <a:lnTo>
                  <a:pt x="8292660" y="4329190"/>
                </a:lnTo>
                <a:lnTo>
                  <a:pt x="0" y="4329190"/>
                </a:lnTo>
                <a:lnTo>
                  <a:pt x="0" y="0"/>
                </a:lnTo>
                <a:close/>
              </a:path>
            </a:pathLst>
          </a:custGeom>
          <a:blipFill>
            <a:blip r:embed="rId2" cstate="email">
              <a:extLst>
                <a:ext uri="{28A0092B-C50C-407E-A947-70E740481C1C}">
                  <a14:useLocalDpi xmlns:a14="http://schemas.microsoft.com/office/drawing/2010/main"/>
                </a:ext>
              </a:extLst>
            </a:blip>
            <a:stretch>
              <a:fillRect l="-5266" t="-15678" r="-5266" b="-25474"/>
            </a:stretch>
          </a:blipFill>
        </p:spPr>
        <p:txBody>
          <a:bodyPr/>
          <a:lstStyle/>
          <a:p>
            <a:endParaRPr lang="en-US"/>
          </a:p>
        </p:txBody>
      </p:sp>
      <p:grpSp>
        <p:nvGrpSpPr>
          <p:cNvPr id="3" name="Group 3"/>
          <p:cNvGrpSpPr/>
          <p:nvPr/>
        </p:nvGrpSpPr>
        <p:grpSpPr>
          <a:xfrm>
            <a:off x="-27707" y="0"/>
            <a:ext cx="7763178" cy="4329190"/>
            <a:chOff x="0" y="0"/>
            <a:chExt cx="613387" cy="342059"/>
          </a:xfrm>
        </p:grpSpPr>
        <p:sp>
          <p:nvSpPr>
            <p:cNvPr id="4" name="Freeform 4"/>
            <p:cNvSpPr/>
            <p:nvPr/>
          </p:nvSpPr>
          <p:spPr>
            <a:xfrm>
              <a:off x="0" y="0"/>
              <a:ext cx="613387" cy="342059"/>
            </a:xfrm>
            <a:custGeom>
              <a:avLst/>
              <a:gdLst/>
              <a:ahLst/>
              <a:cxnLst/>
              <a:rect l="l" t="t" r="r" b="b"/>
              <a:pathLst>
                <a:path w="613387" h="342059">
                  <a:moveTo>
                    <a:pt x="0" y="0"/>
                  </a:moveTo>
                  <a:lnTo>
                    <a:pt x="613387" y="0"/>
                  </a:lnTo>
                  <a:lnTo>
                    <a:pt x="613387" y="342059"/>
                  </a:lnTo>
                  <a:lnTo>
                    <a:pt x="0" y="342059"/>
                  </a:lnTo>
                  <a:close/>
                </a:path>
              </a:pathLst>
            </a:custGeom>
            <a:solidFill>
              <a:srgbClr val="171717">
                <a:alpha val="49804"/>
              </a:srgbClr>
            </a:solidFill>
          </p:spPr>
          <p:txBody>
            <a:bodyPr/>
            <a:lstStyle/>
            <a:p>
              <a:endParaRPr lang="en-US"/>
            </a:p>
          </p:txBody>
        </p:sp>
        <p:sp>
          <p:nvSpPr>
            <p:cNvPr id="5" name="TextBox 5"/>
            <p:cNvSpPr txBox="1"/>
            <p:nvPr/>
          </p:nvSpPr>
          <p:spPr>
            <a:xfrm>
              <a:off x="0" y="-28575"/>
              <a:ext cx="613387" cy="370634"/>
            </a:xfrm>
            <a:prstGeom prst="rect">
              <a:avLst/>
            </a:prstGeom>
          </p:spPr>
          <p:txBody>
            <a:bodyPr lIns="50800" tIns="50800" rIns="50800" bIns="50800" rtlCol="0" anchor="ctr"/>
            <a:lstStyle/>
            <a:p>
              <a:pPr algn="ctr">
                <a:lnSpc>
                  <a:spcPts val="1526"/>
                </a:lnSpc>
              </a:pPr>
              <a:endParaRPr/>
            </a:p>
          </p:txBody>
        </p:sp>
      </p:grpSp>
      <p:sp>
        <p:nvSpPr>
          <p:cNvPr id="6" name="TextBox 6"/>
          <p:cNvSpPr txBox="1"/>
          <p:nvPr/>
        </p:nvSpPr>
        <p:spPr>
          <a:xfrm>
            <a:off x="935974" y="4930877"/>
            <a:ext cx="5900453" cy="3723215"/>
          </a:xfrm>
          <a:prstGeom prst="rect">
            <a:avLst/>
          </a:prstGeom>
        </p:spPr>
        <p:txBody>
          <a:bodyPr lIns="0" tIns="0" rIns="0" bIns="0" rtlCol="0" anchor="t">
            <a:spAutoFit/>
          </a:bodyPr>
          <a:lstStyle/>
          <a:p>
            <a:pPr algn="just">
              <a:lnSpc>
                <a:spcPts val="2005"/>
              </a:lnSpc>
            </a:pPr>
            <a:r>
              <a:rPr lang="en-US" sz="1670">
                <a:solidFill>
                  <a:srgbClr val="000000"/>
                </a:solidFill>
                <a:latin typeface="Georgia Pro"/>
              </a:rPr>
              <a:t>Comprar una casa nueva puede ser una experiencia emocionante, tanto si es la primera como la quinta vez. El proceso parece desalentador, pero esta guía es para cualquiera que esté considerando la compra de una vivienda nueva, sobre todo para quienes la compran por primera vez. Si eres como la mayoría de las personas que quieren comprar ahora, probablemente tengas muchas preguntas, ¡y es normal! He elaborado esta Guía del Comprador, para que sepas qué esperar de este proceso y, lo que es más importante, qué cosas clave debes tener en cuenta al comprar una casa. </a:t>
            </a:r>
          </a:p>
          <a:p>
            <a:pPr algn="just">
              <a:lnSpc>
                <a:spcPts val="2005"/>
              </a:lnSpc>
            </a:pPr>
            <a:endParaRPr lang="en-US" sz="1670">
              <a:solidFill>
                <a:srgbClr val="000000"/>
              </a:solidFill>
              <a:latin typeface="Georgia Pro"/>
            </a:endParaRPr>
          </a:p>
          <a:p>
            <a:pPr algn="just">
              <a:lnSpc>
                <a:spcPts val="2005"/>
              </a:lnSpc>
            </a:pPr>
            <a:r>
              <a:rPr lang="en-US" sz="1670">
                <a:solidFill>
                  <a:srgbClr val="000000"/>
                </a:solidFill>
                <a:latin typeface="Georgia Pro"/>
              </a:rPr>
              <a:t>Esta guía de recursos te lo explicará todo, desde el momento en que la compra de una casa entra por primera vez en tu mente hasta el día de la mudanza. También quiero destacar las ventajas de trabajar con profesionales del sector para asegurarte de que tú (y tu futura casa) estáis en las mejores manos posibles.</a:t>
            </a:r>
          </a:p>
        </p:txBody>
      </p:sp>
      <p:grpSp>
        <p:nvGrpSpPr>
          <p:cNvPr id="7" name="Group 7"/>
          <p:cNvGrpSpPr/>
          <p:nvPr/>
        </p:nvGrpSpPr>
        <p:grpSpPr>
          <a:xfrm>
            <a:off x="-93720" y="9611929"/>
            <a:ext cx="7989642" cy="446471"/>
            <a:chOff x="0" y="0"/>
            <a:chExt cx="2785060" cy="155633"/>
          </a:xfrm>
        </p:grpSpPr>
        <p:sp>
          <p:nvSpPr>
            <p:cNvPr id="8" name="Freeform 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9" name="TextBox 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0" name="TextBox 10"/>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a:t>
            </a:r>
          </a:p>
        </p:txBody>
      </p:sp>
      <p:sp>
        <p:nvSpPr>
          <p:cNvPr id="11" name="TextBox 11"/>
          <p:cNvSpPr txBox="1"/>
          <p:nvPr/>
        </p:nvSpPr>
        <p:spPr>
          <a:xfrm>
            <a:off x="540860" y="1779414"/>
            <a:ext cx="6690680" cy="1034669"/>
          </a:xfrm>
          <a:prstGeom prst="rect">
            <a:avLst/>
          </a:prstGeom>
        </p:spPr>
        <p:txBody>
          <a:bodyPr lIns="0" tIns="0" rIns="0" bIns="0" rtlCol="0" anchor="t">
            <a:spAutoFit/>
          </a:bodyPr>
          <a:lstStyle/>
          <a:p>
            <a:pPr algn="ctr">
              <a:lnSpc>
                <a:spcPts val="4123"/>
              </a:lnSpc>
            </a:pPr>
            <a:r>
              <a:rPr lang="en-US" sz="3100" spc="124">
                <a:solidFill>
                  <a:srgbClr val="FFFFFF"/>
                </a:solidFill>
                <a:latin typeface="Georgia Pro"/>
              </a:rPr>
              <a:t>ENTENDER EL MERCADO DE LA VIVIENDA</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sp>
        <p:nvSpPr>
          <p:cNvPr id="2" name="TextBox 2"/>
          <p:cNvSpPr txBox="1"/>
          <p:nvPr/>
        </p:nvSpPr>
        <p:spPr>
          <a:xfrm>
            <a:off x="754358" y="5877678"/>
            <a:ext cx="6263684" cy="3027254"/>
          </a:xfrm>
          <a:prstGeom prst="rect">
            <a:avLst/>
          </a:prstGeom>
        </p:spPr>
        <p:txBody>
          <a:bodyPr lIns="0" tIns="0" rIns="0" bIns="0" rtlCol="0" anchor="t">
            <a:spAutoFit/>
          </a:bodyPr>
          <a:lstStyle/>
          <a:p>
            <a:pPr algn="l">
              <a:lnSpc>
                <a:spcPts val="2194"/>
              </a:lnSpc>
            </a:pPr>
            <a:endParaRPr/>
          </a:p>
          <a:p>
            <a:pPr marL="495249" lvl="2" indent="-165083" algn="just">
              <a:lnSpc>
                <a:spcPts val="2194"/>
              </a:lnSpc>
              <a:buFont typeface="Arial"/>
              <a:buChar char="⚬"/>
            </a:pPr>
            <a:r>
              <a:rPr lang="en-US" sz="1380">
                <a:solidFill>
                  <a:srgbClr val="000000"/>
                </a:solidFill>
                <a:latin typeface="Georgia Pro"/>
              </a:rPr>
              <a:t>Conduce o camina por las zonas a distintas horas del día, durante la semana y los fines de semana.</a:t>
            </a:r>
          </a:p>
          <a:p>
            <a:pPr marL="495249" lvl="2" indent="-165083" algn="just">
              <a:lnSpc>
                <a:spcPts val="2194"/>
              </a:lnSpc>
              <a:buFont typeface="Arial"/>
              <a:buChar char="⚬"/>
            </a:pPr>
            <a:r>
              <a:rPr lang="en-US" sz="1380">
                <a:solidFill>
                  <a:srgbClr val="000000"/>
                </a:solidFill>
                <a:latin typeface="Georgia Pro"/>
              </a:rPr>
              <a:t>Desplázate hacia y desde los lugares que frecuentarías habitualmente. Busca accesos a vías principales, autopistas y tiendas.</a:t>
            </a:r>
          </a:p>
          <a:p>
            <a:pPr marL="495249" lvl="2" indent="-165083" algn="just">
              <a:lnSpc>
                <a:spcPts val="2194"/>
              </a:lnSpc>
              <a:buFont typeface="Arial"/>
              <a:buChar char="⚬"/>
            </a:pPr>
            <a:r>
              <a:rPr lang="en-US" sz="1380">
                <a:solidFill>
                  <a:srgbClr val="000000"/>
                </a:solidFill>
                <a:latin typeface="Georgia Pro"/>
              </a:rPr>
              <a:t>Consulta a las autoridades locales cívicas, policiales, de bomberos y escolares para obtener información sobre la zona.</a:t>
            </a:r>
          </a:p>
          <a:p>
            <a:pPr marL="495249" lvl="2" indent="-165083" algn="just">
              <a:lnSpc>
                <a:spcPts val="2194"/>
              </a:lnSpc>
              <a:buFont typeface="Arial"/>
              <a:buChar char="⚬"/>
            </a:pPr>
            <a:r>
              <a:rPr lang="en-US" sz="1380">
                <a:solidFill>
                  <a:srgbClr val="000000"/>
                </a:solidFill>
                <a:latin typeface="Georgia Pro"/>
              </a:rPr>
              <a:t>Fíjate en las pautas de acceso del tráfico en la zona a distintas horas del día y conduce desde la zona al trabajo.</a:t>
            </a:r>
          </a:p>
          <a:p>
            <a:pPr marL="495249" lvl="2" indent="-165083" algn="just">
              <a:lnSpc>
                <a:spcPts val="2194"/>
              </a:lnSpc>
              <a:buFont typeface="Arial"/>
              <a:buChar char="⚬"/>
            </a:pPr>
            <a:r>
              <a:rPr lang="en-US" sz="1380">
                <a:solidFill>
                  <a:srgbClr val="000000"/>
                </a:solidFill>
                <a:latin typeface="Georgia Pro"/>
              </a:rPr>
              <a:t>¿El barrio está cerca de parques, lugares de culto, centros recreativos, tiendas, teatros, restaurantes, transporte público, escuelas, etc.?</a:t>
            </a:r>
          </a:p>
        </p:txBody>
      </p:sp>
      <p:sp>
        <p:nvSpPr>
          <p:cNvPr id="3" name="Freeform 3"/>
          <p:cNvSpPr/>
          <p:nvPr/>
        </p:nvSpPr>
        <p:spPr>
          <a:xfrm>
            <a:off x="2262540" y="0"/>
            <a:ext cx="5509860" cy="5091793"/>
          </a:xfrm>
          <a:custGeom>
            <a:avLst/>
            <a:gdLst/>
            <a:ahLst/>
            <a:cxnLst/>
            <a:rect l="l" t="t" r="r" b="b"/>
            <a:pathLst>
              <a:path w="5509860" h="5091793">
                <a:moveTo>
                  <a:pt x="0" y="0"/>
                </a:moveTo>
                <a:lnTo>
                  <a:pt x="5509860" y="0"/>
                </a:lnTo>
                <a:lnTo>
                  <a:pt x="5509860" y="5091793"/>
                </a:lnTo>
                <a:lnTo>
                  <a:pt x="0" y="5091793"/>
                </a:lnTo>
                <a:lnTo>
                  <a:pt x="0" y="0"/>
                </a:lnTo>
                <a:close/>
              </a:path>
            </a:pathLst>
          </a:custGeom>
          <a:blipFill>
            <a:blip r:embed="rId2" cstate="email">
              <a:extLst>
                <a:ext uri="{28A0092B-C50C-407E-A947-70E740481C1C}">
                  <a14:useLocalDpi xmlns:a14="http://schemas.microsoft.com/office/drawing/2010/main"/>
                </a:ext>
              </a:extLst>
            </a:blip>
            <a:stretch>
              <a:fillRect l="-48605" t="-13937" r="-8547"/>
            </a:stretch>
          </a:blipFill>
        </p:spPr>
        <p:txBody>
          <a:bodyPr/>
          <a:lstStyle/>
          <a:p>
            <a:endParaRPr lang="en-US"/>
          </a:p>
        </p:txBody>
      </p:sp>
      <p:sp>
        <p:nvSpPr>
          <p:cNvPr id="4" name="Freeform 4"/>
          <p:cNvSpPr/>
          <p:nvPr/>
        </p:nvSpPr>
        <p:spPr>
          <a:xfrm>
            <a:off x="0" y="0"/>
            <a:ext cx="2116186" cy="1250276"/>
          </a:xfrm>
          <a:custGeom>
            <a:avLst/>
            <a:gdLst/>
            <a:ahLst/>
            <a:cxnLst/>
            <a:rect l="l" t="t" r="r" b="b"/>
            <a:pathLst>
              <a:path w="2116186" h="1250276">
                <a:moveTo>
                  <a:pt x="0" y="0"/>
                </a:moveTo>
                <a:lnTo>
                  <a:pt x="2116186" y="0"/>
                </a:lnTo>
                <a:lnTo>
                  <a:pt x="2116186" y="1250276"/>
                </a:lnTo>
                <a:lnTo>
                  <a:pt x="0" y="1250276"/>
                </a:lnTo>
                <a:lnTo>
                  <a:pt x="0" y="0"/>
                </a:lnTo>
                <a:close/>
              </a:path>
            </a:pathLst>
          </a:custGeom>
          <a:blipFill>
            <a:blip r:embed="rId3" cstate="email">
              <a:extLst>
                <a:ext uri="{28A0092B-C50C-407E-A947-70E740481C1C}">
                  <a14:useLocalDpi xmlns:a14="http://schemas.microsoft.com/office/drawing/2010/main"/>
                </a:ext>
              </a:extLst>
            </a:blip>
            <a:stretch>
              <a:fillRect t="-6419" b="-6419"/>
            </a:stretch>
          </a:blipFill>
        </p:spPr>
        <p:txBody>
          <a:bodyPr/>
          <a:lstStyle/>
          <a:p>
            <a:endParaRPr lang="en-US"/>
          </a:p>
        </p:txBody>
      </p:sp>
      <p:sp>
        <p:nvSpPr>
          <p:cNvPr id="5" name="Freeform 5"/>
          <p:cNvSpPr/>
          <p:nvPr/>
        </p:nvSpPr>
        <p:spPr>
          <a:xfrm>
            <a:off x="0" y="1380497"/>
            <a:ext cx="2116186" cy="1694552"/>
          </a:xfrm>
          <a:custGeom>
            <a:avLst/>
            <a:gdLst/>
            <a:ahLst/>
            <a:cxnLst/>
            <a:rect l="l" t="t" r="r" b="b"/>
            <a:pathLst>
              <a:path w="2116186" h="1694552">
                <a:moveTo>
                  <a:pt x="0" y="0"/>
                </a:moveTo>
                <a:lnTo>
                  <a:pt x="2116186" y="0"/>
                </a:lnTo>
                <a:lnTo>
                  <a:pt x="2116186" y="1694552"/>
                </a:lnTo>
                <a:lnTo>
                  <a:pt x="0" y="1694552"/>
                </a:lnTo>
                <a:lnTo>
                  <a:pt x="0" y="0"/>
                </a:lnTo>
                <a:close/>
              </a:path>
            </a:pathLst>
          </a:custGeom>
          <a:blipFill>
            <a:blip r:embed="rId4" cstate="email">
              <a:extLst>
                <a:ext uri="{28A0092B-C50C-407E-A947-70E740481C1C}">
                  <a14:useLocalDpi xmlns:a14="http://schemas.microsoft.com/office/drawing/2010/main"/>
                </a:ext>
              </a:extLst>
            </a:blip>
            <a:stretch>
              <a:fillRect l="-4166" r="-4166"/>
            </a:stretch>
          </a:blipFill>
        </p:spPr>
        <p:txBody>
          <a:bodyPr/>
          <a:lstStyle/>
          <a:p>
            <a:endParaRPr lang="en-US"/>
          </a:p>
        </p:txBody>
      </p:sp>
      <p:sp>
        <p:nvSpPr>
          <p:cNvPr id="6" name="Freeform 6"/>
          <p:cNvSpPr/>
          <p:nvPr/>
        </p:nvSpPr>
        <p:spPr>
          <a:xfrm>
            <a:off x="0" y="3205270"/>
            <a:ext cx="2116186" cy="1886523"/>
          </a:xfrm>
          <a:custGeom>
            <a:avLst/>
            <a:gdLst/>
            <a:ahLst/>
            <a:cxnLst/>
            <a:rect l="l" t="t" r="r" b="b"/>
            <a:pathLst>
              <a:path w="2116186" h="1886523">
                <a:moveTo>
                  <a:pt x="0" y="0"/>
                </a:moveTo>
                <a:lnTo>
                  <a:pt x="2116186" y="0"/>
                </a:lnTo>
                <a:lnTo>
                  <a:pt x="2116186" y="1886523"/>
                </a:lnTo>
                <a:lnTo>
                  <a:pt x="0" y="1886523"/>
                </a:lnTo>
                <a:lnTo>
                  <a:pt x="0" y="0"/>
                </a:lnTo>
                <a:close/>
              </a:path>
            </a:pathLst>
          </a:custGeom>
          <a:blipFill>
            <a:blip r:embed="rId5" cstate="email">
              <a:extLst>
                <a:ext uri="{28A0092B-C50C-407E-A947-70E740481C1C}">
                  <a14:useLocalDpi xmlns:a14="http://schemas.microsoft.com/office/drawing/2010/main"/>
                </a:ext>
              </a:extLst>
            </a:blip>
            <a:stretch>
              <a:fillRect l="-18487" r="-18487"/>
            </a:stretch>
          </a:blipFill>
        </p:spPr>
        <p:txBody>
          <a:bodyPr/>
          <a:lstStyle/>
          <a:p>
            <a:endParaRPr lang="en-US"/>
          </a:p>
        </p:txBody>
      </p:sp>
      <p:grpSp>
        <p:nvGrpSpPr>
          <p:cNvPr id="7" name="Group 7"/>
          <p:cNvGrpSpPr/>
          <p:nvPr/>
        </p:nvGrpSpPr>
        <p:grpSpPr>
          <a:xfrm>
            <a:off x="-93720" y="9611929"/>
            <a:ext cx="7989642" cy="446471"/>
            <a:chOff x="0" y="0"/>
            <a:chExt cx="2785060" cy="155633"/>
          </a:xfrm>
        </p:grpSpPr>
        <p:sp>
          <p:nvSpPr>
            <p:cNvPr id="8" name="Freeform 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9" name="TextBox 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0" name="TextBox 10"/>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41</a:t>
            </a:r>
          </a:p>
        </p:txBody>
      </p:sp>
      <p:grpSp>
        <p:nvGrpSpPr>
          <p:cNvPr id="11" name="Group 11"/>
          <p:cNvGrpSpPr/>
          <p:nvPr/>
        </p:nvGrpSpPr>
        <p:grpSpPr>
          <a:xfrm>
            <a:off x="0" y="5225143"/>
            <a:ext cx="7772400" cy="464807"/>
            <a:chOff x="0" y="0"/>
            <a:chExt cx="2709333" cy="162024"/>
          </a:xfrm>
        </p:grpSpPr>
        <p:sp>
          <p:nvSpPr>
            <p:cNvPr id="12" name="Freeform 12"/>
            <p:cNvSpPr/>
            <p:nvPr/>
          </p:nvSpPr>
          <p:spPr>
            <a:xfrm>
              <a:off x="0" y="0"/>
              <a:ext cx="2709333" cy="162024"/>
            </a:xfrm>
            <a:custGeom>
              <a:avLst/>
              <a:gdLst/>
              <a:ahLst/>
              <a:cxnLst/>
              <a:rect l="l" t="t" r="r" b="b"/>
              <a:pathLst>
                <a:path w="2709333" h="162024">
                  <a:moveTo>
                    <a:pt x="0" y="0"/>
                  </a:moveTo>
                  <a:lnTo>
                    <a:pt x="2709333" y="0"/>
                  </a:lnTo>
                  <a:lnTo>
                    <a:pt x="2709333" y="162024"/>
                  </a:lnTo>
                  <a:lnTo>
                    <a:pt x="0" y="162024"/>
                  </a:lnTo>
                  <a:close/>
                </a:path>
              </a:pathLst>
            </a:custGeom>
            <a:solidFill>
              <a:srgbClr val="171717"/>
            </a:solidFill>
          </p:spPr>
          <p:txBody>
            <a:bodyPr/>
            <a:lstStyle/>
            <a:p>
              <a:endParaRPr lang="en-US"/>
            </a:p>
          </p:txBody>
        </p:sp>
        <p:sp>
          <p:nvSpPr>
            <p:cNvPr id="13" name="TextBox 13"/>
            <p:cNvSpPr txBox="1"/>
            <p:nvPr/>
          </p:nvSpPr>
          <p:spPr>
            <a:xfrm>
              <a:off x="0" y="-28575"/>
              <a:ext cx="2709333" cy="190599"/>
            </a:xfrm>
            <a:prstGeom prst="rect">
              <a:avLst/>
            </a:prstGeom>
          </p:spPr>
          <p:txBody>
            <a:bodyPr lIns="50800" tIns="50800" rIns="50800" bIns="50800" rtlCol="0" anchor="ctr"/>
            <a:lstStyle/>
            <a:p>
              <a:pPr algn="ctr">
                <a:lnSpc>
                  <a:spcPts val="1526"/>
                </a:lnSpc>
              </a:pPr>
              <a:endParaRPr/>
            </a:p>
          </p:txBody>
        </p:sp>
      </p:grpSp>
      <p:sp>
        <p:nvSpPr>
          <p:cNvPr id="14" name="TextBox 14"/>
          <p:cNvSpPr txBox="1"/>
          <p:nvPr/>
        </p:nvSpPr>
        <p:spPr>
          <a:xfrm>
            <a:off x="0" y="5290360"/>
            <a:ext cx="7772400"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EXPLORA LOS BARRIOS</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455026175"/>
              </p:ext>
            </p:extLst>
          </p:nvPr>
        </p:nvGraphicFramePr>
        <p:xfrm>
          <a:off x="304801" y="1828800"/>
          <a:ext cx="7239000" cy="7788663"/>
        </p:xfrm>
        <a:graphic>
          <a:graphicData uri="http://schemas.openxmlformats.org/drawingml/2006/table">
            <a:tbl>
              <a:tblPr/>
              <a:tblGrid>
                <a:gridCol w="1346751">
                  <a:extLst>
                    <a:ext uri="{9D8B030D-6E8A-4147-A177-3AD203B41FA5}">
                      <a16:colId xmlns:a16="http://schemas.microsoft.com/office/drawing/2014/main" val="20000"/>
                    </a:ext>
                  </a:extLst>
                </a:gridCol>
                <a:gridCol w="1731838">
                  <a:extLst>
                    <a:ext uri="{9D8B030D-6E8A-4147-A177-3AD203B41FA5}">
                      <a16:colId xmlns:a16="http://schemas.microsoft.com/office/drawing/2014/main" val="20001"/>
                    </a:ext>
                  </a:extLst>
                </a:gridCol>
                <a:gridCol w="1151348">
                  <a:extLst>
                    <a:ext uri="{9D8B030D-6E8A-4147-A177-3AD203B41FA5}">
                      <a16:colId xmlns:a16="http://schemas.microsoft.com/office/drawing/2014/main" val="20002"/>
                    </a:ext>
                  </a:extLst>
                </a:gridCol>
                <a:gridCol w="1054638">
                  <a:extLst>
                    <a:ext uri="{9D8B030D-6E8A-4147-A177-3AD203B41FA5}">
                      <a16:colId xmlns:a16="http://schemas.microsoft.com/office/drawing/2014/main" val="20003"/>
                    </a:ext>
                  </a:extLst>
                </a:gridCol>
                <a:gridCol w="998484">
                  <a:extLst>
                    <a:ext uri="{9D8B030D-6E8A-4147-A177-3AD203B41FA5}">
                      <a16:colId xmlns:a16="http://schemas.microsoft.com/office/drawing/2014/main" val="20004"/>
                    </a:ext>
                  </a:extLst>
                </a:gridCol>
                <a:gridCol w="955941">
                  <a:extLst>
                    <a:ext uri="{9D8B030D-6E8A-4147-A177-3AD203B41FA5}">
                      <a16:colId xmlns:a16="http://schemas.microsoft.com/office/drawing/2014/main" val="20005"/>
                    </a:ext>
                  </a:extLst>
                </a:gridCol>
              </a:tblGrid>
              <a:tr h="784098">
                <a:tc>
                  <a:txBody>
                    <a:bodyPr/>
                    <a:lstStyle/>
                    <a:p>
                      <a:pPr algn="ctr">
                        <a:lnSpc>
                          <a:spcPts val="1120"/>
                        </a:lnSpc>
                        <a:defRPr/>
                      </a:pP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120"/>
                        </a:lnSpc>
                        <a:defRPr/>
                      </a:pPr>
                      <a:r>
                        <a:rPr lang="en-US" sz="800">
                          <a:solidFill>
                            <a:srgbClr val="FFFFFF"/>
                          </a:solidFill>
                          <a:latin typeface="Montserrat Bold"/>
                        </a:rPr>
                        <a:t>QUIÉN CALIFICA</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737373"/>
                    </a:solidFill>
                  </a:tcPr>
                </a:tc>
                <a:tc>
                  <a:txBody>
                    <a:bodyPr/>
                    <a:lstStyle/>
                    <a:p>
                      <a:pPr algn="ctr">
                        <a:lnSpc>
                          <a:spcPts val="1120"/>
                        </a:lnSpc>
                        <a:defRPr/>
                      </a:pPr>
                      <a:r>
                        <a:rPr lang="en-US" sz="800">
                          <a:solidFill>
                            <a:srgbClr val="FFFFFF"/>
                          </a:solidFill>
                          <a:latin typeface="Montserrat Bold"/>
                        </a:rPr>
                        <a:t>PAGO INICIAL</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737373"/>
                    </a:solidFill>
                  </a:tcPr>
                </a:tc>
                <a:tc>
                  <a:txBody>
                    <a:bodyPr/>
                    <a:lstStyle/>
                    <a:p>
                      <a:pPr algn="ctr">
                        <a:lnSpc>
                          <a:spcPts val="1120"/>
                        </a:lnSpc>
                        <a:defRPr/>
                      </a:pPr>
                      <a:r>
                        <a:rPr lang="en-US" sz="600" spc="26" dirty="0">
                          <a:solidFill>
                            <a:srgbClr val="FFFFFF"/>
                          </a:solidFill>
                          <a:latin typeface="Montserrat Bold"/>
                        </a:rPr>
                        <a:t>HIPOTECA POR ADELANTADO</a:t>
                      </a:r>
                      <a:endParaRPr lang="en-US" sz="1000" dirty="0"/>
                    </a:p>
                    <a:p>
                      <a:pPr algn="ctr">
                        <a:lnSpc>
                          <a:spcPts val="1120"/>
                        </a:lnSpc>
                      </a:pPr>
                      <a:r>
                        <a:rPr lang="en-US" sz="600" spc="26" dirty="0">
                          <a:solidFill>
                            <a:srgbClr val="FFFFFF"/>
                          </a:solidFill>
                          <a:latin typeface="Montserrat Bold"/>
                        </a:rPr>
                        <a:t>SEGURO</a:t>
                      </a:r>
                      <a:endParaRPr lang="en-US" sz="800" spc="26" dirty="0">
                        <a:solidFill>
                          <a:srgbClr val="FFFFFF"/>
                        </a:solidFill>
                        <a:latin typeface="Montserrat Bold"/>
                      </a:endParaRP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737373"/>
                    </a:solidFill>
                  </a:tcPr>
                </a:tc>
                <a:tc>
                  <a:txBody>
                    <a:bodyPr/>
                    <a:lstStyle/>
                    <a:p>
                      <a:pPr algn="ctr">
                        <a:lnSpc>
                          <a:spcPts val="1120"/>
                        </a:lnSpc>
                        <a:defRPr/>
                      </a:pPr>
                      <a:r>
                        <a:rPr lang="en-US" sz="800" spc="26">
                          <a:solidFill>
                            <a:srgbClr val="FFFFFF"/>
                          </a:solidFill>
                          <a:latin typeface="Montserrat Bold"/>
                        </a:rPr>
                        <a:t>HIPOTECA MENSUAL</a:t>
                      </a:r>
                      <a:endParaRPr lang="en-US" sz="1100"/>
                    </a:p>
                    <a:p>
                      <a:pPr algn="ctr">
                        <a:lnSpc>
                          <a:spcPts val="1120"/>
                        </a:lnSpc>
                      </a:pPr>
                      <a:r>
                        <a:rPr lang="en-US" sz="800" spc="26">
                          <a:solidFill>
                            <a:srgbClr val="FFFFFF"/>
                          </a:solidFill>
                          <a:latin typeface="Montserrat Bold"/>
                        </a:rPr>
                        <a:t>SEGURO</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737373"/>
                    </a:solidFill>
                  </a:tcPr>
                </a:tc>
                <a:tc>
                  <a:txBody>
                    <a:bodyPr/>
                    <a:lstStyle/>
                    <a:p>
                      <a:pPr algn="ctr">
                        <a:lnSpc>
                          <a:spcPts val="1120"/>
                        </a:lnSpc>
                        <a:defRPr/>
                      </a:pPr>
                      <a:r>
                        <a:rPr lang="en-US" sz="600" spc="26" dirty="0">
                          <a:solidFill>
                            <a:srgbClr val="FFFFFF"/>
                          </a:solidFill>
                          <a:latin typeface="Montserrat Bold"/>
                        </a:rPr>
                        <a:t>MÍNIMO </a:t>
                      </a:r>
                      <a:endParaRPr lang="en-US" sz="1000" dirty="0"/>
                    </a:p>
                    <a:p>
                      <a:pPr algn="ctr">
                        <a:lnSpc>
                          <a:spcPts val="1120"/>
                        </a:lnSpc>
                      </a:pPr>
                      <a:r>
                        <a:rPr lang="en-US" sz="600" spc="26" dirty="0">
                          <a:solidFill>
                            <a:srgbClr val="FFFFFF"/>
                          </a:solidFill>
                          <a:latin typeface="Montserrat Bold"/>
                        </a:rPr>
                        <a:t>PUNTUACIÓN DE CRÉDITO</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737373"/>
                    </a:solidFill>
                  </a:tcPr>
                </a:tc>
                <a:extLst>
                  <a:ext uri="{0D108BD9-81ED-4DB2-BD59-A6C34878D82A}">
                    <a16:rowId xmlns:a16="http://schemas.microsoft.com/office/drawing/2014/main" val="10000"/>
                  </a:ext>
                </a:extLst>
              </a:tr>
              <a:tr h="1060445">
                <a:tc>
                  <a:txBody>
                    <a:bodyPr/>
                    <a:lstStyle/>
                    <a:p>
                      <a:pPr algn="ctr">
                        <a:lnSpc>
                          <a:spcPts val="1260"/>
                        </a:lnSpc>
                        <a:defRPr/>
                      </a:pPr>
                      <a:r>
                        <a:rPr lang="en-US" sz="900">
                          <a:solidFill>
                            <a:srgbClr val="000000"/>
                          </a:solidFill>
                          <a:latin typeface="Montserrat"/>
                        </a:rPr>
                        <a:t>VA</a:t>
                      </a:r>
                      <a:endParaRPr lang="en-US" sz="1100"/>
                    </a:p>
                    <a:p>
                      <a:pPr algn="ctr">
                        <a:lnSpc>
                          <a:spcPts val="1260"/>
                        </a:lnSpc>
                      </a:pPr>
                      <a:r>
                        <a:rPr lang="en-US" sz="900">
                          <a:solidFill>
                            <a:srgbClr val="000000"/>
                          </a:solidFill>
                          <a:latin typeface="Montserrat"/>
                        </a:rPr>
                        <a:t>Departamento de Asuntos de los Veteranos</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E9E5E2"/>
                    </a:solidFill>
                  </a:tcPr>
                </a:tc>
                <a:tc>
                  <a:txBody>
                    <a:bodyPr/>
                    <a:lstStyle/>
                    <a:p>
                      <a:pPr algn="ctr">
                        <a:lnSpc>
                          <a:spcPts val="1120"/>
                        </a:lnSpc>
                        <a:defRPr/>
                      </a:pPr>
                      <a:r>
                        <a:rPr lang="en-US" sz="800">
                          <a:solidFill>
                            <a:srgbClr val="000000"/>
                          </a:solidFill>
                          <a:latin typeface="Montserrat"/>
                        </a:rPr>
                        <a:t>Veteranos,</a:t>
                      </a:r>
                      <a:endParaRPr lang="en-US" sz="1100"/>
                    </a:p>
                    <a:p>
                      <a:pPr algn="ctr">
                        <a:lnSpc>
                          <a:spcPts val="1120"/>
                        </a:lnSpc>
                      </a:pPr>
                      <a:r>
                        <a:rPr lang="en-US" sz="800">
                          <a:solidFill>
                            <a:srgbClr val="000000"/>
                          </a:solidFill>
                          <a:latin typeface="Montserrat"/>
                        </a:rPr>
                        <a:t>Personal con</a:t>
                      </a:r>
                    </a:p>
                    <a:p>
                      <a:pPr algn="ctr">
                        <a:lnSpc>
                          <a:spcPts val="1120"/>
                        </a:lnSpc>
                      </a:pPr>
                      <a:r>
                        <a:rPr lang="en-US" sz="800">
                          <a:solidFill>
                            <a:srgbClr val="000000"/>
                          </a:solidFill>
                          <a:latin typeface="Montserrat"/>
                        </a:rPr>
                        <a:t>baja honorable,</a:t>
                      </a:r>
                    </a:p>
                    <a:p>
                      <a:pPr algn="ctr">
                        <a:lnSpc>
                          <a:spcPts val="1120"/>
                        </a:lnSpc>
                      </a:pPr>
                      <a:r>
                        <a:rPr lang="en-US" sz="800">
                          <a:solidFill>
                            <a:srgbClr val="000000"/>
                          </a:solidFill>
                          <a:latin typeface="Montserrat"/>
                        </a:rPr>
                        <a:t>Reservistas y</a:t>
                      </a:r>
                    </a:p>
                    <a:p>
                      <a:pPr algn="ctr">
                        <a:lnSpc>
                          <a:spcPts val="1120"/>
                        </a:lnSpc>
                      </a:pPr>
                      <a:r>
                        <a:rPr lang="en-US" sz="800">
                          <a:solidFill>
                            <a:srgbClr val="000000"/>
                          </a:solidFill>
                          <a:latin typeface="Montserrat"/>
                        </a:rPr>
                        <a:t>Guardia Nacional,</a:t>
                      </a:r>
                    </a:p>
                    <a:p>
                      <a:pPr algn="ctr">
                        <a:lnSpc>
                          <a:spcPts val="1120"/>
                        </a:lnSpc>
                      </a:pPr>
                      <a:r>
                        <a:rPr lang="en-US" sz="800">
                          <a:solidFill>
                            <a:srgbClr val="000000"/>
                          </a:solidFill>
                          <a:latin typeface="Montserrat"/>
                        </a:rPr>
                        <a:t>Cónyuges supervivientes</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Montserrat"/>
                        </a:rPr>
                        <a:t>NINGUNA</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Montserrat"/>
                        </a:rPr>
                        <a:t>NINGUNA</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Montserrat"/>
                        </a:rPr>
                        <a:t>NINGUNA</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Montserrat"/>
                        </a:rPr>
                        <a:t>580</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1060445">
                <a:tc>
                  <a:txBody>
                    <a:bodyPr/>
                    <a:lstStyle/>
                    <a:p>
                      <a:pPr algn="ctr">
                        <a:lnSpc>
                          <a:spcPts val="1260"/>
                        </a:lnSpc>
                        <a:defRPr/>
                      </a:pPr>
                      <a:r>
                        <a:rPr lang="en-US" sz="900">
                          <a:solidFill>
                            <a:srgbClr val="000000"/>
                          </a:solidFill>
                          <a:latin typeface="Montserrat"/>
                        </a:rPr>
                        <a:t>USDA</a:t>
                      </a:r>
                      <a:endParaRPr lang="en-US" sz="1100"/>
                    </a:p>
                    <a:p>
                      <a:pPr algn="ctr">
                        <a:lnSpc>
                          <a:spcPts val="1260"/>
                        </a:lnSpc>
                      </a:pPr>
                      <a:r>
                        <a:rPr lang="en-US" sz="900">
                          <a:solidFill>
                            <a:srgbClr val="000000"/>
                          </a:solidFill>
                          <a:latin typeface="Montserrat"/>
                        </a:rPr>
                        <a:t>Departamento de Agricultura</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E9E5E2"/>
                    </a:solidFill>
                  </a:tcPr>
                </a:tc>
                <a:tc>
                  <a:txBody>
                    <a:bodyPr/>
                    <a:lstStyle/>
                    <a:p>
                      <a:pPr algn="ctr">
                        <a:lnSpc>
                          <a:spcPts val="1400"/>
                        </a:lnSpc>
                        <a:defRPr/>
                      </a:pPr>
                      <a:r>
                        <a:rPr lang="en-US" sz="1000">
                          <a:solidFill>
                            <a:srgbClr val="000000"/>
                          </a:solidFill>
                          <a:latin typeface="Montserrat"/>
                        </a:rPr>
                        <a:t>Alguien que compra una casa en una zona designada por el USDA</a:t>
                      </a:r>
                      <a:endParaRPr lang="en-US" sz="1100"/>
                    </a:p>
                    <a:p>
                      <a:pPr algn="ctr">
                        <a:lnSpc>
                          <a:spcPts val="1400"/>
                        </a:lnSpc>
                      </a:pPr>
                      <a:r>
                        <a:rPr lang="en-US" sz="1000">
                          <a:solidFill>
                            <a:srgbClr val="000000"/>
                          </a:solidFill>
                          <a:latin typeface="Montserrat"/>
                        </a:rPr>
                        <a:t>zona rural.</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Montserrat"/>
                        </a:rPr>
                        <a:t>NINGUNA</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120"/>
                        </a:lnSpc>
                        <a:defRPr/>
                      </a:pPr>
                      <a:r>
                        <a:rPr lang="en-US" sz="800">
                          <a:solidFill>
                            <a:srgbClr val="000000"/>
                          </a:solidFill>
                          <a:latin typeface="Montserrat"/>
                        </a:rPr>
                        <a:t>2% del préstamo</a:t>
                      </a:r>
                      <a:endParaRPr lang="en-US" sz="1100"/>
                    </a:p>
                    <a:p>
                      <a:pPr algn="ctr">
                        <a:lnSpc>
                          <a:spcPts val="1120"/>
                        </a:lnSpc>
                      </a:pPr>
                      <a:r>
                        <a:rPr lang="en-US" sz="800">
                          <a:solidFill>
                            <a:srgbClr val="000000"/>
                          </a:solidFill>
                          <a:latin typeface="Montserrat"/>
                        </a:rPr>
                        <a:t>Importe. Puede acumularse al importe del préstamo.</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Montserrat"/>
                        </a:rPr>
                        <a:t>REQUERIDO</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Montserrat"/>
                        </a:rPr>
                        <a:t>640</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978478">
                <a:tc>
                  <a:txBody>
                    <a:bodyPr/>
                    <a:lstStyle/>
                    <a:p>
                      <a:pPr algn="ctr">
                        <a:lnSpc>
                          <a:spcPts val="1260"/>
                        </a:lnSpc>
                        <a:defRPr/>
                      </a:pPr>
                      <a:r>
                        <a:rPr lang="en-US" sz="900">
                          <a:solidFill>
                            <a:srgbClr val="000000"/>
                          </a:solidFill>
                          <a:latin typeface="Montserrat"/>
                        </a:rPr>
                        <a:t>FHA</a:t>
                      </a:r>
                      <a:endParaRPr lang="en-US" sz="1100"/>
                    </a:p>
                    <a:p>
                      <a:pPr algn="ctr">
                        <a:lnSpc>
                          <a:spcPts val="1260"/>
                        </a:lnSpc>
                      </a:pPr>
                      <a:r>
                        <a:rPr lang="en-US" sz="900">
                          <a:solidFill>
                            <a:srgbClr val="000000"/>
                          </a:solidFill>
                          <a:latin typeface="Montserrat"/>
                        </a:rPr>
                        <a:t>Administración Federal de la Vivienda</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E9E5E2"/>
                    </a:solidFill>
                  </a:tcPr>
                </a:tc>
                <a:tc>
                  <a:txBody>
                    <a:bodyPr/>
                    <a:lstStyle/>
                    <a:p>
                      <a:pPr algn="ctr">
                        <a:lnSpc>
                          <a:spcPts val="1400"/>
                        </a:lnSpc>
                        <a:defRPr/>
                      </a:pPr>
                      <a:r>
                        <a:rPr lang="en-US" sz="1000">
                          <a:solidFill>
                            <a:srgbClr val="000000"/>
                          </a:solidFill>
                          <a:latin typeface="Montserrat"/>
                        </a:rPr>
                        <a:t>Cualquier persona que</a:t>
                      </a:r>
                      <a:endParaRPr lang="en-US" sz="1100"/>
                    </a:p>
                    <a:p>
                      <a:pPr algn="ctr">
                        <a:lnSpc>
                          <a:spcPts val="1400"/>
                        </a:lnSpc>
                      </a:pPr>
                      <a:r>
                        <a:rPr lang="en-US" sz="1000">
                          <a:solidFill>
                            <a:srgbClr val="000000"/>
                          </a:solidFill>
                          <a:latin typeface="Montserrat"/>
                        </a:rPr>
                        <a:t>cumple el mínimo</a:t>
                      </a:r>
                    </a:p>
                    <a:p>
                      <a:pPr algn="ctr">
                        <a:lnSpc>
                          <a:spcPts val="1400"/>
                        </a:lnSpc>
                      </a:pPr>
                      <a:r>
                        <a:rPr lang="en-US" sz="1000">
                          <a:solidFill>
                            <a:srgbClr val="000000"/>
                          </a:solidFill>
                          <a:latin typeface="Montserrat"/>
                        </a:rPr>
                        <a:t>crédito e ingresos</a:t>
                      </a:r>
                    </a:p>
                    <a:p>
                      <a:pPr algn="ctr">
                        <a:lnSpc>
                          <a:spcPts val="1400"/>
                        </a:lnSpc>
                      </a:pPr>
                      <a:r>
                        <a:rPr lang="en-US" sz="1000">
                          <a:solidFill>
                            <a:srgbClr val="000000"/>
                          </a:solidFill>
                          <a:latin typeface="Montserrat"/>
                        </a:rPr>
                        <a:t>niveles. </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Montserrat"/>
                        </a:rPr>
                        <a:t>Al menos el 3,5% del precio de compra</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Montserrat"/>
                        </a:rPr>
                        <a:t>1,75% del préstamo</a:t>
                      </a:r>
                      <a:endParaRPr lang="en-US" sz="1100"/>
                    </a:p>
                    <a:p>
                      <a:pPr algn="ctr">
                        <a:lnSpc>
                          <a:spcPts val="1400"/>
                        </a:lnSpc>
                      </a:pPr>
                      <a:r>
                        <a:rPr lang="en-US" sz="1000">
                          <a:solidFill>
                            <a:srgbClr val="000000"/>
                          </a:solidFill>
                          <a:latin typeface="Montserrat"/>
                        </a:rPr>
                        <a:t>importe</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Montserrat"/>
                        </a:rPr>
                        <a:t>REQUERIDO</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Montserrat"/>
                        </a:rPr>
                        <a:t>580-640</a:t>
                      </a:r>
                      <a:endParaRPr lang="en-US" sz="1100" dirty="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1060445">
                <a:tc>
                  <a:txBody>
                    <a:bodyPr/>
                    <a:lstStyle/>
                    <a:p>
                      <a:pPr algn="ctr">
                        <a:lnSpc>
                          <a:spcPts val="1260"/>
                        </a:lnSpc>
                        <a:defRPr/>
                      </a:pPr>
                      <a:r>
                        <a:rPr lang="en-US" sz="900">
                          <a:solidFill>
                            <a:srgbClr val="000000"/>
                          </a:solidFill>
                          <a:latin typeface="Montserrat"/>
                        </a:rPr>
                        <a:t>203K</a:t>
                      </a:r>
                      <a:endParaRPr lang="en-US" sz="1100"/>
                    </a:p>
                    <a:p>
                      <a:pPr algn="ctr">
                        <a:lnSpc>
                          <a:spcPts val="1260"/>
                        </a:lnSpc>
                      </a:pPr>
                      <a:r>
                        <a:rPr lang="en-US" sz="900">
                          <a:solidFill>
                            <a:srgbClr val="000000"/>
                          </a:solidFill>
                          <a:latin typeface="Montserrat"/>
                        </a:rPr>
                        <a:t>Administración Federal de la Vivienda</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E9E5E2"/>
                    </a:solidFill>
                  </a:tcPr>
                </a:tc>
                <a:tc>
                  <a:txBody>
                    <a:bodyPr/>
                    <a:lstStyle/>
                    <a:p>
                      <a:pPr algn="ctr">
                        <a:lnSpc>
                          <a:spcPts val="1120"/>
                        </a:lnSpc>
                        <a:defRPr/>
                      </a:pPr>
                      <a:r>
                        <a:rPr lang="en-US" sz="800">
                          <a:solidFill>
                            <a:srgbClr val="000000"/>
                          </a:solidFill>
                          <a:latin typeface="Montserrat"/>
                        </a:rPr>
                        <a:t>Cualquiera que</a:t>
                      </a:r>
                      <a:endParaRPr lang="en-US" sz="1100"/>
                    </a:p>
                    <a:p>
                      <a:pPr algn="ctr">
                        <a:lnSpc>
                          <a:spcPts val="1120"/>
                        </a:lnSpc>
                      </a:pPr>
                      <a:r>
                        <a:rPr lang="en-US" sz="800">
                          <a:solidFill>
                            <a:srgbClr val="000000"/>
                          </a:solidFill>
                          <a:latin typeface="Montserrat"/>
                        </a:rPr>
                        <a:t>planea comprar</a:t>
                      </a:r>
                    </a:p>
                    <a:p>
                      <a:pPr algn="ctr">
                        <a:lnSpc>
                          <a:spcPts val="1120"/>
                        </a:lnSpc>
                      </a:pPr>
                      <a:r>
                        <a:rPr lang="en-US" sz="800">
                          <a:solidFill>
                            <a:srgbClr val="000000"/>
                          </a:solidFill>
                          <a:latin typeface="Montserrat"/>
                        </a:rPr>
                        <a:t>una casa para arreglar o necesita renovar su casa y cumple los requisitos de crédito e ingresos</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Montserrat"/>
                        </a:rPr>
                        <a:t>Al menos el 3,5</a:t>
                      </a:r>
                      <a:endParaRPr lang="en-US" sz="1100"/>
                    </a:p>
                    <a:p>
                      <a:pPr algn="ctr">
                        <a:lnSpc>
                          <a:spcPts val="1260"/>
                        </a:lnSpc>
                      </a:pPr>
                      <a:r>
                        <a:rPr lang="en-US" sz="900">
                          <a:solidFill>
                            <a:srgbClr val="000000"/>
                          </a:solidFill>
                          <a:latin typeface="Montserrat"/>
                        </a:rPr>
                        <a:t>del precio de compra</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Montserrat"/>
                        </a:rPr>
                        <a:t>1,75% del préstamo</a:t>
                      </a:r>
                      <a:endParaRPr lang="en-US" sz="1100"/>
                    </a:p>
                    <a:p>
                      <a:pPr algn="ctr">
                        <a:lnSpc>
                          <a:spcPts val="1400"/>
                        </a:lnSpc>
                      </a:pPr>
                      <a:r>
                        <a:rPr lang="en-US" sz="1000">
                          <a:solidFill>
                            <a:srgbClr val="000000"/>
                          </a:solidFill>
                          <a:latin typeface="Montserrat"/>
                        </a:rPr>
                        <a:t>importe</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Montserrat"/>
                        </a:rPr>
                        <a:t>REQUERIDO</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Montserrat"/>
                        </a:rPr>
                        <a:t>580-640</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1474774">
                <a:tc>
                  <a:txBody>
                    <a:bodyPr/>
                    <a:lstStyle/>
                    <a:p>
                      <a:pPr algn="ctr">
                        <a:lnSpc>
                          <a:spcPts val="1260"/>
                        </a:lnSpc>
                        <a:defRPr/>
                      </a:pPr>
                      <a:r>
                        <a:rPr lang="en-US" sz="900">
                          <a:solidFill>
                            <a:srgbClr val="000000"/>
                          </a:solidFill>
                          <a:latin typeface="Montserrat"/>
                        </a:rPr>
                        <a:t>CONVENCIONAL 97</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E9E5E2"/>
                    </a:solidFill>
                  </a:tcPr>
                </a:tc>
                <a:tc>
                  <a:txBody>
                    <a:bodyPr/>
                    <a:lstStyle/>
                    <a:p>
                      <a:pPr algn="ctr">
                        <a:lnSpc>
                          <a:spcPts val="1120"/>
                        </a:lnSpc>
                        <a:defRPr/>
                      </a:pPr>
                      <a:r>
                        <a:rPr lang="en-US" sz="800">
                          <a:solidFill>
                            <a:srgbClr val="000000"/>
                          </a:solidFill>
                          <a:latin typeface="Montserrat"/>
                        </a:rPr>
                        <a:t>Dependiendo del programa, los compradores de vivienda por primera vez disponibles (un comprador que no ha sido propietario en los últimos tres años) pueden poner un 3% de entrada con un programa Convencional 97.</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Montserrat"/>
                        </a:rPr>
                        <a:t>Varía entre el 3% y el 20% del precio de compra</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Montserrat"/>
                        </a:rPr>
                        <a:t>NINGUNA</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Montserrat"/>
                        </a:rPr>
                        <a:t>REQUERIDO</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Montserrat"/>
                        </a:rPr>
                        <a:t>620</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1282471">
                <a:tc>
                  <a:txBody>
                    <a:bodyPr/>
                    <a:lstStyle/>
                    <a:p>
                      <a:pPr algn="ctr">
                        <a:lnSpc>
                          <a:spcPts val="1260"/>
                        </a:lnSpc>
                        <a:defRPr/>
                      </a:pPr>
                      <a:r>
                        <a:rPr lang="en-US" sz="900" spc="29" dirty="0">
                          <a:solidFill>
                            <a:srgbClr val="000000"/>
                          </a:solidFill>
                          <a:latin typeface="Montserrat"/>
                        </a:rPr>
                        <a:t>SMART PLUS SELECTOS</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solidFill>
                      <a:srgbClr val="E9E5E2"/>
                    </a:solidFill>
                  </a:tcPr>
                </a:tc>
                <a:tc>
                  <a:txBody>
                    <a:bodyPr/>
                    <a:lstStyle/>
                    <a:p>
                      <a:pPr algn="ctr">
                        <a:lnSpc>
                          <a:spcPts val="1400"/>
                        </a:lnSpc>
                        <a:defRPr/>
                      </a:pPr>
                      <a:r>
                        <a:rPr lang="en-US" sz="1000" dirty="0" err="1">
                          <a:solidFill>
                            <a:srgbClr val="000000"/>
                          </a:solidFill>
                          <a:latin typeface="Montserrat"/>
                        </a:rPr>
                        <a:t>Cualquier</a:t>
                      </a:r>
                      <a:r>
                        <a:rPr lang="en-US" sz="1000" dirty="0">
                          <a:solidFill>
                            <a:srgbClr val="000000"/>
                          </a:solidFill>
                          <a:latin typeface="Montserrat"/>
                        </a:rPr>
                        <a:t> persona que</a:t>
                      </a:r>
                      <a:endParaRPr lang="en-US" sz="1100" dirty="0"/>
                    </a:p>
                    <a:p>
                      <a:pPr algn="ctr">
                        <a:lnSpc>
                          <a:spcPts val="1400"/>
                        </a:lnSpc>
                      </a:pPr>
                      <a:r>
                        <a:rPr lang="en-US" sz="1000" dirty="0" err="1">
                          <a:solidFill>
                            <a:srgbClr val="000000"/>
                          </a:solidFill>
                          <a:latin typeface="Montserrat"/>
                        </a:rPr>
                        <a:t>cumple</a:t>
                      </a:r>
                      <a:r>
                        <a:rPr lang="en-US" sz="1000" dirty="0">
                          <a:solidFill>
                            <a:srgbClr val="000000"/>
                          </a:solidFill>
                          <a:latin typeface="Montserrat"/>
                        </a:rPr>
                        <a:t> </a:t>
                      </a:r>
                      <a:r>
                        <a:rPr lang="en-US" sz="1000" dirty="0" err="1">
                          <a:solidFill>
                            <a:srgbClr val="000000"/>
                          </a:solidFill>
                          <a:latin typeface="Montserrat"/>
                        </a:rPr>
                        <a:t>los</a:t>
                      </a:r>
                      <a:r>
                        <a:rPr lang="en-US" sz="1000" dirty="0">
                          <a:solidFill>
                            <a:srgbClr val="000000"/>
                          </a:solidFill>
                          <a:latin typeface="Montserrat"/>
                        </a:rPr>
                        <a:t> </a:t>
                      </a:r>
                      <a:r>
                        <a:rPr lang="en-US" sz="1000" dirty="0" err="1">
                          <a:solidFill>
                            <a:srgbClr val="000000"/>
                          </a:solidFill>
                          <a:latin typeface="Montserrat"/>
                        </a:rPr>
                        <a:t>requisitos</a:t>
                      </a:r>
                      <a:r>
                        <a:rPr lang="en-US" sz="1000" dirty="0">
                          <a:solidFill>
                            <a:srgbClr val="000000"/>
                          </a:solidFill>
                          <a:latin typeface="Montserrat"/>
                        </a:rPr>
                        <a:t> de </a:t>
                      </a:r>
                      <a:r>
                        <a:rPr lang="en-US" sz="1000" dirty="0" err="1">
                          <a:solidFill>
                            <a:srgbClr val="000000"/>
                          </a:solidFill>
                          <a:latin typeface="Montserrat"/>
                        </a:rPr>
                        <a:t>crédito</a:t>
                      </a:r>
                      <a:r>
                        <a:rPr lang="en-US" sz="1000" dirty="0">
                          <a:solidFill>
                            <a:srgbClr val="000000"/>
                          </a:solidFill>
                          <a:latin typeface="Montserrat"/>
                        </a:rPr>
                        <a:t>, </a:t>
                      </a:r>
                      <a:r>
                        <a:rPr lang="en-US" sz="1000" dirty="0" err="1">
                          <a:solidFill>
                            <a:srgbClr val="000000"/>
                          </a:solidFill>
                          <a:latin typeface="Montserrat"/>
                        </a:rPr>
                        <a:t>ingresos</a:t>
                      </a:r>
                      <a:r>
                        <a:rPr lang="en-US" sz="1000" dirty="0">
                          <a:solidFill>
                            <a:srgbClr val="000000"/>
                          </a:solidFill>
                          <a:latin typeface="Montserrat"/>
                        </a:rPr>
                        <a:t> y </a:t>
                      </a:r>
                      <a:r>
                        <a:rPr lang="en-US" sz="1000" dirty="0" err="1">
                          <a:solidFill>
                            <a:srgbClr val="000000"/>
                          </a:solidFill>
                          <a:latin typeface="Montserrat"/>
                        </a:rPr>
                        <a:t>nivel</a:t>
                      </a:r>
                      <a:r>
                        <a:rPr lang="en-US" sz="1000" dirty="0">
                          <a:solidFill>
                            <a:srgbClr val="000000"/>
                          </a:solidFill>
                          <a:latin typeface="Montserrat"/>
                        </a:rPr>
                        <a:t> de </a:t>
                      </a:r>
                      <a:r>
                        <a:rPr lang="en-US" sz="1000" dirty="0" err="1">
                          <a:solidFill>
                            <a:srgbClr val="000000"/>
                          </a:solidFill>
                          <a:latin typeface="Montserrat"/>
                        </a:rPr>
                        <a:t>endeudamiento</a:t>
                      </a:r>
                      <a:r>
                        <a:rPr lang="en-US" sz="1000" dirty="0">
                          <a:solidFill>
                            <a:srgbClr val="000000"/>
                          </a:solidFill>
                          <a:latin typeface="Montserrat"/>
                        </a:rPr>
                        <a:t> del </a:t>
                      </a:r>
                      <a:r>
                        <a:rPr lang="en-US" sz="1000" dirty="0" err="1">
                          <a:solidFill>
                            <a:srgbClr val="000000"/>
                          </a:solidFill>
                          <a:latin typeface="Montserrat"/>
                        </a:rPr>
                        <a:t>prestamista</a:t>
                      </a:r>
                      <a:endParaRPr lang="en-US" sz="1000" dirty="0">
                        <a:solidFill>
                          <a:srgbClr val="000000"/>
                        </a:solidFill>
                        <a:latin typeface="Montserrat"/>
                      </a:endParaRP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120"/>
                        </a:lnSpc>
                        <a:defRPr/>
                      </a:pPr>
                      <a:r>
                        <a:rPr lang="en-US" sz="800">
                          <a:solidFill>
                            <a:srgbClr val="000000"/>
                          </a:solidFill>
                          <a:latin typeface="Montserrat"/>
                        </a:rPr>
                        <a:t>Varía del 3% al 20%,</a:t>
                      </a:r>
                      <a:endParaRPr lang="en-US" sz="1100"/>
                    </a:p>
                    <a:p>
                      <a:pPr algn="ctr">
                        <a:lnSpc>
                          <a:spcPts val="1120"/>
                        </a:lnSpc>
                      </a:pPr>
                      <a:r>
                        <a:rPr lang="en-US" sz="800">
                          <a:solidFill>
                            <a:srgbClr val="000000"/>
                          </a:solidFill>
                          <a:latin typeface="Montserrat"/>
                        </a:rPr>
                        <a:t>pero suele oscilar entre el 5 y el 20%</a:t>
                      </a:r>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Montserrat"/>
                        </a:rPr>
                        <a:t>NINGUNA</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Montserrat"/>
                        </a:rPr>
                        <a:t>REQUERIDO</a:t>
                      </a:r>
                      <a:endParaRPr lang="en-US" sz="110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tc>
                  <a:txBody>
                    <a:bodyPr/>
                    <a:lstStyle/>
                    <a:p>
                      <a:pPr algn="ctr">
                        <a:lnSpc>
                          <a:spcPts val="1540"/>
                        </a:lnSpc>
                        <a:defRPr/>
                      </a:pPr>
                      <a:r>
                        <a:rPr lang="en-US" sz="1100" dirty="0">
                          <a:solidFill>
                            <a:srgbClr val="000000"/>
                          </a:solidFill>
                          <a:latin typeface="Montserrat"/>
                        </a:rPr>
                        <a:t>620</a:t>
                      </a:r>
                      <a:endParaRPr lang="en-US" sz="1100" dirty="0"/>
                    </a:p>
                  </a:txBody>
                  <a:tcPr marL="123825" marR="123825" marT="123825" marB="123825" anchor="ctr">
                    <a:lnL w="8467" cap="flat" cmpd="sng" algn="ctr">
                      <a:solidFill>
                        <a:srgbClr val="A6A6A6"/>
                      </a:solidFill>
                      <a:prstDash val="solid"/>
                      <a:round/>
                      <a:headEnd type="none" w="med" len="med"/>
                      <a:tailEnd type="none" w="med" len="med"/>
                    </a:lnL>
                    <a:lnR w="8467" cap="flat" cmpd="sng" algn="ctr">
                      <a:solidFill>
                        <a:srgbClr val="A6A6A6"/>
                      </a:solidFill>
                      <a:prstDash val="solid"/>
                      <a:round/>
                      <a:headEnd type="none" w="med" len="med"/>
                      <a:tailEnd type="none" w="med" len="med"/>
                    </a:lnR>
                    <a:lnT w="8467" cap="flat" cmpd="sng" algn="ctr">
                      <a:solidFill>
                        <a:srgbClr val="A6A6A6"/>
                      </a:solidFill>
                      <a:prstDash val="solid"/>
                      <a:round/>
                      <a:headEnd type="none" w="med" len="med"/>
                      <a:tailEnd type="none" w="med" len="med"/>
                    </a:lnT>
                    <a:lnB w="8467"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3" name="Group 3"/>
          <p:cNvGrpSpPr/>
          <p:nvPr/>
        </p:nvGrpSpPr>
        <p:grpSpPr>
          <a:xfrm>
            <a:off x="463270" y="312433"/>
            <a:ext cx="6856184" cy="464807"/>
            <a:chOff x="0" y="0"/>
            <a:chExt cx="2389955" cy="162024"/>
          </a:xfrm>
        </p:grpSpPr>
        <p:sp>
          <p:nvSpPr>
            <p:cNvPr id="4" name="Freeform 4"/>
            <p:cNvSpPr/>
            <p:nvPr/>
          </p:nvSpPr>
          <p:spPr>
            <a:xfrm>
              <a:off x="0" y="0"/>
              <a:ext cx="2389955" cy="162024"/>
            </a:xfrm>
            <a:custGeom>
              <a:avLst/>
              <a:gdLst/>
              <a:ahLst/>
              <a:cxnLst/>
              <a:rect l="l" t="t" r="r" b="b"/>
              <a:pathLst>
                <a:path w="2389955" h="162024">
                  <a:moveTo>
                    <a:pt x="0" y="0"/>
                  </a:moveTo>
                  <a:lnTo>
                    <a:pt x="2389955" y="0"/>
                  </a:lnTo>
                  <a:lnTo>
                    <a:pt x="2389955" y="162024"/>
                  </a:lnTo>
                  <a:lnTo>
                    <a:pt x="0" y="162024"/>
                  </a:lnTo>
                  <a:close/>
                </a:path>
              </a:pathLst>
            </a:custGeom>
            <a:solidFill>
              <a:srgbClr val="171717"/>
            </a:solidFill>
          </p:spPr>
          <p:txBody>
            <a:bodyPr/>
            <a:lstStyle/>
            <a:p>
              <a:endParaRPr lang="en-US"/>
            </a:p>
          </p:txBody>
        </p:sp>
        <p:sp>
          <p:nvSpPr>
            <p:cNvPr id="5" name="TextBox 5"/>
            <p:cNvSpPr txBox="1"/>
            <p:nvPr/>
          </p:nvSpPr>
          <p:spPr>
            <a:xfrm>
              <a:off x="0" y="-28575"/>
              <a:ext cx="2389955" cy="190599"/>
            </a:xfrm>
            <a:prstGeom prst="rect">
              <a:avLst/>
            </a:prstGeom>
          </p:spPr>
          <p:txBody>
            <a:bodyPr lIns="50800" tIns="50800" rIns="50800" bIns="50800" rtlCol="0" anchor="ctr"/>
            <a:lstStyle/>
            <a:p>
              <a:pPr algn="ctr">
                <a:lnSpc>
                  <a:spcPts val="1526"/>
                </a:lnSpc>
              </a:pPr>
              <a:endParaRPr/>
            </a:p>
          </p:txBody>
        </p:sp>
      </p:grpSp>
      <p:sp>
        <p:nvSpPr>
          <p:cNvPr id="6" name="TextBox 6"/>
          <p:cNvSpPr txBox="1"/>
          <p:nvPr/>
        </p:nvSpPr>
        <p:spPr>
          <a:xfrm>
            <a:off x="777240" y="388951"/>
            <a:ext cx="6217920"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TIPOS DE PRÉSTAMOS HIPOTECARIOS</a:t>
            </a:r>
          </a:p>
        </p:txBody>
      </p:sp>
      <p:grpSp>
        <p:nvGrpSpPr>
          <p:cNvPr id="7" name="Group 7"/>
          <p:cNvGrpSpPr/>
          <p:nvPr/>
        </p:nvGrpSpPr>
        <p:grpSpPr>
          <a:xfrm>
            <a:off x="-93720" y="9611929"/>
            <a:ext cx="7989642" cy="446471"/>
            <a:chOff x="0" y="0"/>
            <a:chExt cx="2785060" cy="155633"/>
          </a:xfrm>
        </p:grpSpPr>
        <p:sp>
          <p:nvSpPr>
            <p:cNvPr id="8" name="Freeform 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9" name="TextBox 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0" name="TextBox 10"/>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42</a:t>
            </a:r>
          </a:p>
        </p:txBody>
      </p:sp>
      <p:sp>
        <p:nvSpPr>
          <p:cNvPr id="11" name="TextBox 11"/>
          <p:cNvSpPr txBox="1"/>
          <p:nvPr/>
        </p:nvSpPr>
        <p:spPr>
          <a:xfrm>
            <a:off x="450215" y="906574"/>
            <a:ext cx="6869239" cy="879536"/>
          </a:xfrm>
          <a:prstGeom prst="rect">
            <a:avLst/>
          </a:prstGeom>
        </p:spPr>
        <p:txBody>
          <a:bodyPr lIns="0" tIns="0" rIns="0" bIns="0" rtlCol="0" anchor="t">
            <a:spAutoFit/>
          </a:bodyPr>
          <a:lstStyle/>
          <a:p>
            <a:pPr algn="just">
              <a:lnSpc>
                <a:spcPts val="1400"/>
              </a:lnSpc>
            </a:pPr>
            <a:r>
              <a:rPr lang="en-US" sz="1000" dirty="0">
                <a:solidFill>
                  <a:srgbClr val="000000"/>
                </a:solidFill>
                <a:latin typeface="Georgia Pro Italics"/>
              </a:rPr>
              <a:t>La </a:t>
            </a:r>
            <a:r>
              <a:rPr lang="en-US" sz="1000" dirty="0" err="1">
                <a:solidFill>
                  <a:srgbClr val="000000"/>
                </a:solidFill>
                <a:latin typeface="Georgia Pro Italics"/>
              </a:rPr>
              <a:t>financiación</a:t>
            </a:r>
            <a:r>
              <a:rPr lang="en-US" sz="1000" dirty="0">
                <a:solidFill>
                  <a:srgbClr val="000000"/>
                </a:solidFill>
                <a:latin typeface="Georgia Pro Italics"/>
              </a:rPr>
              <a:t> es </a:t>
            </a:r>
            <a:r>
              <a:rPr lang="en-US" sz="1000" dirty="0" err="1">
                <a:solidFill>
                  <a:srgbClr val="000000"/>
                </a:solidFill>
                <a:latin typeface="Georgia Pro Italics"/>
              </a:rPr>
              <a:t>una</a:t>
            </a:r>
            <a:r>
              <a:rPr lang="en-US" sz="1000" dirty="0">
                <a:solidFill>
                  <a:srgbClr val="000000"/>
                </a:solidFill>
                <a:latin typeface="Georgia Pro Italics"/>
              </a:rPr>
              <a:t> de las </a:t>
            </a:r>
            <a:r>
              <a:rPr lang="en-US" sz="1000" dirty="0" err="1">
                <a:solidFill>
                  <a:srgbClr val="000000"/>
                </a:solidFill>
                <a:latin typeface="Georgia Pro Italics"/>
              </a:rPr>
              <a:t>grandes</a:t>
            </a:r>
            <a:r>
              <a:rPr lang="en-US" sz="1000" dirty="0">
                <a:solidFill>
                  <a:srgbClr val="000000"/>
                </a:solidFill>
                <a:latin typeface="Georgia Pro Italics"/>
              </a:rPr>
              <a:t> </a:t>
            </a:r>
            <a:r>
              <a:rPr lang="en-US" sz="1000" dirty="0" err="1">
                <a:solidFill>
                  <a:srgbClr val="000000"/>
                </a:solidFill>
                <a:latin typeface="Georgia Pro Italics"/>
              </a:rPr>
              <a:t>preocupaciones</a:t>
            </a:r>
            <a:r>
              <a:rPr lang="en-US" sz="1000" dirty="0">
                <a:solidFill>
                  <a:srgbClr val="000000"/>
                </a:solidFill>
                <a:latin typeface="Georgia Pro Italics"/>
              </a:rPr>
              <a:t> de </a:t>
            </a:r>
            <a:r>
              <a:rPr lang="en-US" sz="1000" dirty="0" err="1">
                <a:solidFill>
                  <a:srgbClr val="000000"/>
                </a:solidFill>
                <a:latin typeface="Georgia Pro Italics"/>
              </a:rPr>
              <a:t>los</a:t>
            </a:r>
            <a:r>
              <a:rPr lang="en-US" sz="1000" dirty="0">
                <a:solidFill>
                  <a:srgbClr val="000000"/>
                </a:solidFill>
                <a:latin typeface="Georgia Pro Italics"/>
              </a:rPr>
              <a:t> </a:t>
            </a:r>
            <a:r>
              <a:rPr lang="en-US" sz="1000" dirty="0" err="1">
                <a:solidFill>
                  <a:srgbClr val="000000"/>
                </a:solidFill>
                <a:latin typeface="Georgia Pro Italics"/>
              </a:rPr>
              <a:t>compradores</a:t>
            </a:r>
            <a:r>
              <a:rPr lang="en-US" sz="1000" dirty="0">
                <a:solidFill>
                  <a:srgbClr val="000000"/>
                </a:solidFill>
                <a:latin typeface="Georgia Pro Italics"/>
              </a:rPr>
              <a:t>, </a:t>
            </a:r>
            <a:r>
              <a:rPr lang="en-US" sz="1000" dirty="0" err="1">
                <a:solidFill>
                  <a:srgbClr val="000000"/>
                </a:solidFill>
                <a:latin typeface="Georgia Pro Italics"/>
              </a:rPr>
              <a:t>por</a:t>
            </a:r>
            <a:r>
              <a:rPr lang="en-US" sz="1000" dirty="0">
                <a:solidFill>
                  <a:srgbClr val="000000"/>
                </a:solidFill>
                <a:latin typeface="Georgia Pro Italics"/>
              </a:rPr>
              <a:t> lo que a </a:t>
            </a:r>
            <a:r>
              <a:rPr lang="en-US" sz="1000" dirty="0" err="1">
                <a:solidFill>
                  <a:srgbClr val="000000"/>
                </a:solidFill>
                <a:latin typeface="Georgia Pro Italics"/>
              </a:rPr>
              <a:t>continuación</a:t>
            </a:r>
            <a:r>
              <a:rPr lang="en-US" sz="1000" dirty="0">
                <a:solidFill>
                  <a:srgbClr val="000000"/>
                </a:solidFill>
                <a:latin typeface="Georgia Pro Italics"/>
              </a:rPr>
              <a:t> </a:t>
            </a:r>
            <a:r>
              <a:rPr lang="en-US" sz="1000" dirty="0" err="1">
                <a:solidFill>
                  <a:srgbClr val="000000"/>
                </a:solidFill>
                <a:latin typeface="Georgia Pro Italics"/>
              </a:rPr>
              <a:t>encontrarás</a:t>
            </a:r>
            <a:r>
              <a:rPr lang="en-US" sz="1000" dirty="0">
                <a:solidFill>
                  <a:srgbClr val="000000"/>
                </a:solidFill>
                <a:latin typeface="Georgia Pro Italics"/>
              </a:rPr>
              <a:t> un </a:t>
            </a:r>
            <a:r>
              <a:rPr lang="en-US" sz="1000" dirty="0" err="1">
                <a:solidFill>
                  <a:srgbClr val="000000"/>
                </a:solidFill>
                <a:latin typeface="Georgia Pro Italics"/>
              </a:rPr>
              <a:t>cuadro</a:t>
            </a:r>
            <a:r>
              <a:rPr lang="en-US" sz="1000" dirty="0">
                <a:solidFill>
                  <a:srgbClr val="000000"/>
                </a:solidFill>
                <a:latin typeface="Georgia Pro Italics"/>
              </a:rPr>
              <a:t> </a:t>
            </a:r>
            <a:r>
              <a:rPr lang="en-US" sz="1000" dirty="0" err="1">
                <a:solidFill>
                  <a:srgbClr val="000000"/>
                </a:solidFill>
                <a:latin typeface="Georgia Pro Italics"/>
              </a:rPr>
              <a:t>en</a:t>
            </a:r>
            <a:r>
              <a:rPr lang="en-US" sz="1000" dirty="0">
                <a:solidFill>
                  <a:srgbClr val="000000"/>
                </a:solidFill>
                <a:latin typeface="Georgia Pro Italics"/>
              </a:rPr>
              <a:t> </a:t>
            </a:r>
            <a:r>
              <a:rPr lang="en-US" sz="1000" dirty="0" err="1">
                <a:solidFill>
                  <a:srgbClr val="000000"/>
                </a:solidFill>
                <a:latin typeface="Georgia Pro Italics"/>
              </a:rPr>
              <a:t>el</a:t>
            </a:r>
            <a:r>
              <a:rPr lang="en-US" sz="1000" dirty="0">
                <a:solidFill>
                  <a:srgbClr val="000000"/>
                </a:solidFill>
                <a:latin typeface="Georgia Pro Italics"/>
              </a:rPr>
              <a:t> que se </a:t>
            </a:r>
            <a:r>
              <a:rPr lang="en-US" sz="1000" dirty="0" err="1">
                <a:solidFill>
                  <a:srgbClr val="000000"/>
                </a:solidFill>
                <a:latin typeface="Georgia Pro Italics"/>
              </a:rPr>
              <a:t>describen</a:t>
            </a:r>
            <a:r>
              <a:rPr lang="en-US" sz="1000" dirty="0">
                <a:solidFill>
                  <a:srgbClr val="000000"/>
                </a:solidFill>
                <a:latin typeface="Georgia Pro Italics"/>
              </a:rPr>
              <a:t> </a:t>
            </a:r>
            <a:r>
              <a:rPr lang="en-US" sz="1000" dirty="0" err="1">
                <a:solidFill>
                  <a:srgbClr val="000000"/>
                </a:solidFill>
                <a:latin typeface="Georgia Pro Italics"/>
              </a:rPr>
              <a:t>varios</a:t>
            </a:r>
            <a:r>
              <a:rPr lang="en-US" sz="1000" dirty="0">
                <a:solidFill>
                  <a:srgbClr val="000000"/>
                </a:solidFill>
                <a:latin typeface="Georgia Pro Italics"/>
              </a:rPr>
              <a:t> </a:t>
            </a:r>
            <a:r>
              <a:rPr lang="en-US" sz="1000" dirty="0" err="1">
                <a:solidFill>
                  <a:srgbClr val="000000"/>
                </a:solidFill>
                <a:latin typeface="Georgia Pro Italics"/>
              </a:rPr>
              <a:t>tipos</a:t>
            </a:r>
            <a:r>
              <a:rPr lang="en-US" sz="1000" dirty="0">
                <a:solidFill>
                  <a:srgbClr val="000000"/>
                </a:solidFill>
                <a:latin typeface="Georgia Pro Italics"/>
              </a:rPr>
              <a:t> de </a:t>
            </a:r>
            <a:r>
              <a:rPr lang="en-US" sz="1000" dirty="0" err="1">
                <a:solidFill>
                  <a:srgbClr val="000000"/>
                </a:solidFill>
                <a:latin typeface="Georgia Pro Italics"/>
              </a:rPr>
              <a:t>préstamos</a:t>
            </a:r>
            <a:r>
              <a:rPr lang="en-US" sz="1000" dirty="0">
                <a:solidFill>
                  <a:srgbClr val="000000"/>
                </a:solidFill>
                <a:latin typeface="Georgia Pro Italics"/>
              </a:rPr>
              <a:t> </a:t>
            </a:r>
            <a:r>
              <a:rPr lang="en-US" sz="1000" dirty="0" err="1">
                <a:solidFill>
                  <a:srgbClr val="000000"/>
                </a:solidFill>
                <a:latin typeface="Georgia Pro Italics"/>
              </a:rPr>
              <a:t>hipotecarios</a:t>
            </a:r>
            <a:r>
              <a:rPr lang="en-US" sz="1000" dirty="0">
                <a:solidFill>
                  <a:srgbClr val="000000"/>
                </a:solidFill>
                <a:latin typeface="Georgia Pro Italics"/>
              </a:rPr>
              <a:t> para </a:t>
            </a:r>
            <a:r>
              <a:rPr lang="en-US" sz="1000" dirty="0" err="1">
                <a:solidFill>
                  <a:srgbClr val="000000"/>
                </a:solidFill>
                <a:latin typeface="Georgia Pro Italics"/>
              </a:rPr>
              <a:t>ayudarte</a:t>
            </a:r>
            <a:r>
              <a:rPr lang="en-US" sz="1000" dirty="0">
                <a:solidFill>
                  <a:srgbClr val="000000"/>
                </a:solidFill>
                <a:latin typeface="Georgia Pro Italics"/>
              </a:rPr>
              <a:t> a </a:t>
            </a:r>
            <a:r>
              <a:rPr lang="en-US" sz="1000" dirty="0" err="1">
                <a:solidFill>
                  <a:srgbClr val="000000"/>
                </a:solidFill>
                <a:latin typeface="Georgia Pro Italics"/>
              </a:rPr>
              <a:t>elegir</a:t>
            </a:r>
            <a:r>
              <a:rPr lang="en-US" sz="1000" dirty="0">
                <a:solidFill>
                  <a:srgbClr val="000000"/>
                </a:solidFill>
                <a:latin typeface="Georgia Pro Italics"/>
              </a:rPr>
              <a:t> la </a:t>
            </a:r>
            <a:r>
              <a:rPr lang="en-US" sz="1000" dirty="0" err="1">
                <a:solidFill>
                  <a:srgbClr val="000000"/>
                </a:solidFill>
                <a:latin typeface="Georgia Pro Italics"/>
              </a:rPr>
              <a:t>mejor</a:t>
            </a:r>
            <a:r>
              <a:rPr lang="en-US" sz="1000" dirty="0">
                <a:solidFill>
                  <a:srgbClr val="000000"/>
                </a:solidFill>
                <a:latin typeface="Georgia Pro Italics"/>
              </a:rPr>
              <a:t> </a:t>
            </a:r>
            <a:r>
              <a:rPr lang="en-US" sz="1000" dirty="0" err="1">
                <a:solidFill>
                  <a:srgbClr val="000000"/>
                </a:solidFill>
                <a:latin typeface="Georgia Pro Italics"/>
              </a:rPr>
              <a:t>opción</a:t>
            </a:r>
            <a:r>
              <a:rPr lang="en-US" sz="1000" dirty="0">
                <a:solidFill>
                  <a:srgbClr val="000000"/>
                </a:solidFill>
                <a:latin typeface="Georgia Pro Italics"/>
              </a:rPr>
              <a:t> para la </a:t>
            </a:r>
            <a:r>
              <a:rPr lang="en-US" sz="1000" dirty="0" err="1">
                <a:solidFill>
                  <a:srgbClr val="000000"/>
                </a:solidFill>
                <a:latin typeface="Georgia Pro Italics"/>
              </a:rPr>
              <a:t>compra</a:t>
            </a:r>
            <a:r>
              <a:rPr lang="en-US" sz="1000" dirty="0">
                <a:solidFill>
                  <a:srgbClr val="000000"/>
                </a:solidFill>
                <a:latin typeface="Georgia Pro Italics"/>
              </a:rPr>
              <a:t> de </a:t>
            </a:r>
            <a:r>
              <a:rPr lang="en-US" sz="1000" dirty="0" err="1">
                <a:solidFill>
                  <a:srgbClr val="000000"/>
                </a:solidFill>
                <a:latin typeface="Georgia Pro Italics"/>
              </a:rPr>
              <a:t>tu</a:t>
            </a:r>
            <a:r>
              <a:rPr lang="en-US" sz="1000" dirty="0">
                <a:solidFill>
                  <a:srgbClr val="000000"/>
                </a:solidFill>
                <a:latin typeface="Georgia Pro Italics"/>
              </a:rPr>
              <a:t> </a:t>
            </a:r>
            <a:r>
              <a:rPr lang="en-US" sz="1000" dirty="0" err="1">
                <a:solidFill>
                  <a:srgbClr val="000000"/>
                </a:solidFill>
                <a:latin typeface="Georgia Pro Italics"/>
              </a:rPr>
              <a:t>vivienda</a:t>
            </a:r>
            <a:r>
              <a:rPr lang="en-US" sz="1000" dirty="0">
                <a:solidFill>
                  <a:srgbClr val="000000"/>
                </a:solidFill>
                <a:latin typeface="Georgia Pro Italics"/>
              </a:rPr>
              <a:t>. </a:t>
            </a:r>
            <a:r>
              <a:rPr lang="en-US" sz="1000" dirty="0" err="1">
                <a:solidFill>
                  <a:srgbClr val="000000"/>
                </a:solidFill>
                <a:latin typeface="Georgia Pro Italics"/>
              </a:rPr>
              <a:t>Cada</a:t>
            </a:r>
            <a:r>
              <a:rPr lang="en-US" sz="1000" dirty="0">
                <a:solidFill>
                  <a:srgbClr val="000000"/>
                </a:solidFill>
                <a:latin typeface="Georgia Pro Italics"/>
              </a:rPr>
              <a:t> </a:t>
            </a:r>
            <a:r>
              <a:rPr lang="en-US" sz="1000" dirty="0" err="1">
                <a:solidFill>
                  <a:srgbClr val="000000"/>
                </a:solidFill>
                <a:latin typeface="Georgia Pro Italics"/>
              </a:rPr>
              <a:t>tipo</a:t>
            </a:r>
            <a:r>
              <a:rPr lang="en-US" sz="1000" dirty="0">
                <a:solidFill>
                  <a:srgbClr val="000000"/>
                </a:solidFill>
                <a:latin typeface="Georgia Pro Italics"/>
              </a:rPr>
              <a:t> de </a:t>
            </a:r>
            <a:r>
              <a:rPr lang="en-US" sz="1000" dirty="0" err="1">
                <a:solidFill>
                  <a:srgbClr val="000000"/>
                </a:solidFill>
                <a:latin typeface="Georgia Pro Italics"/>
              </a:rPr>
              <a:t>préstamo</a:t>
            </a:r>
            <a:r>
              <a:rPr lang="en-US" sz="1000" dirty="0">
                <a:solidFill>
                  <a:srgbClr val="000000"/>
                </a:solidFill>
                <a:latin typeface="Georgia Pro Italics"/>
              </a:rPr>
              <a:t> </a:t>
            </a:r>
            <a:r>
              <a:rPr lang="en-US" sz="1000" dirty="0" err="1">
                <a:solidFill>
                  <a:srgbClr val="000000"/>
                </a:solidFill>
                <a:latin typeface="Georgia Pro Italics"/>
              </a:rPr>
              <a:t>ofrece</a:t>
            </a:r>
            <a:r>
              <a:rPr lang="en-US" sz="1000" dirty="0">
                <a:solidFill>
                  <a:srgbClr val="000000"/>
                </a:solidFill>
                <a:latin typeface="Georgia Pro Italics"/>
              </a:rPr>
              <a:t> </a:t>
            </a:r>
            <a:r>
              <a:rPr lang="en-US" sz="1000" dirty="0" err="1">
                <a:solidFill>
                  <a:srgbClr val="000000"/>
                </a:solidFill>
                <a:latin typeface="Georgia Pro Italics"/>
              </a:rPr>
              <a:t>características</a:t>
            </a:r>
            <a:r>
              <a:rPr lang="en-US" sz="1000" dirty="0">
                <a:solidFill>
                  <a:srgbClr val="000000"/>
                </a:solidFill>
                <a:latin typeface="Georgia Pro Italics"/>
              </a:rPr>
              <a:t>, </a:t>
            </a:r>
            <a:r>
              <a:rPr lang="en-US" sz="1000" dirty="0" err="1">
                <a:solidFill>
                  <a:srgbClr val="000000"/>
                </a:solidFill>
                <a:latin typeface="Georgia Pro Italics"/>
              </a:rPr>
              <a:t>ventajas</a:t>
            </a:r>
            <a:r>
              <a:rPr lang="en-US" sz="1000" dirty="0">
                <a:solidFill>
                  <a:srgbClr val="000000"/>
                </a:solidFill>
                <a:latin typeface="Georgia Pro Italics"/>
              </a:rPr>
              <a:t> y </a:t>
            </a:r>
            <a:r>
              <a:rPr lang="en-US" sz="1000" dirty="0" err="1">
                <a:solidFill>
                  <a:srgbClr val="000000"/>
                </a:solidFill>
                <a:latin typeface="Georgia Pro Italics"/>
              </a:rPr>
              <a:t>requisitos</a:t>
            </a:r>
            <a:r>
              <a:rPr lang="en-US" sz="1000" dirty="0">
                <a:solidFill>
                  <a:srgbClr val="000000"/>
                </a:solidFill>
                <a:latin typeface="Georgia Pro Italics"/>
              </a:rPr>
              <a:t> de </a:t>
            </a:r>
            <a:r>
              <a:rPr lang="en-US" sz="1000" dirty="0" err="1">
                <a:solidFill>
                  <a:srgbClr val="000000"/>
                </a:solidFill>
                <a:latin typeface="Georgia Pro Italics"/>
              </a:rPr>
              <a:t>elegibilidad</a:t>
            </a:r>
            <a:r>
              <a:rPr lang="en-US" sz="1000" dirty="0">
                <a:solidFill>
                  <a:srgbClr val="000000"/>
                </a:solidFill>
                <a:latin typeface="Georgia Pro Italics"/>
              </a:rPr>
              <a:t> </a:t>
            </a:r>
            <a:r>
              <a:rPr lang="en-US" sz="1000" dirty="0" err="1">
                <a:solidFill>
                  <a:srgbClr val="000000"/>
                </a:solidFill>
                <a:latin typeface="Georgia Pro Italics"/>
              </a:rPr>
              <a:t>diferentes</a:t>
            </a:r>
            <a:r>
              <a:rPr lang="en-US" sz="1000" dirty="0">
                <a:solidFill>
                  <a:srgbClr val="000000"/>
                </a:solidFill>
                <a:latin typeface="Georgia Pro Italics"/>
              </a:rPr>
              <a:t>, que se </a:t>
            </a:r>
            <a:r>
              <a:rPr lang="en-US" sz="1000" dirty="0" err="1">
                <a:solidFill>
                  <a:srgbClr val="000000"/>
                </a:solidFill>
                <a:latin typeface="Georgia Pro Italics"/>
              </a:rPr>
              <a:t>adaptan</a:t>
            </a:r>
            <a:r>
              <a:rPr lang="en-US" sz="1000" dirty="0">
                <a:solidFill>
                  <a:srgbClr val="000000"/>
                </a:solidFill>
                <a:latin typeface="Georgia Pro Italics"/>
              </a:rPr>
              <a:t> a </a:t>
            </a:r>
            <a:r>
              <a:rPr lang="en-US" sz="1000" dirty="0" err="1">
                <a:solidFill>
                  <a:srgbClr val="000000"/>
                </a:solidFill>
                <a:latin typeface="Georgia Pro Italics"/>
              </a:rPr>
              <a:t>una</a:t>
            </a:r>
            <a:r>
              <a:rPr lang="en-US" sz="1000" dirty="0">
                <a:solidFill>
                  <a:srgbClr val="000000"/>
                </a:solidFill>
                <a:latin typeface="Georgia Pro Italics"/>
              </a:rPr>
              <a:t> </a:t>
            </a:r>
            <a:r>
              <a:rPr lang="en-US" sz="1000" dirty="0" err="1">
                <a:solidFill>
                  <a:srgbClr val="000000"/>
                </a:solidFill>
                <a:latin typeface="Georgia Pro Italics"/>
              </a:rPr>
              <a:t>serie</a:t>
            </a:r>
            <a:r>
              <a:rPr lang="en-US" sz="1000" dirty="0">
                <a:solidFill>
                  <a:srgbClr val="000000"/>
                </a:solidFill>
                <a:latin typeface="Georgia Pro Italics"/>
              </a:rPr>
              <a:t> de </a:t>
            </a:r>
            <a:r>
              <a:rPr lang="en-US" sz="1000" dirty="0" err="1">
                <a:solidFill>
                  <a:srgbClr val="000000"/>
                </a:solidFill>
                <a:latin typeface="Georgia Pro Italics"/>
              </a:rPr>
              <a:t>situaciones</a:t>
            </a:r>
            <a:r>
              <a:rPr lang="en-US" sz="1000" dirty="0">
                <a:solidFill>
                  <a:srgbClr val="000000"/>
                </a:solidFill>
                <a:latin typeface="Georgia Pro Italics"/>
              </a:rPr>
              <a:t> </a:t>
            </a:r>
            <a:r>
              <a:rPr lang="en-US" sz="1000" dirty="0" err="1">
                <a:solidFill>
                  <a:srgbClr val="000000"/>
                </a:solidFill>
                <a:latin typeface="Georgia Pro Italics"/>
              </a:rPr>
              <a:t>financieras</a:t>
            </a:r>
            <a:r>
              <a:rPr lang="en-US" sz="1000" dirty="0">
                <a:solidFill>
                  <a:srgbClr val="000000"/>
                </a:solidFill>
                <a:latin typeface="Georgia Pro Italics"/>
              </a:rPr>
              <a:t> y </a:t>
            </a:r>
            <a:r>
              <a:rPr lang="en-US" sz="1000" dirty="0" err="1">
                <a:solidFill>
                  <a:srgbClr val="000000"/>
                </a:solidFill>
                <a:latin typeface="Georgia Pro Italics"/>
              </a:rPr>
              <a:t>objetivos</a:t>
            </a:r>
            <a:r>
              <a:rPr lang="en-US" sz="1000" dirty="0">
                <a:solidFill>
                  <a:srgbClr val="000000"/>
                </a:solidFill>
                <a:latin typeface="Georgia Pro Italics"/>
              </a:rPr>
              <a:t> de </a:t>
            </a:r>
            <a:r>
              <a:rPr lang="en-US" sz="1000" dirty="0" err="1">
                <a:solidFill>
                  <a:srgbClr val="000000"/>
                </a:solidFill>
                <a:latin typeface="Georgia Pro Italics"/>
              </a:rPr>
              <a:t>compra</a:t>
            </a:r>
            <a:r>
              <a:rPr lang="en-US" sz="1000" dirty="0">
                <a:solidFill>
                  <a:srgbClr val="000000"/>
                </a:solidFill>
                <a:latin typeface="Georgia Pro Italics"/>
              </a:rPr>
              <a:t> de </a:t>
            </a:r>
            <a:r>
              <a:rPr lang="en-US" sz="1000" dirty="0" err="1">
                <a:solidFill>
                  <a:srgbClr val="000000"/>
                </a:solidFill>
                <a:latin typeface="Georgia Pro Italics"/>
              </a:rPr>
              <a:t>vivienda</a:t>
            </a:r>
            <a:r>
              <a:rPr lang="en-US" sz="1000" dirty="0">
                <a:solidFill>
                  <a:srgbClr val="000000"/>
                </a:solidFill>
                <a:latin typeface="Georgia Pro Italics"/>
              </a:rPr>
              <a:t>. </a:t>
            </a:r>
            <a:r>
              <a:rPr lang="en-US" sz="1000" dirty="0" err="1">
                <a:solidFill>
                  <a:srgbClr val="000000"/>
                </a:solidFill>
                <a:latin typeface="Georgia Pro Italics"/>
              </a:rPr>
              <a:t>Utiliza</a:t>
            </a:r>
            <a:r>
              <a:rPr lang="en-US" sz="1000" dirty="0">
                <a:solidFill>
                  <a:srgbClr val="000000"/>
                </a:solidFill>
                <a:latin typeface="Georgia Pro Italics"/>
              </a:rPr>
              <a:t> </a:t>
            </a:r>
            <a:r>
              <a:rPr lang="en-US" sz="1000" dirty="0" err="1">
                <a:solidFill>
                  <a:srgbClr val="000000"/>
                </a:solidFill>
                <a:latin typeface="Georgia Pro Italics"/>
              </a:rPr>
              <a:t>este</a:t>
            </a:r>
            <a:r>
              <a:rPr lang="en-US" sz="1000" dirty="0">
                <a:solidFill>
                  <a:srgbClr val="000000"/>
                </a:solidFill>
                <a:latin typeface="Georgia Pro Italics"/>
              </a:rPr>
              <a:t> </a:t>
            </a:r>
            <a:r>
              <a:rPr lang="en-US" sz="1000" dirty="0" err="1">
                <a:solidFill>
                  <a:srgbClr val="000000"/>
                </a:solidFill>
                <a:latin typeface="Georgia Pro Italics"/>
              </a:rPr>
              <a:t>cuadro</a:t>
            </a:r>
            <a:r>
              <a:rPr lang="en-US" sz="1000" dirty="0">
                <a:solidFill>
                  <a:srgbClr val="000000"/>
                </a:solidFill>
                <a:latin typeface="Georgia Pro Italics"/>
              </a:rPr>
              <a:t> para </a:t>
            </a:r>
            <a:r>
              <a:rPr lang="en-US" sz="1000" dirty="0" err="1">
                <a:solidFill>
                  <a:srgbClr val="000000"/>
                </a:solidFill>
                <a:latin typeface="Georgia Pro Italics"/>
              </a:rPr>
              <a:t>comparar</a:t>
            </a:r>
            <a:r>
              <a:rPr lang="en-US" sz="1000" dirty="0">
                <a:solidFill>
                  <a:srgbClr val="000000"/>
                </a:solidFill>
                <a:latin typeface="Georgia Pro Italics"/>
              </a:rPr>
              <a:t> </a:t>
            </a:r>
            <a:r>
              <a:rPr lang="en-US" sz="1000" dirty="0" err="1">
                <a:solidFill>
                  <a:srgbClr val="000000"/>
                </a:solidFill>
                <a:latin typeface="Georgia Pro Italics"/>
              </a:rPr>
              <a:t>tus</a:t>
            </a:r>
            <a:r>
              <a:rPr lang="en-US" sz="1000" dirty="0">
                <a:solidFill>
                  <a:srgbClr val="000000"/>
                </a:solidFill>
                <a:latin typeface="Georgia Pro Italics"/>
              </a:rPr>
              <a:t> </a:t>
            </a:r>
            <a:r>
              <a:rPr lang="en-US" sz="1000" dirty="0" err="1">
                <a:solidFill>
                  <a:srgbClr val="000000"/>
                </a:solidFill>
                <a:latin typeface="Georgia Pro Italics"/>
              </a:rPr>
              <a:t>opciones</a:t>
            </a:r>
            <a:r>
              <a:rPr lang="en-US" sz="1000" dirty="0">
                <a:solidFill>
                  <a:srgbClr val="000000"/>
                </a:solidFill>
                <a:latin typeface="Georgia Pro Italics"/>
              </a:rPr>
              <a:t> y </a:t>
            </a:r>
            <a:r>
              <a:rPr lang="en-US" sz="1000" dirty="0" err="1">
                <a:solidFill>
                  <a:srgbClr val="000000"/>
                </a:solidFill>
                <a:latin typeface="Georgia Pro Italics"/>
              </a:rPr>
              <a:t>determinar</a:t>
            </a:r>
            <a:r>
              <a:rPr lang="en-US" sz="1000" dirty="0">
                <a:solidFill>
                  <a:srgbClr val="000000"/>
                </a:solidFill>
                <a:latin typeface="Georgia Pro Italics"/>
              </a:rPr>
              <a:t> </a:t>
            </a:r>
            <a:r>
              <a:rPr lang="en-US" sz="1000" dirty="0" err="1">
                <a:solidFill>
                  <a:srgbClr val="000000"/>
                </a:solidFill>
                <a:latin typeface="Georgia Pro Italics"/>
              </a:rPr>
              <a:t>qué</a:t>
            </a:r>
            <a:r>
              <a:rPr lang="en-US" sz="1000" dirty="0">
                <a:solidFill>
                  <a:srgbClr val="000000"/>
                </a:solidFill>
                <a:latin typeface="Georgia Pro Italics"/>
              </a:rPr>
              <a:t> </a:t>
            </a:r>
            <a:r>
              <a:rPr lang="en-US" sz="1000" dirty="0" err="1">
                <a:solidFill>
                  <a:srgbClr val="000000"/>
                </a:solidFill>
                <a:latin typeface="Georgia Pro Italics"/>
              </a:rPr>
              <a:t>préstamo</a:t>
            </a:r>
            <a:r>
              <a:rPr lang="en-US" sz="1000" dirty="0">
                <a:solidFill>
                  <a:srgbClr val="000000"/>
                </a:solidFill>
                <a:latin typeface="Georgia Pro Italics"/>
              </a:rPr>
              <a:t> </a:t>
            </a:r>
            <a:r>
              <a:rPr lang="en-US" sz="1000" dirty="0" err="1">
                <a:solidFill>
                  <a:srgbClr val="000000"/>
                </a:solidFill>
                <a:latin typeface="Georgia Pro Italics"/>
              </a:rPr>
              <a:t>hipotecario</a:t>
            </a:r>
            <a:r>
              <a:rPr lang="en-US" sz="1000" dirty="0">
                <a:solidFill>
                  <a:srgbClr val="000000"/>
                </a:solidFill>
                <a:latin typeface="Georgia Pro Italics"/>
              </a:rPr>
              <a:t> se </a:t>
            </a:r>
            <a:r>
              <a:rPr lang="en-US" sz="1000" dirty="0" err="1">
                <a:solidFill>
                  <a:srgbClr val="000000"/>
                </a:solidFill>
                <a:latin typeface="Georgia Pro Italics"/>
              </a:rPr>
              <a:t>ajusta</a:t>
            </a:r>
            <a:r>
              <a:rPr lang="en-US" sz="1000" dirty="0">
                <a:solidFill>
                  <a:srgbClr val="000000"/>
                </a:solidFill>
                <a:latin typeface="Georgia Pro Italics"/>
              </a:rPr>
              <a:t> </a:t>
            </a:r>
            <a:r>
              <a:rPr lang="en-US" sz="1000" dirty="0" err="1">
                <a:solidFill>
                  <a:srgbClr val="000000"/>
                </a:solidFill>
                <a:latin typeface="Georgia Pro Italics"/>
              </a:rPr>
              <a:t>mejor</a:t>
            </a:r>
            <a:r>
              <a:rPr lang="en-US" sz="1000" dirty="0">
                <a:solidFill>
                  <a:srgbClr val="000000"/>
                </a:solidFill>
                <a:latin typeface="Georgia Pro Italics"/>
              </a:rPr>
              <a:t> a </a:t>
            </a:r>
            <a:r>
              <a:rPr lang="en-US" sz="1000" dirty="0" err="1">
                <a:solidFill>
                  <a:srgbClr val="000000"/>
                </a:solidFill>
                <a:latin typeface="Georgia Pro Italics"/>
              </a:rPr>
              <a:t>tus</a:t>
            </a:r>
            <a:r>
              <a:rPr lang="en-US" sz="1000" dirty="0">
                <a:solidFill>
                  <a:srgbClr val="000000"/>
                </a:solidFill>
                <a:latin typeface="Georgia Pro Italics"/>
              </a:rPr>
              <a:t> </a:t>
            </a:r>
            <a:r>
              <a:rPr lang="en-US" sz="1000" dirty="0" err="1">
                <a:solidFill>
                  <a:srgbClr val="000000"/>
                </a:solidFill>
                <a:latin typeface="Georgia Pro Italics"/>
              </a:rPr>
              <a:t>necesidades</a:t>
            </a:r>
            <a:r>
              <a:rPr lang="en-US" sz="1000" dirty="0">
                <a:solidFill>
                  <a:srgbClr val="000000"/>
                </a:solidFill>
                <a:latin typeface="Georgia Pro Italics"/>
              </a:rPr>
              <a:t> y </a:t>
            </a:r>
            <a:r>
              <a:rPr lang="en-US" sz="1000" dirty="0" err="1">
                <a:solidFill>
                  <a:srgbClr val="000000"/>
                </a:solidFill>
                <a:latin typeface="Georgia Pro Italics"/>
              </a:rPr>
              <a:t>circunstancias</a:t>
            </a:r>
            <a:r>
              <a:rPr lang="en-US" sz="1000" dirty="0">
                <a:solidFill>
                  <a:srgbClr val="000000"/>
                </a:solidFill>
                <a:latin typeface="Georgia Pro Italics"/>
              </a:rPr>
              <a:t>.</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Image result for loan application"/>
          <p:cNvSpPr/>
          <p:nvPr/>
        </p:nvSpPr>
        <p:spPr>
          <a:xfrm>
            <a:off x="14901" y="969704"/>
            <a:ext cx="7757499" cy="1290171"/>
          </a:xfrm>
          <a:custGeom>
            <a:avLst/>
            <a:gdLst/>
            <a:ahLst/>
            <a:cxnLst/>
            <a:rect l="l" t="t" r="r" b="b"/>
            <a:pathLst>
              <a:path w="7757499" h="1290171">
                <a:moveTo>
                  <a:pt x="0" y="0"/>
                </a:moveTo>
                <a:lnTo>
                  <a:pt x="7757499" y="0"/>
                </a:lnTo>
                <a:lnTo>
                  <a:pt x="7757499" y="1290171"/>
                </a:lnTo>
                <a:lnTo>
                  <a:pt x="0" y="1290171"/>
                </a:lnTo>
                <a:lnTo>
                  <a:pt x="0" y="0"/>
                </a:lnTo>
                <a:close/>
              </a:path>
            </a:pathLst>
          </a:custGeom>
          <a:blipFill>
            <a:blip r:embed="rId2" cstate="email">
              <a:extLst>
                <a:ext uri="{28A0092B-C50C-407E-A947-70E740481C1C}">
                  <a14:useLocalDpi xmlns:a14="http://schemas.microsoft.com/office/drawing/2010/main"/>
                </a:ext>
              </a:extLst>
            </a:blip>
            <a:stretch>
              <a:fillRect t="-246769" b="-55484"/>
            </a:stretch>
          </a:blipFill>
        </p:spPr>
        <p:txBody>
          <a:bodyPr/>
          <a:lstStyle/>
          <a:p>
            <a:endParaRPr lang="en-US"/>
          </a:p>
        </p:txBody>
      </p:sp>
      <p:sp>
        <p:nvSpPr>
          <p:cNvPr id="3" name="TextBox 3"/>
          <p:cNvSpPr txBox="1"/>
          <p:nvPr/>
        </p:nvSpPr>
        <p:spPr>
          <a:xfrm>
            <a:off x="824828" y="2462946"/>
            <a:ext cx="6387235" cy="6917337"/>
          </a:xfrm>
          <a:prstGeom prst="rect">
            <a:avLst/>
          </a:prstGeom>
        </p:spPr>
        <p:txBody>
          <a:bodyPr lIns="0" tIns="0" rIns="0" bIns="0" rtlCol="0" anchor="t">
            <a:spAutoFit/>
          </a:bodyPr>
          <a:lstStyle/>
          <a:p>
            <a:pPr algn="just">
              <a:lnSpc>
                <a:spcPts val="1674"/>
              </a:lnSpc>
            </a:pPr>
            <a:r>
              <a:rPr lang="en-US" sz="1222">
                <a:solidFill>
                  <a:srgbClr val="000000"/>
                </a:solidFill>
                <a:latin typeface="Arimo"/>
              </a:rPr>
              <a:t>Contrato inmobiliario con descripción legal y recibo de depósito.</a:t>
            </a:r>
          </a:p>
          <a:p>
            <a:pPr algn="just">
              <a:lnSpc>
                <a:spcPts val="1674"/>
              </a:lnSpc>
            </a:pPr>
            <a:r>
              <a:rPr lang="en-US" sz="1222">
                <a:solidFill>
                  <a:srgbClr val="000000"/>
                </a:solidFill>
                <a:latin typeface="Arimo"/>
              </a:rPr>
              <a:t>Comprueba la tasación y el informe crediticio, varía según el prestamista. </a:t>
            </a:r>
          </a:p>
          <a:p>
            <a:pPr algn="just">
              <a:lnSpc>
                <a:spcPts val="1674"/>
              </a:lnSpc>
            </a:pPr>
            <a:r>
              <a:rPr lang="en-US" sz="1222">
                <a:solidFill>
                  <a:srgbClr val="000000"/>
                </a:solidFill>
                <a:latin typeface="Arimo"/>
              </a:rPr>
              <a:t>Nombre y dirección completa de los dos últimos años de residencia. </a:t>
            </a:r>
          </a:p>
          <a:p>
            <a:pPr algn="just">
              <a:lnSpc>
                <a:spcPts val="1674"/>
              </a:lnSpc>
            </a:pPr>
            <a:r>
              <a:rPr lang="en-US" sz="1222">
                <a:solidFill>
                  <a:srgbClr val="000000"/>
                </a:solidFill>
                <a:latin typeface="Arimo"/>
              </a:rPr>
              <a:t>Nombre y dirección completa del arrendador o de la compañía hipotecaria de los dos últimos años.</a:t>
            </a:r>
          </a:p>
          <a:p>
            <a:pPr algn="just">
              <a:lnSpc>
                <a:spcPts val="1674"/>
              </a:lnSpc>
            </a:pPr>
            <a:r>
              <a:rPr lang="en-US" sz="1222">
                <a:solidFill>
                  <a:srgbClr val="000000"/>
                </a:solidFill>
                <a:latin typeface="Arimo"/>
              </a:rPr>
              <a:t>Carta explicativa sobre cualquier interrupción en el empleo durante los dos últimos años. </a:t>
            </a:r>
          </a:p>
          <a:p>
            <a:pPr algn="just">
              <a:lnSpc>
                <a:spcPts val="1674"/>
              </a:lnSpc>
            </a:pPr>
            <a:r>
              <a:rPr lang="en-US" sz="1222">
                <a:solidFill>
                  <a:srgbClr val="000000"/>
                </a:solidFill>
                <a:latin typeface="Arimo"/>
              </a:rPr>
              <a:t>Nombre y dirección de los empleadores de los dos últimos años con fechas. </a:t>
            </a:r>
          </a:p>
          <a:p>
            <a:pPr algn="just">
              <a:lnSpc>
                <a:spcPts val="1674"/>
              </a:lnSpc>
            </a:pPr>
            <a:r>
              <a:rPr lang="en-US" sz="1222">
                <a:solidFill>
                  <a:srgbClr val="000000"/>
                </a:solidFill>
                <a:latin typeface="Arimo"/>
              </a:rPr>
              <a:t>Carta explicativa de cualquier deficiencia crediticia. </a:t>
            </a:r>
          </a:p>
          <a:p>
            <a:pPr algn="just">
              <a:lnSpc>
                <a:spcPts val="1674"/>
              </a:lnSpc>
            </a:pPr>
            <a:r>
              <a:rPr lang="en-US" sz="1222">
                <a:solidFill>
                  <a:srgbClr val="000000"/>
                </a:solidFill>
                <a:latin typeface="Arimo"/>
              </a:rPr>
              <a:t>Números de la Seguridad Social de todos los prestatarios. </a:t>
            </a:r>
          </a:p>
          <a:p>
            <a:pPr algn="just">
              <a:lnSpc>
                <a:spcPts val="1674"/>
              </a:lnSpc>
            </a:pPr>
            <a:r>
              <a:rPr lang="en-US" sz="1222">
                <a:solidFill>
                  <a:srgbClr val="000000"/>
                </a:solidFill>
                <a:latin typeface="Arimo"/>
              </a:rPr>
              <a:t>Cifras de ingresos brutos mensuales actuales. </a:t>
            </a:r>
          </a:p>
          <a:p>
            <a:pPr algn="just">
              <a:lnSpc>
                <a:spcPts val="1674"/>
              </a:lnSpc>
            </a:pPr>
            <a:r>
              <a:rPr lang="en-US" sz="1222">
                <a:solidFill>
                  <a:srgbClr val="000000"/>
                </a:solidFill>
                <a:latin typeface="Arimo"/>
              </a:rPr>
              <a:t>Copia de las nóminas que cubran un periodo de 30 días y de los W2 y/o 1099 de los dos últimos años. </a:t>
            </a:r>
          </a:p>
          <a:p>
            <a:pPr algn="just">
              <a:lnSpc>
                <a:spcPts val="1674"/>
              </a:lnSpc>
            </a:pPr>
            <a:r>
              <a:rPr lang="en-US" sz="1222">
                <a:solidFill>
                  <a:srgbClr val="000000"/>
                </a:solidFill>
                <a:latin typeface="Arimo"/>
              </a:rPr>
              <a:t>Si los ingresos proceden de otras fuentes, declaraciones fiscales de dos años, tanto empresariales como personales, con todos los anexos, firmadas. </a:t>
            </a:r>
          </a:p>
          <a:p>
            <a:pPr algn="just">
              <a:lnSpc>
                <a:spcPts val="1674"/>
              </a:lnSpc>
            </a:pPr>
            <a:r>
              <a:rPr lang="en-US" sz="1222">
                <a:solidFill>
                  <a:srgbClr val="000000"/>
                </a:solidFill>
                <a:latin typeface="Arimo"/>
              </a:rPr>
              <a:t>Si eres autónomo, ¿cuál es la ganancia y la pérdida actual en ingresos y gastos? </a:t>
            </a:r>
          </a:p>
          <a:p>
            <a:pPr algn="just">
              <a:lnSpc>
                <a:spcPts val="1674"/>
              </a:lnSpc>
            </a:pPr>
            <a:r>
              <a:rPr lang="en-US" sz="1222">
                <a:solidFill>
                  <a:srgbClr val="000000"/>
                </a:solidFill>
                <a:latin typeface="Arimo"/>
              </a:rPr>
              <a:t>Si estás divorciado, una copia completa de la sentencia y del acuerdo registrados. </a:t>
            </a:r>
          </a:p>
          <a:p>
            <a:pPr algn="just">
              <a:lnSpc>
                <a:spcPts val="1674"/>
              </a:lnSpc>
            </a:pPr>
            <a:r>
              <a:rPr lang="en-US" sz="1222">
                <a:solidFill>
                  <a:srgbClr val="000000"/>
                </a:solidFill>
                <a:latin typeface="Arimo"/>
              </a:rPr>
              <a:t>Nombre, dirección y números de cuenta de todos los lugares donde estén depositados los activos (cuenta corriente, de ahorro, CD, IRA, etc.) 3 meses de extractos de cuenta más recientes. </a:t>
            </a:r>
          </a:p>
          <a:p>
            <a:pPr algn="just">
              <a:lnSpc>
                <a:spcPts val="1674"/>
              </a:lnSpc>
            </a:pPr>
            <a:r>
              <a:rPr lang="en-US" sz="1222">
                <a:solidFill>
                  <a:srgbClr val="000000"/>
                </a:solidFill>
                <a:latin typeface="Arimo"/>
              </a:rPr>
              <a:t>Lista de acciones y valores con valor de mercado - copias certificadas. </a:t>
            </a:r>
          </a:p>
          <a:p>
            <a:pPr algn="just">
              <a:lnSpc>
                <a:spcPts val="1674"/>
              </a:lnSpc>
            </a:pPr>
            <a:r>
              <a:rPr lang="en-US" sz="1222">
                <a:solidFill>
                  <a:srgbClr val="000000"/>
                </a:solidFill>
                <a:latin typeface="Arimo"/>
              </a:rPr>
              <a:t>Estimación del valor en efectivo del seguro de vida. </a:t>
            </a:r>
          </a:p>
          <a:p>
            <a:pPr algn="just">
              <a:lnSpc>
                <a:spcPts val="1674"/>
              </a:lnSpc>
            </a:pPr>
            <a:r>
              <a:rPr lang="en-US" sz="1222">
                <a:solidFill>
                  <a:srgbClr val="000000"/>
                </a:solidFill>
                <a:latin typeface="Arimo"/>
              </a:rPr>
              <a:t>Lista de bienes inmuebles en propiedad, con valor, gravamen, ingresos por alquiler y pagos. </a:t>
            </a:r>
          </a:p>
          <a:p>
            <a:pPr algn="just">
              <a:lnSpc>
                <a:spcPts val="1674"/>
              </a:lnSpc>
            </a:pPr>
            <a:r>
              <a:rPr lang="en-US" sz="1222">
                <a:solidFill>
                  <a:srgbClr val="000000"/>
                </a:solidFill>
                <a:latin typeface="Arimo"/>
              </a:rPr>
              <a:t>Año, marca y modelo de los vehículos. </a:t>
            </a:r>
          </a:p>
          <a:p>
            <a:pPr algn="just">
              <a:lnSpc>
                <a:spcPts val="1674"/>
              </a:lnSpc>
            </a:pPr>
            <a:r>
              <a:rPr lang="en-US" sz="1222">
                <a:solidFill>
                  <a:srgbClr val="000000"/>
                </a:solidFill>
                <a:latin typeface="Arimo"/>
              </a:rPr>
              <a:t>Estima el valor del mobiliario y los bienes personales. </a:t>
            </a:r>
          </a:p>
          <a:p>
            <a:pPr algn="just">
              <a:lnSpc>
                <a:spcPts val="1674"/>
              </a:lnSpc>
            </a:pPr>
            <a:r>
              <a:rPr lang="en-US" sz="1222">
                <a:solidFill>
                  <a:srgbClr val="000000"/>
                </a:solidFill>
                <a:latin typeface="Arimo"/>
              </a:rPr>
              <a:t>Nombre, dirección, números, saldo y pagos de los préstamos a plazos</a:t>
            </a:r>
          </a:p>
          <a:p>
            <a:pPr algn="just">
              <a:lnSpc>
                <a:spcPts val="1674"/>
              </a:lnSpc>
            </a:pPr>
            <a:r>
              <a:rPr lang="en-US" sz="1222">
                <a:solidFill>
                  <a:srgbClr val="000000"/>
                </a:solidFill>
                <a:latin typeface="Arimo"/>
              </a:rPr>
              <a:t>Si se está pagando una pensión alimenticia, aporta un justificante de pago.</a:t>
            </a:r>
          </a:p>
          <a:p>
            <a:pPr algn="just">
              <a:lnSpc>
                <a:spcPts val="1674"/>
              </a:lnSpc>
            </a:pPr>
            <a:r>
              <a:rPr lang="en-US" sz="1222">
                <a:solidFill>
                  <a:srgbClr val="000000"/>
                </a:solidFill>
                <a:latin typeface="Arimo"/>
              </a:rPr>
              <a:t>Si te trasladas, información sobre la compra de la casa, el pago de los gastos de cierre, etc. por parte de la empresa.</a:t>
            </a:r>
          </a:p>
          <a:p>
            <a:pPr algn="just">
              <a:lnSpc>
                <a:spcPts val="1674"/>
              </a:lnSpc>
            </a:pPr>
            <a:r>
              <a:rPr lang="en-US" sz="1222">
                <a:solidFill>
                  <a:srgbClr val="000000"/>
                </a:solidFill>
                <a:latin typeface="Arimo"/>
              </a:rPr>
              <a:t>Si vendes tu casa actual, una copia del contrato de venta. </a:t>
            </a:r>
          </a:p>
          <a:p>
            <a:pPr algn="just">
              <a:lnSpc>
                <a:spcPts val="1674"/>
              </a:lnSpc>
            </a:pPr>
            <a:r>
              <a:rPr lang="en-US" sz="1222">
                <a:solidFill>
                  <a:srgbClr val="000000"/>
                </a:solidFill>
                <a:latin typeface="Arimo"/>
              </a:rPr>
              <a:t>Documentación del seguro de hogar. </a:t>
            </a:r>
          </a:p>
          <a:p>
            <a:pPr algn="just">
              <a:lnSpc>
                <a:spcPts val="1674"/>
              </a:lnSpc>
            </a:pPr>
            <a:endParaRPr lang="en-US" sz="1222">
              <a:solidFill>
                <a:srgbClr val="000000"/>
              </a:solidFill>
              <a:latin typeface="Arimo"/>
            </a:endParaRPr>
          </a:p>
          <a:p>
            <a:pPr algn="just">
              <a:lnSpc>
                <a:spcPts val="1674"/>
              </a:lnSpc>
            </a:pPr>
            <a:r>
              <a:rPr lang="en-US" sz="1222">
                <a:solidFill>
                  <a:srgbClr val="000000"/>
                </a:solidFill>
                <a:latin typeface="Arimo Bold"/>
              </a:rPr>
              <a:t>Requisitos adicionales para las solicitudes de préstamos FHA/VA</a:t>
            </a:r>
          </a:p>
          <a:p>
            <a:pPr algn="just">
              <a:lnSpc>
                <a:spcPts val="1674"/>
              </a:lnSpc>
            </a:pPr>
            <a:r>
              <a:rPr lang="en-US" sz="1222">
                <a:solidFill>
                  <a:srgbClr val="000000"/>
                </a:solidFill>
                <a:latin typeface="Arimo"/>
              </a:rPr>
              <a:t>Copia del permiso de conducir y de las tarjetas de la Seguridad Social</a:t>
            </a:r>
          </a:p>
          <a:p>
            <a:pPr algn="just">
              <a:lnSpc>
                <a:spcPts val="1674"/>
              </a:lnSpc>
            </a:pPr>
            <a:r>
              <a:rPr lang="en-US" sz="1222">
                <a:solidFill>
                  <a:srgbClr val="000000"/>
                </a:solidFill>
                <a:latin typeface="Arimo"/>
              </a:rPr>
              <a:t>Nombre y dirección del pariente vivo más próximo. </a:t>
            </a:r>
          </a:p>
          <a:p>
            <a:pPr algn="just">
              <a:lnSpc>
                <a:spcPts val="1674"/>
              </a:lnSpc>
            </a:pPr>
            <a:r>
              <a:rPr lang="en-US" sz="1222">
                <a:solidFill>
                  <a:srgbClr val="000000"/>
                </a:solidFill>
                <a:latin typeface="Arimo"/>
              </a:rPr>
              <a:t>Copia del DD214 y/o original del Certificado de Elegibilidad (sólo VA).</a:t>
            </a:r>
          </a:p>
          <a:p>
            <a:pPr algn="just">
              <a:lnSpc>
                <a:spcPts val="1674"/>
              </a:lnSpc>
            </a:pPr>
            <a:r>
              <a:rPr lang="en-US" sz="1222">
                <a:solidFill>
                  <a:srgbClr val="000000"/>
                </a:solidFill>
                <a:latin typeface="Arimo"/>
              </a:rPr>
              <a:t>Deben abonarse los gastos de guardería. </a:t>
            </a:r>
          </a:p>
        </p:txBody>
      </p:sp>
      <p:grpSp>
        <p:nvGrpSpPr>
          <p:cNvPr id="4" name="Group 4"/>
          <p:cNvGrpSpPr/>
          <p:nvPr/>
        </p:nvGrpSpPr>
        <p:grpSpPr>
          <a:xfrm>
            <a:off x="-93720" y="9611929"/>
            <a:ext cx="7989642" cy="446471"/>
            <a:chOff x="0" y="0"/>
            <a:chExt cx="2785060" cy="155633"/>
          </a:xfrm>
        </p:grpSpPr>
        <p:sp>
          <p:nvSpPr>
            <p:cNvPr id="5" name="Freeform 5"/>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6" name="TextBox 6"/>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7" name="TextBox 7"/>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43</a:t>
            </a:r>
          </a:p>
        </p:txBody>
      </p:sp>
      <p:grpSp>
        <p:nvGrpSpPr>
          <p:cNvPr id="8" name="Group 8"/>
          <p:cNvGrpSpPr/>
          <p:nvPr/>
        </p:nvGrpSpPr>
        <p:grpSpPr>
          <a:xfrm>
            <a:off x="14901" y="312433"/>
            <a:ext cx="7772400" cy="464807"/>
            <a:chOff x="0" y="0"/>
            <a:chExt cx="2709333" cy="162024"/>
          </a:xfrm>
        </p:grpSpPr>
        <p:sp>
          <p:nvSpPr>
            <p:cNvPr id="9" name="Freeform 9"/>
            <p:cNvSpPr/>
            <p:nvPr/>
          </p:nvSpPr>
          <p:spPr>
            <a:xfrm>
              <a:off x="0" y="0"/>
              <a:ext cx="2709333" cy="162024"/>
            </a:xfrm>
            <a:custGeom>
              <a:avLst/>
              <a:gdLst/>
              <a:ahLst/>
              <a:cxnLst/>
              <a:rect l="l" t="t" r="r" b="b"/>
              <a:pathLst>
                <a:path w="2709333" h="162024">
                  <a:moveTo>
                    <a:pt x="0" y="0"/>
                  </a:moveTo>
                  <a:lnTo>
                    <a:pt x="2709333" y="0"/>
                  </a:lnTo>
                  <a:lnTo>
                    <a:pt x="2709333" y="162024"/>
                  </a:lnTo>
                  <a:lnTo>
                    <a:pt x="0" y="162024"/>
                  </a:lnTo>
                  <a:close/>
                </a:path>
              </a:pathLst>
            </a:custGeom>
            <a:solidFill>
              <a:srgbClr val="171717"/>
            </a:solidFill>
          </p:spPr>
          <p:txBody>
            <a:bodyPr/>
            <a:lstStyle/>
            <a:p>
              <a:endParaRPr lang="en-US"/>
            </a:p>
          </p:txBody>
        </p:sp>
        <p:sp>
          <p:nvSpPr>
            <p:cNvPr id="10" name="TextBox 10"/>
            <p:cNvSpPr txBox="1"/>
            <p:nvPr/>
          </p:nvSpPr>
          <p:spPr>
            <a:xfrm>
              <a:off x="0" y="-28575"/>
              <a:ext cx="2709333" cy="190599"/>
            </a:xfrm>
            <a:prstGeom prst="rect">
              <a:avLst/>
            </a:prstGeom>
          </p:spPr>
          <p:txBody>
            <a:bodyPr lIns="50800" tIns="50800" rIns="50800" bIns="50800" rtlCol="0" anchor="ctr"/>
            <a:lstStyle/>
            <a:p>
              <a:pPr algn="ctr">
                <a:lnSpc>
                  <a:spcPts val="1526"/>
                </a:lnSpc>
              </a:pPr>
              <a:endParaRPr/>
            </a:p>
          </p:txBody>
        </p:sp>
      </p:grpSp>
      <p:sp>
        <p:nvSpPr>
          <p:cNvPr id="11" name="TextBox 11"/>
          <p:cNvSpPr txBox="1"/>
          <p:nvPr/>
        </p:nvSpPr>
        <p:spPr>
          <a:xfrm>
            <a:off x="14901" y="377650"/>
            <a:ext cx="7772400"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LISTA DE CONTROL DE LA SOLICITUD DE PRÉSTAMO</a:t>
            </a:r>
          </a:p>
        </p:txBody>
      </p:sp>
      <p:sp>
        <p:nvSpPr>
          <p:cNvPr id="12" name="TextBox 12"/>
          <p:cNvSpPr txBox="1"/>
          <p:nvPr/>
        </p:nvSpPr>
        <p:spPr>
          <a:xfrm>
            <a:off x="500361" y="2462946"/>
            <a:ext cx="6462112" cy="6917337"/>
          </a:xfrm>
          <a:prstGeom prst="rect">
            <a:avLst/>
          </a:prstGeom>
        </p:spPr>
        <p:txBody>
          <a:bodyPr lIns="0" tIns="0" rIns="0" bIns="0" rtlCol="0" anchor="t">
            <a:spAutoFit/>
          </a:bodyPr>
          <a:lstStyle/>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endParaRPr lang="en-US" sz="1222">
              <a:solidFill>
                <a:srgbClr val="000000"/>
              </a:solidFill>
              <a:latin typeface="Aquawax Pro Pictograms"/>
            </a:endParaRP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endParaRPr lang="en-US" sz="1222">
              <a:solidFill>
                <a:srgbClr val="000000"/>
              </a:solidFill>
              <a:latin typeface="Aquawax Pro Pictograms"/>
            </a:endParaRP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endParaRPr lang="en-US" sz="1222">
              <a:solidFill>
                <a:srgbClr val="000000"/>
              </a:solidFill>
              <a:latin typeface="Aquawax Pro Pictograms"/>
            </a:endParaRP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endParaRPr lang="en-US" sz="1222">
              <a:solidFill>
                <a:srgbClr val="000000"/>
              </a:solidFill>
              <a:latin typeface="Aquawax Pro Pictograms"/>
            </a:endParaRPr>
          </a:p>
          <a:p>
            <a:pPr algn="just">
              <a:lnSpc>
                <a:spcPts val="1674"/>
              </a:lnSpc>
            </a:pPr>
            <a:endParaRPr lang="en-US" sz="1222">
              <a:solidFill>
                <a:srgbClr val="000000"/>
              </a:solidFill>
              <a:latin typeface="Aquawax Pro Pictograms"/>
            </a:endParaRP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a:p>
            <a:pPr algn="just">
              <a:lnSpc>
                <a:spcPts val="1674"/>
              </a:lnSpc>
            </a:pPr>
            <a:r>
              <a:rPr lang="en-US" sz="1222">
                <a:solidFill>
                  <a:srgbClr val="000000"/>
                </a:solidFill>
                <a:latin typeface="Aquawax Pro Pictograms"/>
              </a:rPr>
              <a:t>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sp>
        <p:nvSpPr>
          <p:cNvPr id="2" name="TextBox 2"/>
          <p:cNvSpPr txBox="1"/>
          <p:nvPr/>
        </p:nvSpPr>
        <p:spPr>
          <a:xfrm>
            <a:off x="695524" y="1393289"/>
            <a:ext cx="6381353" cy="1294650"/>
          </a:xfrm>
          <a:prstGeom prst="rect">
            <a:avLst/>
          </a:prstGeom>
        </p:spPr>
        <p:txBody>
          <a:bodyPr lIns="0" tIns="0" rIns="0" bIns="0" rtlCol="0" anchor="t">
            <a:spAutoFit/>
          </a:bodyPr>
          <a:lstStyle/>
          <a:p>
            <a:pPr algn="just">
              <a:lnSpc>
                <a:spcPts val="1655"/>
              </a:lnSpc>
            </a:pPr>
            <a:r>
              <a:rPr lang="en-US" sz="1200" dirty="0" err="1">
                <a:solidFill>
                  <a:srgbClr val="000000"/>
                </a:solidFill>
                <a:latin typeface="Georgia Pro"/>
              </a:rPr>
              <a:t>Puede</a:t>
            </a:r>
            <a:r>
              <a:rPr lang="en-US" sz="1200" dirty="0">
                <a:solidFill>
                  <a:srgbClr val="000000"/>
                </a:solidFill>
                <a:latin typeface="Georgia Pro"/>
              </a:rPr>
              <a:t> que </a:t>
            </a:r>
            <a:r>
              <a:rPr lang="en-US" sz="1200" dirty="0" err="1">
                <a:solidFill>
                  <a:srgbClr val="000000"/>
                </a:solidFill>
                <a:latin typeface="Georgia Pro"/>
              </a:rPr>
              <a:t>hayas</a:t>
            </a:r>
            <a:r>
              <a:rPr lang="en-US" sz="1200" dirty="0">
                <a:solidFill>
                  <a:srgbClr val="000000"/>
                </a:solidFill>
                <a:latin typeface="Georgia Pro"/>
              </a:rPr>
              <a:t> </a:t>
            </a:r>
            <a:r>
              <a:rPr lang="en-US" sz="1200" dirty="0" err="1">
                <a:solidFill>
                  <a:srgbClr val="000000"/>
                </a:solidFill>
                <a:latin typeface="Georgia Pro"/>
              </a:rPr>
              <a:t>mirado</a:t>
            </a:r>
            <a:r>
              <a:rPr lang="en-US" sz="1200" dirty="0">
                <a:solidFill>
                  <a:srgbClr val="000000"/>
                </a:solidFill>
                <a:latin typeface="Georgia Pro"/>
              </a:rPr>
              <a:t> MUCHAS casas, o </a:t>
            </a:r>
            <a:r>
              <a:rPr lang="en-US" sz="1200" dirty="0" err="1">
                <a:solidFill>
                  <a:srgbClr val="000000"/>
                </a:solidFill>
                <a:latin typeface="Georgia Pro"/>
              </a:rPr>
              <a:t>puede</a:t>
            </a:r>
            <a:r>
              <a:rPr lang="en-US" sz="1200" dirty="0">
                <a:solidFill>
                  <a:srgbClr val="000000"/>
                </a:solidFill>
                <a:latin typeface="Georgia Pro"/>
              </a:rPr>
              <a:t> que </a:t>
            </a:r>
            <a:r>
              <a:rPr lang="en-US" sz="1200" dirty="0" err="1">
                <a:solidFill>
                  <a:srgbClr val="000000"/>
                </a:solidFill>
                <a:latin typeface="Georgia Pro"/>
              </a:rPr>
              <a:t>hayas</a:t>
            </a:r>
            <a:r>
              <a:rPr lang="en-US" sz="1200" dirty="0">
                <a:solidFill>
                  <a:srgbClr val="000000"/>
                </a:solidFill>
                <a:latin typeface="Georgia Pro"/>
              </a:rPr>
              <a:t> </a:t>
            </a:r>
            <a:r>
              <a:rPr lang="en-US" sz="1200" dirty="0" err="1">
                <a:solidFill>
                  <a:srgbClr val="000000"/>
                </a:solidFill>
                <a:latin typeface="Georgia Pro"/>
              </a:rPr>
              <a:t>encontrado</a:t>
            </a:r>
            <a:r>
              <a:rPr lang="en-US" sz="1200" dirty="0">
                <a:solidFill>
                  <a:srgbClr val="000000"/>
                </a:solidFill>
                <a:latin typeface="Georgia Pro"/>
              </a:rPr>
              <a:t> La </a:t>
            </a:r>
            <a:r>
              <a:rPr lang="en-US" sz="1200" dirty="0" err="1">
                <a:solidFill>
                  <a:srgbClr val="000000"/>
                </a:solidFill>
                <a:latin typeface="Georgia Pro"/>
              </a:rPr>
              <a:t>Única</a:t>
            </a:r>
            <a:r>
              <a:rPr lang="en-US" sz="1200" dirty="0">
                <a:solidFill>
                  <a:srgbClr val="000000"/>
                </a:solidFill>
                <a:latin typeface="Georgia Pro"/>
              </a:rPr>
              <a:t> </a:t>
            </a:r>
            <a:r>
              <a:rPr lang="en-US" sz="1200" dirty="0" err="1">
                <a:solidFill>
                  <a:srgbClr val="000000"/>
                </a:solidFill>
                <a:latin typeface="Georgia Pro"/>
              </a:rPr>
              <a:t>enseguida</a:t>
            </a:r>
            <a:r>
              <a:rPr lang="en-US" sz="1200" dirty="0">
                <a:solidFill>
                  <a:srgbClr val="000000"/>
                </a:solidFill>
                <a:latin typeface="Georgia Pro"/>
              </a:rPr>
              <a:t>. Una </a:t>
            </a:r>
            <a:r>
              <a:rPr lang="en-US" sz="1200" dirty="0" err="1">
                <a:solidFill>
                  <a:srgbClr val="000000"/>
                </a:solidFill>
                <a:latin typeface="Georgia Pro"/>
              </a:rPr>
              <a:t>vez</a:t>
            </a:r>
            <a:r>
              <a:rPr lang="en-US" sz="1200" dirty="0">
                <a:solidFill>
                  <a:srgbClr val="000000"/>
                </a:solidFill>
                <a:latin typeface="Georgia Pro"/>
              </a:rPr>
              <a:t> que </a:t>
            </a:r>
            <a:r>
              <a:rPr lang="en-US" sz="1200" dirty="0" err="1">
                <a:solidFill>
                  <a:srgbClr val="000000"/>
                </a:solidFill>
                <a:latin typeface="Georgia Pro"/>
              </a:rPr>
              <a:t>hayas</a:t>
            </a:r>
            <a:r>
              <a:rPr lang="en-US" sz="1200" dirty="0">
                <a:solidFill>
                  <a:srgbClr val="000000"/>
                </a:solidFill>
                <a:latin typeface="Georgia Pro"/>
              </a:rPr>
              <a:t> </a:t>
            </a:r>
            <a:r>
              <a:rPr lang="en-US" sz="1200" dirty="0" err="1">
                <a:solidFill>
                  <a:srgbClr val="000000"/>
                </a:solidFill>
                <a:latin typeface="Georgia Pro"/>
              </a:rPr>
              <a:t>elegido</a:t>
            </a:r>
            <a:r>
              <a:rPr lang="en-US" sz="1200" dirty="0">
                <a:solidFill>
                  <a:srgbClr val="000000"/>
                </a:solidFill>
                <a:latin typeface="Georgia Pro"/>
              </a:rPr>
              <a:t> la casa de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sueños</a:t>
            </a:r>
            <a:r>
              <a:rPr lang="en-US" sz="1200" dirty="0">
                <a:solidFill>
                  <a:srgbClr val="000000"/>
                </a:solidFill>
                <a:latin typeface="Georgia Pro"/>
              </a:rPr>
              <a:t>, ¡</a:t>
            </a:r>
            <a:r>
              <a:rPr lang="en-US" sz="1200" dirty="0" err="1">
                <a:solidFill>
                  <a:srgbClr val="000000"/>
                </a:solidFill>
                <a:latin typeface="Georgia Pro"/>
              </a:rPr>
              <a:t>estarás</a:t>
            </a:r>
            <a:r>
              <a:rPr lang="en-US" sz="1200" dirty="0">
                <a:solidFill>
                  <a:srgbClr val="000000"/>
                </a:solidFill>
                <a:latin typeface="Georgia Pro"/>
              </a:rPr>
              <a:t> </a:t>
            </a:r>
            <a:r>
              <a:rPr lang="en-US" sz="1200" dirty="0" err="1">
                <a:solidFill>
                  <a:srgbClr val="000000"/>
                </a:solidFill>
                <a:latin typeface="Georgia Pro"/>
              </a:rPr>
              <a:t>listo</a:t>
            </a:r>
            <a:r>
              <a:rPr lang="en-US" sz="1200" dirty="0">
                <a:solidFill>
                  <a:srgbClr val="000000"/>
                </a:solidFill>
                <a:latin typeface="Georgia Pro"/>
              </a:rPr>
              <a:t> para </a:t>
            </a:r>
            <a:r>
              <a:rPr lang="en-US" sz="1200" dirty="0" err="1">
                <a:solidFill>
                  <a:srgbClr val="000000"/>
                </a:solidFill>
                <a:latin typeface="Georgia Pro"/>
              </a:rPr>
              <a:t>hacer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oferta</a:t>
            </a:r>
            <a:r>
              <a:rPr lang="en-US" sz="1200" dirty="0">
                <a:solidFill>
                  <a:srgbClr val="000000"/>
                </a:solidFill>
                <a:latin typeface="Georgia Pro"/>
              </a:rPr>
              <a:t>! </a:t>
            </a:r>
          </a:p>
          <a:p>
            <a:pPr algn="just">
              <a:lnSpc>
                <a:spcPts val="1655"/>
              </a:lnSpc>
            </a:pPr>
            <a:endParaRPr lang="en-US" sz="1380" dirty="0">
              <a:solidFill>
                <a:srgbClr val="000000"/>
              </a:solidFill>
              <a:latin typeface="Georgia Pro"/>
            </a:endParaRPr>
          </a:p>
          <a:p>
            <a:pPr algn="just">
              <a:lnSpc>
                <a:spcPts val="1655"/>
              </a:lnSpc>
            </a:pPr>
            <a:r>
              <a:rPr lang="en-US" sz="1200" dirty="0">
                <a:solidFill>
                  <a:srgbClr val="000000"/>
                </a:solidFill>
                <a:latin typeface="Georgia Pro"/>
              </a:rPr>
              <a:t>Tu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inmobiliario</a:t>
            </a:r>
            <a:r>
              <a:rPr lang="en-US" sz="1200" dirty="0">
                <a:solidFill>
                  <a:srgbClr val="000000"/>
                </a:solidFill>
                <a:latin typeface="Georgia Pro"/>
              </a:rPr>
              <a:t>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ayudará</a:t>
            </a:r>
            <a:r>
              <a:rPr lang="en-US" sz="1200" dirty="0">
                <a:solidFill>
                  <a:srgbClr val="000000"/>
                </a:solidFill>
                <a:latin typeface="Georgia Pro"/>
              </a:rPr>
              <a:t> a </a:t>
            </a:r>
            <a:r>
              <a:rPr lang="en-US" sz="1200" dirty="0" err="1">
                <a:solidFill>
                  <a:srgbClr val="000000"/>
                </a:solidFill>
                <a:latin typeface="Georgia Pro"/>
              </a:rPr>
              <a:t>redactar</a:t>
            </a:r>
            <a:r>
              <a:rPr lang="en-US" sz="1200" dirty="0">
                <a:solidFill>
                  <a:srgbClr val="000000"/>
                </a:solidFill>
                <a:latin typeface="Georgia Pro"/>
              </a:rPr>
              <a:t> la </a:t>
            </a:r>
            <a:r>
              <a:rPr lang="en-US" sz="1200" dirty="0" err="1">
                <a:solidFill>
                  <a:srgbClr val="000000"/>
                </a:solidFill>
                <a:latin typeface="Georgia Pro"/>
              </a:rPr>
              <a:t>oferta</a:t>
            </a:r>
            <a:r>
              <a:rPr lang="en-US" sz="1200" dirty="0">
                <a:solidFill>
                  <a:srgbClr val="000000"/>
                </a:solidFill>
                <a:latin typeface="Georgia Pro"/>
              </a:rPr>
              <a:t>, </a:t>
            </a:r>
            <a:r>
              <a:rPr lang="en-US" sz="1200" dirty="0" err="1">
                <a:solidFill>
                  <a:srgbClr val="000000"/>
                </a:solidFill>
                <a:latin typeface="Georgia Pro"/>
              </a:rPr>
              <a:t>incluyendo</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precio</a:t>
            </a:r>
            <a:r>
              <a:rPr lang="en-US" sz="1200" dirty="0">
                <a:solidFill>
                  <a:srgbClr val="000000"/>
                </a:solidFill>
                <a:latin typeface="Georgia Pro"/>
              </a:rPr>
              <a:t> de </a:t>
            </a:r>
            <a:r>
              <a:rPr lang="en-US" sz="1200" dirty="0" err="1">
                <a:solidFill>
                  <a:srgbClr val="000000"/>
                </a:solidFill>
                <a:latin typeface="Georgia Pro"/>
              </a:rPr>
              <a:t>venta</a:t>
            </a:r>
            <a:r>
              <a:rPr lang="en-US" sz="1200" dirty="0">
                <a:solidFill>
                  <a:srgbClr val="000000"/>
                </a:solidFill>
                <a:latin typeface="Georgia Pro"/>
              </a:rPr>
              <a:t> y las </a:t>
            </a:r>
            <a:r>
              <a:rPr lang="en-US" sz="1200" dirty="0" err="1">
                <a:solidFill>
                  <a:srgbClr val="000000"/>
                </a:solidFill>
                <a:latin typeface="Georgia Pro"/>
              </a:rPr>
              <a:t>cláusulas</a:t>
            </a:r>
            <a:r>
              <a:rPr lang="en-US" sz="1200" dirty="0">
                <a:solidFill>
                  <a:srgbClr val="000000"/>
                </a:solidFill>
                <a:latin typeface="Georgia Pro"/>
              </a:rPr>
              <a:t> y </a:t>
            </a:r>
            <a:r>
              <a:rPr lang="en-US" sz="1200" dirty="0" err="1">
                <a:solidFill>
                  <a:srgbClr val="000000"/>
                </a:solidFill>
                <a:latin typeface="Georgia Pro"/>
              </a:rPr>
              <a:t>teniendo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cuenta</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puntos </a:t>
            </a:r>
            <a:r>
              <a:rPr lang="en-US" sz="1200" dirty="0" err="1">
                <a:solidFill>
                  <a:srgbClr val="000000"/>
                </a:solidFill>
                <a:latin typeface="Georgia Pro"/>
              </a:rPr>
              <a:t>siguientes</a:t>
            </a:r>
            <a:r>
              <a:rPr lang="en-US" sz="1200" dirty="0">
                <a:solidFill>
                  <a:srgbClr val="000000"/>
                </a:solidFill>
                <a:latin typeface="Georgia Pro"/>
              </a:rPr>
              <a:t>. Luego, </a:t>
            </a:r>
            <a:r>
              <a:rPr lang="en-US" sz="1200" dirty="0" err="1">
                <a:solidFill>
                  <a:srgbClr val="000000"/>
                </a:solidFill>
                <a:latin typeface="Georgia Pro"/>
              </a:rPr>
              <a:t>actuará</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abogado y </a:t>
            </a:r>
            <a:r>
              <a:rPr lang="en-US" sz="1200" dirty="0" err="1">
                <a:solidFill>
                  <a:srgbClr val="000000"/>
                </a:solidFill>
                <a:latin typeface="Georgia Pro"/>
              </a:rPr>
              <a:t>presentará</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oferta</a:t>
            </a:r>
            <a:r>
              <a:rPr lang="en-US" sz="1200" dirty="0">
                <a:solidFill>
                  <a:srgbClr val="000000"/>
                </a:solidFill>
                <a:latin typeface="Georgia Pro"/>
              </a:rPr>
              <a:t>, </a:t>
            </a:r>
            <a:r>
              <a:rPr lang="en-US" sz="1200" dirty="0" err="1">
                <a:solidFill>
                  <a:srgbClr val="000000"/>
                </a:solidFill>
                <a:latin typeface="Georgia Pro"/>
              </a:rPr>
              <a:t>representando</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intereses</a:t>
            </a:r>
            <a:r>
              <a:rPr lang="en-US" sz="1200" dirty="0">
                <a:solidFill>
                  <a:srgbClr val="000000"/>
                </a:solidFill>
                <a:latin typeface="Georgia Pro"/>
              </a:rPr>
              <a:t> ante la </a:t>
            </a:r>
            <a:r>
              <a:rPr lang="en-US" sz="1200" dirty="0" err="1">
                <a:solidFill>
                  <a:srgbClr val="000000"/>
                </a:solidFill>
                <a:latin typeface="Georgia Pro"/>
              </a:rPr>
              <a:t>otra</a:t>
            </a:r>
            <a:r>
              <a:rPr lang="en-US" sz="1200" dirty="0">
                <a:solidFill>
                  <a:srgbClr val="000000"/>
                </a:solidFill>
                <a:latin typeface="Georgia Pro"/>
              </a:rPr>
              <a:t> </a:t>
            </a:r>
            <a:r>
              <a:rPr lang="en-US" sz="1200" dirty="0" err="1">
                <a:solidFill>
                  <a:srgbClr val="000000"/>
                </a:solidFill>
                <a:latin typeface="Georgia Pro"/>
              </a:rPr>
              <a:t>parte</a:t>
            </a:r>
            <a:r>
              <a:rPr lang="en-US" sz="1200" dirty="0">
                <a:solidFill>
                  <a:srgbClr val="000000"/>
                </a:solidFill>
                <a:latin typeface="Georgia Pro"/>
              </a:rPr>
              <a:t>.</a:t>
            </a:r>
          </a:p>
        </p:txBody>
      </p:sp>
      <p:sp>
        <p:nvSpPr>
          <p:cNvPr id="3" name="Freeform 3"/>
          <p:cNvSpPr/>
          <p:nvPr/>
        </p:nvSpPr>
        <p:spPr>
          <a:xfrm>
            <a:off x="0" y="5464876"/>
            <a:ext cx="7772400" cy="4147053"/>
          </a:xfrm>
          <a:custGeom>
            <a:avLst/>
            <a:gdLst/>
            <a:ahLst/>
            <a:cxnLst/>
            <a:rect l="l" t="t" r="r" b="b"/>
            <a:pathLst>
              <a:path w="7772400" h="4147053">
                <a:moveTo>
                  <a:pt x="0" y="0"/>
                </a:moveTo>
                <a:lnTo>
                  <a:pt x="7772400" y="0"/>
                </a:lnTo>
                <a:lnTo>
                  <a:pt x="7772400" y="4147053"/>
                </a:lnTo>
                <a:lnTo>
                  <a:pt x="0" y="4147053"/>
                </a:lnTo>
                <a:lnTo>
                  <a:pt x="0" y="0"/>
                </a:lnTo>
                <a:close/>
              </a:path>
            </a:pathLst>
          </a:custGeom>
          <a:blipFill>
            <a:blip r:embed="rId2" cstate="email">
              <a:extLst>
                <a:ext uri="{28A0092B-C50C-407E-A947-70E740481C1C}">
                  <a14:useLocalDpi xmlns:a14="http://schemas.microsoft.com/office/drawing/2010/main"/>
                </a:ext>
              </a:extLst>
            </a:blip>
            <a:stretch>
              <a:fillRect t="-6104" b="-18920"/>
            </a:stretch>
          </a:blipFill>
        </p:spPr>
        <p:txBody>
          <a:bodyPr/>
          <a:lstStyle/>
          <a:p>
            <a:endParaRPr lang="en-US"/>
          </a:p>
        </p:txBody>
      </p:sp>
      <p:grpSp>
        <p:nvGrpSpPr>
          <p:cNvPr id="4" name="Group 4"/>
          <p:cNvGrpSpPr/>
          <p:nvPr/>
        </p:nvGrpSpPr>
        <p:grpSpPr>
          <a:xfrm>
            <a:off x="-93720" y="9611929"/>
            <a:ext cx="7989642" cy="446471"/>
            <a:chOff x="0" y="0"/>
            <a:chExt cx="2785060" cy="155633"/>
          </a:xfrm>
        </p:grpSpPr>
        <p:sp>
          <p:nvSpPr>
            <p:cNvPr id="5" name="Freeform 5"/>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6" name="TextBox 6"/>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7" name="TextBox 7"/>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44</a:t>
            </a:r>
          </a:p>
        </p:txBody>
      </p:sp>
      <p:grpSp>
        <p:nvGrpSpPr>
          <p:cNvPr id="8" name="Group 8"/>
          <p:cNvGrpSpPr/>
          <p:nvPr/>
        </p:nvGrpSpPr>
        <p:grpSpPr>
          <a:xfrm>
            <a:off x="458108" y="312433"/>
            <a:ext cx="6856184" cy="757126"/>
            <a:chOff x="0" y="0"/>
            <a:chExt cx="2389955" cy="263922"/>
          </a:xfrm>
        </p:grpSpPr>
        <p:sp>
          <p:nvSpPr>
            <p:cNvPr id="9" name="Freeform 9"/>
            <p:cNvSpPr/>
            <p:nvPr/>
          </p:nvSpPr>
          <p:spPr>
            <a:xfrm>
              <a:off x="0" y="0"/>
              <a:ext cx="2389955" cy="263922"/>
            </a:xfrm>
            <a:custGeom>
              <a:avLst/>
              <a:gdLst/>
              <a:ahLst/>
              <a:cxnLst/>
              <a:rect l="l" t="t" r="r" b="b"/>
              <a:pathLst>
                <a:path w="2389955" h="263922">
                  <a:moveTo>
                    <a:pt x="0" y="0"/>
                  </a:moveTo>
                  <a:lnTo>
                    <a:pt x="2389955" y="0"/>
                  </a:lnTo>
                  <a:lnTo>
                    <a:pt x="2389955" y="263922"/>
                  </a:lnTo>
                  <a:lnTo>
                    <a:pt x="0" y="263922"/>
                  </a:lnTo>
                  <a:close/>
                </a:path>
              </a:pathLst>
            </a:custGeom>
            <a:solidFill>
              <a:srgbClr val="171717"/>
            </a:solidFill>
          </p:spPr>
          <p:txBody>
            <a:bodyPr/>
            <a:lstStyle/>
            <a:p>
              <a:endParaRPr lang="en-US"/>
            </a:p>
          </p:txBody>
        </p:sp>
        <p:sp>
          <p:nvSpPr>
            <p:cNvPr id="10" name="TextBox 10"/>
            <p:cNvSpPr txBox="1"/>
            <p:nvPr/>
          </p:nvSpPr>
          <p:spPr>
            <a:xfrm>
              <a:off x="0" y="-28575"/>
              <a:ext cx="2389955" cy="292497"/>
            </a:xfrm>
            <a:prstGeom prst="rect">
              <a:avLst/>
            </a:prstGeom>
          </p:spPr>
          <p:txBody>
            <a:bodyPr lIns="50800" tIns="50800" rIns="50800" bIns="50800" rtlCol="0" anchor="ctr"/>
            <a:lstStyle/>
            <a:p>
              <a:pPr algn="ctr">
                <a:lnSpc>
                  <a:spcPts val="1526"/>
                </a:lnSpc>
              </a:pPr>
              <a:endParaRPr/>
            </a:p>
          </p:txBody>
        </p:sp>
      </p:grpSp>
      <p:sp>
        <p:nvSpPr>
          <p:cNvPr id="11" name="TextBox 11"/>
          <p:cNvSpPr txBox="1"/>
          <p:nvPr/>
        </p:nvSpPr>
        <p:spPr>
          <a:xfrm>
            <a:off x="1049628" y="396991"/>
            <a:ext cx="5673144" cy="549910"/>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HAZ UNA OFERTA POR LA CASA QUE ELIJAS</a:t>
            </a:r>
          </a:p>
        </p:txBody>
      </p:sp>
      <p:grpSp>
        <p:nvGrpSpPr>
          <p:cNvPr id="12" name="Group 12"/>
          <p:cNvGrpSpPr/>
          <p:nvPr/>
        </p:nvGrpSpPr>
        <p:grpSpPr>
          <a:xfrm>
            <a:off x="458108" y="2993370"/>
            <a:ext cx="6856184" cy="757126"/>
            <a:chOff x="0" y="0"/>
            <a:chExt cx="2389955" cy="263922"/>
          </a:xfrm>
        </p:grpSpPr>
        <p:sp>
          <p:nvSpPr>
            <p:cNvPr id="13" name="Freeform 13"/>
            <p:cNvSpPr/>
            <p:nvPr/>
          </p:nvSpPr>
          <p:spPr>
            <a:xfrm>
              <a:off x="0" y="0"/>
              <a:ext cx="2389955" cy="263922"/>
            </a:xfrm>
            <a:custGeom>
              <a:avLst/>
              <a:gdLst/>
              <a:ahLst/>
              <a:cxnLst/>
              <a:rect l="l" t="t" r="r" b="b"/>
              <a:pathLst>
                <a:path w="2389955" h="263922">
                  <a:moveTo>
                    <a:pt x="0" y="0"/>
                  </a:moveTo>
                  <a:lnTo>
                    <a:pt x="2389955" y="0"/>
                  </a:lnTo>
                  <a:lnTo>
                    <a:pt x="2389955" y="263922"/>
                  </a:lnTo>
                  <a:lnTo>
                    <a:pt x="0" y="263922"/>
                  </a:lnTo>
                  <a:close/>
                </a:path>
              </a:pathLst>
            </a:custGeom>
            <a:solidFill>
              <a:srgbClr val="171717"/>
            </a:solidFill>
          </p:spPr>
          <p:txBody>
            <a:bodyPr/>
            <a:lstStyle/>
            <a:p>
              <a:endParaRPr lang="en-US"/>
            </a:p>
          </p:txBody>
        </p:sp>
        <p:sp>
          <p:nvSpPr>
            <p:cNvPr id="14" name="TextBox 14"/>
            <p:cNvSpPr txBox="1"/>
            <p:nvPr/>
          </p:nvSpPr>
          <p:spPr>
            <a:xfrm>
              <a:off x="0" y="-28575"/>
              <a:ext cx="2389955" cy="292497"/>
            </a:xfrm>
            <a:prstGeom prst="rect">
              <a:avLst/>
            </a:prstGeom>
          </p:spPr>
          <p:txBody>
            <a:bodyPr lIns="50800" tIns="50800" rIns="50800" bIns="50800" rtlCol="0" anchor="ctr"/>
            <a:lstStyle/>
            <a:p>
              <a:pPr algn="ctr">
                <a:lnSpc>
                  <a:spcPts val="1526"/>
                </a:lnSpc>
              </a:pPr>
              <a:endParaRPr/>
            </a:p>
          </p:txBody>
        </p:sp>
      </p:grpSp>
      <p:sp>
        <p:nvSpPr>
          <p:cNvPr id="15" name="TextBox 15"/>
          <p:cNvSpPr txBox="1"/>
          <p:nvPr/>
        </p:nvSpPr>
        <p:spPr>
          <a:xfrm>
            <a:off x="695523" y="3039708"/>
            <a:ext cx="6381353" cy="549910"/>
          </a:xfrm>
          <a:prstGeom prst="rect">
            <a:avLst/>
          </a:prstGeom>
        </p:spPr>
        <p:txBody>
          <a:bodyPr wrap="square" lIns="0" tIns="0" rIns="0" bIns="0" rtlCol="0" anchor="t">
            <a:spAutoFit/>
          </a:bodyPr>
          <a:lstStyle/>
          <a:p>
            <a:pPr algn="ctr">
              <a:lnSpc>
                <a:spcPts val="2239"/>
              </a:lnSpc>
              <a:spcBef>
                <a:spcPct val="0"/>
              </a:spcBef>
            </a:pPr>
            <a:r>
              <a:rPr lang="en-US" sz="1599" spc="319" dirty="0">
                <a:solidFill>
                  <a:srgbClr val="F7F5F3"/>
                </a:solidFill>
                <a:latin typeface="Georgia Pro Bold"/>
              </a:rPr>
              <a:t>NEGOCIAR LOS DETALLES CON EL VENDEDOR O EL AGENTE DEL VENDEDOR</a:t>
            </a:r>
          </a:p>
        </p:txBody>
      </p:sp>
      <p:sp>
        <p:nvSpPr>
          <p:cNvPr id="16" name="TextBox 16"/>
          <p:cNvSpPr txBox="1"/>
          <p:nvPr/>
        </p:nvSpPr>
        <p:spPr>
          <a:xfrm>
            <a:off x="695524" y="4074226"/>
            <a:ext cx="6381353" cy="1076641"/>
          </a:xfrm>
          <a:prstGeom prst="rect">
            <a:avLst/>
          </a:prstGeom>
        </p:spPr>
        <p:txBody>
          <a:bodyPr lIns="0" tIns="0" rIns="0" bIns="0" rtlCol="0" anchor="t">
            <a:spAutoFit/>
          </a:bodyPr>
          <a:lstStyle/>
          <a:p>
            <a:pPr algn="just">
              <a:lnSpc>
                <a:spcPts val="1655"/>
              </a:lnSpc>
            </a:pPr>
            <a:r>
              <a:rPr lang="en-US" sz="1200" dirty="0">
                <a:solidFill>
                  <a:srgbClr val="000000"/>
                </a:solidFill>
                <a:latin typeface="Georgia Pro"/>
              </a:rPr>
              <a:t>Una </a:t>
            </a:r>
            <a:r>
              <a:rPr lang="en-US" sz="1200" dirty="0" err="1">
                <a:solidFill>
                  <a:srgbClr val="000000"/>
                </a:solidFill>
                <a:latin typeface="Georgia Pro"/>
              </a:rPr>
              <a:t>vez</a:t>
            </a:r>
            <a:r>
              <a:rPr lang="en-US" sz="1200" dirty="0">
                <a:solidFill>
                  <a:srgbClr val="000000"/>
                </a:solidFill>
                <a:latin typeface="Georgia Pro"/>
              </a:rPr>
              <a:t> que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vendedor</a:t>
            </a:r>
            <a:r>
              <a:rPr lang="en-US" sz="1200" dirty="0">
                <a:solidFill>
                  <a:srgbClr val="000000"/>
                </a:solidFill>
                <a:latin typeface="Georgia Pro"/>
              </a:rPr>
              <a:t> </a:t>
            </a:r>
            <a:r>
              <a:rPr lang="en-US" sz="1200" dirty="0" err="1">
                <a:solidFill>
                  <a:srgbClr val="000000"/>
                </a:solidFill>
                <a:latin typeface="Georgia Pro"/>
              </a:rPr>
              <a:t>vea</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oferta</a:t>
            </a:r>
            <a:r>
              <a:rPr lang="en-US" sz="1200" dirty="0">
                <a:solidFill>
                  <a:srgbClr val="000000"/>
                </a:solidFill>
                <a:latin typeface="Georgia Pro"/>
              </a:rPr>
              <a:t>, es </a:t>
            </a:r>
            <a:r>
              <a:rPr lang="en-US" sz="1200" dirty="0" err="1">
                <a:solidFill>
                  <a:srgbClr val="000000"/>
                </a:solidFill>
                <a:latin typeface="Georgia Pro"/>
              </a:rPr>
              <a:t>muy</a:t>
            </a:r>
            <a:r>
              <a:rPr lang="en-US" sz="1200" dirty="0">
                <a:solidFill>
                  <a:srgbClr val="000000"/>
                </a:solidFill>
                <a:latin typeface="Georgia Pro"/>
              </a:rPr>
              <a:t> probable que prepare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contraoferta</a:t>
            </a:r>
            <a:r>
              <a:rPr lang="en-US" sz="1200" dirty="0">
                <a:solidFill>
                  <a:srgbClr val="000000"/>
                </a:solidFill>
                <a:latin typeface="Georgia Pro"/>
              </a:rPr>
              <a:t>. Con la </a:t>
            </a:r>
            <a:r>
              <a:rPr lang="en-US" sz="1200" dirty="0" err="1">
                <a:solidFill>
                  <a:srgbClr val="000000"/>
                </a:solidFill>
                <a:latin typeface="Georgia Pro"/>
              </a:rPr>
              <a:t>ayuda</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inmobiliario</a:t>
            </a:r>
            <a:r>
              <a:rPr lang="en-US" sz="1200" dirty="0">
                <a:solidFill>
                  <a:srgbClr val="000000"/>
                </a:solidFill>
                <a:latin typeface="Georgia Pro"/>
              </a:rPr>
              <a:t> </a:t>
            </a:r>
            <a:r>
              <a:rPr lang="en-US" sz="1200" dirty="0" err="1">
                <a:solidFill>
                  <a:srgbClr val="000000"/>
                </a:solidFill>
                <a:latin typeface="Georgia Pro"/>
              </a:rPr>
              <a:t>negociador</a:t>
            </a:r>
            <a:r>
              <a:rPr lang="en-US" sz="1200" dirty="0">
                <a:solidFill>
                  <a:srgbClr val="000000"/>
                </a:solidFill>
                <a:latin typeface="Georgia Pro"/>
              </a:rPr>
              <a:t> </a:t>
            </a:r>
            <a:r>
              <a:rPr lang="en-US" sz="1200" dirty="0" err="1">
                <a:solidFill>
                  <a:srgbClr val="000000"/>
                </a:solidFill>
                <a:latin typeface="Georgia Pro"/>
              </a:rPr>
              <a:t>experto</a:t>
            </a:r>
            <a:r>
              <a:rPr lang="en-US" sz="1200" dirty="0">
                <a:solidFill>
                  <a:srgbClr val="000000"/>
                </a:solidFill>
                <a:latin typeface="Georgia Pro"/>
              </a:rPr>
              <a:t>, las partes </a:t>
            </a:r>
            <a:r>
              <a:rPr lang="en-US" sz="1200" dirty="0" err="1">
                <a:solidFill>
                  <a:srgbClr val="000000"/>
                </a:solidFill>
                <a:latin typeface="Georgia Pro"/>
              </a:rPr>
              <a:t>irán</a:t>
            </a:r>
            <a:r>
              <a:rPr lang="en-US" sz="1200" dirty="0">
                <a:solidFill>
                  <a:srgbClr val="000000"/>
                </a:solidFill>
                <a:latin typeface="Georgia Pro"/>
              </a:rPr>
              <a:t> y </a:t>
            </a:r>
            <a:r>
              <a:rPr lang="en-US" sz="1200" dirty="0" err="1">
                <a:solidFill>
                  <a:srgbClr val="000000"/>
                </a:solidFill>
                <a:latin typeface="Georgia Pro"/>
              </a:rPr>
              <a:t>vendrán</a:t>
            </a:r>
            <a:r>
              <a:rPr lang="en-US" sz="1200" dirty="0">
                <a:solidFill>
                  <a:srgbClr val="000000"/>
                </a:solidFill>
                <a:latin typeface="Georgia Pro"/>
              </a:rPr>
              <a:t> hasta que ambas </a:t>
            </a:r>
            <a:r>
              <a:rPr lang="en-US" sz="1200" dirty="0" err="1">
                <a:solidFill>
                  <a:srgbClr val="000000"/>
                </a:solidFill>
                <a:latin typeface="Georgia Pro"/>
              </a:rPr>
              <a:t>acepten</a:t>
            </a:r>
            <a:r>
              <a:rPr lang="en-US" sz="1200" dirty="0">
                <a:solidFill>
                  <a:srgbClr val="000000"/>
                </a:solidFill>
                <a:latin typeface="Georgia Pro"/>
              </a:rPr>
              <a:t> la </a:t>
            </a:r>
            <a:r>
              <a:rPr lang="en-US" sz="1200" dirty="0" err="1">
                <a:solidFill>
                  <a:srgbClr val="000000"/>
                </a:solidFill>
                <a:latin typeface="Georgia Pro"/>
              </a:rPr>
              <a:t>oferta</a:t>
            </a:r>
            <a:r>
              <a:rPr lang="en-US" sz="1200" dirty="0">
                <a:solidFill>
                  <a:srgbClr val="000000"/>
                </a:solidFill>
                <a:latin typeface="Georgia Pro"/>
              </a:rPr>
              <a:t>. Durante </a:t>
            </a:r>
            <a:r>
              <a:rPr lang="en-US" sz="1200" dirty="0" err="1">
                <a:solidFill>
                  <a:srgbClr val="000000"/>
                </a:solidFill>
                <a:latin typeface="Georgia Pro"/>
              </a:rPr>
              <a:t>este</a:t>
            </a:r>
            <a:r>
              <a:rPr lang="en-US" sz="1200" dirty="0">
                <a:solidFill>
                  <a:srgbClr val="000000"/>
                </a:solidFill>
                <a:latin typeface="Georgia Pro"/>
              </a:rPr>
              <a:t> </a:t>
            </a:r>
            <a:r>
              <a:rPr lang="en-US" sz="1200" dirty="0" err="1">
                <a:solidFill>
                  <a:srgbClr val="000000"/>
                </a:solidFill>
                <a:latin typeface="Georgia Pro"/>
              </a:rPr>
              <a:t>proceso</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agente</a:t>
            </a:r>
            <a:r>
              <a:rPr lang="en-US" sz="1200" dirty="0">
                <a:solidFill>
                  <a:srgbClr val="000000"/>
                </a:solidFill>
                <a:latin typeface="Georgia Pro"/>
              </a:rPr>
              <a:t> </a:t>
            </a:r>
            <a:r>
              <a:rPr lang="en-US" sz="1200" dirty="0" err="1">
                <a:solidFill>
                  <a:srgbClr val="000000"/>
                </a:solidFill>
                <a:latin typeface="Georgia Pro"/>
              </a:rPr>
              <a:t>inmobiliario</a:t>
            </a:r>
            <a:r>
              <a:rPr lang="en-US" sz="1200" dirty="0">
                <a:solidFill>
                  <a:srgbClr val="000000"/>
                </a:solidFill>
                <a:latin typeface="Georgia Pro"/>
              </a:rPr>
              <a:t>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ofrecerá</a:t>
            </a:r>
            <a:r>
              <a:rPr lang="en-US" sz="1200" dirty="0">
                <a:solidFill>
                  <a:srgbClr val="000000"/>
                </a:solidFill>
                <a:latin typeface="Georgia Pro"/>
              </a:rPr>
              <a:t> ideas y </a:t>
            </a:r>
            <a:r>
              <a:rPr lang="en-US" sz="1200" dirty="0" err="1">
                <a:solidFill>
                  <a:srgbClr val="000000"/>
                </a:solidFill>
                <a:latin typeface="Georgia Pro"/>
              </a:rPr>
              <a:t>sugerencias</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cómo</a:t>
            </a:r>
            <a:r>
              <a:rPr lang="en-US" sz="1200" dirty="0">
                <a:solidFill>
                  <a:srgbClr val="000000"/>
                </a:solidFill>
                <a:latin typeface="Georgia Pro"/>
              </a:rPr>
              <a:t> </a:t>
            </a:r>
            <a:r>
              <a:rPr lang="en-US" sz="1200" dirty="0" err="1">
                <a:solidFill>
                  <a:srgbClr val="000000"/>
                </a:solidFill>
                <a:latin typeface="Georgia Pro"/>
              </a:rPr>
              <a:t>proceder</a:t>
            </a:r>
            <a:r>
              <a:rPr lang="en-US" sz="1200" dirty="0">
                <a:solidFill>
                  <a:srgbClr val="000000"/>
                </a:solidFill>
                <a:latin typeface="Georgia Pro"/>
              </a:rPr>
              <a:t>. Una </a:t>
            </a:r>
            <a:r>
              <a:rPr lang="en-US" sz="1200" dirty="0" err="1">
                <a:solidFill>
                  <a:srgbClr val="000000"/>
                </a:solidFill>
                <a:latin typeface="Georgia Pro"/>
              </a:rPr>
              <a:t>vez</a:t>
            </a:r>
            <a:r>
              <a:rPr lang="en-US" sz="1200" dirty="0">
                <a:solidFill>
                  <a:srgbClr val="000000"/>
                </a:solidFill>
                <a:latin typeface="Georgia Pro"/>
              </a:rPr>
              <a:t> que </a:t>
            </a:r>
            <a:r>
              <a:rPr lang="en-US" sz="1200" dirty="0" err="1">
                <a:solidFill>
                  <a:srgbClr val="000000"/>
                </a:solidFill>
                <a:latin typeface="Georgia Pro"/>
              </a:rPr>
              <a:t>todas</a:t>
            </a:r>
            <a:r>
              <a:rPr lang="en-US" sz="1200" dirty="0">
                <a:solidFill>
                  <a:srgbClr val="000000"/>
                </a:solidFill>
                <a:latin typeface="Georgia Pro"/>
              </a:rPr>
              <a:t> las partes </a:t>
            </a:r>
            <a:r>
              <a:rPr lang="en-US" sz="1200" dirty="0" err="1">
                <a:solidFill>
                  <a:srgbClr val="000000"/>
                </a:solidFill>
                <a:latin typeface="Georgia Pro"/>
              </a:rPr>
              <a:t>hayan</a:t>
            </a:r>
            <a:r>
              <a:rPr lang="en-US" sz="1200" dirty="0">
                <a:solidFill>
                  <a:srgbClr val="000000"/>
                </a:solidFill>
                <a:latin typeface="Georgia Pro"/>
              </a:rPr>
              <a:t> </a:t>
            </a:r>
            <a:r>
              <a:rPr lang="en-US" sz="1200" dirty="0" err="1">
                <a:solidFill>
                  <a:srgbClr val="000000"/>
                </a:solidFill>
                <a:latin typeface="Georgia Pro"/>
              </a:rPr>
              <a:t>acordado</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precio</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términos</a:t>
            </a:r>
            <a:r>
              <a:rPr lang="en-US" sz="1200" dirty="0">
                <a:solidFill>
                  <a:srgbClr val="000000"/>
                </a:solidFill>
                <a:latin typeface="Georgia Pro"/>
              </a:rPr>
              <a:t> y las </a:t>
            </a:r>
            <a:r>
              <a:rPr lang="en-US" sz="1200" dirty="0" err="1">
                <a:solidFill>
                  <a:srgbClr val="000000"/>
                </a:solidFill>
                <a:latin typeface="Georgia Pro"/>
              </a:rPr>
              <a:t>condiciones</a:t>
            </a:r>
            <a:r>
              <a:rPr lang="en-US" sz="1200" dirty="0">
                <a:solidFill>
                  <a:srgbClr val="000000"/>
                </a:solidFill>
                <a:latin typeface="Georgia Pro"/>
              </a:rPr>
              <a:t>, ¡</a:t>
            </a:r>
            <a:r>
              <a:rPr lang="en-US" sz="1200" dirty="0" err="1">
                <a:solidFill>
                  <a:srgbClr val="000000"/>
                </a:solidFill>
                <a:latin typeface="Georgia Pro"/>
              </a:rPr>
              <a:t>entraréis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contrato</a:t>
            </a:r>
            <a:r>
              <a:rPr lang="en-US" sz="1200" dirty="0">
                <a:solidFill>
                  <a:srgbClr val="000000"/>
                </a:solidFill>
                <a:latin typeface="Georgia Pro"/>
              </a:rPr>
              <a:t>! </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8108" y="420359"/>
            <a:ext cx="6856184" cy="769609"/>
            <a:chOff x="0" y="0"/>
            <a:chExt cx="2389955" cy="268273"/>
          </a:xfrm>
        </p:grpSpPr>
        <p:sp>
          <p:nvSpPr>
            <p:cNvPr id="3" name="Freeform 3"/>
            <p:cNvSpPr/>
            <p:nvPr/>
          </p:nvSpPr>
          <p:spPr>
            <a:xfrm>
              <a:off x="0" y="0"/>
              <a:ext cx="2389955" cy="268273"/>
            </a:xfrm>
            <a:custGeom>
              <a:avLst/>
              <a:gdLst/>
              <a:ahLst/>
              <a:cxnLst/>
              <a:rect l="l" t="t" r="r" b="b"/>
              <a:pathLst>
                <a:path w="2389955" h="268273">
                  <a:moveTo>
                    <a:pt x="0" y="0"/>
                  </a:moveTo>
                  <a:lnTo>
                    <a:pt x="2389955" y="0"/>
                  </a:lnTo>
                  <a:lnTo>
                    <a:pt x="2389955" y="268273"/>
                  </a:lnTo>
                  <a:lnTo>
                    <a:pt x="0" y="268273"/>
                  </a:lnTo>
                  <a:close/>
                </a:path>
              </a:pathLst>
            </a:custGeom>
            <a:solidFill>
              <a:srgbClr val="171717"/>
            </a:solidFill>
          </p:spPr>
          <p:txBody>
            <a:bodyPr/>
            <a:lstStyle/>
            <a:p>
              <a:endParaRPr lang="en-US"/>
            </a:p>
          </p:txBody>
        </p:sp>
        <p:sp>
          <p:nvSpPr>
            <p:cNvPr id="4" name="TextBox 4"/>
            <p:cNvSpPr txBox="1"/>
            <p:nvPr/>
          </p:nvSpPr>
          <p:spPr>
            <a:xfrm>
              <a:off x="0" y="-28575"/>
              <a:ext cx="2389955" cy="296848"/>
            </a:xfrm>
            <a:prstGeom prst="rect">
              <a:avLst/>
            </a:prstGeom>
          </p:spPr>
          <p:txBody>
            <a:bodyPr lIns="50800" tIns="50800" rIns="50800" bIns="50800" rtlCol="0" anchor="ctr"/>
            <a:lstStyle/>
            <a:p>
              <a:pPr algn="ctr">
                <a:lnSpc>
                  <a:spcPts val="1526"/>
                </a:lnSpc>
              </a:pPr>
              <a:endParaRPr/>
            </a:p>
          </p:txBody>
        </p:sp>
      </p:grpSp>
      <p:sp>
        <p:nvSpPr>
          <p:cNvPr id="5" name="Freeform 5"/>
          <p:cNvSpPr/>
          <p:nvPr/>
        </p:nvSpPr>
        <p:spPr>
          <a:xfrm>
            <a:off x="4086607" y="5343525"/>
            <a:ext cx="3232847" cy="4268404"/>
          </a:xfrm>
          <a:custGeom>
            <a:avLst/>
            <a:gdLst/>
            <a:ahLst/>
            <a:cxnLst/>
            <a:rect l="l" t="t" r="r" b="b"/>
            <a:pathLst>
              <a:path w="3232847" h="4268404">
                <a:moveTo>
                  <a:pt x="0" y="0"/>
                </a:moveTo>
                <a:lnTo>
                  <a:pt x="3232847" y="0"/>
                </a:lnTo>
                <a:lnTo>
                  <a:pt x="3232847" y="4268404"/>
                </a:lnTo>
                <a:lnTo>
                  <a:pt x="0" y="4268404"/>
                </a:lnTo>
                <a:lnTo>
                  <a:pt x="0" y="0"/>
                </a:lnTo>
                <a:close/>
              </a:path>
            </a:pathLst>
          </a:custGeom>
          <a:blipFill>
            <a:blip r:embed="rId2" cstate="email">
              <a:extLst>
                <a:ext uri="{28A0092B-C50C-407E-A947-70E740481C1C}">
                  <a14:useLocalDpi xmlns:a14="http://schemas.microsoft.com/office/drawing/2010/main"/>
                </a:ext>
              </a:extLst>
            </a:blip>
            <a:stretch>
              <a:fillRect l="-49647" r="-49647"/>
            </a:stretch>
          </a:blipFill>
        </p:spPr>
        <p:txBody>
          <a:bodyPr/>
          <a:lstStyle/>
          <a:p>
            <a:endParaRPr lang="en-US"/>
          </a:p>
        </p:txBody>
      </p:sp>
      <p:sp>
        <p:nvSpPr>
          <p:cNvPr id="6" name="TextBox 6"/>
          <p:cNvSpPr txBox="1"/>
          <p:nvPr/>
        </p:nvSpPr>
        <p:spPr>
          <a:xfrm>
            <a:off x="463270" y="1513512"/>
            <a:ext cx="3129513" cy="7558405"/>
          </a:xfrm>
          <a:prstGeom prst="rect">
            <a:avLst/>
          </a:prstGeom>
        </p:spPr>
        <p:txBody>
          <a:bodyPr lIns="0" tIns="0" rIns="0" bIns="0" rtlCol="0" anchor="t">
            <a:spAutoFit/>
          </a:bodyPr>
          <a:lstStyle/>
          <a:p>
            <a:pPr algn="just">
              <a:lnSpc>
                <a:spcPts val="1819"/>
              </a:lnSpc>
            </a:pPr>
            <a:r>
              <a:rPr lang="en-US" sz="1299" dirty="0">
                <a:solidFill>
                  <a:srgbClr val="000000"/>
                </a:solidFill>
                <a:latin typeface="Georgia Pro Bold"/>
              </a:rPr>
              <a:t>Carta de </a:t>
            </a:r>
            <a:r>
              <a:rPr lang="en-US" sz="1299" dirty="0" err="1">
                <a:solidFill>
                  <a:srgbClr val="000000"/>
                </a:solidFill>
                <a:latin typeface="Georgia Pro Bold"/>
              </a:rPr>
              <a:t>preaprobación</a:t>
            </a:r>
            <a:r>
              <a:rPr lang="en-US" sz="1299" dirty="0">
                <a:solidFill>
                  <a:srgbClr val="000000"/>
                </a:solidFill>
                <a:latin typeface="Georgia Pro Bold"/>
              </a:rPr>
              <a:t>:</a:t>
            </a:r>
            <a:r>
              <a:rPr lang="en-US" sz="1299" dirty="0">
                <a:solidFill>
                  <a:srgbClr val="000000"/>
                </a:solidFill>
                <a:latin typeface="Georgia Pro"/>
              </a:rPr>
              <a:t> </a:t>
            </a:r>
            <a:r>
              <a:rPr lang="en-US" sz="1299" dirty="0" err="1">
                <a:solidFill>
                  <a:srgbClr val="000000"/>
                </a:solidFill>
                <a:latin typeface="Georgia Pro"/>
              </a:rPr>
              <a:t>Incluye</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carta de </a:t>
            </a:r>
            <a:r>
              <a:rPr lang="en-US" sz="1299" dirty="0" err="1">
                <a:solidFill>
                  <a:srgbClr val="000000"/>
                </a:solidFill>
                <a:latin typeface="Georgia Pro"/>
              </a:rPr>
              <a:t>preaprobación</a:t>
            </a:r>
            <a:r>
              <a:rPr lang="en-US" sz="1299" dirty="0">
                <a:solidFill>
                  <a:srgbClr val="000000"/>
                </a:solidFill>
                <a:latin typeface="Georgia Pro"/>
              </a:rPr>
              <a:t> de la </a:t>
            </a:r>
            <a:r>
              <a:rPr lang="en-US" sz="1299" dirty="0" err="1">
                <a:solidFill>
                  <a:srgbClr val="000000"/>
                </a:solidFill>
                <a:latin typeface="Georgia Pro"/>
              </a:rPr>
              <a:t>hipoteca</a:t>
            </a:r>
            <a:r>
              <a:rPr lang="en-US" sz="1299" dirty="0">
                <a:solidFill>
                  <a:srgbClr val="000000"/>
                </a:solidFill>
                <a:latin typeface="Georgia Pro"/>
              </a:rPr>
              <a:t> para </a:t>
            </a:r>
            <a:r>
              <a:rPr lang="en-US" sz="1299" dirty="0" err="1">
                <a:solidFill>
                  <a:srgbClr val="000000"/>
                </a:solidFill>
                <a:latin typeface="Georgia Pro"/>
              </a:rPr>
              <a:t>demostrar</a:t>
            </a:r>
            <a:r>
              <a:rPr lang="en-US" sz="1299" dirty="0">
                <a:solidFill>
                  <a:srgbClr val="000000"/>
                </a:solidFill>
                <a:latin typeface="Georgia Pro"/>
              </a:rPr>
              <a:t> que </a:t>
            </a:r>
            <a:r>
              <a:rPr lang="en-US" sz="1299" dirty="0" err="1">
                <a:solidFill>
                  <a:srgbClr val="000000"/>
                </a:solidFill>
                <a:latin typeface="Georgia Pro"/>
              </a:rPr>
              <a:t>eres</a:t>
            </a:r>
            <a:r>
              <a:rPr lang="en-US" sz="1299" dirty="0">
                <a:solidFill>
                  <a:srgbClr val="000000"/>
                </a:solidFill>
                <a:latin typeface="Georgia Pro"/>
              </a:rPr>
              <a:t> </a:t>
            </a:r>
            <a:r>
              <a:rPr lang="en-US" sz="1299" dirty="0" err="1">
                <a:solidFill>
                  <a:srgbClr val="000000"/>
                </a:solidFill>
                <a:latin typeface="Georgia Pro"/>
              </a:rPr>
              <a:t>financieramente</a:t>
            </a:r>
            <a:r>
              <a:rPr lang="en-US" sz="1299" dirty="0">
                <a:solidFill>
                  <a:srgbClr val="000000"/>
                </a:solidFill>
                <a:latin typeface="Georgia Pro"/>
              </a:rPr>
              <a:t> </a:t>
            </a:r>
            <a:r>
              <a:rPr lang="en-US" sz="1299" dirty="0" err="1">
                <a:solidFill>
                  <a:srgbClr val="000000"/>
                </a:solidFill>
                <a:latin typeface="Georgia Pro"/>
              </a:rPr>
              <a:t>capaz</a:t>
            </a:r>
            <a:r>
              <a:rPr lang="en-US" sz="1299" dirty="0">
                <a:solidFill>
                  <a:srgbClr val="000000"/>
                </a:solidFill>
                <a:latin typeface="Georgia Pro"/>
              </a:rPr>
              <a:t> de </a:t>
            </a:r>
            <a:r>
              <a:rPr lang="en-US" sz="1299" dirty="0" err="1">
                <a:solidFill>
                  <a:srgbClr val="000000"/>
                </a:solidFill>
                <a:latin typeface="Georgia Pro"/>
              </a:rPr>
              <a:t>comprar</a:t>
            </a:r>
            <a:r>
              <a:rPr lang="en-US" sz="1299" dirty="0">
                <a:solidFill>
                  <a:srgbClr val="000000"/>
                </a:solidFill>
                <a:latin typeface="Georgia Pro"/>
              </a:rPr>
              <a:t> la </a:t>
            </a:r>
            <a:r>
              <a:rPr lang="en-US" sz="1299" dirty="0" err="1">
                <a:solidFill>
                  <a:srgbClr val="000000"/>
                </a:solidFill>
                <a:latin typeface="Georgia Pro"/>
              </a:rPr>
              <a:t>vivienda</a:t>
            </a:r>
            <a:r>
              <a:rPr lang="en-US" sz="1299" dirty="0">
                <a:solidFill>
                  <a:srgbClr val="000000"/>
                </a:solidFill>
                <a:latin typeface="Georgia Pro"/>
              </a:rPr>
              <a:t>. </a:t>
            </a:r>
          </a:p>
          <a:p>
            <a:pPr algn="just">
              <a:lnSpc>
                <a:spcPts val="1819"/>
              </a:lnSpc>
            </a:pPr>
            <a:endParaRPr lang="en-US" sz="1299" dirty="0">
              <a:solidFill>
                <a:srgbClr val="000000"/>
              </a:solidFill>
              <a:latin typeface="Georgia Pro"/>
            </a:endParaRPr>
          </a:p>
          <a:p>
            <a:pPr algn="just">
              <a:lnSpc>
                <a:spcPts val="1819"/>
              </a:lnSpc>
            </a:pPr>
            <a:r>
              <a:rPr lang="en-US" sz="1299" dirty="0">
                <a:solidFill>
                  <a:srgbClr val="000000"/>
                </a:solidFill>
                <a:latin typeface="Georgia Pro Bold"/>
              </a:rPr>
              <a:t>Ten </a:t>
            </a:r>
            <a:r>
              <a:rPr lang="en-US" sz="1299" dirty="0" err="1">
                <a:solidFill>
                  <a:srgbClr val="000000"/>
                </a:solidFill>
                <a:latin typeface="Georgia Pro Bold"/>
              </a:rPr>
              <a:t>en</a:t>
            </a:r>
            <a:r>
              <a:rPr lang="en-US" sz="1299" dirty="0">
                <a:solidFill>
                  <a:srgbClr val="000000"/>
                </a:solidFill>
                <a:latin typeface="Georgia Pro Bold"/>
              </a:rPr>
              <a:t> </a:t>
            </a:r>
            <a:r>
              <a:rPr lang="en-US" sz="1299" dirty="0" err="1">
                <a:solidFill>
                  <a:srgbClr val="000000"/>
                </a:solidFill>
                <a:latin typeface="Georgia Pro Bold"/>
              </a:rPr>
              <a:t>cuenta</a:t>
            </a:r>
            <a:r>
              <a:rPr lang="en-US" sz="1299" dirty="0">
                <a:solidFill>
                  <a:srgbClr val="000000"/>
                </a:solidFill>
                <a:latin typeface="Georgia Pro Bold"/>
              </a:rPr>
              <a:t> las </a:t>
            </a:r>
            <a:r>
              <a:rPr lang="en-US" sz="1299" dirty="0" err="1">
                <a:solidFill>
                  <a:srgbClr val="000000"/>
                </a:solidFill>
                <a:latin typeface="Georgia Pro Bold"/>
              </a:rPr>
              <a:t>circunstancias</a:t>
            </a:r>
            <a:r>
              <a:rPr lang="en-US" sz="1299" dirty="0">
                <a:solidFill>
                  <a:srgbClr val="000000"/>
                </a:solidFill>
                <a:latin typeface="Georgia Pro Bold"/>
              </a:rPr>
              <a:t> del </a:t>
            </a:r>
            <a:r>
              <a:rPr lang="en-US" sz="1299" dirty="0" err="1">
                <a:solidFill>
                  <a:srgbClr val="000000"/>
                </a:solidFill>
                <a:latin typeface="Georgia Pro Bold"/>
              </a:rPr>
              <a:t>vendedor</a:t>
            </a:r>
            <a:r>
              <a:rPr lang="en-US" sz="1299" dirty="0">
                <a:solidFill>
                  <a:srgbClr val="000000"/>
                </a:solidFill>
                <a:latin typeface="Georgia Pro Bold"/>
              </a:rPr>
              <a:t>: </a:t>
            </a:r>
            <a:r>
              <a:rPr lang="en-US" sz="1299" dirty="0" err="1">
                <a:solidFill>
                  <a:srgbClr val="000000"/>
                </a:solidFill>
                <a:latin typeface="Georgia Pro"/>
              </a:rPr>
              <a:t>Averigua</a:t>
            </a:r>
            <a:r>
              <a:rPr lang="en-US" sz="1299" dirty="0">
                <a:solidFill>
                  <a:srgbClr val="000000"/>
                </a:solidFill>
                <a:latin typeface="Georgia Pro"/>
              </a:rPr>
              <a:t> </a:t>
            </a:r>
            <a:r>
              <a:rPr lang="en-US" sz="1299" dirty="0" err="1">
                <a:solidFill>
                  <a:srgbClr val="000000"/>
                </a:solidFill>
                <a:latin typeface="Georgia Pro"/>
              </a:rPr>
              <a:t>qué</a:t>
            </a:r>
            <a:r>
              <a:rPr lang="en-US" sz="1299" dirty="0">
                <a:solidFill>
                  <a:srgbClr val="000000"/>
                </a:solidFill>
                <a:latin typeface="Georgia Pro"/>
              </a:rPr>
              <a:t> es </a:t>
            </a:r>
            <a:r>
              <a:rPr lang="en-US" sz="1299" dirty="0" err="1">
                <a:solidFill>
                  <a:srgbClr val="000000"/>
                </a:solidFill>
                <a:latin typeface="Georgia Pro"/>
              </a:rPr>
              <a:t>importante</a:t>
            </a:r>
            <a:r>
              <a:rPr lang="en-US" sz="1299" dirty="0">
                <a:solidFill>
                  <a:srgbClr val="000000"/>
                </a:solidFill>
                <a:latin typeface="Georgia Pro"/>
              </a:rPr>
              <a:t> para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vendedor</a:t>
            </a:r>
            <a:r>
              <a:rPr lang="en-US" sz="1299" dirty="0">
                <a:solidFill>
                  <a:srgbClr val="000000"/>
                </a:solidFill>
                <a:latin typeface="Georgia Pro"/>
              </a:rPr>
              <a:t> y </a:t>
            </a:r>
            <a:r>
              <a:rPr lang="en-US" sz="1299" dirty="0" err="1">
                <a:solidFill>
                  <a:srgbClr val="000000"/>
                </a:solidFill>
                <a:latin typeface="Georgia Pro"/>
              </a:rPr>
              <a:t>asegúrate</a:t>
            </a:r>
            <a:r>
              <a:rPr lang="en-US" sz="1299" dirty="0">
                <a:solidFill>
                  <a:srgbClr val="000000"/>
                </a:solidFill>
                <a:latin typeface="Georgia Pro"/>
              </a:rPr>
              <a:t> de </a:t>
            </a:r>
            <a:r>
              <a:rPr lang="en-US" sz="1299" dirty="0" err="1">
                <a:solidFill>
                  <a:srgbClr val="000000"/>
                </a:solidFill>
                <a:latin typeface="Georgia Pro"/>
              </a:rPr>
              <a:t>tener</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cuenta</a:t>
            </a:r>
            <a:r>
              <a:rPr lang="en-US" sz="1299" dirty="0">
                <a:solidFill>
                  <a:srgbClr val="000000"/>
                </a:solidFill>
                <a:latin typeface="Georgia Pro"/>
              </a:rPr>
              <a:t> sus </a:t>
            </a:r>
            <a:r>
              <a:rPr lang="en-US" sz="1299" dirty="0" err="1">
                <a:solidFill>
                  <a:srgbClr val="000000"/>
                </a:solidFill>
                <a:latin typeface="Georgia Pro"/>
              </a:rPr>
              <a:t>deseos</a:t>
            </a:r>
            <a:r>
              <a:rPr lang="en-US" sz="1299" dirty="0">
                <a:solidFill>
                  <a:srgbClr val="000000"/>
                </a:solidFill>
                <a:latin typeface="Georgia Pro"/>
              </a:rPr>
              <a:t> al </a:t>
            </a:r>
            <a:r>
              <a:rPr lang="en-US" sz="1299" dirty="0" err="1">
                <a:solidFill>
                  <a:srgbClr val="000000"/>
                </a:solidFill>
                <a:latin typeface="Georgia Pro"/>
              </a:rPr>
              <a:t>hacer</a:t>
            </a:r>
            <a:r>
              <a:rPr lang="en-US" sz="1299" dirty="0">
                <a:solidFill>
                  <a:srgbClr val="000000"/>
                </a:solidFill>
                <a:latin typeface="Georgia Pro"/>
              </a:rPr>
              <a:t> </a:t>
            </a:r>
            <a:r>
              <a:rPr lang="en-US" sz="1299" dirty="0" err="1">
                <a:solidFill>
                  <a:srgbClr val="000000"/>
                </a:solidFill>
                <a:latin typeface="Georgia Pro"/>
              </a:rPr>
              <a:t>tu</a:t>
            </a:r>
            <a:r>
              <a:rPr lang="en-US" sz="1299" dirty="0">
                <a:solidFill>
                  <a:srgbClr val="000000"/>
                </a:solidFill>
                <a:latin typeface="Georgia Pro"/>
              </a:rPr>
              <a:t> </a:t>
            </a:r>
            <a:r>
              <a:rPr lang="en-US" sz="1299" dirty="0" err="1">
                <a:solidFill>
                  <a:srgbClr val="000000"/>
                </a:solidFill>
                <a:latin typeface="Georgia Pro"/>
              </a:rPr>
              <a:t>oferta</a:t>
            </a:r>
            <a:r>
              <a:rPr lang="en-US" sz="1299" dirty="0">
                <a:solidFill>
                  <a:srgbClr val="000000"/>
                </a:solidFill>
                <a:latin typeface="Georgia Pro"/>
              </a:rPr>
              <a:t>. </a:t>
            </a:r>
          </a:p>
          <a:p>
            <a:pPr algn="just">
              <a:lnSpc>
                <a:spcPts val="1819"/>
              </a:lnSpc>
            </a:pPr>
            <a:r>
              <a:rPr lang="en-US" sz="1299" dirty="0">
                <a:solidFill>
                  <a:srgbClr val="000000"/>
                </a:solidFill>
                <a:latin typeface="Georgia Pro"/>
              </a:rPr>
              <a:t> </a:t>
            </a:r>
          </a:p>
          <a:p>
            <a:pPr algn="just">
              <a:lnSpc>
                <a:spcPts val="1819"/>
              </a:lnSpc>
            </a:pPr>
            <a:r>
              <a:rPr lang="en-US" sz="1299" dirty="0" err="1">
                <a:solidFill>
                  <a:srgbClr val="000000"/>
                </a:solidFill>
                <a:latin typeface="Georgia Pro Bold"/>
              </a:rPr>
              <a:t>Fecha</a:t>
            </a:r>
            <a:r>
              <a:rPr lang="en-US" sz="1299" dirty="0">
                <a:solidFill>
                  <a:srgbClr val="000000"/>
                </a:solidFill>
                <a:latin typeface="Georgia Pro Bold"/>
              </a:rPr>
              <a:t> de </a:t>
            </a:r>
            <a:r>
              <a:rPr lang="en-US" sz="1299" dirty="0" err="1">
                <a:solidFill>
                  <a:srgbClr val="000000"/>
                </a:solidFill>
                <a:latin typeface="Georgia Pro Bold"/>
              </a:rPr>
              <a:t>cierre</a:t>
            </a:r>
            <a:r>
              <a:rPr lang="en-US" sz="1299" dirty="0">
                <a:solidFill>
                  <a:srgbClr val="000000"/>
                </a:solidFill>
                <a:latin typeface="Georgia Pro Bold"/>
              </a:rPr>
              <a:t> flexible: </a:t>
            </a:r>
            <a:r>
              <a:rPr lang="en-US" sz="1299" dirty="0">
                <a:solidFill>
                  <a:srgbClr val="000000"/>
                </a:solidFill>
                <a:latin typeface="Georgia Pro"/>
              </a:rPr>
              <a:t>Ser flexible con la </a:t>
            </a:r>
            <a:r>
              <a:rPr lang="en-US" sz="1299" dirty="0" err="1">
                <a:solidFill>
                  <a:srgbClr val="000000"/>
                </a:solidFill>
                <a:latin typeface="Georgia Pro"/>
              </a:rPr>
              <a:t>fecha</a:t>
            </a:r>
            <a:r>
              <a:rPr lang="en-US" sz="1299" dirty="0">
                <a:solidFill>
                  <a:srgbClr val="000000"/>
                </a:solidFill>
                <a:latin typeface="Georgia Pro"/>
              </a:rPr>
              <a:t> de </a:t>
            </a:r>
            <a:r>
              <a:rPr lang="en-US" sz="1299" dirty="0" err="1">
                <a:solidFill>
                  <a:srgbClr val="000000"/>
                </a:solidFill>
                <a:latin typeface="Georgia Pro"/>
              </a:rPr>
              <a:t>cierre</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ser </a:t>
            </a:r>
            <a:r>
              <a:rPr lang="en-US" sz="1299" dirty="0" err="1">
                <a:solidFill>
                  <a:srgbClr val="000000"/>
                </a:solidFill>
                <a:latin typeface="Georgia Pro"/>
              </a:rPr>
              <a:t>atractivo</a:t>
            </a:r>
            <a:r>
              <a:rPr lang="en-US" sz="1299" dirty="0">
                <a:solidFill>
                  <a:srgbClr val="000000"/>
                </a:solidFill>
                <a:latin typeface="Georgia Pro"/>
              </a:rPr>
              <a:t> para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vendedor</a:t>
            </a:r>
            <a:r>
              <a:rPr lang="en-US" sz="1299" dirty="0">
                <a:solidFill>
                  <a:srgbClr val="000000"/>
                </a:solidFill>
                <a:latin typeface="Georgia Pro"/>
              </a:rPr>
              <a:t>, </a:t>
            </a:r>
            <a:r>
              <a:rPr lang="en-US" sz="1299" dirty="0" err="1">
                <a:solidFill>
                  <a:srgbClr val="000000"/>
                </a:solidFill>
                <a:latin typeface="Georgia Pro"/>
              </a:rPr>
              <a:t>sobre</a:t>
            </a:r>
            <a:r>
              <a:rPr lang="en-US" sz="1299" dirty="0">
                <a:solidFill>
                  <a:srgbClr val="000000"/>
                </a:solidFill>
                <a:latin typeface="Georgia Pro"/>
              </a:rPr>
              <a:t> </a:t>
            </a:r>
            <a:r>
              <a:rPr lang="en-US" sz="1299" dirty="0" err="1">
                <a:solidFill>
                  <a:srgbClr val="000000"/>
                </a:solidFill>
                <a:latin typeface="Georgia Pro"/>
              </a:rPr>
              <a:t>todo</a:t>
            </a:r>
            <a:r>
              <a:rPr lang="en-US" sz="1299" dirty="0">
                <a:solidFill>
                  <a:srgbClr val="000000"/>
                </a:solidFill>
                <a:latin typeface="Georgia Pro"/>
              </a:rPr>
              <a:t> </a:t>
            </a:r>
            <a:r>
              <a:rPr lang="en-US" sz="1299" dirty="0" err="1">
                <a:solidFill>
                  <a:srgbClr val="000000"/>
                </a:solidFill>
                <a:latin typeface="Georgia Pro"/>
              </a:rPr>
              <a:t>si</a:t>
            </a:r>
            <a:r>
              <a:rPr lang="en-US" sz="1299" dirty="0">
                <a:solidFill>
                  <a:srgbClr val="000000"/>
                </a:solidFill>
                <a:latin typeface="Georgia Pro"/>
              </a:rPr>
              <a:t> </a:t>
            </a:r>
            <a:r>
              <a:rPr lang="en-US" sz="1299" dirty="0" err="1">
                <a:solidFill>
                  <a:srgbClr val="000000"/>
                </a:solidFill>
                <a:latin typeface="Georgia Pro"/>
              </a:rPr>
              <a:t>necesita</a:t>
            </a:r>
            <a:r>
              <a:rPr lang="en-US" sz="1299" dirty="0">
                <a:solidFill>
                  <a:srgbClr val="000000"/>
                </a:solidFill>
                <a:latin typeface="Georgia Pro"/>
              </a:rPr>
              <a:t> </a:t>
            </a:r>
            <a:r>
              <a:rPr lang="en-US" sz="1299" dirty="0" err="1">
                <a:solidFill>
                  <a:srgbClr val="000000"/>
                </a:solidFill>
                <a:latin typeface="Georgia Pro"/>
              </a:rPr>
              <a:t>tiempo</a:t>
            </a:r>
            <a:r>
              <a:rPr lang="en-US" sz="1299" dirty="0">
                <a:solidFill>
                  <a:srgbClr val="000000"/>
                </a:solidFill>
                <a:latin typeface="Georgia Pro"/>
              </a:rPr>
              <a:t> para </a:t>
            </a:r>
            <a:r>
              <a:rPr lang="en-US" sz="1299" dirty="0" err="1">
                <a:solidFill>
                  <a:srgbClr val="000000"/>
                </a:solidFill>
                <a:latin typeface="Georgia Pro"/>
              </a:rPr>
              <a:t>mudarse</a:t>
            </a:r>
            <a:r>
              <a:rPr lang="en-US" sz="1299" dirty="0">
                <a:solidFill>
                  <a:srgbClr val="000000"/>
                </a:solidFill>
                <a:latin typeface="Georgia Pro"/>
              </a:rPr>
              <a:t>. </a:t>
            </a:r>
          </a:p>
          <a:p>
            <a:pPr algn="just">
              <a:lnSpc>
                <a:spcPts val="1819"/>
              </a:lnSpc>
            </a:pPr>
            <a:endParaRPr lang="en-US" sz="1299" dirty="0">
              <a:solidFill>
                <a:srgbClr val="000000"/>
              </a:solidFill>
              <a:latin typeface="Georgia Pro"/>
            </a:endParaRPr>
          </a:p>
          <a:p>
            <a:pPr algn="just">
              <a:lnSpc>
                <a:spcPts val="1819"/>
              </a:lnSpc>
            </a:pPr>
            <a:r>
              <a:rPr lang="en-US" sz="1299" dirty="0">
                <a:solidFill>
                  <a:srgbClr val="000000"/>
                </a:solidFill>
                <a:latin typeface="Georgia Pro Bold"/>
              </a:rPr>
              <a:t>Mayor </a:t>
            </a:r>
            <a:r>
              <a:rPr lang="en-US" sz="1299" dirty="0" err="1">
                <a:solidFill>
                  <a:srgbClr val="000000"/>
                </a:solidFill>
                <a:latin typeface="Georgia Pro Bold"/>
              </a:rPr>
              <a:t>depósito</a:t>
            </a:r>
            <a:r>
              <a:rPr lang="en-US" sz="1299" dirty="0">
                <a:solidFill>
                  <a:srgbClr val="000000"/>
                </a:solidFill>
                <a:latin typeface="Georgia Pro Bold"/>
              </a:rPr>
              <a:t> de </a:t>
            </a:r>
            <a:r>
              <a:rPr lang="en-US" sz="1299" dirty="0" err="1">
                <a:solidFill>
                  <a:srgbClr val="000000"/>
                </a:solidFill>
                <a:latin typeface="Georgia Pro Bold"/>
              </a:rPr>
              <a:t>garantía</a:t>
            </a:r>
            <a:r>
              <a:rPr lang="en-US" sz="1299" dirty="0">
                <a:solidFill>
                  <a:srgbClr val="000000"/>
                </a:solidFill>
                <a:latin typeface="Georgia Pro Bold"/>
              </a:rPr>
              <a:t>:</a:t>
            </a:r>
            <a:r>
              <a:rPr lang="en-US" sz="1299" dirty="0">
                <a:solidFill>
                  <a:srgbClr val="000000"/>
                </a:solidFill>
                <a:latin typeface="Georgia Pro"/>
              </a:rPr>
              <a:t> Un </a:t>
            </a:r>
            <a:r>
              <a:rPr lang="en-US" sz="1299" dirty="0" err="1">
                <a:solidFill>
                  <a:srgbClr val="000000"/>
                </a:solidFill>
                <a:latin typeface="Georgia Pro"/>
              </a:rPr>
              <a:t>depósito</a:t>
            </a:r>
            <a:r>
              <a:rPr lang="en-US" sz="1299" dirty="0">
                <a:solidFill>
                  <a:srgbClr val="000000"/>
                </a:solidFill>
                <a:latin typeface="Georgia Pro"/>
              </a:rPr>
              <a:t> </a:t>
            </a:r>
            <a:r>
              <a:rPr lang="en-US" sz="1299" dirty="0" err="1">
                <a:solidFill>
                  <a:srgbClr val="000000"/>
                </a:solidFill>
                <a:latin typeface="Georgia Pro"/>
              </a:rPr>
              <a:t>más</a:t>
            </a:r>
            <a:r>
              <a:rPr lang="en-US" sz="1299" dirty="0">
                <a:solidFill>
                  <a:srgbClr val="000000"/>
                </a:solidFill>
                <a:latin typeface="Georgia Pro"/>
              </a:rPr>
              <a:t> </a:t>
            </a:r>
            <a:r>
              <a:rPr lang="en-US" sz="1299" dirty="0" err="1">
                <a:solidFill>
                  <a:srgbClr val="000000"/>
                </a:solidFill>
                <a:latin typeface="Georgia Pro"/>
              </a:rPr>
              <a:t>elevado</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demostrar</a:t>
            </a:r>
            <a:r>
              <a:rPr lang="en-US" sz="1299" dirty="0">
                <a:solidFill>
                  <a:srgbClr val="000000"/>
                </a:solidFill>
                <a:latin typeface="Georgia Pro"/>
              </a:rPr>
              <a:t> </a:t>
            </a:r>
            <a:r>
              <a:rPr lang="en-US" sz="1299" dirty="0" err="1">
                <a:solidFill>
                  <a:srgbClr val="000000"/>
                </a:solidFill>
                <a:latin typeface="Georgia Pro"/>
              </a:rPr>
              <a:t>tu</a:t>
            </a:r>
            <a:r>
              <a:rPr lang="en-US" sz="1299" dirty="0">
                <a:solidFill>
                  <a:srgbClr val="000000"/>
                </a:solidFill>
                <a:latin typeface="Georgia Pro"/>
              </a:rPr>
              <a:t> serio </a:t>
            </a:r>
            <a:r>
              <a:rPr lang="en-US" sz="1299" dirty="0" err="1">
                <a:solidFill>
                  <a:srgbClr val="000000"/>
                </a:solidFill>
                <a:latin typeface="Georgia Pro"/>
              </a:rPr>
              <a:t>compromiso</a:t>
            </a:r>
            <a:r>
              <a:rPr lang="en-US" sz="1299" dirty="0">
                <a:solidFill>
                  <a:srgbClr val="000000"/>
                </a:solidFill>
                <a:latin typeface="Georgia Pro"/>
              </a:rPr>
              <a:t> con la </a:t>
            </a:r>
            <a:r>
              <a:rPr lang="en-US" sz="1299" dirty="0" err="1">
                <a:solidFill>
                  <a:srgbClr val="000000"/>
                </a:solidFill>
                <a:latin typeface="Georgia Pro"/>
              </a:rPr>
              <a:t>compra</a:t>
            </a:r>
            <a:r>
              <a:rPr lang="en-US" sz="1299" dirty="0">
                <a:solidFill>
                  <a:srgbClr val="000000"/>
                </a:solidFill>
                <a:latin typeface="Georgia Pro"/>
              </a:rPr>
              <a:t>. </a:t>
            </a:r>
          </a:p>
          <a:p>
            <a:pPr algn="just">
              <a:lnSpc>
                <a:spcPts val="1819"/>
              </a:lnSpc>
            </a:pPr>
            <a:endParaRPr lang="en-US" sz="1299" dirty="0">
              <a:solidFill>
                <a:srgbClr val="000000"/>
              </a:solidFill>
              <a:latin typeface="Georgia Pro"/>
            </a:endParaRPr>
          </a:p>
          <a:p>
            <a:pPr algn="just">
              <a:lnSpc>
                <a:spcPts val="1819"/>
              </a:lnSpc>
            </a:pPr>
            <a:r>
              <a:rPr lang="en-US" sz="1299" dirty="0" err="1">
                <a:solidFill>
                  <a:srgbClr val="000000"/>
                </a:solidFill>
                <a:latin typeface="Georgia Pro Bold"/>
              </a:rPr>
              <a:t>Contingencias</a:t>
            </a:r>
            <a:r>
              <a:rPr lang="en-US" sz="1299" dirty="0">
                <a:solidFill>
                  <a:srgbClr val="000000"/>
                </a:solidFill>
                <a:latin typeface="Georgia Pro Bold"/>
              </a:rPr>
              <a:t> </a:t>
            </a:r>
            <a:r>
              <a:rPr lang="en-US" sz="1299" dirty="0" err="1">
                <a:solidFill>
                  <a:srgbClr val="000000"/>
                </a:solidFill>
                <a:latin typeface="Georgia Pro Bold"/>
              </a:rPr>
              <a:t>mínimas</a:t>
            </a:r>
            <a:r>
              <a:rPr lang="en-US" sz="1299" dirty="0">
                <a:solidFill>
                  <a:srgbClr val="000000"/>
                </a:solidFill>
                <a:latin typeface="Georgia Pro Bold"/>
              </a:rPr>
              <a:t>: </a:t>
            </a:r>
            <a:r>
              <a:rPr lang="en-US" sz="1299" dirty="0">
                <a:solidFill>
                  <a:srgbClr val="000000"/>
                </a:solidFill>
                <a:latin typeface="Georgia Pro"/>
              </a:rPr>
              <a:t>Un </a:t>
            </a:r>
            <a:r>
              <a:rPr lang="en-US" sz="1299" dirty="0" err="1">
                <a:solidFill>
                  <a:srgbClr val="000000"/>
                </a:solidFill>
                <a:latin typeface="Georgia Pro"/>
              </a:rPr>
              <a:t>menor</a:t>
            </a:r>
            <a:r>
              <a:rPr lang="en-US" sz="1299" dirty="0">
                <a:solidFill>
                  <a:srgbClr val="000000"/>
                </a:solidFill>
                <a:latin typeface="Georgia Pro"/>
              </a:rPr>
              <a:t> </a:t>
            </a:r>
            <a:r>
              <a:rPr lang="en-US" sz="1299" dirty="0" err="1">
                <a:solidFill>
                  <a:srgbClr val="000000"/>
                </a:solidFill>
                <a:latin typeface="Georgia Pro"/>
              </a:rPr>
              <a:t>número</a:t>
            </a:r>
            <a:r>
              <a:rPr lang="en-US" sz="1299" dirty="0">
                <a:solidFill>
                  <a:srgbClr val="000000"/>
                </a:solidFill>
                <a:latin typeface="Georgia Pro"/>
              </a:rPr>
              <a:t> de </a:t>
            </a:r>
            <a:r>
              <a:rPr lang="en-US" sz="1299" dirty="0" err="1">
                <a:solidFill>
                  <a:srgbClr val="000000"/>
                </a:solidFill>
                <a:latin typeface="Georgia Pro"/>
              </a:rPr>
              <a:t>condiciones</a:t>
            </a:r>
            <a:r>
              <a:rPr lang="en-US" sz="1299" dirty="0">
                <a:solidFill>
                  <a:srgbClr val="000000"/>
                </a:solidFill>
                <a:latin typeface="Georgia Pro"/>
              </a:rPr>
              <a:t> </a:t>
            </a:r>
            <a:r>
              <a:rPr lang="en-US" sz="1299" dirty="0" err="1">
                <a:solidFill>
                  <a:srgbClr val="000000"/>
                </a:solidFill>
                <a:latin typeface="Georgia Pro"/>
              </a:rPr>
              <a:t>facilita</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proceso</a:t>
            </a:r>
            <a:r>
              <a:rPr lang="en-US" sz="1299" dirty="0">
                <a:solidFill>
                  <a:srgbClr val="000000"/>
                </a:solidFill>
                <a:latin typeface="Georgia Pro"/>
              </a:rPr>
              <a:t> para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vendedor</a:t>
            </a:r>
            <a:r>
              <a:rPr lang="en-US" sz="1299" dirty="0">
                <a:solidFill>
                  <a:srgbClr val="000000"/>
                </a:solidFill>
                <a:latin typeface="Georgia Pro"/>
              </a:rPr>
              <a:t>. Sin embargo, no </a:t>
            </a:r>
            <a:r>
              <a:rPr lang="en-US" sz="1299" dirty="0" err="1">
                <a:solidFill>
                  <a:srgbClr val="000000"/>
                </a:solidFill>
                <a:latin typeface="Georgia Pro"/>
              </a:rPr>
              <a:t>renuncies</a:t>
            </a:r>
            <a:r>
              <a:rPr lang="en-US" sz="1299" dirty="0">
                <a:solidFill>
                  <a:srgbClr val="000000"/>
                </a:solidFill>
                <a:latin typeface="Georgia Pro"/>
              </a:rPr>
              <a:t> a las </a:t>
            </a:r>
            <a:r>
              <a:rPr lang="en-US" sz="1299" dirty="0" err="1">
                <a:solidFill>
                  <a:srgbClr val="000000"/>
                </a:solidFill>
                <a:latin typeface="Georgia Pro"/>
              </a:rPr>
              <a:t>esenciales</a:t>
            </a:r>
            <a:r>
              <a:rPr lang="en-US" sz="1299" dirty="0">
                <a:solidFill>
                  <a:srgbClr val="000000"/>
                </a:solidFill>
                <a:latin typeface="Georgia Pro"/>
              </a:rPr>
              <a:t>, </a:t>
            </a:r>
            <a:r>
              <a:rPr lang="en-US" sz="1299" dirty="0" err="1">
                <a:solidFill>
                  <a:srgbClr val="000000"/>
                </a:solidFill>
                <a:latin typeface="Georgia Pro"/>
              </a:rPr>
              <a:t>como</a:t>
            </a:r>
            <a:r>
              <a:rPr lang="en-US" sz="1299" dirty="0">
                <a:solidFill>
                  <a:srgbClr val="000000"/>
                </a:solidFill>
                <a:latin typeface="Georgia Pro"/>
              </a:rPr>
              <a:t> la </a:t>
            </a:r>
            <a:r>
              <a:rPr lang="en-US" sz="1299" dirty="0" err="1">
                <a:solidFill>
                  <a:srgbClr val="000000"/>
                </a:solidFill>
                <a:latin typeface="Georgia Pro"/>
              </a:rPr>
              <a:t>inspección</a:t>
            </a:r>
            <a:r>
              <a:rPr lang="en-US" sz="1299" dirty="0">
                <a:solidFill>
                  <a:srgbClr val="000000"/>
                </a:solidFill>
                <a:latin typeface="Georgia Pro"/>
              </a:rPr>
              <a:t> de la </a:t>
            </a:r>
            <a:r>
              <a:rPr lang="en-US" sz="1299" dirty="0" err="1">
                <a:solidFill>
                  <a:srgbClr val="000000"/>
                </a:solidFill>
                <a:latin typeface="Georgia Pro"/>
              </a:rPr>
              <a:t>vivienda</a:t>
            </a:r>
            <a:r>
              <a:rPr lang="en-US" sz="1299" dirty="0">
                <a:solidFill>
                  <a:srgbClr val="000000"/>
                </a:solidFill>
                <a:latin typeface="Georgia Pro"/>
              </a:rPr>
              <a:t>, </a:t>
            </a:r>
            <a:r>
              <a:rPr lang="en-US" sz="1299" dirty="0" err="1">
                <a:solidFill>
                  <a:srgbClr val="000000"/>
                </a:solidFill>
                <a:latin typeface="Georgia Pro"/>
              </a:rPr>
              <a:t>si</a:t>
            </a:r>
            <a:r>
              <a:rPr lang="en-US" sz="1299" dirty="0">
                <a:solidFill>
                  <a:srgbClr val="000000"/>
                </a:solidFill>
                <a:latin typeface="Georgia Pro"/>
              </a:rPr>
              <a:t> es </a:t>
            </a:r>
            <a:r>
              <a:rPr lang="en-US" sz="1299" dirty="0" err="1">
                <a:solidFill>
                  <a:srgbClr val="000000"/>
                </a:solidFill>
                <a:latin typeface="Georgia Pro"/>
              </a:rPr>
              <a:t>posible</a:t>
            </a:r>
            <a:r>
              <a:rPr lang="en-US" sz="1299" dirty="0">
                <a:solidFill>
                  <a:srgbClr val="000000"/>
                </a:solidFill>
                <a:latin typeface="Georgia Pro"/>
              </a:rPr>
              <a:t>. </a:t>
            </a:r>
            <a:r>
              <a:rPr lang="en-US" sz="1299" dirty="0">
                <a:solidFill>
                  <a:srgbClr val="000000"/>
                </a:solidFill>
                <a:latin typeface="Georgia Pro Bold"/>
              </a:rPr>
              <a:t> </a:t>
            </a:r>
          </a:p>
          <a:p>
            <a:pPr algn="just">
              <a:lnSpc>
                <a:spcPts val="1819"/>
              </a:lnSpc>
            </a:pPr>
            <a:endParaRPr lang="en-US" sz="1299" dirty="0">
              <a:solidFill>
                <a:srgbClr val="000000"/>
              </a:solidFill>
              <a:latin typeface="Georgia Pro Bold"/>
            </a:endParaRPr>
          </a:p>
          <a:p>
            <a:pPr algn="just">
              <a:lnSpc>
                <a:spcPts val="1819"/>
              </a:lnSpc>
            </a:pPr>
            <a:r>
              <a:rPr lang="en-US" sz="1299" dirty="0" err="1">
                <a:solidFill>
                  <a:srgbClr val="000000"/>
                </a:solidFill>
                <a:latin typeface="Georgia Pro Bold"/>
              </a:rPr>
              <a:t>Acorta</a:t>
            </a:r>
            <a:r>
              <a:rPr lang="en-US" sz="1299" dirty="0">
                <a:solidFill>
                  <a:srgbClr val="000000"/>
                </a:solidFill>
                <a:latin typeface="Georgia Pro Bold"/>
              </a:rPr>
              <a:t> </a:t>
            </a:r>
            <a:r>
              <a:rPr lang="en-US" sz="1299" dirty="0" err="1">
                <a:solidFill>
                  <a:srgbClr val="000000"/>
                </a:solidFill>
                <a:latin typeface="Georgia Pro Bold"/>
              </a:rPr>
              <a:t>los</a:t>
            </a:r>
            <a:r>
              <a:rPr lang="en-US" sz="1299" dirty="0">
                <a:solidFill>
                  <a:srgbClr val="000000"/>
                </a:solidFill>
                <a:latin typeface="Georgia Pro Bold"/>
              </a:rPr>
              <a:t> </a:t>
            </a:r>
            <a:r>
              <a:rPr lang="en-US" sz="1299" dirty="0" err="1">
                <a:solidFill>
                  <a:srgbClr val="000000"/>
                </a:solidFill>
                <a:latin typeface="Georgia Pro Bold"/>
              </a:rPr>
              <a:t>plazos</a:t>
            </a:r>
            <a:r>
              <a:rPr lang="en-US" sz="1299" dirty="0">
                <a:solidFill>
                  <a:srgbClr val="000000"/>
                </a:solidFill>
                <a:latin typeface="Georgia Pro Bold"/>
              </a:rPr>
              <a:t>: </a:t>
            </a:r>
            <a:r>
              <a:rPr lang="en-US" sz="1299" dirty="0">
                <a:solidFill>
                  <a:srgbClr val="000000"/>
                </a:solidFill>
                <a:latin typeface="Georgia Pro"/>
              </a:rPr>
              <a:t>Si no </a:t>
            </a:r>
            <a:r>
              <a:rPr lang="en-US" sz="1299" dirty="0" err="1">
                <a:solidFill>
                  <a:srgbClr val="000000"/>
                </a:solidFill>
                <a:latin typeface="Georgia Pro"/>
              </a:rPr>
              <a:t>te</a:t>
            </a:r>
            <a:r>
              <a:rPr lang="en-US" sz="1299" dirty="0">
                <a:solidFill>
                  <a:srgbClr val="000000"/>
                </a:solidFill>
                <a:latin typeface="Georgia Pro"/>
              </a:rPr>
              <a:t> </a:t>
            </a:r>
            <a:r>
              <a:rPr lang="en-US" sz="1299" dirty="0" err="1">
                <a:solidFill>
                  <a:srgbClr val="000000"/>
                </a:solidFill>
                <a:latin typeface="Georgia Pro"/>
              </a:rPr>
              <a:t>sientes</a:t>
            </a:r>
            <a:r>
              <a:rPr lang="en-US" sz="1299" dirty="0">
                <a:solidFill>
                  <a:srgbClr val="000000"/>
                </a:solidFill>
                <a:latin typeface="Georgia Pro"/>
              </a:rPr>
              <a:t> </a:t>
            </a:r>
            <a:r>
              <a:rPr lang="en-US" sz="1299" dirty="0" err="1">
                <a:solidFill>
                  <a:srgbClr val="000000"/>
                </a:solidFill>
                <a:latin typeface="Georgia Pro"/>
              </a:rPr>
              <a:t>cómodo</a:t>
            </a:r>
            <a:r>
              <a:rPr lang="en-US" sz="1299" dirty="0">
                <a:solidFill>
                  <a:srgbClr val="000000"/>
                </a:solidFill>
                <a:latin typeface="Georgia Pro"/>
              </a:rPr>
              <a:t> </a:t>
            </a:r>
            <a:r>
              <a:rPr lang="en-US" sz="1299" dirty="0" err="1">
                <a:solidFill>
                  <a:srgbClr val="000000"/>
                </a:solidFill>
                <a:latin typeface="Georgia Pro"/>
              </a:rPr>
              <a:t>renunciando</a:t>
            </a:r>
            <a:r>
              <a:rPr lang="en-US" sz="1299" dirty="0">
                <a:solidFill>
                  <a:srgbClr val="000000"/>
                </a:solidFill>
                <a:latin typeface="Georgia Pro"/>
              </a:rPr>
              <a:t> a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contingencia</a:t>
            </a:r>
            <a:r>
              <a:rPr lang="en-US" sz="1299" dirty="0">
                <a:solidFill>
                  <a:srgbClr val="000000"/>
                </a:solidFill>
                <a:latin typeface="Georgia Pro"/>
              </a:rPr>
              <a:t>, </a:t>
            </a:r>
            <a:r>
              <a:rPr lang="en-US" sz="1299" dirty="0" err="1">
                <a:solidFill>
                  <a:srgbClr val="000000"/>
                </a:solidFill>
                <a:latin typeface="Georgia Pro"/>
              </a:rPr>
              <a:t>considera</a:t>
            </a:r>
            <a:r>
              <a:rPr lang="en-US" sz="1299" dirty="0">
                <a:solidFill>
                  <a:srgbClr val="000000"/>
                </a:solidFill>
                <a:latin typeface="Georgia Pro"/>
              </a:rPr>
              <a:t> la </a:t>
            </a:r>
            <a:r>
              <a:rPr lang="en-US" sz="1299" dirty="0" err="1">
                <a:solidFill>
                  <a:srgbClr val="000000"/>
                </a:solidFill>
                <a:latin typeface="Georgia Pro"/>
              </a:rPr>
              <a:t>posibilidad</a:t>
            </a:r>
            <a:r>
              <a:rPr lang="en-US" sz="1299" dirty="0">
                <a:solidFill>
                  <a:srgbClr val="000000"/>
                </a:solidFill>
                <a:latin typeface="Georgia Pro"/>
              </a:rPr>
              <a:t> de </a:t>
            </a:r>
            <a:r>
              <a:rPr lang="en-US" sz="1299" dirty="0" err="1">
                <a:solidFill>
                  <a:srgbClr val="000000"/>
                </a:solidFill>
                <a:latin typeface="Georgia Pro"/>
              </a:rPr>
              <a:t>acortar</a:t>
            </a:r>
            <a:r>
              <a:rPr lang="en-US" sz="1299" dirty="0">
                <a:solidFill>
                  <a:srgbClr val="000000"/>
                </a:solidFill>
                <a:latin typeface="Georgia Pro"/>
              </a:rPr>
              <a:t> </a:t>
            </a:r>
            <a:r>
              <a:rPr lang="en-US" sz="1299" dirty="0" err="1">
                <a:solidFill>
                  <a:srgbClr val="000000"/>
                </a:solidFill>
                <a:latin typeface="Georgia Pro"/>
              </a:rPr>
              <a:t>los</a:t>
            </a:r>
            <a:r>
              <a:rPr lang="en-US" sz="1299" dirty="0">
                <a:solidFill>
                  <a:srgbClr val="000000"/>
                </a:solidFill>
                <a:latin typeface="Georgia Pro"/>
              </a:rPr>
              <a:t> </a:t>
            </a:r>
            <a:r>
              <a:rPr lang="en-US" sz="1299" dirty="0" err="1">
                <a:solidFill>
                  <a:srgbClr val="000000"/>
                </a:solidFill>
                <a:latin typeface="Georgia Pro"/>
              </a:rPr>
              <a:t>plazos</a:t>
            </a:r>
            <a:r>
              <a:rPr lang="en-US" sz="1299" dirty="0">
                <a:solidFill>
                  <a:srgbClr val="000000"/>
                </a:solidFill>
                <a:latin typeface="Georgia Pro"/>
              </a:rPr>
              <a:t> para </a:t>
            </a:r>
            <a:r>
              <a:rPr lang="en-US" sz="1299" dirty="0" err="1">
                <a:solidFill>
                  <a:srgbClr val="000000"/>
                </a:solidFill>
                <a:latin typeface="Georgia Pro"/>
              </a:rPr>
              <a:t>dar</a:t>
            </a:r>
            <a:r>
              <a:rPr lang="en-US" sz="1299" dirty="0">
                <a:solidFill>
                  <a:srgbClr val="000000"/>
                </a:solidFill>
                <a:latin typeface="Georgia Pro"/>
              </a:rPr>
              <a:t> </a:t>
            </a:r>
            <a:r>
              <a:rPr lang="en-US" sz="1299" dirty="0" err="1">
                <a:solidFill>
                  <a:srgbClr val="000000"/>
                </a:solidFill>
                <a:latin typeface="Georgia Pro"/>
              </a:rPr>
              <a:t>más</a:t>
            </a:r>
            <a:r>
              <a:rPr lang="en-US" sz="1299" dirty="0">
                <a:solidFill>
                  <a:srgbClr val="000000"/>
                </a:solidFill>
                <a:latin typeface="Georgia Pro"/>
              </a:rPr>
              <a:t> </a:t>
            </a:r>
            <a:r>
              <a:rPr lang="en-US" sz="1299" dirty="0" err="1">
                <a:solidFill>
                  <a:srgbClr val="000000"/>
                </a:solidFill>
                <a:latin typeface="Georgia Pro"/>
              </a:rPr>
              <a:t>confianza</a:t>
            </a:r>
            <a:r>
              <a:rPr lang="en-US" sz="1299" dirty="0">
                <a:solidFill>
                  <a:srgbClr val="000000"/>
                </a:solidFill>
                <a:latin typeface="Georgia Pro"/>
              </a:rPr>
              <a:t> al </a:t>
            </a:r>
            <a:r>
              <a:rPr lang="en-US" sz="1299" dirty="0" err="1">
                <a:solidFill>
                  <a:srgbClr val="000000"/>
                </a:solidFill>
                <a:latin typeface="Georgia Pro"/>
              </a:rPr>
              <a:t>vendedor</a:t>
            </a:r>
            <a:r>
              <a:rPr lang="en-US" sz="1299" dirty="0">
                <a:solidFill>
                  <a:srgbClr val="000000"/>
                </a:solidFill>
                <a:latin typeface="Georgia Pro"/>
              </a:rPr>
              <a:t>.  </a:t>
            </a:r>
          </a:p>
          <a:p>
            <a:pPr algn="just">
              <a:lnSpc>
                <a:spcPts val="1819"/>
              </a:lnSpc>
            </a:pPr>
            <a:endParaRPr lang="en-US" sz="1299" dirty="0">
              <a:solidFill>
                <a:srgbClr val="000000"/>
              </a:solidFill>
              <a:latin typeface="Georgia Pro"/>
            </a:endParaRPr>
          </a:p>
          <a:p>
            <a:pPr algn="just">
              <a:lnSpc>
                <a:spcPts val="1819"/>
              </a:lnSpc>
            </a:pPr>
            <a:r>
              <a:rPr lang="en-US" sz="1299" dirty="0" err="1">
                <a:solidFill>
                  <a:srgbClr val="000000"/>
                </a:solidFill>
                <a:latin typeface="Georgia Pro Bold"/>
              </a:rPr>
              <a:t>Cubre</a:t>
            </a:r>
            <a:r>
              <a:rPr lang="en-US" sz="1299" dirty="0">
                <a:solidFill>
                  <a:srgbClr val="000000"/>
                </a:solidFill>
                <a:latin typeface="Georgia Pro Bold"/>
              </a:rPr>
              <a:t> </a:t>
            </a:r>
            <a:r>
              <a:rPr lang="en-US" sz="1299" dirty="0" err="1">
                <a:solidFill>
                  <a:srgbClr val="000000"/>
                </a:solidFill>
                <a:latin typeface="Georgia Pro Bold"/>
              </a:rPr>
              <a:t>algunos</a:t>
            </a:r>
            <a:r>
              <a:rPr lang="en-US" sz="1299" dirty="0">
                <a:solidFill>
                  <a:srgbClr val="000000"/>
                </a:solidFill>
                <a:latin typeface="Georgia Pro Bold"/>
              </a:rPr>
              <a:t> </a:t>
            </a:r>
            <a:r>
              <a:rPr lang="en-US" sz="1299" dirty="0" err="1">
                <a:solidFill>
                  <a:srgbClr val="000000"/>
                </a:solidFill>
                <a:latin typeface="Georgia Pro Bold"/>
              </a:rPr>
              <a:t>gastos</a:t>
            </a:r>
            <a:r>
              <a:rPr lang="en-US" sz="1299" dirty="0">
                <a:solidFill>
                  <a:srgbClr val="000000"/>
                </a:solidFill>
                <a:latin typeface="Georgia Pro Bold"/>
              </a:rPr>
              <a:t> del </a:t>
            </a:r>
            <a:r>
              <a:rPr lang="en-US" sz="1299" dirty="0" err="1">
                <a:solidFill>
                  <a:srgbClr val="000000"/>
                </a:solidFill>
                <a:latin typeface="Georgia Pro Bold"/>
              </a:rPr>
              <a:t>vendedor</a:t>
            </a:r>
            <a:r>
              <a:rPr lang="en-US" sz="1299" dirty="0">
                <a:solidFill>
                  <a:srgbClr val="000000"/>
                </a:solidFill>
                <a:latin typeface="Georgia Pro Bold"/>
              </a:rPr>
              <a:t>: </a:t>
            </a:r>
            <a:r>
              <a:rPr lang="en-US" sz="1299" dirty="0" err="1">
                <a:solidFill>
                  <a:srgbClr val="000000"/>
                </a:solidFill>
                <a:latin typeface="Georgia Pro"/>
              </a:rPr>
              <a:t>Ofrecerte</a:t>
            </a:r>
            <a:r>
              <a:rPr lang="en-US" sz="1299" dirty="0">
                <a:solidFill>
                  <a:srgbClr val="000000"/>
                </a:solidFill>
                <a:latin typeface="Georgia Pro"/>
              </a:rPr>
              <a:t> a </a:t>
            </a:r>
            <a:r>
              <a:rPr lang="en-US" sz="1299" dirty="0" err="1">
                <a:solidFill>
                  <a:srgbClr val="000000"/>
                </a:solidFill>
                <a:latin typeface="Georgia Pro"/>
              </a:rPr>
              <a:t>pagar</a:t>
            </a:r>
            <a:r>
              <a:rPr lang="en-US" sz="1299" dirty="0">
                <a:solidFill>
                  <a:srgbClr val="000000"/>
                </a:solidFill>
                <a:latin typeface="Georgia Pro"/>
              </a:rPr>
              <a:t> </a:t>
            </a:r>
            <a:r>
              <a:rPr lang="en-US" sz="1299" dirty="0" err="1">
                <a:solidFill>
                  <a:srgbClr val="000000"/>
                </a:solidFill>
                <a:latin typeface="Georgia Pro"/>
              </a:rPr>
              <a:t>algunos</a:t>
            </a:r>
            <a:r>
              <a:rPr lang="en-US" sz="1299" dirty="0">
                <a:solidFill>
                  <a:srgbClr val="000000"/>
                </a:solidFill>
                <a:latin typeface="Georgia Pro"/>
              </a:rPr>
              <a:t> de </a:t>
            </a:r>
            <a:r>
              <a:rPr lang="en-US" sz="1299" dirty="0" err="1">
                <a:solidFill>
                  <a:srgbClr val="000000"/>
                </a:solidFill>
                <a:latin typeface="Georgia Pro"/>
              </a:rPr>
              <a:t>los</a:t>
            </a:r>
            <a:r>
              <a:rPr lang="en-US" sz="1299" dirty="0">
                <a:solidFill>
                  <a:srgbClr val="000000"/>
                </a:solidFill>
                <a:latin typeface="Georgia Pro"/>
              </a:rPr>
              <a:t> </a:t>
            </a:r>
            <a:r>
              <a:rPr lang="en-US" sz="1299" dirty="0" err="1">
                <a:solidFill>
                  <a:srgbClr val="000000"/>
                </a:solidFill>
                <a:latin typeface="Georgia Pro"/>
              </a:rPr>
              <a:t>gastos</a:t>
            </a:r>
            <a:r>
              <a:rPr lang="en-US" sz="1299" dirty="0">
                <a:solidFill>
                  <a:srgbClr val="000000"/>
                </a:solidFill>
                <a:latin typeface="Georgia Pro"/>
              </a:rPr>
              <a:t> de </a:t>
            </a:r>
            <a:r>
              <a:rPr lang="en-US" sz="1299" dirty="0" err="1">
                <a:solidFill>
                  <a:srgbClr val="000000"/>
                </a:solidFill>
                <a:latin typeface="Georgia Pro"/>
              </a:rPr>
              <a:t>cierre</a:t>
            </a:r>
            <a:r>
              <a:rPr lang="en-US" sz="1299" dirty="0">
                <a:solidFill>
                  <a:srgbClr val="000000"/>
                </a:solidFill>
                <a:latin typeface="Georgia Pro"/>
              </a:rPr>
              <a:t> del </a:t>
            </a:r>
            <a:r>
              <a:rPr lang="en-US" sz="1299" dirty="0" err="1">
                <a:solidFill>
                  <a:srgbClr val="000000"/>
                </a:solidFill>
                <a:latin typeface="Georgia Pro"/>
              </a:rPr>
              <a:t>vendedor</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hacer</a:t>
            </a:r>
            <a:r>
              <a:rPr lang="en-US" sz="1299" dirty="0">
                <a:solidFill>
                  <a:srgbClr val="000000"/>
                </a:solidFill>
                <a:latin typeface="Georgia Pro"/>
              </a:rPr>
              <a:t> que </a:t>
            </a:r>
            <a:r>
              <a:rPr lang="en-US" sz="1299" dirty="0" err="1">
                <a:solidFill>
                  <a:srgbClr val="000000"/>
                </a:solidFill>
                <a:latin typeface="Georgia Pro"/>
              </a:rPr>
              <a:t>tu</a:t>
            </a:r>
            <a:r>
              <a:rPr lang="en-US" sz="1299" dirty="0">
                <a:solidFill>
                  <a:srgbClr val="000000"/>
                </a:solidFill>
                <a:latin typeface="Georgia Pro"/>
              </a:rPr>
              <a:t> </a:t>
            </a:r>
            <a:r>
              <a:rPr lang="en-US" sz="1299" dirty="0" err="1">
                <a:solidFill>
                  <a:srgbClr val="000000"/>
                </a:solidFill>
                <a:latin typeface="Georgia Pro"/>
              </a:rPr>
              <a:t>oferta</a:t>
            </a:r>
            <a:r>
              <a:rPr lang="en-US" sz="1299" dirty="0">
                <a:solidFill>
                  <a:srgbClr val="000000"/>
                </a:solidFill>
                <a:latin typeface="Georgia Pro"/>
              </a:rPr>
              <a:t> </a:t>
            </a:r>
            <a:r>
              <a:rPr lang="en-US" sz="1299" dirty="0" err="1">
                <a:solidFill>
                  <a:srgbClr val="000000"/>
                </a:solidFill>
                <a:latin typeface="Georgia Pro"/>
              </a:rPr>
              <a:t>destaque</a:t>
            </a:r>
            <a:r>
              <a:rPr lang="en-US" sz="1299" dirty="0">
                <a:solidFill>
                  <a:srgbClr val="000000"/>
                </a:solidFill>
                <a:latin typeface="Georgia Pro"/>
              </a:rPr>
              <a:t>. </a:t>
            </a:r>
          </a:p>
        </p:txBody>
      </p:sp>
      <p:sp>
        <p:nvSpPr>
          <p:cNvPr id="7" name="TextBox 7"/>
          <p:cNvSpPr txBox="1"/>
          <p:nvPr/>
        </p:nvSpPr>
        <p:spPr>
          <a:xfrm>
            <a:off x="4086607" y="1585595"/>
            <a:ext cx="3232847" cy="3443605"/>
          </a:xfrm>
          <a:prstGeom prst="rect">
            <a:avLst/>
          </a:prstGeom>
        </p:spPr>
        <p:txBody>
          <a:bodyPr lIns="0" tIns="0" rIns="0" bIns="0" rtlCol="0" anchor="t">
            <a:spAutoFit/>
          </a:bodyPr>
          <a:lstStyle/>
          <a:p>
            <a:pPr algn="just">
              <a:lnSpc>
                <a:spcPts val="1819"/>
              </a:lnSpc>
            </a:pPr>
            <a:r>
              <a:rPr lang="en-US" sz="1299" dirty="0">
                <a:solidFill>
                  <a:srgbClr val="000000"/>
                </a:solidFill>
                <a:latin typeface="Georgia Pro Bold"/>
              </a:rPr>
              <a:t>Carta personal: </a:t>
            </a:r>
            <a:r>
              <a:rPr lang="en-US" sz="1299" dirty="0" err="1">
                <a:solidFill>
                  <a:srgbClr val="000000"/>
                </a:solidFill>
                <a:latin typeface="Georgia Pro"/>
              </a:rPr>
              <a:t>Considera</a:t>
            </a:r>
            <a:r>
              <a:rPr lang="en-US" sz="1299" dirty="0">
                <a:solidFill>
                  <a:srgbClr val="000000"/>
                </a:solidFill>
                <a:latin typeface="Georgia Pro"/>
              </a:rPr>
              <a:t> la </a:t>
            </a:r>
            <a:r>
              <a:rPr lang="en-US" sz="1299" dirty="0" err="1">
                <a:solidFill>
                  <a:srgbClr val="000000"/>
                </a:solidFill>
                <a:latin typeface="Georgia Pro"/>
              </a:rPr>
              <a:t>posibilidad</a:t>
            </a:r>
            <a:r>
              <a:rPr lang="en-US" sz="1299" dirty="0">
                <a:solidFill>
                  <a:srgbClr val="000000"/>
                </a:solidFill>
                <a:latin typeface="Georgia Pro"/>
              </a:rPr>
              <a:t> de </a:t>
            </a:r>
            <a:r>
              <a:rPr lang="en-US" sz="1299" dirty="0" err="1">
                <a:solidFill>
                  <a:srgbClr val="000000"/>
                </a:solidFill>
                <a:latin typeface="Georgia Pro"/>
              </a:rPr>
              <a:t>incluir</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carta personal </a:t>
            </a:r>
            <a:r>
              <a:rPr lang="en-US" sz="1299" dirty="0" err="1">
                <a:solidFill>
                  <a:srgbClr val="000000"/>
                </a:solidFill>
                <a:latin typeface="Georgia Pro"/>
              </a:rPr>
              <a:t>en</a:t>
            </a:r>
            <a:r>
              <a:rPr lang="en-US" sz="1299" dirty="0">
                <a:solidFill>
                  <a:srgbClr val="000000"/>
                </a:solidFill>
                <a:latin typeface="Georgia Pro"/>
              </a:rPr>
              <a:t> la que </a:t>
            </a:r>
            <a:r>
              <a:rPr lang="en-US" sz="1299" dirty="0" err="1">
                <a:solidFill>
                  <a:srgbClr val="000000"/>
                </a:solidFill>
                <a:latin typeface="Georgia Pro"/>
              </a:rPr>
              <a:t>expreses</a:t>
            </a:r>
            <a:r>
              <a:rPr lang="en-US" sz="1299" dirty="0">
                <a:solidFill>
                  <a:srgbClr val="000000"/>
                </a:solidFill>
                <a:latin typeface="Georgia Pro"/>
              </a:rPr>
              <a:t> </a:t>
            </a:r>
            <a:r>
              <a:rPr lang="en-US" sz="1299" dirty="0" err="1">
                <a:solidFill>
                  <a:srgbClr val="000000"/>
                </a:solidFill>
                <a:latin typeface="Georgia Pro"/>
              </a:rPr>
              <a:t>por</a:t>
            </a:r>
            <a:r>
              <a:rPr lang="en-US" sz="1299" dirty="0">
                <a:solidFill>
                  <a:srgbClr val="000000"/>
                </a:solidFill>
                <a:latin typeface="Georgia Pro"/>
              </a:rPr>
              <a:t> </a:t>
            </a:r>
            <a:r>
              <a:rPr lang="en-US" sz="1299" dirty="0" err="1">
                <a:solidFill>
                  <a:srgbClr val="000000"/>
                </a:solidFill>
                <a:latin typeface="Georgia Pro"/>
              </a:rPr>
              <a:t>qué</a:t>
            </a:r>
            <a:r>
              <a:rPr lang="en-US" sz="1299" dirty="0">
                <a:solidFill>
                  <a:srgbClr val="000000"/>
                </a:solidFill>
                <a:latin typeface="Georgia Pro"/>
              </a:rPr>
              <a:t> </a:t>
            </a:r>
            <a:r>
              <a:rPr lang="en-US" sz="1299" dirty="0" err="1">
                <a:solidFill>
                  <a:srgbClr val="000000"/>
                </a:solidFill>
                <a:latin typeface="Georgia Pro"/>
              </a:rPr>
              <a:t>te</a:t>
            </a:r>
            <a:r>
              <a:rPr lang="en-US" sz="1299" dirty="0">
                <a:solidFill>
                  <a:srgbClr val="000000"/>
                </a:solidFill>
                <a:latin typeface="Georgia Pro"/>
              </a:rPr>
              <a:t> </a:t>
            </a:r>
            <a:r>
              <a:rPr lang="en-US" sz="1299" dirty="0" err="1">
                <a:solidFill>
                  <a:srgbClr val="000000"/>
                </a:solidFill>
                <a:latin typeface="Georgia Pro"/>
              </a:rPr>
              <a:t>gusta</a:t>
            </a:r>
            <a:r>
              <a:rPr lang="en-US" sz="1299" dirty="0">
                <a:solidFill>
                  <a:srgbClr val="000000"/>
                </a:solidFill>
                <a:latin typeface="Georgia Pro"/>
              </a:rPr>
              <a:t> la casa. </a:t>
            </a:r>
            <a:r>
              <a:rPr lang="en-US" sz="1299" dirty="0" err="1">
                <a:solidFill>
                  <a:srgbClr val="000000"/>
                </a:solidFill>
                <a:latin typeface="Georgia Pro"/>
              </a:rPr>
              <a:t>Esto</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resonar</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vendedor</a:t>
            </a:r>
            <a:r>
              <a:rPr lang="en-US" sz="1299" dirty="0">
                <a:solidFill>
                  <a:srgbClr val="000000"/>
                </a:solidFill>
                <a:latin typeface="Georgia Pro"/>
              </a:rPr>
              <a:t>, </a:t>
            </a:r>
            <a:r>
              <a:rPr lang="en-US" sz="1299" dirty="0" err="1">
                <a:solidFill>
                  <a:srgbClr val="000000"/>
                </a:solidFill>
                <a:latin typeface="Georgia Pro"/>
              </a:rPr>
              <a:t>sobre</a:t>
            </a:r>
            <a:r>
              <a:rPr lang="en-US" sz="1299" dirty="0">
                <a:solidFill>
                  <a:srgbClr val="000000"/>
                </a:solidFill>
                <a:latin typeface="Georgia Pro"/>
              </a:rPr>
              <a:t> </a:t>
            </a:r>
            <a:r>
              <a:rPr lang="en-US" sz="1299" dirty="0" err="1">
                <a:solidFill>
                  <a:srgbClr val="000000"/>
                </a:solidFill>
                <a:latin typeface="Georgia Pro"/>
              </a:rPr>
              <a:t>todo</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mercados </a:t>
            </a:r>
            <a:r>
              <a:rPr lang="en-US" sz="1299" dirty="0" err="1">
                <a:solidFill>
                  <a:srgbClr val="000000"/>
                </a:solidFill>
                <a:latin typeface="Georgia Pro"/>
              </a:rPr>
              <a:t>competitivos</a:t>
            </a:r>
            <a:r>
              <a:rPr lang="en-US" sz="1299" dirty="0">
                <a:solidFill>
                  <a:srgbClr val="000000"/>
                </a:solidFill>
                <a:latin typeface="Georgia Pro"/>
              </a:rPr>
              <a:t>. </a:t>
            </a:r>
            <a:r>
              <a:rPr lang="en-US" sz="1299" dirty="0" err="1">
                <a:solidFill>
                  <a:srgbClr val="000000"/>
                </a:solidFill>
                <a:latin typeface="Georgia Pro"/>
              </a:rPr>
              <a:t>Asegúrate</a:t>
            </a:r>
            <a:r>
              <a:rPr lang="en-US" sz="1299" dirty="0">
                <a:solidFill>
                  <a:srgbClr val="000000"/>
                </a:solidFill>
                <a:latin typeface="Georgia Pro"/>
              </a:rPr>
              <a:t> de que sea </a:t>
            </a:r>
            <a:r>
              <a:rPr lang="en-US" sz="1299" dirty="0" err="1">
                <a:solidFill>
                  <a:srgbClr val="000000"/>
                </a:solidFill>
                <a:latin typeface="Georgia Pro"/>
              </a:rPr>
              <a:t>genérica</a:t>
            </a:r>
            <a:r>
              <a:rPr lang="en-US" sz="1299" dirty="0">
                <a:solidFill>
                  <a:srgbClr val="000000"/>
                </a:solidFill>
                <a:latin typeface="Georgia Pro"/>
              </a:rPr>
              <a:t> y no </a:t>
            </a:r>
            <a:r>
              <a:rPr lang="en-US" sz="1299" dirty="0" err="1">
                <a:solidFill>
                  <a:srgbClr val="000000"/>
                </a:solidFill>
                <a:latin typeface="Georgia Pro"/>
              </a:rPr>
              <a:t>infrinjas</a:t>
            </a:r>
            <a:r>
              <a:rPr lang="en-US" sz="1299" dirty="0">
                <a:solidFill>
                  <a:srgbClr val="000000"/>
                </a:solidFill>
                <a:latin typeface="Georgia Pro"/>
              </a:rPr>
              <a:t> las </a:t>
            </a:r>
            <a:r>
              <a:rPr lang="en-US" sz="1299" dirty="0" err="1">
                <a:solidFill>
                  <a:srgbClr val="000000"/>
                </a:solidFill>
                <a:latin typeface="Georgia Pro"/>
              </a:rPr>
              <a:t>leyes</a:t>
            </a:r>
            <a:r>
              <a:rPr lang="en-US" sz="1299" dirty="0">
                <a:solidFill>
                  <a:srgbClr val="000000"/>
                </a:solidFill>
                <a:latin typeface="Georgia Pro"/>
              </a:rPr>
              <a:t> de </a:t>
            </a:r>
            <a:r>
              <a:rPr lang="en-US" sz="1299" dirty="0" err="1">
                <a:solidFill>
                  <a:srgbClr val="000000"/>
                </a:solidFill>
                <a:latin typeface="Georgia Pro"/>
              </a:rPr>
              <a:t>vivienda</a:t>
            </a:r>
            <a:r>
              <a:rPr lang="en-US" sz="1299" dirty="0">
                <a:solidFill>
                  <a:srgbClr val="000000"/>
                </a:solidFill>
                <a:latin typeface="Georgia Pro"/>
              </a:rPr>
              <a:t> </a:t>
            </a:r>
            <a:r>
              <a:rPr lang="en-US" sz="1299" dirty="0" err="1">
                <a:solidFill>
                  <a:srgbClr val="000000"/>
                </a:solidFill>
                <a:latin typeface="Georgia Pro"/>
              </a:rPr>
              <a:t>justa</a:t>
            </a:r>
            <a:r>
              <a:rPr lang="en-US" sz="1299" dirty="0">
                <a:solidFill>
                  <a:srgbClr val="000000"/>
                </a:solidFill>
                <a:latin typeface="Georgia Pro"/>
              </a:rPr>
              <a:t> (</a:t>
            </a:r>
            <a:r>
              <a:rPr lang="en-US" sz="1299" dirty="0" err="1">
                <a:solidFill>
                  <a:srgbClr val="000000"/>
                </a:solidFill>
                <a:latin typeface="Georgia Pro"/>
              </a:rPr>
              <a:t>yo</a:t>
            </a:r>
            <a:r>
              <a:rPr lang="en-US" sz="1299" dirty="0">
                <a:solidFill>
                  <a:srgbClr val="000000"/>
                </a:solidFill>
                <a:latin typeface="Georgia Pro"/>
              </a:rPr>
              <a:t> </a:t>
            </a:r>
            <a:r>
              <a:rPr lang="en-US" sz="1299" dirty="0" err="1">
                <a:solidFill>
                  <a:srgbClr val="000000"/>
                </a:solidFill>
                <a:latin typeface="Georgia Pro"/>
              </a:rPr>
              <a:t>te</a:t>
            </a:r>
            <a:r>
              <a:rPr lang="en-US" sz="1299" dirty="0">
                <a:solidFill>
                  <a:srgbClr val="000000"/>
                </a:solidFill>
                <a:latin typeface="Georgia Pro"/>
              </a:rPr>
              <a:t> </a:t>
            </a:r>
            <a:r>
              <a:rPr lang="en-US" sz="1299" dirty="0" err="1">
                <a:solidFill>
                  <a:srgbClr val="000000"/>
                </a:solidFill>
                <a:latin typeface="Georgia Pro"/>
              </a:rPr>
              <a:t>guiaré</a:t>
            </a:r>
            <a:r>
              <a:rPr lang="en-US" sz="1299" dirty="0">
                <a:solidFill>
                  <a:srgbClr val="000000"/>
                </a:solidFill>
                <a:latin typeface="Georgia Pro"/>
              </a:rPr>
              <a:t>).   </a:t>
            </a:r>
          </a:p>
          <a:p>
            <a:pPr algn="just">
              <a:lnSpc>
                <a:spcPts val="1819"/>
              </a:lnSpc>
            </a:pPr>
            <a:endParaRPr lang="en-US" sz="1299" dirty="0">
              <a:solidFill>
                <a:srgbClr val="000000"/>
              </a:solidFill>
              <a:latin typeface="Georgia Pro"/>
            </a:endParaRPr>
          </a:p>
          <a:p>
            <a:pPr algn="just">
              <a:lnSpc>
                <a:spcPts val="1819"/>
              </a:lnSpc>
            </a:pPr>
            <a:r>
              <a:rPr lang="en-US" sz="1299" dirty="0" err="1">
                <a:solidFill>
                  <a:srgbClr val="000000"/>
                </a:solidFill>
                <a:latin typeface="Georgia Pro Bold"/>
              </a:rPr>
              <a:t>Cláusula</a:t>
            </a:r>
            <a:r>
              <a:rPr lang="en-US" sz="1299" dirty="0">
                <a:solidFill>
                  <a:srgbClr val="000000"/>
                </a:solidFill>
                <a:latin typeface="Georgia Pro Bold"/>
              </a:rPr>
              <a:t> de </a:t>
            </a:r>
            <a:r>
              <a:rPr lang="en-US" sz="1299" dirty="0" err="1">
                <a:solidFill>
                  <a:srgbClr val="000000"/>
                </a:solidFill>
                <a:latin typeface="Georgia Pro Bold"/>
              </a:rPr>
              <a:t>aumento</a:t>
            </a:r>
            <a:r>
              <a:rPr lang="en-US" sz="1299" dirty="0">
                <a:solidFill>
                  <a:srgbClr val="000000"/>
                </a:solidFill>
                <a:latin typeface="Georgia Pro Bold"/>
              </a:rPr>
              <a:t>: </a:t>
            </a:r>
            <a:r>
              <a:rPr lang="en-US" sz="1299" dirty="0">
                <a:solidFill>
                  <a:srgbClr val="000000"/>
                </a:solidFill>
                <a:latin typeface="Georgia Pro"/>
              </a:rPr>
              <a:t>En un mercado </a:t>
            </a:r>
            <a:r>
              <a:rPr lang="en-US" sz="1299" dirty="0" err="1">
                <a:solidFill>
                  <a:srgbClr val="000000"/>
                </a:solidFill>
                <a:latin typeface="Georgia Pro"/>
              </a:rPr>
              <a:t>competitivo</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cláusula</a:t>
            </a:r>
            <a:r>
              <a:rPr lang="en-US" sz="1299" dirty="0">
                <a:solidFill>
                  <a:srgbClr val="000000"/>
                </a:solidFill>
                <a:latin typeface="Georgia Pro"/>
              </a:rPr>
              <a:t> de </a:t>
            </a:r>
            <a:r>
              <a:rPr lang="en-US" sz="1299" dirty="0" err="1">
                <a:solidFill>
                  <a:srgbClr val="000000"/>
                </a:solidFill>
                <a:latin typeface="Georgia Pro"/>
              </a:rPr>
              <a:t>escalado</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a:t>
            </a:r>
            <a:r>
              <a:rPr lang="en-US" sz="1299" dirty="0" err="1">
                <a:solidFill>
                  <a:srgbClr val="000000"/>
                </a:solidFill>
                <a:latin typeface="Georgia Pro"/>
              </a:rPr>
              <a:t>aumentar</a:t>
            </a:r>
            <a:r>
              <a:rPr lang="en-US" sz="1299" dirty="0">
                <a:solidFill>
                  <a:srgbClr val="000000"/>
                </a:solidFill>
                <a:latin typeface="Georgia Pro"/>
              </a:rPr>
              <a:t> </a:t>
            </a:r>
            <a:r>
              <a:rPr lang="en-US" sz="1299" dirty="0" err="1">
                <a:solidFill>
                  <a:srgbClr val="000000"/>
                </a:solidFill>
                <a:latin typeface="Georgia Pro"/>
              </a:rPr>
              <a:t>automáticamente</a:t>
            </a:r>
            <a:r>
              <a:rPr lang="en-US" sz="1299" dirty="0">
                <a:solidFill>
                  <a:srgbClr val="000000"/>
                </a:solidFill>
                <a:latin typeface="Georgia Pro"/>
              </a:rPr>
              <a:t> </a:t>
            </a:r>
            <a:r>
              <a:rPr lang="en-US" sz="1299" dirty="0" err="1">
                <a:solidFill>
                  <a:srgbClr val="000000"/>
                </a:solidFill>
                <a:latin typeface="Georgia Pro"/>
              </a:rPr>
              <a:t>tu</a:t>
            </a:r>
            <a:r>
              <a:rPr lang="en-US" sz="1299" dirty="0">
                <a:solidFill>
                  <a:srgbClr val="000000"/>
                </a:solidFill>
                <a:latin typeface="Georgia Pro"/>
              </a:rPr>
              <a:t> </a:t>
            </a:r>
            <a:r>
              <a:rPr lang="en-US" sz="1299" dirty="0" err="1">
                <a:solidFill>
                  <a:srgbClr val="000000"/>
                </a:solidFill>
                <a:latin typeface="Georgia Pro"/>
              </a:rPr>
              <a:t>oferta</a:t>
            </a:r>
            <a:r>
              <a:rPr lang="en-US" sz="1299" dirty="0">
                <a:solidFill>
                  <a:srgbClr val="000000"/>
                </a:solidFill>
                <a:latin typeface="Georgia Pro"/>
              </a:rPr>
              <a:t> </a:t>
            </a:r>
            <a:r>
              <a:rPr lang="en-US" sz="1299" dirty="0" err="1">
                <a:solidFill>
                  <a:srgbClr val="000000"/>
                </a:solidFill>
                <a:latin typeface="Georgia Pro"/>
              </a:rPr>
              <a:t>si</a:t>
            </a:r>
            <a:r>
              <a:rPr lang="en-US" sz="1299" dirty="0">
                <a:solidFill>
                  <a:srgbClr val="000000"/>
                </a:solidFill>
                <a:latin typeface="Georgia Pro"/>
              </a:rPr>
              <a:t> hay pujas </a:t>
            </a:r>
            <a:r>
              <a:rPr lang="en-US" sz="1299" dirty="0" err="1">
                <a:solidFill>
                  <a:srgbClr val="000000"/>
                </a:solidFill>
                <a:latin typeface="Georgia Pro"/>
              </a:rPr>
              <a:t>más</a:t>
            </a:r>
            <a:r>
              <a:rPr lang="en-US" sz="1299" dirty="0">
                <a:solidFill>
                  <a:srgbClr val="000000"/>
                </a:solidFill>
                <a:latin typeface="Georgia Pro"/>
              </a:rPr>
              <a:t> </a:t>
            </a:r>
            <a:r>
              <a:rPr lang="en-US" sz="1299" dirty="0" err="1">
                <a:solidFill>
                  <a:srgbClr val="000000"/>
                </a:solidFill>
                <a:latin typeface="Georgia Pro"/>
              </a:rPr>
              <a:t>altas</a:t>
            </a:r>
            <a:r>
              <a:rPr lang="en-US" sz="1299" dirty="0">
                <a:solidFill>
                  <a:srgbClr val="000000"/>
                </a:solidFill>
                <a:latin typeface="Georgia Pro"/>
              </a:rPr>
              <a:t>, hasta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cantidad</a:t>
            </a:r>
            <a:r>
              <a:rPr lang="en-US" sz="1299" dirty="0">
                <a:solidFill>
                  <a:srgbClr val="000000"/>
                </a:solidFill>
                <a:latin typeface="Georgia Pro"/>
              </a:rPr>
              <a:t> </a:t>
            </a:r>
            <a:r>
              <a:rPr lang="en-US" sz="1299" dirty="0" err="1">
                <a:solidFill>
                  <a:srgbClr val="000000"/>
                </a:solidFill>
                <a:latin typeface="Georgia Pro"/>
              </a:rPr>
              <a:t>máxima</a:t>
            </a:r>
            <a:r>
              <a:rPr lang="en-US" sz="1299" dirty="0">
                <a:solidFill>
                  <a:srgbClr val="000000"/>
                </a:solidFill>
                <a:latin typeface="Georgia Pro"/>
              </a:rPr>
              <a:t>. </a:t>
            </a:r>
          </a:p>
          <a:p>
            <a:pPr algn="just">
              <a:lnSpc>
                <a:spcPts val="1819"/>
              </a:lnSpc>
            </a:pPr>
            <a:endParaRPr lang="en-US" sz="1299" dirty="0">
              <a:solidFill>
                <a:srgbClr val="000000"/>
              </a:solidFill>
              <a:latin typeface="Georgia Pro"/>
            </a:endParaRPr>
          </a:p>
          <a:p>
            <a:pPr algn="just">
              <a:lnSpc>
                <a:spcPts val="1819"/>
              </a:lnSpc>
            </a:pPr>
            <a:r>
              <a:rPr lang="en-US" sz="1299" dirty="0" err="1">
                <a:solidFill>
                  <a:srgbClr val="000000"/>
                </a:solidFill>
                <a:latin typeface="Georgia Pro Bold"/>
              </a:rPr>
              <a:t>Acuerdo</a:t>
            </a:r>
            <a:r>
              <a:rPr lang="en-US" sz="1299" dirty="0">
                <a:solidFill>
                  <a:srgbClr val="000000"/>
                </a:solidFill>
                <a:latin typeface="Georgia Pro Bold"/>
              </a:rPr>
              <a:t> de </a:t>
            </a:r>
            <a:r>
              <a:rPr lang="en-US" sz="1299" dirty="0" err="1">
                <a:solidFill>
                  <a:srgbClr val="000000"/>
                </a:solidFill>
                <a:latin typeface="Georgia Pro Bold"/>
              </a:rPr>
              <a:t>devolución</a:t>
            </a:r>
            <a:r>
              <a:rPr lang="en-US" sz="1299" dirty="0">
                <a:solidFill>
                  <a:srgbClr val="000000"/>
                </a:solidFill>
                <a:latin typeface="Georgia Pro Bold"/>
              </a:rPr>
              <a:t> del </a:t>
            </a:r>
            <a:r>
              <a:rPr lang="en-US" sz="1299" dirty="0" err="1">
                <a:solidFill>
                  <a:srgbClr val="000000"/>
                </a:solidFill>
                <a:latin typeface="Georgia Pro Bold"/>
              </a:rPr>
              <a:t>alquiler</a:t>
            </a:r>
            <a:r>
              <a:rPr lang="en-US" sz="1299" dirty="0">
                <a:solidFill>
                  <a:srgbClr val="000000"/>
                </a:solidFill>
                <a:latin typeface="Georgia Pro Bold"/>
              </a:rPr>
              <a:t>: </a:t>
            </a:r>
            <a:r>
              <a:rPr lang="en-US" sz="1299" dirty="0">
                <a:solidFill>
                  <a:srgbClr val="000000"/>
                </a:solidFill>
                <a:latin typeface="Georgia Pro"/>
              </a:rPr>
              <a:t>Si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vendedor</a:t>
            </a:r>
            <a:r>
              <a:rPr lang="en-US" sz="1299" dirty="0">
                <a:solidFill>
                  <a:srgbClr val="000000"/>
                </a:solidFill>
                <a:latin typeface="Georgia Pro"/>
              </a:rPr>
              <a:t> </a:t>
            </a:r>
            <a:r>
              <a:rPr lang="en-US" sz="1299" dirty="0" err="1">
                <a:solidFill>
                  <a:srgbClr val="000000"/>
                </a:solidFill>
                <a:latin typeface="Georgia Pro"/>
              </a:rPr>
              <a:t>necesita</a:t>
            </a:r>
            <a:r>
              <a:rPr lang="en-US" sz="1299" dirty="0">
                <a:solidFill>
                  <a:srgbClr val="000000"/>
                </a:solidFill>
                <a:latin typeface="Georgia Pro"/>
              </a:rPr>
              <a:t> </a:t>
            </a:r>
            <a:r>
              <a:rPr lang="en-US" sz="1299" dirty="0" err="1">
                <a:solidFill>
                  <a:srgbClr val="000000"/>
                </a:solidFill>
                <a:latin typeface="Georgia Pro"/>
              </a:rPr>
              <a:t>tiempo</a:t>
            </a:r>
            <a:r>
              <a:rPr lang="en-US" sz="1299" dirty="0">
                <a:solidFill>
                  <a:srgbClr val="000000"/>
                </a:solidFill>
                <a:latin typeface="Georgia Pro"/>
              </a:rPr>
              <a:t> para </a:t>
            </a:r>
            <a:r>
              <a:rPr lang="en-US" sz="1299" dirty="0" err="1">
                <a:solidFill>
                  <a:srgbClr val="000000"/>
                </a:solidFill>
                <a:latin typeface="Georgia Pro"/>
              </a:rPr>
              <a:t>encontrar</a:t>
            </a:r>
            <a:r>
              <a:rPr lang="en-US" sz="1299" dirty="0">
                <a:solidFill>
                  <a:srgbClr val="000000"/>
                </a:solidFill>
                <a:latin typeface="Georgia Pro"/>
              </a:rPr>
              <a:t> </a:t>
            </a:r>
            <a:r>
              <a:rPr lang="en-US" sz="1299" dirty="0" err="1">
                <a:solidFill>
                  <a:srgbClr val="000000"/>
                </a:solidFill>
                <a:latin typeface="Georgia Pro"/>
              </a:rPr>
              <a:t>una</a:t>
            </a:r>
            <a:r>
              <a:rPr lang="en-US" sz="1299" dirty="0">
                <a:solidFill>
                  <a:srgbClr val="000000"/>
                </a:solidFill>
                <a:latin typeface="Georgia Pro"/>
              </a:rPr>
              <a:t> </a:t>
            </a:r>
            <a:r>
              <a:rPr lang="en-US" sz="1299" dirty="0" err="1">
                <a:solidFill>
                  <a:srgbClr val="000000"/>
                </a:solidFill>
                <a:latin typeface="Georgia Pro"/>
              </a:rPr>
              <a:t>nueva</a:t>
            </a:r>
            <a:r>
              <a:rPr lang="en-US" sz="1299" dirty="0">
                <a:solidFill>
                  <a:srgbClr val="000000"/>
                </a:solidFill>
                <a:latin typeface="Georgia Pro"/>
              </a:rPr>
              <a:t> casa, </a:t>
            </a:r>
            <a:r>
              <a:rPr lang="en-US" sz="1299" dirty="0" err="1">
                <a:solidFill>
                  <a:srgbClr val="000000"/>
                </a:solidFill>
                <a:latin typeface="Georgia Pro"/>
              </a:rPr>
              <a:t>ofrecer</a:t>
            </a:r>
            <a:r>
              <a:rPr lang="en-US" sz="1299" dirty="0">
                <a:solidFill>
                  <a:srgbClr val="000000"/>
                </a:solidFill>
                <a:latin typeface="Georgia Pro"/>
              </a:rPr>
              <a:t> un </a:t>
            </a:r>
            <a:r>
              <a:rPr lang="en-US" sz="1299" dirty="0" err="1">
                <a:solidFill>
                  <a:srgbClr val="000000"/>
                </a:solidFill>
                <a:latin typeface="Georgia Pro"/>
              </a:rPr>
              <a:t>acuerdo</a:t>
            </a:r>
            <a:r>
              <a:rPr lang="en-US" sz="1299" dirty="0">
                <a:solidFill>
                  <a:srgbClr val="000000"/>
                </a:solidFill>
                <a:latin typeface="Georgia Pro"/>
              </a:rPr>
              <a:t> de </a:t>
            </a:r>
            <a:r>
              <a:rPr lang="en-US" sz="1299" dirty="0" err="1">
                <a:solidFill>
                  <a:srgbClr val="000000"/>
                </a:solidFill>
                <a:latin typeface="Georgia Pro"/>
              </a:rPr>
              <a:t>devolución</a:t>
            </a:r>
            <a:r>
              <a:rPr lang="en-US" sz="1299" dirty="0">
                <a:solidFill>
                  <a:srgbClr val="000000"/>
                </a:solidFill>
                <a:latin typeface="Georgia Pro"/>
              </a:rPr>
              <a:t> del </a:t>
            </a:r>
            <a:r>
              <a:rPr lang="en-US" sz="1299" dirty="0" err="1">
                <a:solidFill>
                  <a:srgbClr val="000000"/>
                </a:solidFill>
                <a:latin typeface="Georgia Pro"/>
              </a:rPr>
              <a:t>alquiler</a:t>
            </a:r>
            <a:r>
              <a:rPr lang="en-US" sz="1299" dirty="0">
                <a:solidFill>
                  <a:srgbClr val="000000"/>
                </a:solidFill>
                <a:latin typeface="Georgia Pro"/>
              </a:rPr>
              <a:t> </a:t>
            </a:r>
            <a:r>
              <a:rPr lang="en-US" sz="1299" dirty="0" err="1">
                <a:solidFill>
                  <a:srgbClr val="000000"/>
                </a:solidFill>
                <a:latin typeface="Georgia Pro"/>
              </a:rPr>
              <a:t>puede</a:t>
            </a:r>
            <a:r>
              <a:rPr lang="en-US" sz="1299" dirty="0">
                <a:solidFill>
                  <a:srgbClr val="000000"/>
                </a:solidFill>
                <a:latin typeface="Georgia Pro"/>
              </a:rPr>
              <a:t> ser </a:t>
            </a:r>
            <a:r>
              <a:rPr lang="en-US" sz="1299" dirty="0" err="1">
                <a:solidFill>
                  <a:srgbClr val="000000"/>
                </a:solidFill>
                <a:latin typeface="Georgia Pro"/>
              </a:rPr>
              <a:t>atractivo</a:t>
            </a:r>
            <a:r>
              <a:rPr lang="en-US" sz="1299" dirty="0">
                <a:solidFill>
                  <a:srgbClr val="000000"/>
                </a:solidFill>
                <a:latin typeface="Georgia Pro"/>
              </a:rPr>
              <a:t>. </a:t>
            </a:r>
          </a:p>
        </p:txBody>
      </p:sp>
      <p:sp>
        <p:nvSpPr>
          <p:cNvPr id="8" name="TextBox 8"/>
          <p:cNvSpPr txBox="1"/>
          <p:nvPr/>
        </p:nvSpPr>
        <p:spPr>
          <a:xfrm>
            <a:off x="777240" y="511158"/>
            <a:ext cx="6217920" cy="549910"/>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QUÉ INCLUIR EN LA OFERTA PARA HACERLA MÁS ATRACTIVA </a:t>
            </a:r>
          </a:p>
        </p:txBody>
      </p:sp>
      <p:grpSp>
        <p:nvGrpSpPr>
          <p:cNvPr id="9" name="Group 9"/>
          <p:cNvGrpSpPr/>
          <p:nvPr/>
        </p:nvGrpSpPr>
        <p:grpSpPr>
          <a:xfrm>
            <a:off x="-93720" y="9611929"/>
            <a:ext cx="7989642" cy="446471"/>
            <a:chOff x="0" y="0"/>
            <a:chExt cx="2785060" cy="155633"/>
          </a:xfrm>
        </p:grpSpPr>
        <p:sp>
          <p:nvSpPr>
            <p:cNvPr id="10" name="Freeform 10"/>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1" name="TextBox 11"/>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45</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424" y="-166736"/>
            <a:ext cx="8481160" cy="2305894"/>
          </a:xfrm>
          <a:custGeom>
            <a:avLst/>
            <a:gdLst/>
            <a:ahLst/>
            <a:cxnLst/>
            <a:rect l="l" t="t" r="r" b="b"/>
            <a:pathLst>
              <a:path w="8481160" h="2305894">
                <a:moveTo>
                  <a:pt x="0" y="0"/>
                </a:moveTo>
                <a:lnTo>
                  <a:pt x="8481160" y="0"/>
                </a:lnTo>
                <a:lnTo>
                  <a:pt x="8481160" y="2305894"/>
                </a:lnTo>
                <a:lnTo>
                  <a:pt x="0" y="2305894"/>
                </a:lnTo>
                <a:lnTo>
                  <a:pt x="0" y="0"/>
                </a:lnTo>
                <a:close/>
              </a:path>
            </a:pathLst>
          </a:custGeom>
          <a:blipFill>
            <a:blip r:embed="rId2" cstate="email">
              <a:extLst>
                <a:ext uri="{28A0092B-C50C-407E-A947-70E740481C1C}">
                  <a14:useLocalDpi xmlns:a14="http://schemas.microsoft.com/office/drawing/2010/main"/>
                </a:ext>
              </a:extLst>
            </a:blip>
            <a:stretch>
              <a:fillRect t="-25221" b="-187717"/>
            </a:stretch>
          </a:blipFill>
        </p:spPr>
        <p:txBody>
          <a:bodyPr/>
          <a:lstStyle/>
          <a:p>
            <a:endParaRPr lang="en-US"/>
          </a:p>
        </p:txBody>
      </p:sp>
      <p:grpSp>
        <p:nvGrpSpPr>
          <p:cNvPr id="3" name="Group 3"/>
          <p:cNvGrpSpPr/>
          <p:nvPr/>
        </p:nvGrpSpPr>
        <p:grpSpPr>
          <a:xfrm>
            <a:off x="0" y="-133350"/>
            <a:ext cx="7886700" cy="2272508"/>
            <a:chOff x="0" y="0"/>
            <a:chExt cx="623147" cy="179556"/>
          </a:xfrm>
        </p:grpSpPr>
        <p:sp>
          <p:nvSpPr>
            <p:cNvPr id="4" name="Freeform 4"/>
            <p:cNvSpPr/>
            <p:nvPr/>
          </p:nvSpPr>
          <p:spPr>
            <a:xfrm>
              <a:off x="0" y="0"/>
              <a:ext cx="623147" cy="179556"/>
            </a:xfrm>
            <a:custGeom>
              <a:avLst/>
              <a:gdLst/>
              <a:ahLst/>
              <a:cxnLst/>
              <a:rect l="l" t="t" r="r" b="b"/>
              <a:pathLst>
                <a:path w="623147" h="179556">
                  <a:moveTo>
                    <a:pt x="0" y="0"/>
                  </a:moveTo>
                  <a:lnTo>
                    <a:pt x="623147" y="0"/>
                  </a:lnTo>
                  <a:lnTo>
                    <a:pt x="623147" y="179556"/>
                  </a:lnTo>
                  <a:lnTo>
                    <a:pt x="0" y="179556"/>
                  </a:lnTo>
                  <a:close/>
                </a:path>
              </a:pathLst>
            </a:custGeom>
            <a:solidFill>
              <a:srgbClr val="171717">
                <a:alpha val="69804"/>
              </a:srgbClr>
            </a:solidFill>
          </p:spPr>
          <p:txBody>
            <a:bodyPr/>
            <a:lstStyle/>
            <a:p>
              <a:endParaRPr lang="en-US"/>
            </a:p>
          </p:txBody>
        </p:sp>
        <p:sp>
          <p:nvSpPr>
            <p:cNvPr id="5" name="TextBox 5"/>
            <p:cNvSpPr txBox="1"/>
            <p:nvPr/>
          </p:nvSpPr>
          <p:spPr>
            <a:xfrm>
              <a:off x="0" y="-28575"/>
              <a:ext cx="623147" cy="208131"/>
            </a:xfrm>
            <a:prstGeom prst="rect">
              <a:avLst/>
            </a:prstGeom>
          </p:spPr>
          <p:txBody>
            <a:bodyPr lIns="50800" tIns="50800" rIns="50800" bIns="50800" rtlCol="0" anchor="ctr"/>
            <a:lstStyle/>
            <a:p>
              <a:pPr algn="ctr">
                <a:lnSpc>
                  <a:spcPts val="1526"/>
                </a:lnSpc>
              </a:pPr>
              <a:endParaRPr/>
            </a:p>
          </p:txBody>
        </p:sp>
      </p:grpSp>
      <p:grpSp>
        <p:nvGrpSpPr>
          <p:cNvPr id="6" name="Group 6"/>
          <p:cNvGrpSpPr/>
          <p:nvPr/>
        </p:nvGrpSpPr>
        <p:grpSpPr>
          <a:xfrm>
            <a:off x="2027411" y="5334181"/>
            <a:ext cx="1672011" cy="426716"/>
            <a:chOff x="0" y="0"/>
            <a:chExt cx="582836" cy="148746"/>
          </a:xfrm>
        </p:grpSpPr>
        <p:sp>
          <p:nvSpPr>
            <p:cNvPr id="7" name="Freeform 7"/>
            <p:cNvSpPr/>
            <p:nvPr/>
          </p:nvSpPr>
          <p:spPr>
            <a:xfrm>
              <a:off x="0" y="0"/>
              <a:ext cx="582836" cy="148746"/>
            </a:xfrm>
            <a:custGeom>
              <a:avLst/>
              <a:gdLst/>
              <a:ahLst/>
              <a:cxnLst/>
              <a:rect l="l" t="t" r="r" b="b"/>
              <a:pathLst>
                <a:path w="582836" h="148746">
                  <a:moveTo>
                    <a:pt x="0" y="0"/>
                  </a:moveTo>
                  <a:lnTo>
                    <a:pt x="582836" y="0"/>
                  </a:lnTo>
                  <a:lnTo>
                    <a:pt x="582836" y="148746"/>
                  </a:lnTo>
                  <a:lnTo>
                    <a:pt x="0" y="148746"/>
                  </a:lnTo>
                  <a:close/>
                </a:path>
              </a:pathLst>
            </a:custGeom>
            <a:solidFill>
              <a:srgbClr val="000000">
                <a:alpha val="0"/>
              </a:srgbClr>
            </a:solidFill>
            <a:ln w="9525" cap="sq">
              <a:solidFill>
                <a:srgbClr val="000000"/>
              </a:solidFill>
              <a:prstDash val="solid"/>
              <a:miter/>
            </a:ln>
          </p:spPr>
          <p:txBody>
            <a:bodyPr/>
            <a:lstStyle/>
            <a:p>
              <a:endParaRPr lang="en-US"/>
            </a:p>
          </p:txBody>
        </p:sp>
        <p:sp>
          <p:nvSpPr>
            <p:cNvPr id="8" name="TextBox 8"/>
            <p:cNvSpPr txBox="1"/>
            <p:nvPr/>
          </p:nvSpPr>
          <p:spPr>
            <a:xfrm>
              <a:off x="0" y="-28575"/>
              <a:ext cx="582836" cy="177321"/>
            </a:xfrm>
            <a:prstGeom prst="rect">
              <a:avLst/>
            </a:prstGeom>
          </p:spPr>
          <p:txBody>
            <a:bodyPr lIns="50800" tIns="50800" rIns="50800" bIns="50800" rtlCol="0" anchor="ctr"/>
            <a:lstStyle/>
            <a:p>
              <a:pPr algn="ctr">
                <a:lnSpc>
                  <a:spcPts val="1526"/>
                </a:lnSpc>
              </a:pPr>
              <a:endParaRPr/>
            </a:p>
          </p:txBody>
        </p:sp>
      </p:grpSp>
      <p:grpSp>
        <p:nvGrpSpPr>
          <p:cNvPr id="9" name="Group 9"/>
          <p:cNvGrpSpPr/>
          <p:nvPr/>
        </p:nvGrpSpPr>
        <p:grpSpPr>
          <a:xfrm>
            <a:off x="2027411" y="5921526"/>
            <a:ext cx="1672011" cy="426716"/>
            <a:chOff x="0" y="0"/>
            <a:chExt cx="582836" cy="148746"/>
          </a:xfrm>
        </p:grpSpPr>
        <p:sp>
          <p:nvSpPr>
            <p:cNvPr id="10" name="Freeform 10"/>
            <p:cNvSpPr/>
            <p:nvPr/>
          </p:nvSpPr>
          <p:spPr>
            <a:xfrm>
              <a:off x="0" y="0"/>
              <a:ext cx="582836" cy="148746"/>
            </a:xfrm>
            <a:custGeom>
              <a:avLst/>
              <a:gdLst/>
              <a:ahLst/>
              <a:cxnLst/>
              <a:rect l="l" t="t" r="r" b="b"/>
              <a:pathLst>
                <a:path w="582836" h="148746">
                  <a:moveTo>
                    <a:pt x="0" y="0"/>
                  </a:moveTo>
                  <a:lnTo>
                    <a:pt x="582836" y="0"/>
                  </a:lnTo>
                  <a:lnTo>
                    <a:pt x="582836" y="148746"/>
                  </a:lnTo>
                  <a:lnTo>
                    <a:pt x="0" y="148746"/>
                  </a:lnTo>
                  <a:close/>
                </a:path>
              </a:pathLst>
            </a:custGeom>
            <a:solidFill>
              <a:srgbClr val="272727"/>
            </a:solidFill>
            <a:ln w="9525" cap="sq">
              <a:solidFill>
                <a:srgbClr val="000000"/>
              </a:solidFill>
              <a:prstDash val="solid"/>
              <a:miter/>
            </a:ln>
          </p:spPr>
          <p:txBody>
            <a:bodyPr/>
            <a:lstStyle/>
            <a:p>
              <a:endParaRPr lang="en-US"/>
            </a:p>
          </p:txBody>
        </p:sp>
        <p:sp>
          <p:nvSpPr>
            <p:cNvPr id="11" name="TextBox 11"/>
            <p:cNvSpPr txBox="1"/>
            <p:nvPr/>
          </p:nvSpPr>
          <p:spPr>
            <a:xfrm>
              <a:off x="0" y="-28575"/>
              <a:ext cx="582836" cy="177321"/>
            </a:xfrm>
            <a:prstGeom prst="rect">
              <a:avLst/>
            </a:prstGeom>
          </p:spPr>
          <p:txBody>
            <a:bodyPr lIns="50800" tIns="50800" rIns="50800" bIns="50800" rtlCol="0" anchor="ctr"/>
            <a:lstStyle/>
            <a:p>
              <a:pPr algn="ctr">
                <a:lnSpc>
                  <a:spcPts val="1526"/>
                </a:lnSpc>
              </a:pPr>
              <a:endParaRPr/>
            </a:p>
          </p:txBody>
        </p:sp>
      </p:grpSp>
      <p:grpSp>
        <p:nvGrpSpPr>
          <p:cNvPr id="12" name="Group 12"/>
          <p:cNvGrpSpPr/>
          <p:nvPr/>
        </p:nvGrpSpPr>
        <p:grpSpPr>
          <a:xfrm>
            <a:off x="576833" y="3502286"/>
            <a:ext cx="739036" cy="1026759"/>
            <a:chOff x="0" y="0"/>
            <a:chExt cx="257616" cy="357912"/>
          </a:xfrm>
        </p:grpSpPr>
        <p:sp>
          <p:nvSpPr>
            <p:cNvPr id="13" name="Freeform 13"/>
            <p:cNvSpPr/>
            <p:nvPr/>
          </p:nvSpPr>
          <p:spPr>
            <a:xfrm>
              <a:off x="0" y="0"/>
              <a:ext cx="257616" cy="357912"/>
            </a:xfrm>
            <a:custGeom>
              <a:avLst/>
              <a:gdLst/>
              <a:ahLst/>
              <a:cxnLst/>
              <a:rect l="l" t="t" r="r" b="b"/>
              <a:pathLst>
                <a:path w="257616" h="357912">
                  <a:moveTo>
                    <a:pt x="0" y="0"/>
                  </a:moveTo>
                  <a:lnTo>
                    <a:pt x="257616" y="0"/>
                  </a:lnTo>
                  <a:lnTo>
                    <a:pt x="257616" y="357912"/>
                  </a:lnTo>
                  <a:lnTo>
                    <a:pt x="0" y="357912"/>
                  </a:lnTo>
                  <a:close/>
                </a:path>
              </a:pathLst>
            </a:custGeom>
            <a:solidFill>
              <a:srgbClr val="272727"/>
            </a:solidFill>
            <a:ln w="9525" cap="sq">
              <a:solidFill>
                <a:srgbClr val="000000"/>
              </a:solidFill>
              <a:prstDash val="solid"/>
              <a:miter/>
            </a:ln>
          </p:spPr>
          <p:txBody>
            <a:bodyPr/>
            <a:lstStyle/>
            <a:p>
              <a:endParaRPr lang="en-US"/>
            </a:p>
          </p:txBody>
        </p:sp>
        <p:sp>
          <p:nvSpPr>
            <p:cNvPr id="14" name="TextBox 14"/>
            <p:cNvSpPr txBox="1"/>
            <p:nvPr/>
          </p:nvSpPr>
          <p:spPr>
            <a:xfrm>
              <a:off x="0" y="-28575"/>
              <a:ext cx="257616" cy="386487"/>
            </a:xfrm>
            <a:prstGeom prst="rect">
              <a:avLst/>
            </a:prstGeom>
          </p:spPr>
          <p:txBody>
            <a:bodyPr lIns="50800" tIns="50800" rIns="50800" bIns="50800" rtlCol="0" anchor="ctr"/>
            <a:lstStyle/>
            <a:p>
              <a:pPr algn="ctr">
                <a:lnSpc>
                  <a:spcPts val="1526"/>
                </a:lnSpc>
              </a:pPr>
              <a:endParaRPr/>
            </a:p>
          </p:txBody>
        </p:sp>
      </p:grpSp>
      <p:grpSp>
        <p:nvGrpSpPr>
          <p:cNvPr id="15" name="Group 15"/>
          <p:cNvGrpSpPr/>
          <p:nvPr/>
        </p:nvGrpSpPr>
        <p:grpSpPr>
          <a:xfrm>
            <a:off x="2014545" y="2414525"/>
            <a:ext cx="1672011" cy="426716"/>
            <a:chOff x="0" y="0"/>
            <a:chExt cx="582836" cy="148746"/>
          </a:xfrm>
        </p:grpSpPr>
        <p:sp>
          <p:nvSpPr>
            <p:cNvPr id="16" name="Freeform 16"/>
            <p:cNvSpPr/>
            <p:nvPr/>
          </p:nvSpPr>
          <p:spPr>
            <a:xfrm>
              <a:off x="0" y="0"/>
              <a:ext cx="582836" cy="148746"/>
            </a:xfrm>
            <a:custGeom>
              <a:avLst/>
              <a:gdLst/>
              <a:ahLst/>
              <a:cxnLst/>
              <a:rect l="l" t="t" r="r" b="b"/>
              <a:pathLst>
                <a:path w="582836" h="148746">
                  <a:moveTo>
                    <a:pt x="0" y="0"/>
                  </a:moveTo>
                  <a:lnTo>
                    <a:pt x="582836" y="0"/>
                  </a:lnTo>
                  <a:lnTo>
                    <a:pt x="582836" y="148746"/>
                  </a:lnTo>
                  <a:lnTo>
                    <a:pt x="0" y="148746"/>
                  </a:lnTo>
                  <a:close/>
                </a:path>
              </a:pathLst>
            </a:custGeom>
            <a:solidFill>
              <a:srgbClr val="000000">
                <a:alpha val="0"/>
              </a:srgbClr>
            </a:solidFill>
            <a:ln w="9525" cap="sq">
              <a:solidFill>
                <a:srgbClr val="000000"/>
              </a:solidFill>
              <a:prstDash val="solid"/>
              <a:miter/>
            </a:ln>
          </p:spPr>
          <p:txBody>
            <a:bodyPr/>
            <a:lstStyle/>
            <a:p>
              <a:endParaRPr lang="en-US"/>
            </a:p>
          </p:txBody>
        </p:sp>
        <p:sp>
          <p:nvSpPr>
            <p:cNvPr id="17" name="TextBox 17"/>
            <p:cNvSpPr txBox="1"/>
            <p:nvPr/>
          </p:nvSpPr>
          <p:spPr>
            <a:xfrm>
              <a:off x="0" y="-28575"/>
              <a:ext cx="582836" cy="177321"/>
            </a:xfrm>
            <a:prstGeom prst="rect">
              <a:avLst/>
            </a:prstGeom>
          </p:spPr>
          <p:txBody>
            <a:bodyPr lIns="50800" tIns="50800" rIns="50800" bIns="50800" rtlCol="0" anchor="ctr"/>
            <a:lstStyle/>
            <a:p>
              <a:pPr algn="ctr">
                <a:lnSpc>
                  <a:spcPts val="1526"/>
                </a:lnSpc>
              </a:pPr>
              <a:endParaRPr/>
            </a:p>
          </p:txBody>
        </p:sp>
      </p:grpSp>
      <p:grpSp>
        <p:nvGrpSpPr>
          <p:cNvPr id="18" name="Group 18"/>
          <p:cNvGrpSpPr/>
          <p:nvPr/>
        </p:nvGrpSpPr>
        <p:grpSpPr>
          <a:xfrm>
            <a:off x="576833" y="6747452"/>
            <a:ext cx="1918197" cy="426716"/>
            <a:chOff x="0" y="0"/>
            <a:chExt cx="668652" cy="148746"/>
          </a:xfrm>
        </p:grpSpPr>
        <p:sp>
          <p:nvSpPr>
            <p:cNvPr id="19" name="Freeform 19"/>
            <p:cNvSpPr/>
            <p:nvPr/>
          </p:nvSpPr>
          <p:spPr>
            <a:xfrm>
              <a:off x="0" y="0"/>
              <a:ext cx="668652" cy="148746"/>
            </a:xfrm>
            <a:custGeom>
              <a:avLst/>
              <a:gdLst/>
              <a:ahLst/>
              <a:cxnLst/>
              <a:rect l="l" t="t" r="r" b="b"/>
              <a:pathLst>
                <a:path w="668652" h="148746">
                  <a:moveTo>
                    <a:pt x="0" y="0"/>
                  </a:moveTo>
                  <a:lnTo>
                    <a:pt x="668652" y="0"/>
                  </a:lnTo>
                  <a:lnTo>
                    <a:pt x="668652" y="148746"/>
                  </a:lnTo>
                  <a:lnTo>
                    <a:pt x="0" y="148746"/>
                  </a:lnTo>
                  <a:close/>
                </a:path>
              </a:pathLst>
            </a:custGeom>
            <a:solidFill>
              <a:srgbClr val="000000">
                <a:alpha val="0"/>
              </a:srgbClr>
            </a:solidFill>
            <a:ln w="9525" cap="sq">
              <a:solidFill>
                <a:srgbClr val="000000"/>
              </a:solidFill>
              <a:prstDash val="solid"/>
              <a:miter/>
            </a:ln>
          </p:spPr>
          <p:txBody>
            <a:bodyPr/>
            <a:lstStyle/>
            <a:p>
              <a:endParaRPr lang="en-US"/>
            </a:p>
          </p:txBody>
        </p:sp>
        <p:sp>
          <p:nvSpPr>
            <p:cNvPr id="20" name="TextBox 20"/>
            <p:cNvSpPr txBox="1"/>
            <p:nvPr/>
          </p:nvSpPr>
          <p:spPr>
            <a:xfrm>
              <a:off x="0" y="-28575"/>
              <a:ext cx="668652" cy="177321"/>
            </a:xfrm>
            <a:prstGeom prst="rect">
              <a:avLst/>
            </a:prstGeom>
          </p:spPr>
          <p:txBody>
            <a:bodyPr lIns="50800" tIns="50800" rIns="50800" bIns="50800" rtlCol="0" anchor="ctr"/>
            <a:lstStyle/>
            <a:p>
              <a:pPr algn="ctr">
                <a:lnSpc>
                  <a:spcPts val="1526"/>
                </a:lnSpc>
              </a:pPr>
              <a:endParaRPr/>
            </a:p>
          </p:txBody>
        </p:sp>
      </p:grpSp>
      <p:grpSp>
        <p:nvGrpSpPr>
          <p:cNvPr id="21" name="Group 21"/>
          <p:cNvGrpSpPr/>
          <p:nvPr/>
        </p:nvGrpSpPr>
        <p:grpSpPr>
          <a:xfrm>
            <a:off x="2613948" y="6747452"/>
            <a:ext cx="2012604" cy="426716"/>
            <a:chOff x="0" y="0"/>
            <a:chExt cx="701561" cy="148746"/>
          </a:xfrm>
        </p:grpSpPr>
        <p:sp>
          <p:nvSpPr>
            <p:cNvPr id="22" name="Freeform 22"/>
            <p:cNvSpPr/>
            <p:nvPr/>
          </p:nvSpPr>
          <p:spPr>
            <a:xfrm>
              <a:off x="0" y="0"/>
              <a:ext cx="701561" cy="148746"/>
            </a:xfrm>
            <a:custGeom>
              <a:avLst/>
              <a:gdLst/>
              <a:ahLst/>
              <a:cxnLst/>
              <a:rect l="l" t="t" r="r" b="b"/>
              <a:pathLst>
                <a:path w="701561" h="148746">
                  <a:moveTo>
                    <a:pt x="0" y="0"/>
                  </a:moveTo>
                  <a:lnTo>
                    <a:pt x="701561" y="0"/>
                  </a:lnTo>
                  <a:lnTo>
                    <a:pt x="701561" y="148746"/>
                  </a:lnTo>
                  <a:lnTo>
                    <a:pt x="0" y="148746"/>
                  </a:lnTo>
                  <a:close/>
                </a:path>
              </a:pathLst>
            </a:custGeom>
            <a:solidFill>
              <a:srgbClr val="000000">
                <a:alpha val="0"/>
              </a:srgbClr>
            </a:solidFill>
            <a:ln w="9525" cap="sq">
              <a:solidFill>
                <a:srgbClr val="000000"/>
              </a:solidFill>
              <a:prstDash val="solid"/>
              <a:miter/>
            </a:ln>
          </p:spPr>
          <p:txBody>
            <a:bodyPr/>
            <a:lstStyle/>
            <a:p>
              <a:endParaRPr lang="en-US"/>
            </a:p>
          </p:txBody>
        </p:sp>
        <p:sp>
          <p:nvSpPr>
            <p:cNvPr id="23" name="TextBox 23"/>
            <p:cNvSpPr txBox="1"/>
            <p:nvPr/>
          </p:nvSpPr>
          <p:spPr>
            <a:xfrm>
              <a:off x="0" y="-28575"/>
              <a:ext cx="701561" cy="177321"/>
            </a:xfrm>
            <a:prstGeom prst="rect">
              <a:avLst/>
            </a:prstGeom>
          </p:spPr>
          <p:txBody>
            <a:bodyPr lIns="50800" tIns="50800" rIns="50800" bIns="50800" rtlCol="0" anchor="ctr"/>
            <a:lstStyle/>
            <a:p>
              <a:pPr algn="ctr">
                <a:lnSpc>
                  <a:spcPts val="1526"/>
                </a:lnSpc>
              </a:pPr>
              <a:endParaRPr/>
            </a:p>
          </p:txBody>
        </p:sp>
      </p:grpSp>
      <p:grpSp>
        <p:nvGrpSpPr>
          <p:cNvPr id="24" name="Group 24"/>
          <p:cNvGrpSpPr/>
          <p:nvPr/>
        </p:nvGrpSpPr>
        <p:grpSpPr>
          <a:xfrm>
            <a:off x="4762874" y="6747452"/>
            <a:ext cx="2432693" cy="426716"/>
            <a:chOff x="0" y="0"/>
            <a:chExt cx="847998" cy="148746"/>
          </a:xfrm>
        </p:grpSpPr>
        <p:sp>
          <p:nvSpPr>
            <p:cNvPr id="25" name="Freeform 25"/>
            <p:cNvSpPr/>
            <p:nvPr/>
          </p:nvSpPr>
          <p:spPr>
            <a:xfrm>
              <a:off x="0" y="0"/>
              <a:ext cx="847998" cy="148746"/>
            </a:xfrm>
            <a:custGeom>
              <a:avLst/>
              <a:gdLst/>
              <a:ahLst/>
              <a:cxnLst/>
              <a:rect l="l" t="t" r="r" b="b"/>
              <a:pathLst>
                <a:path w="847998" h="148746">
                  <a:moveTo>
                    <a:pt x="0" y="0"/>
                  </a:moveTo>
                  <a:lnTo>
                    <a:pt x="847998" y="0"/>
                  </a:lnTo>
                  <a:lnTo>
                    <a:pt x="847998" y="148746"/>
                  </a:lnTo>
                  <a:lnTo>
                    <a:pt x="0" y="148746"/>
                  </a:lnTo>
                  <a:close/>
                </a:path>
              </a:pathLst>
            </a:custGeom>
            <a:solidFill>
              <a:srgbClr val="000000">
                <a:alpha val="0"/>
              </a:srgbClr>
            </a:solidFill>
            <a:ln w="9525" cap="sq">
              <a:solidFill>
                <a:srgbClr val="000000"/>
              </a:solidFill>
              <a:prstDash val="solid"/>
              <a:miter/>
            </a:ln>
          </p:spPr>
          <p:txBody>
            <a:bodyPr/>
            <a:lstStyle/>
            <a:p>
              <a:endParaRPr lang="en-US"/>
            </a:p>
          </p:txBody>
        </p:sp>
        <p:sp>
          <p:nvSpPr>
            <p:cNvPr id="26" name="TextBox 26"/>
            <p:cNvSpPr txBox="1"/>
            <p:nvPr/>
          </p:nvSpPr>
          <p:spPr>
            <a:xfrm>
              <a:off x="0" y="-28575"/>
              <a:ext cx="847998" cy="177321"/>
            </a:xfrm>
            <a:prstGeom prst="rect">
              <a:avLst/>
            </a:prstGeom>
          </p:spPr>
          <p:txBody>
            <a:bodyPr lIns="50800" tIns="50800" rIns="50800" bIns="50800" rtlCol="0" anchor="ctr"/>
            <a:lstStyle/>
            <a:p>
              <a:pPr algn="ctr">
                <a:lnSpc>
                  <a:spcPts val="1526"/>
                </a:lnSpc>
              </a:pPr>
              <a:endParaRPr/>
            </a:p>
          </p:txBody>
        </p:sp>
      </p:grpSp>
      <p:grpSp>
        <p:nvGrpSpPr>
          <p:cNvPr id="27" name="Group 27"/>
          <p:cNvGrpSpPr/>
          <p:nvPr/>
        </p:nvGrpSpPr>
        <p:grpSpPr>
          <a:xfrm>
            <a:off x="2014545" y="3097190"/>
            <a:ext cx="1672011" cy="426716"/>
            <a:chOff x="0" y="0"/>
            <a:chExt cx="582836" cy="148746"/>
          </a:xfrm>
        </p:grpSpPr>
        <p:sp>
          <p:nvSpPr>
            <p:cNvPr id="28" name="Freeform 28"/>
            <p:cNvSpPr/>
            <p:nvPr/>
          </p:nvSpPr>
          <p:spPr>
            <a:xfrm>
              <a:off x="0" y="0"/>
              <a:ext cx="582836" cy="148746"/>
            </a:xfrm>
            <a:custGeom>
              <a:avLst/>
              <a:gdLst/>
              <a:ahLst/>
              <a:cxnLst/>
              <a:rect l="l" t="t" r="r" b="b"/>
              <a:pathLst>
                <a:path w="582836" h="148746">
                  <a:moveTo>
                    <a:pt x="0" y="0"/>
                  </a:moveTo>
                  <a:lnTo>
                    <a:pt x="582836" y="0"/>
                  </a:lnTo>
                  <a:lnTo>
                    <a:pt x="582836" y="148746"/>
                  </a:lnTo>
                  <a:lnTo>
                    <a:pt x="0" y="148746"/>
                  </a:lnTo>
                  <a:close/>
                </a:path>
              </a:pathLst>
            </a:custGeom>
            <a:solidFill>
              <a:srgbClr val="000000">
                <a:alpha val="0"/>
              </a:srgbClr>
            </a:solidFill>
            <a:ln w="9525" cap="sq">
              <a:solidFill>
                <a:srgbClr val="000000"/>
              </a:solidFill>
              <a:prstDash val="solid"/>
              <a:miter/>
            </a:ln>
          </p:spPr>
          <p:txBody>
            <a:bodyPr/>
            <a:lstStyle/>
            <a:p>
              <a:endParaRPr lang="en-US"/>
            </a:p>
          </p:txBody>
        </p:sp>
        <p:sp>
          <p:nvSpPr>
            <p:cNvPr id="29" name="TextBox 29"/>
            <p:cNvSpPr txBox="1"/>
            <p:nvPr/>
          </p:nvSpPr>
          <p:spPr>
            <a:xfrm>
              <a:off x="0" y="-28575"/>
              <a:ext cx="582836" cy="177321"/>
            </a:xfrm>
            <a:prstGeom prst="rect">
              <a:avLst/>
            </a:prstGeom>
          </p:spPr>
          <p:txBody>
            <a:bodyPr lIns="50800" tIns="50800" rIns="50800" bIns="50800" rtlCol="0" anchor="ctr"/>
            <a:lstStyle/>
            <a:p>
              <a:pPr algn="ctr">
                <a:lnSpc>
                  <a:spcPts val="1526"/>
                </a:lnSpc>
              </a:pPr>
              <a:endParaRPr/>
            </a:p>
          </p:txBody>
        </p:sp>
      </p:grpSp>
      <p:grpSp>
        <p:nvGrpSpPr>
          <p:cNvPr id="30" name="Group 30"/>
          <p:cNvGrpSpPr/>
          <p:nvPr/>
        </p:nvGrpSpPr>
        <p:grpSpPr>
          <a:xfrm>
            <a:off x="2014545" y="3781081"/>
            <a:ext cx="1672011" cy="500314"/>
            <a:chOff x="0" y="0"/>
            <a:chExt cx="582836" cy="174401"/>
          </a:xfrm>
        </p:grpSpPr>
        <p:sp>
          <p:nvSpPr>
            <p:cNvPr id="31" name="Freeform 31"/>
            <p:cNvSpPr/>
            <p:nvPr/>
          </p:nvSpPr>
          <p:spPr>
            <a:xfrm>
              <a:off x="0" y="0"/>
              <a:ext cx="582836" cy="174401"/>
            </a:xfrm>
            <a:custGeom>
              <a:avLst/>
              <a:gdLst/>
              <a:ahLst/>
              <a:cxnLst/>
              <a:rect l="l" t="t" r="r" b="b"/>
              <a:pathLst>
                <a:path w="582836" h="174401">
                  <a:moveTo>
                    <a:pt x="0" y="0"/>
                  </a:moveTo>
                  <a:lnTo>
                    <a:pt x="582836" y="0"/>
                  </a:lnTo>
                  <a:lnTo>
                    <a:pt x="582836" y="174401"/>
                  </a:lnTo>
                  <a:lnTo>
                    <a:pt x="0" y="174401"/>
                  </a:lnTo>
                  <a:close/>
                </a:path>
              </a:pathLst>
            </a:custGeom>
            <a:solidFill>
              <a:srgbClr val="000000">
                <a:alpha val="0"/>
              </a:srgbClr>
            </a:solidFill>
            <a:ln w="9525" cap="sq">
              <a:solidFill>
                <a:srgbClr val="000000"/>
              </a:solidFill>
              <a:prstDash val="solid"/>
              <a:miter/>
            </a:ln>
          </p:spPr>
          <p:txBody>
            <a:bodyPr/>
            <a:lstStyle/>
            <a:p>
              <a:endParaRPr lang="en-US"/>
            </a:p>
          </p:txBody>
        </p:sp>
        <p:sp>
          <p:nvSpPr>
            <p:cNvPr id="32" name="TextBox 32"/>
            <p:cNvSpPr txBox="1"/>
            <p:nvPr/>
          </p:nvSpPr>
          <p:spPr>
            <a:xfrm>
              <a:off x="0" y="-28575"/>
              <a:ext cx="582836" cy="202976"/>
            </a:xfrm>
            <a:prstGeom prst="rect">
              <a:avLst/>
            </a:prstGeom>
          </p:spPr>
          <p:txBody>
            <a:bodyPr lIns="50800" tIns="50800" rIns="50800" bIns="50800" rtlCol="0" anchor="ctr"/>
            <a:lstStyle/>
            <a:p>
              <a:pPr algn="ctr">
                <a:lnSpc>
                  <a:spcPts val="1526"/>
                </a:lnSpc>
              </a:pPr>
              <a:endParaRPr/>
            </a:p>
          </p:txBody>
        </p:sp>
      </p:grpSp>
      <p:grpSp>
        <p:nvGrpSpPr>
          <p:cNvPr id="33" name="Group 33"/>
          <p:cNvGrpSpPr/>
          <p:nvPr/>
        </p:nvGrpSpPr>
        <p:grpSpPr>
          <a:xfrm>
            <a:off x="2014545" y="4529045"/>
            <a:ext cx="1672011" cy="500314"/>
            <a:chOff x="0" y="0"/>
            <a:chExt cx="582836" cy="174401"/>
          </a:xfrm>
        </p:grpSpPr>
        <p:sp>
          <p:nvSpPr>
            <p:cNvPr id="34" name="Freeform 34"/>
            <p:cNvSpPr/>
            <p:nvPr/>
          </p:nvSpPr>
          <p:spPr>
            <a:xfrm>
              <a:off x="0" y="0"/>
              <a:ext cx="582836" cy="174401"/>
            </a:xfrm>
            <a:custGeom>
              <a:avLst/>
              <a:gdLst/>
              <a:ahLst/>
              <a:cxnLst/>
              <a:rect l="l" t="t" r="r" b="b"/>
              <a:pathLst>
                <a:path w="582836" h="174401">
                  <a:moveTo>
                    <a:pt x="0" y="0"/>
                  </a:moveTo>
                  <a:lnTo>
                    <a:pt x="582836" y="0"/>
                  </a:lnTo>
                  <a:lnTo>
                    <a:pt x="582836" y="174401"/>
                  </a:lnTo>
                  <a:lnTo>
                    <a:pt x="0" y="174401"/>
                  </a:lnTo>
                  <a:close/>
                </a:path>
              </a:pathLst>
            </a:custGeom>
            <a:solidFill>
              <a:srgbClr val="000000">
                <a:alpha val="0"/>
              </a:srgbClr>
            </a:solidFill>
            <a:ln w="9525" cap="sq">
              <a:solidFill>
                <a:srgbClr val="000000"/>
              </a:solidFill>
              <a:prstDash val="solid"/>
              <a:miter/>
            </a:ln>
          </p:spPr>
          <p:txBody>
            <a:bodyPr/>
            <a:lstStyle/>
            <a:p>
              <a:endParaRPr lang="en-US"/>
            </a:p>
          </p:txBody>
        </p:sp>
        <p:sp>
          <p:nvSpPr>
            <p:cNvPr id="35" name="TextBox 35"/>
            <p:cNvSpPr txBox="1"/>
            <p:nvPr/>
          </p:nvSpPr>
          <p:spPr>
            <a:xfrm>
              <a:off x="0" y="-28575"/>
              <a:ext cx="582836" cy="202976"/>
            </a:xfrm>
            <a:prstGeom prst="rect">
              <a:avLst/>
            </a:prstGeom>
          </p:spPr>
          <p:txBody>
            <a:bodyPr lIns="50800" tIns="50800" rIns="50800" bIns="50800" rtlCol="0" anchor="ctr"/>
            <a:lstStyle/>
            <a:p>
              <a:pPr algn="ctr">
                <a:lnSpc>
                  <a:spcPts val="1526"/>
                </a:lnSpc>
              </a:pPr>
              <a:endParaRPr/>
            </a:p>
          </p:txBody>
        </p:sp>
      </p:grpSp>
      <p:sp>
        <p:nvSpPr>
          <p:cNvPr id="36" name="AutoShape 36"/>
          <p:cNvSpPr/>
          <p:nvPr/>
        </p:nvSpPr>
        <p:spPr>
          <a:xfrm>
            <a:off x="1615907" y="2627883"/>
            <a:ext cx="0" cy="2900599"/>
          </a:xfrm>
          <a:prstGeom prst="line">
            <a:avLst/>
          </a:prstGeom>
          <a:ln w="9525" cap="flat">
            <a:solidFill>
              <a:srgbClr val="000000"/>
            </a:solidFill>
            <a:prstDash val="solid"/>
            <a:headEnd type="none" w="sm" len="sm"/>
            <a:tailEnd type="none" w="sm" len="sm"/>
          </a:ln>
        </p:spPr>
        <p:txBody>
          <a:bodyPr/>
          <a:lstStyle/>
          <a:p>
            <a:endParaRPr lang="en-US"/>
          </a:p>
        </p:txBody>
      </p:sp>
      <p:sp>
        <p:nvSpPr>
          <p:cNvPr id="37" name="AutoShape 37"/>
          <p:cNvSpPr/>
          <p:nvPr/>
        </p:nvSpPr>
        <p:spPr>
          <a:xfrm flipH="1">
            <a:off x="1569269" y="6526615"/>
            <a:ext cx="4402775" cy="0"/>
          </a:xfrm>
          <a:prstGeom prst="line">
            <a:avLst/>
          </a:prstGeom>
          <a:ln w="9525" cap="flat">
            <a:solidFill>
              <a:srgbClr val="000000"/>
            </a:solidFill>
            <a:prstDash val="solid"/>
            <a:headEnd type="none" w="sm" len="sm"/>
            <a:tailEnd type="none" w="sm" len="sm"/>
          </a:ln>
        </p:spPr>
        <p:txBody>
          <a:bodyPr/>
          <a:lstStyle/>
          <a:p>
            <a:endParaRPr lang="en-US"/>
          </a:p>
        </p:txBody>
      </p:sp>
      <p:sp>
        <p:nvSpPr>
          <p:cNvPr id="38" name="AutoShape 38"/>
          <p:cNvSpPr/>
          <p:nvPr/>
        </p:nvSpPr>
        <p:spPr>
          <a:xfrm>
            <a:off x="2868179" y="5760897"/>
            <a:ext cx="0" cy="195551"/>
          </a:xfrm>
          <a:prstGeom prst="line">
            <a:avLst/>
          </a:prstGeom>
          <a:ln w="9525" cap="flat">
            <a:solidFill>
              <a:srgbClr val="000000"/>
            </a:solidFill>
            <a:prstDash val="solid"/>
            <a:headEnd type="none" w="sm" len="sm"/>
            <a:tailEnd type="none" w="sm" len="sm"/>
          </a:ln>
        </p:spPr>
        <p:txBody>
          <a:bodyPr/>
          <a:lstStyle/>
          <a:p>
            <a:endParaRPr lang="en-US"/>
          </a:p>
        </p:txBody>
      </p:sp>
      <p:sp>
        <p:nvSpPr>
          <p:cNvPr id="39" name="AutoShape 39"/>
          <p:cNvSpPr/>
          <p:nvPr/>
        </p:nvSpPr>
        <p:spPr>
          <a:xfrm flipH="1">
            <a:off x="1611144" y="2627883"/>
            <a:ext cx="403401" cy="0"/>
          </a:xfrm>
          <a:prstGeom prst="line">
            <a:avLst/>
          </a:prstGeom>
          <a:ln w="9525" cap="flat">
            <a:solidFill>
              <a:srgbClr val="000000"/>
            </a:solidFill>
            <a:prstDash val="solid"/>
            <a:headEnd type="none" w="sm" len="sm"/>
            <a:tailEnd type="none" w="sm" len="sm"/>
          </a:ln>
        </p:spPr>
        <p:txBody>
          <a:bodyPr/>
          <a:lstStyle/>
          <a:p>
            <a:endParaRPr lang="en-US"/>
          </a:p>
        </p:txBody>
      </p:sp>
      <p:sp>
        <p:nvSpPr>
          <p:cNvPr id="40" name="AutoShape 40"/>
          <p:cNvSpPr/>
          <p:nvPr/>
        </p:nvSpPr>
        <p:spPr>
          <a:xfrm flipH="1">
            <a:off x="3686556" y="2627883"/>
            <a:ext cx="155750" cy="0"/>
          </a:xfrm>
          <a:prstGeom prst="line">
            <a:avLst/>
          </a:prstGeom>
          <a:ln w="9525" cap="flat">
            <a:solidFill>
              <a:srgbClr val="000000"/>
            </a:solidFill>
            <a:prstDash val="solid"/>
            <a:headEnd type="none" w="sm" len="sm"/>
            <a:tailEnd type="none" w="sm" len="sm"/>
          </a:ln>
        </p:spPr>
        <p:txBody>
          <a:bodyPr/>
          <a:lstStyle/>
          <a:p>
            <a:endParaRPr lang="en-US"/>
          </a:p>
        </p:txBody>
      </p:sp>
      <p:sp>
        <p:nvSpPr>
          <p:cNvPr id="41" name="AutoShape 41"/>
          <p:cNvSpPr/>
          <p:nvPr/>
        </p:nvSpPr>
        <p:spPr>
          <a:xfrm flipH="1">
            <a:off x="3686556" y="3314024"/>
            <a:ext cx="155750" cy="0"/>
          </a:xfrm>
          <a:prstGeom prst="line">
            <a:avLst/>
          </a:prstGeom>
          <a:ln w="9525" cap="flat">
            <a:solidFill>
              <a:srgbClr val="000000"/>
            </a:solidFill>
            <a:prstDash val="solid"/>
            <a:headEnd type="none" w="sm" len="sm"/>
            <a:tailEnd type="none" w="sm" len="sm"/>
          </a:ln>
        </p:spPr>
        <p:txBody>
          <a:bodyPr/>
          <a:lstStyle/>
          <a:p>
            <a:endParaRPr lang="en-US"/>
          </a:p>
        </p:txBody>
      </p:sp>
      <p:sp>
        <p:nvSpPr>
          <p:cNvPr id="42" name="AutoShape 42"/>
          <p:cNvSpPr/>
          <p:nvPr/>
        </p:nvSpPr>
        <p:spPr>
          <a:xfrm flipH="1">
            <a:off x="3686556" y="4036000"/>
            <a:ext cx="155750" cy="0"/>
          </a:xfrm>
          <a:prstGeom prst="line">
            <a:avLst/>
          </a:prstGeom>
          <a:ln w="9525" cap="flat">
            <a:solidFill>
              <a:srgbClr val="000000"/>
            </a:solidFill>
            <a:prstDash val="solid"/>
            <a:headEnd type="none" w="sm" len="sm"/>
            <a:tailEnd type="none" w="sm" len="sm"/>
          </a:ln>
        </p:spPr>
        <p:txBody>
          <a:bodyPr/>
          <a:lstStyle/>
          <a:p>
            <a:endParaRPr lang="en-US"/>
          </a:p>
        </p:txBody>
      </p:sp>
      <p:sp>
        <p:nvSpPr>
          <p:cNvPr id="43" name="AutoShape 43"/>
          <p:cNvSpPr/>
          <p:nvPr/>
        </p:nvSpPr>
        <p:spPr>
          <a:xfrm flipH="1">
            <a:off x="3686556" y="4769677"/>
            <a:ext cx="155750" cy="0"/>
          </a:xfrm>
          <a:prstGeom prst="line">
            <a:avLst/>
          </a:prstGeom>
          <a:ln w="9525" cap="flat">
            <a:solidFill>
              <a:srgbClr val="000000"/>
            </a:solidFill>
            <a:prstDash val="solid"/>
            <a:headEnd type="none" w="sm" len="sm"/>
            <a:tailEnd type="none" w="sm" len="sm"/>
          </a:ln>
        </p:spPr>
        <p:txBody>
          <a:bodyPr/>
          <a:lstStyle/>
          <a:p>
            <a:endParaRPr lang="en-US"/>
          </a:p>
        </p:txBody>
      </p:sp>
      <p:sp>
        <p:nvSpPr>
          <p:cNvPr id="44" name="AutoShape 44"/>
          <p:cNvSpPr/>
          <p:nvPr/>
        </p:nvSpPr>
        <p:spPr>
          <a:xfrm flipH="1">
            <a:off x="1611144" y="3323549"/>
            <a:ext cx="403401" cy="0"/>
          </a:xfrm>
          <a:prstGeom prst="line">
            <a:avLst/>
          </a:prstGeom>
          <a:ln w="9525" cap="flat">
            <a:solidFill>
              <a:srgbClr val="000000"/>
            </a:solidFill>
            <a:prstDash val="solid"/>
            <a:headEnd type="none" w="sm" len="sm"/>
            <a:tailEnd type="none" w="sm" len="sm"/>
          </a:ln>
        </p:spPr>
        <p:txBody>
          <a:bodyPr/>
          <a:lstStyle/>
          <a:p>
            <a:endParaRPr lang="en-US"/>
          </a:p>
        </p:txBody>
      </p:sp>
      <p:sp>
        <p:nvSpPr>
          <p:cNvPr id="45" name="AutoShape 45"/>
          <p:cNvSpPr/>
          <p:nvPr/>
        </p:nvSpPr>
        <p:spPr>
          <a:xfrm flipV="1">
            <a:off x="3553730" y="6521853"/>
            <a:ext cx="0" cy="225600"/>
          </a:xfrm>
          <a:prstGeom prst="line">
            <a:avLst/>
          </a:prstGeom>
          <a:ln w="9525" cap="flat">
            <a:solidFill>
              <a:srgbClr val="000000"/>
            </a:solidFill>
            <a:prstDash val="solid"/>
            <a:headEnd type="none" w="sm" len="sm"/>
            <a:tailEnd type="none" w="sm" len="sm"/>
          </a:ln>
        </p:spPr>
        <p:txBody>
          <a:bodyPr/>
          <a:lstStyle/>
          <a:p>
            <a:endParaRPr lang="en-US"/>
          </a:p>
        </p:txBody>
      </p:sp>
      <p:sp>
        <p:nvSpPr>
          <p:cNvPr id="46" name="AutoShape 46"/>
          <p:cNvSpPr/>
          <p:nvPr/>
        </p:nvSpPr>
        <p:spPr>
          <a:xfrm flipH="1">
            <a:off x="1611144" y="4027745"/>
            <a:ext cx="403401" cy="0"/>
          </a:xfrm>
          <a:prstGeom prst="line">
            <a:avLst/>
          </a:prstGeom>
          <a:ln w="9525" cap="flat">
            <a:solidFill>
              <a:srgbClr val="000000"/>
            </a:solidFill>
            <a:prstDash val="solid"/>
            <a:headEnd type="none" w="sm" len="sm"/>
            <a:tailEnd type="none" w="sm" len="sm"/>
          </a:ln>
        </p:spPr>
        <p:txBody>
          <a:bodyPr/>
          <a:lstStyle/>
          <a:p>
            <a:endParaRPr lang="en-US"/>
          </a:p>
        </p:txBody>
      </p:sp>
      <p:sp>
        <p:nvSpPr>
          <p:cNvPr id="47" name="AutoShape 47"/>
          <p:cNvSpPr/>
          <p:nvPr/>
        </p:nvSpPr>
        <p:spPr>
          <a:xfrm flipV="1">
            <a:off x="5967282" y="6521853"/>
            <a:ext cx="0" cy="225600"/>
          </a:xfrm>
          <a:prstGeom prst="line">
            <a:avLst/>
          </a:prstGeom>
          <a:ln w="9525" cap="flat">
            <a:solidFill>
              <a:srgbClr val="000000"/>
            </a:solidFill>
            <a:prstDash val="solid"/>
            <a:headEnd type="none" w="sm" len="sm"/>
            <a:tailEnd type="none" w="sm" len="sm"/>
          </a:ln>
        </p:spPr>
        <p:txBody>
          <a:bodyPr/>
          <a:lstStyle/>
          <a:p>
            <a:endParaRPr lang="en-US"/>
          </a:p>
        </p:txBody>
      </p:sp>
      <p:sp>
        <p:nvSpPr>
          <p:cNvPr id="48" name="AutoShape 48"/>
          <p:cNvSpPr/>
          <p:nvPr/>
        </p:nvSpPr>
        <p:spPr>
          <a:xfrm flipH="1">
            <a:off x="1320631" y="4027745"/>
            <a:ext cx="403401" cy="0"/>
          </a:xfrm>
          <a:prstGeom prst="line">
            <a:avLst/>
          </a:prstGeom>
          <a:ln w="9525" cap="flat">
            <a:solidFill>
              <a:srgbClr val="000000"/>
            </a:solidFill>
            <a:prstDash val="solid"/>
            <a:headEnd type="none" w="sm" len="sm"/>
            <a:tailEnd type="none" w="sm" len="sm"/>
          </a:ln>
        </p:spPr>
        <p:txBody>
          <a:bodyPr/>
          <a:lstStyle/>
          <a:p>
            <a:endParaRPr lang="en-US"/>
          </a:p>
        </p:txBody>
      </p:sp>
      <p:sp>
        <p:nvSpPr>
          <p:cNvPr id="49" name="AutoShape 49"/>
          <p:cNvSpPr/>
          <p:nvPr/>
        </p:nvSpPr>
        <p:spPr>
          <a:xfrm flipV="1">
            <a:off x="2867936" y="6345639"/>
            <a:ext cx="0" cy="182673"/>
          </a:xfrm>
          <a:prstGeom prst="line">
            <a:avLst/>
          </a:prstGeom>
          <a:ln w="9525" cap="flat">
            <a:solidFill>
              <a:srgbClr val="000000"/>
            </a:solidFill>
            <a:prstDash val="solid"/>
            <a:headEnd type="none" w="sm" len="sm"/>
            <a:tailEnd type="none" w="sm" len="sm"/>
          </a:ln>
        </p:spPr>
        <p:txBody>
          <a:bodyPr/>
          <a:lstStyle/>
          <a:p>
            <a:endParaRPr lang="en-US"/>
          </a:p>
        </p:txBody>
      </p:sp>
      <p:sp>
        <p:nvSpPr>
          <p:cNvPr id="50" name="AutoShape 50"/>
          <p:cNvSpPr/>
          <p:nvPr/>
        </p:nvSpPr>
        <p:spPr>
          <a:xfrm flipH="1">
            <a:off x="1611144" y="4774439"/>
            <a:ext cx="403401" cy="0"/>
          </a:xfrm>
          <a:prstGeom prst="line">
            <a:avLst/>
          </a:prstGeom>
          <a:ln w="9525" cap="flat">
            <a:solidFill>
              <a:srgbClr val="000000"/>
            </a:solidFill>
            <a:prstDash val="solid"/>
            <a:headEnd type="none" w="sm" len="sm"/>
            <a:tailEnd type="none" w="sm" len="sm"/>
          </a:ln>
        </p:spPr>
        <p:txBody>
          <a:bodyPr/>
          <a:lstStyle/>
          <a:p>
            <a:endParaRPr lang="en-US"/>
          </a:p>
        </p:txBody>
      </p:sp>
      <p:sp>
        <p:nvSpPr>
          <p:cNvPr id="51" name="AutoShape 51"/>
          <p:cNvSpPr/>
          <p:nvPr/>
        </p:nvSpPr>
        <p:spPr>
          <a:xfrm flipV="1">
            <a:off x="1569269" y="6521853"/>
            <a:ext cx="0" cy="225600"/>
          </a:xfrm>
          <a:prstGeom prst="line">
            <a:avLst/>
          </a:prstGeom>
          <a:ln w="9525" cap="flat">
            <a:solidFill>
              <a:srgbClr val="000000"/>
            </a:solidFill>
            <a:prstDash val="solid"/>
            <a:headEnd type="none" w="sm" len="sm"/>
            <a:tailEnd type="none" w="sm" len="sm"/>
          </a:ln>
        </p:spPr>
        <p:txBody>
          <a:bodyPr/>
          <a:lstStyle/>
          <a:p>
            <a:endParaRPr lang="en-US"/>
          </a:p>
        </p:txBody>
      </p:sp>
      <p:sp>
        <p:nvSpPr>
          <p:cNvPr id="52" name="AutoShape 52"/>
          <p:cNvSpPr/>
          <p:nvPr/>
        </p:nvSpPr>
        <p:spPr>
          <a:xfrm flipV="1">
            <a:off x="1574032" y="7174168"/>
            <a:ext cx="0" cy="241476"/>
          </a:xfrm>
          <a:prstGeom prst="line">
            <a:avLst/>
          </a:prstGeom>
          <a:ln w="9525" cap="flat">
            <a:solidFill>
              <a:srgbClr val="000000"/>
            </a:solidFill>
            <a:prstDash val="solid"/>
            <a:headEnd type="none" w="sm" len="sm"/>
            <a:tailEnd type="none" w="sm" len="sm"/>
          </a:ln>
        </p:spPr>
        <p:txBody>
          <a:bodyPr/>
          <a:lstStyle/>
          <a:p>
            <a:endParaRPr lang="en-US"/>
          </a:p>
        </p:txBody>
      </p:sp>
      <p:sp>
        <p:nvSpPr>
          <p:cNvPr id="53" name="AutoShape 53"/>
          <p:cNvSpPr/>
          <p:nvPr/>
        </p:nvSpPr>
        <p:spPr>
          <a:xfrm flipV="1">
            <a:off x="3558493" y="7174168"/>
            <a:ext cx="0" cy="241476"/>
          </a:xfrm>
          <a:prstGeom prst="line">
            <a:avLst/>
          </a:prstGeom>
          <a:ln w="9525" cap="flat">
            <a:solidFill>
              <a:srgbClr val="000000"/>
            </a:solidFill>
            <a:prstDash val="solid"/>
            <a:headEnd type="none" w="sm" len="sm"/>
            <a:tailEnd type="none" w="sm" len="sm"/>
          </a:ln>
        </p:spPr>
        <p:txBody>
          <a:bodyPr/>
          <a:lstStyle/>
          <a:p>
            <a:endParaRPr lang="en-US"/>
          </a:p>
        </p:txBody>
      </p:sp>
      <p:sp>
        <p:nvSpPr>
          <p:cNvPr id="54" name="AutoShape 54"/>
          <p:cNvSpPr/>
          <p:nvPr/>
        </p:nvSpPr>
        <p:spPr>
          <a:xfrm flipV="1">
            <a:off x="5962519" y="7174168"/>
            <a:ext cx="0" cy="241476"/>
          </a:xfrm>
          <a:prstGeom prst="line">
            <a:avLst/>
          </a:prstGeom>
          <a:ln w="9525" cap="flat">
            <a:solidFill>
              <a:srgbClr val="000000"/>
            </a:solidFill>
            <a:prstDash val="solid"/>
            <a:headEnd type="none" w="sm" len="sm"/>
            <a:tailEnd type="none" w="sm" len="sm"/>
          </a:ln>
        </p:spPr>
        <p:txBody>
          <a:bodyPr/>
          <a:lstStyle/>
          <a:p>
            <a:endParaRPr lang="en-US"/>
          </a:p>
        </p:txBody>
      </p:sp>
      <p:sp>
        <p:nvSpPr>
          <p:cNvPr id="55" name="AutoShape 55"/>
          <p:cNvSpPr/>
          <p:nvPr/>
        </p:nvSpPr>
        <p:spPr>
          <a:xfrm flipH="1">
            <a:off x="1611144" y="5523719"/>
            <a:ext cx="403401" cy="0"/>
          </a:xfrm>
          <a:prstGeom prst="line">
            <a:avLst/>
          </a:prstGeom>
          <a:ln w="9525" cap="flat">
            <a:solidFill>
              <a:srgbClr val="000000"/>
            </a:solidFill>
            <a:prstDash val="solid"/>
            <a:headEnd type="none" w="sm" len="sm"/>
            <a:tailEnd type="none" w="sm" len="sm"/>
          </a:ln>
        </p:spPr>
        <p:txBody>
          <a:bodyPr/>
          <a:lstStyle/>
          <a:p>
            <a:endParaRPr lang="en-US"/>
          </a:p>
        </p:txBody>
      </p:sp>
      <p:sp>
        <p:nvSpPr>
          <p:cNvPr id="56" name="Freeform 56"/>
          <p:cNvSpPr/>
          <p:nvPr/>
        </p:nvSpPr>
        <p:spPr>
          <a:xfrm>
            <a:off x="5979220" y="2354256"/>
            <a:ext cx="494011" cy="494011"/>
          </a:xfrm>
          <a:custGeom>
            <a:avLst/>
            <a:gdLst/>
            <a:ahLst/>
            <a:cxnLst/>
            <a:rect l="l" t="t" r="r" b="b"/>
            <a:pathLst>
              <a:path w="494011" h="494011">
                <a:moveTo>
                  <a:pt x="0" y="0"/>
                </a:moveTo>
                <a:lnTo>
                  <a:pt x="494012" y="0"/>
                </a:lnTo>
                <a:lnTo>
                  <a:pt x="494012" y="494012"/>
                </a:lnTo>
                <a:lnTo>
                  <a:pt x="0" y="4940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7" name="Group 57"/>
          <p:cNvGrpSpPr/>
          <p:nvPr/>
        </p:nvGrpSpPr>
        <p:grpSpPr>
          <a:xfrm>
            <a:off x="-114300" y="8635461"/>
            <a:ext cx="8001000" cy="1609796"/>
            <a:chOff x="0" y="0"/>
            <a:chExt cx="2789020" cy="561149"/>
          </a:xfrm>
        </p:grpSpPr>
        <p:sp>
          <p:nvSpPr>
            <p:cNvPr id="58" name="Freeform 58"/>
            <p:cNvSpPr/>
            <p:nvPr/>
          </p:nvSpPr>
          <p:spPr>
            <a:xfrm>
              <a:off x="0" y="0"/>
              <a:ext cx="2789020" cy="561149"/>
            </a:xfrm>
            <a:custGeom>
              <a:avLst/>
              <a:gdLst/>
              <a:ahLst/>
              <a:cxnLst/>
              <a:rect l="l" t="t" r="r" b="b"/>
              <a:pathLst>
                <a:path w="2789020" h="561149">
                  <a:moveTo>
                    <a:pt x="0" y="0"/>
                  </a:moveTo>
                  <a:lnTo>
                    <a:pt x="2789020" y="0"/>
                  </a:lnTo>
                  <a:lnTo>
                    <a:pt x="2789020" y="561149"/>
                  </a:lnTo>
                  <a:lnTo>
                    <a:pt x="0" y="561149"/>
                  </a:lnTo>
                  <a:close/>
                </a:path>
              </a:pathLst>
            </a:custGeom>
            <a:solidFill>
              <a:srgbClr val="E8E8E8"/>
            </a:solidFill>
          </p:spPr>
          <p:txBody>
            <a:bodyPr/>
            <a:lstStyle/>
            <a:p>
              <a:endParaRPr lang="en-US"/>
            </a:p>
          </p:txBody>
        </p:sp>
        <p:sp>
          <p:nvSpPr>
            <p:cNvPr id="59" name="TextBox 59"/>
            <p:cNvSpPr txBox="1"/>
            <p:nvPr/>
          </p:nvSpPr>
          <p:spPr>
            <a:xfrm>
              <a:off x="0" y="-28575"/>
              <a:ext cx="2789020" cy="589724"/>
            </a:xfrm>
            <a:prstGeom prst="rect">
              <a:avLst/>
            </a:prstGeom>
          </p:spPr>
          <p:txBody>
            <a:bodyPr lIns="50800" tIns="50800" rIns="50800" bIns="50800" rtlCol="0" anchor="ctr"/>
            <a:lstStyle/>
            <a:p>
              <a:pPr algn="ctr">
                <a:lnSpc>
                  <a:spcPts val="1526"/>
                </a:lnSpc>
              </a:pPr>
              <a:endParaRPr/>
            </a:p>
          </p:txBody>
        </p:sp>
      </p:grpSp>
      <p:sp>
        <p:nvSpPr>
          <p:cNvPr id="60" name="Freeform 60"/>
          <p:cNvSpPr/>
          <p:nvPr/>
        </p:nvSpPr>
        <p:spPr>
          <a:xfrm>
            <a:off x="641899" y="7491844"/>
            <a:ext cx="494011" cy="494011"/>
          </a:xfrm>
          <a:custGeom>
            <a:avLst/>
            <a:gdLst/>
            <a:ahLst/>
            <a:cxnLst/>
            <a:rect l="l" t="t" r="r" b="b"/>
            <a:pathLst>
              <a:path w="494011" h="494011">
                <a:moveTo>
                  <a:pt x="0" y="0"/>
                </a:moveTo>
                <a:lnTo>
                  <a:pt x="494012" y="0"/>
                </a:lnTo>
                <a:lnTo>
                  <a:pt x="494012" y="494011"/>
                </a:lnTo>
                <a:lnTo>
                  <a:pt x="0" y="4940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1" name="Group 61"/>
          <p:cNvGrpSpPr/>
          <p:nvPr/>
        </p:nvGrpSpPr>
        <p:grpSpPr>
          <a:xfrm>
            <a:off x="-93720" y="9611929"/>
            <a:ext cx="7989642" cy="446471"/>
            <a:chOff x="0" y="0"/>
            <a:chExt cx="2785060" cy="155633"/>
          </a:xfrm>
        </p:grpSpPr>
        <p:sp>
          <p:nvSpPr>
            <p:cNvPr id="62" name="Freeform 62"/>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63" name="TextBox 63"/>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64" name="TextBox 64"/>
          <p:cNvSpPr txBox="1"/>
          <p:nvPr/>
        </p:nvSpPr>
        <p:spPr>
          <a:xfrm>
            <a:off x="0" y="725481"/>
            <a:ext cx="7772400" cy="971550"/>
          </a:xfrm>
          <a:prstGeom prst="rect">
            <a:avLst/>
          </a:prstGeom>
        </p:spPr>
        <p:txBody>
          <a:bodyPr lIns="0" tIns="0" rIns="0" bIns="0" rtlCol="0" anchor="t">
            <a:spAutoFit/>
          </a:bodyPr>
          <a:lstStyle/>
          <a:p>
            <a:pPr algn="ctr">
              <a:lnSpc>
                <a:spcPts val="3840"/>
              </a:lnSpc>
            </a:pPr>
            <a:r>
              <a:rPr lang="en-US" sz="3200" spc="22">
                <a:solidFill>
                  <a:srgbClr val="FFFFFF"/>
                </a:solidFill>
                <a:latin typeface="Georgia Pro"/>
              </a:rPr>
              <a:t>DESPUÉS DE ENVIAR</a:t>
            </a:r>
          </a:p>
          <a:p>
            <a:pPr algn="ctr">
              <a:lnSpc>
                <a:spcPts val="3840"/>
              </a:lnSpc>
            </a:pPr>
            <a:r>
              <a:rPr lang="en-US" sz="3200" spc="22">
                <a:solidFill>
                  <a:srgbClr val="FFFFFF"/>
                </a:solidFill>
                <a:latin typeface="Georgia Pro"/>
              </a:rPr>
              <a:t>UNA OFERTA</a:t>
            </a:r>
          </a:p>
        </p:txBody>
      </p:sp>
      <p:sp>
        <p:nvSpPr>
          <p:cNvPr id="65" name="TextBox 65"/>
          <p:cNvSpPr txBox="1"/>
          <p:nvPr/>
        </p:nvSpPr>
        <p:spPr>
          <a:xfrm>
            <a:off x="2096237" y="2492035"/>
            <a:ext cx="1462256" cy="243205"/>
          </a:xfrm>
          <a:prstGeom prst="rect">
            <a:avLst/>
          </a:prstGeom>
        </p:spPr>
        <p:txBody>
          <a:bodyPr lIns="0" tIns="0" rIns="0" bIns="0" rtlCol="0" anchor="t">
            <a:spAutoFit/>
          </a:bodyPr>
          <a:lstStyle/>
          <a:p>
            <a:pPr algn="ctr">
              <a:lnSpc>
                <a:spcPts val="1819"/>
              </a:lnSpc>
              <a:spcBef>
                <a:spcPct val="0"/>
              </a:spcBef>
            </a:pPr>
            <a:r>
              <a:rPr lang="en-US" sz="1299">
                <a:solidFill>
                  <a:srgbClr val="000000"/>
                </a:solidFill>
                <a:latin typeface="Georgia Pro Bold"/>
              </a:rPr>
              <a:t>Acepta la oferta </a:t>
            </a:r>
          </a:p>
        </p:txBody>
      </p:sp>
      <p:sp>
        <p:nvSpPr>
          <p:cNvPr id="66" name="TextBox 66"/>
          <p:cNvSpPr txBox="1"/>
          <p:nvPr/>
        </p:nvSpPr>
        <p:spPr>
          <a:xfrm>
            <a:off x="633983" y="6815428"/>
            <a:ext cx="1861046" cy="208775"/>
          </a:xfrm>
          <a:prstGeom prst="rect">
            <a:avLst/>
          </a:prstGeom>
        </p:spPr>
        <p:txBody>
          <a:bodyPr lIns="0" tIns="0" rIns="0" bIns="0" rtlCol="0" anchor="t">
            <a:spAutoFit/>
          </a:bodyPr>
          <a:lstStyle/>
          <a:p>
            <a:pPr algn="ctr">
              <a:lnSpc>
                <a:spcPts val="1819"/>
              </a:lnSpc>
              <a:spcBef>
                <a:spcPct val="0"/>
              </a:spcBef>
            </a:pPr>
            <a:r>
              <a:rPr lang="en-US" sz="1200" dirty="0" err="1">
                <a:solidFill>
                  <a:srgbClr val="000000"/>
                </a:solidFill>
                <a:latin typeface="Georgia Pro Bold"/>
              </a:rPr>
              <a:t>Aceptar</a:t>
            </a:r>
            <a:r>
              <a:rPr lang="en-US" sz="1200" dirty="0">
                <a:solidFill>
                  <a:srgbClr val="000000"/>
                </a:solidFill>
                <a:latin typeface="Georgia Pro Bold"/>
              </a:rPr>
              <a:t> la </a:t>
            </a:r>
            <a:r>
              <a:rPr lang="en-US" sz="1200" dirty="0" err="1">
                <a:solidFill>
                  <a:srgbClr val="000000"/>
                </a:solidFill>
                <a:latin typeface="Georgia Pro Bold"/>
              </a:rPr>
              <a:t>contraoferta</a:t>
            </a:r>
            <a:r>
              <a:rPr lang="en-US" sz="1200" dirty="0">
                <a:solidFill>
                  <a:srgbClr val="000000"/>
                </a:solidFill>
                <a:latin typeface="Georgia Pro Bold"/>
              </a:rPr>
              <a:t> </a:t>
            </a:r>
          </a:p>
        </p:txBody>
      </p:sp>
      <p:sp>
        <p:nvSpPr>
          <p:cNvPr id="67" name="TextBox 67"/>
          <p:cNvSpPr txBox="1"/>
          <p:nvPr/>
        </p:nvSpPr>
        <p:spPr>
          <a:xfrm>
            <a:off x="2591926" y="6815428"/>
            <a:ext cx="2056648" cy="208775"/>
          </a:xfrm>
          <a:prstGeom prst="rect">
            <a:avLst/>
          </a:prstGeom>
        </p:spPr>
        <p:txBody>
          <a:bodyPr lIns="0" tIns="0" rIns="0" bIns="0" rtlCol="0" anchor="t">
            <a:spAutoFit/>
          </a:bodyPr>
          <a:lstStyle/>
          <a:p>
            <a:pPr algn="ctr">
              <a:lnSpc>
                <a:spcPts val="1819"/>
              </a:lnSpc>
              <a:spcBef>
                <a:spcPct val="0"/>
              </a:spcBef>
            </a:pPr>
            <a:r>
              <a:rPr lang="en-US" sz="1200" dirty="0" err="1">
                <a:solidFill>
                  <a:srgbClr val="000000"/>
                </a:solidFill>
                <a:latin typeface="Georgia Pro Bold"/>
              </a:rPr>
              <a:t>Rechazar</a:t>
            </a:r>
            <a:r>
              <a:rPr lang="en-US" sz="1200" dirty="0">
                <a:solidFill>
                  <a:srgbClr val="000000"/>
                </a:solidFill>
                <a:latin typeface="Georgia Pro Bold"/>
              </a:rPr>
              <a:t> la </a:t>
            </a:r>
            <a:r>
              <a:rPr lang="en-US" sz="1200" dirty="0" err="1">
                <a:solidFill>
                  <a:srgbClr val="000000"/>
                </a:solidFill>
                <a:latin typeface="Georgia Pro Bold"/>
              </a:rPr>
              <a:t>contraoferta</a:t>
            </a:r>
            <a:r>
              <a:rPr lang="en-US" sz="1200" dirty="0">
                <a:solidFill>
                  <a:srgbClr val="000000"/>
                </a:solidFill>
                <a:latin typeface="Georgia Pro Bold"/>
              </a:rPr>
              <a:t> </a:t>
            </a:r>
          </a:p>
        </p:txBody>
      </p:sp>
      <p:sp>
        <p:nvSpPr>
          <p:cNvPr id="68" name="TextBox 68"/>
          <p:cNvSpPr txBox="1"/>
          <p:nvPr/>
        </p:nvSpPr>
        <p:spPr>
          <a:xfrm>
            <a:off x="4762874" y="6815428"/>
            <a:ext cx="2432693" cy="211725"/>
          </a:xfrm>
          <a:prstGeom prst="rect">
            <a:avLst/>
          </a:prstGeom>
        </p:spPr>
        <p:txBody>
          <a:bodyPr lIns="0" tIns="0" rIns="0" bIns="0" rtlCol="0" anchor="t">
            <a:spAutoFit/>
          </a:bodyPr>
          <a:lstStyle/>
          <a:p>
            <a:pPr algn="ctr">
              <a:lnSpc>
                <a:spcPts val="1819"/>
              </a:lnSpc>
              <a:spcBef>
                <a:spcPct val="0"/>
              </a:spcBef>
            </a:pPr>
            <a:r>
              <a:rPr lang="en-US" sz="1299" dirty="0" err="1">
                <a:solidFill>
                  <a:srgbClr val="000000"/>
                </a:solidFill>
                <a:latin typeface="Georgia Pro Bold"/>
              </a:rPr>
              <a:t>Contraofertar</a:t>
            </a:r>
            <a:endParaRPr lang="en-US" sz="1299" dirty="0">
              <a:solidFill>
                <a:srgbClr val="000000"/>
              </a:solidFill>
              <a:latin typeface="Georgia Pro Bold"/>
            </a:endParaRPr>
          </a:p>
        </p:txBody>
      </p:sp>
      <p:sp>
        <p:nvSpPr>
          <p:cNvPr id="69" name="TextBox 69"/>
          <p:cNvSpPr txBox="1"/>
          <p:nvPr/>
        </p:nvSpPr>
        <p:spPr>
          <a:xfrm>
            <a:off x="2171994" y="3165166"/>
            <a:ext cx="1466201" cy="208775"/>
          </a:xfrm>
          <a:prstGeom prst="rect">
            <a:avLst/>
          </a:prstGeom>
        </p:spPr>
        <p:txBody>
          <a:bodyPr wrap="square" lIns="0" tIns="0" rIns="0" bIns="0" rtlCol="0" anchor="t">
            <a:spAutoFit/>
          </a:bodyPr>
          <a:lstStyle/>
          <a:p>
            <a:pPr algn="ctr">
              <a:lnSpc>
                <a:spcPts val="1819"/>
              </a:lnSpc>
              <a:spcBef>
                <a:spcPct val="0"/>
              </a:spcBef>
            </a:pPr>
            <a:r>
              <a:rPr lang="en-US" sz="1200" dirty="0" err="1">
                <a:solidFill>
                  <a:srgbClr val="000000"/>
                </a:solidFill>
                <a:latin typeface="Georgia Pro Bold"/>
              </a:rPr>
              <a:t>Rechazar</a:t>
            </a:r>
            <a:r>
              <a:rPr lang="en-US" sz="1200" dirty="0">
                <a:solidFill>
                  <a:srgbClr val="000000"/>
                </a:solidFill>
                <a:latin typeface="Georgia Pro Bold"/>
              </a:rPr>
              <a:t> la </a:t>
            </a:r>
            <a:r>
              <a:rPr lang="en-US" sz="1200" dirty="0" err="1">
                <a:solidFill>
                  <a:srgbClr val="000000"/>
                </a:solidFill>
                <a:latin typeface="Georgia Pro Bold"/>
              </a:rPr>
              <a:t>oferta</a:t>
            </a:r>
            <a:r>
              <a:rPr lang="en-US" sz="1200" dirty="0">
                <a:solidFill>
                  <a:srgbClr val="000000"/>
                </a:solidFill>
                <a:latin typeface="Georgia Pro Bold"/>
              </a:rPr>
              <a:t> </a:t>
            </a:r>
          </a:p>
        </p:txBody>
      </p:sp>
      <p:sp>
        <p:nvSpPr>
          <p:cNvPr id="70" name="TextBox 70"/>
          <p:cNvSpPr txBox="1"/>
          <p:nvPr/>
        </p:nvSpPr>
        <p:spPr>
          <a:xfrm>
            <a:off x="2171995" y="3843311"/>
            <a:ext cx="1357112" cy="369268"/>
          </a:xfrm>
          <a:prstGeom prst="rect">
            <a:avLst/>
          </a:prstGeom>
        </p:spPr>
        <p:txBody>
          <a:bodyPr lIns="0" tIns="0" rIns="0" bIns="0" rtlCol="0" anchor="t">
            <a:spAutoFit/>
          </a:bodyPr>
          <a:lstStyle/>
          <a:p>
            <a:pPr algn="ctr">
              <a:lnSpc>
                <a:spcPts val="1455"/>
              </a:lnSpc>
            </a:pPr>
            <a:r>
              <a:rPr lang="en-US" sz="1100" dirty="0" err="1">
                <a:solidFill>
                  <a:srgbClr val="000000"/>
                </a:solidFill>
                <a:latin typeface="Georgia Pro Bold"/>
              </a:rPr>
              <a:t>Dejar</a:t>
            </a:r>
            <a:r>
              <a:rPr lang="en-US" sz="1100" dirty="0">
                <a:solidFill>
                  <a:srgbClr val="000000"/>
                </a:solidFill>
                <a:latin typeface="Georgia Pro Bold"/>
              </a:rPr>
              <a:t> que </a:t>
            </a:r>
            <a:r>
              <a:rPr lang="en-US" sz="1100" dirty="0" err="1">
                <a:solidFill>
                  <a:srgbClr val="000000"/>
                </a:solidFill>
                <a:latin typeface="Georgia Pro Bold"/>
              </a:rPr>
              <a:t>caduque</a:t>
            </a:r>
            <a:r>
              <a:rPr lang="en-US" sz="1100" dirty="0">
                <a:solidFill>
                  <a:srgbClr val="000000"/>
                </a:solidFill>
                <a:latin typeface="Georgia Pro Bold"/>
              </a:rPr>
              <a:t> la </a:t>
            </a:r>
            <a:r>
              <a:rPr lang="en-US" sz="1100" dirty="0" err="1">
                <a:solidFill>
                  <a:srgbClr val="000000"/>
                </a:solidFill>
                <a:latin typeface="Georgia Pro Bold"/>
              </a:rPr>
              <a:t>oferta</a:t>
            </a:r>
            <a:endParaRPr lang="en-US" sz="1100" dirty="0">
              <a:solidFill>
                <a:srgbClr val="000000"/>
              </a:solidFill>
              <a:latin typeface="Georgia Pro Bold"/>
            </a:endParaRPr>
          </a:p>
        </p:txBody>
      </p:sp>
      <p:sp>
        <p:nvSpPr>
          <p:cNvPr id="71" name="TextBox 71"/>
          <p:cNvSpPr txBox="1"/>
          <p:nvPr/>
        </p:nvSpPr>
        <p:spPr>
          <a:xfrm>
            <a:off x="2171995" y="4591275"/>
            <a:ext cx="1357112" cy="384683"/>
          </a:xfrm>
          <a:prstGeom prst="rect">
            <a:avLst/>
          </a:prstGeom>
        </p:spPr>
        <p:txBody>
          <a:bodyPr lIns="0" tIns="0" rIns="0" bIns="0" rtlCol="0" anchor="t">
            <a:spAutoFit/>
          </a:bodyPr>
          <a:lstStyle/>
          <a:p>
            <a:pPr algn="ctr">
              <a:lnSpc>
                <a:spcPts val="1455"/>
              </a:lnSpc>
            </a:pPr>
            <a:r>
              <a:rPr lang="en-US" sz="1299" dirty="0" err="1">
                <a:solidFill>
                  <a:srgbClr val="000000"/>
                </a:solidFill>
                <a:latin typeface="Georgia Pro Bold"/>
              </a:rPr>
              <a:t>Aceptar</a:t>
            </a:r>
            <a:r>
              <a:rPr lang="en-US" sz="1299" dirty="0">
                <a:solidFill>
                  <a:srgbClr val="000000"/>
                </a:solidFill>
                <a:latin typeface="Georgia Pro Bold"/>
              </a:rPr>
              <a:t> </a:t>
            </a:r>
            <a:r>
              <a:rPr lang="en-US" sz="1299" dirty="0" err="1">
                <a:solidFill>
                  <a:srgbClr val="000000"/>
                </a:solidFill>
                <a:latin typeface="Georgia Pro Bold"/>
              </a:rPr>
              <a:t>otra</a:t>
            </a:r>
            <a:r>
              <a:rPr lang="en-US" sz="1299" dirty="0">
                <a:solidFill>
                  <a:srgbClr val="000000"/>
                </a:solidFill>
                <a:latin typeface="Georgia Pro Bold"/>
              </a:rPr>
              <a:t> </a:t>
            </a:r>
            <a:r>
              <a:rPr lang="en-US" sz="1299" dirty="0" err="1">
                <a:solidFill>
                  <a:srgbClr val="000000"/>
                </a:solidFill>
                <a:latin typeface="Georgia Pro Bold"/>
              </a:rPr>
              <a:t>oferta</a:t>
            </a:r>
            <a:endParaRPr lang="en-US" sz="1299" dirty="0">
              <a:solidFill>
                <a:srgbClr val="000000"/>
              </a:solidFill>
              <a:latin typeface="Georgia Pro Bold"/>
            </a:endParaRPr>
          </a:p>
        </p:txBody>
      </p:sp>
      <p:sp>
        <p:nvSpPr>
          <p:cNvPr id="72" name="TextBox 72"/>
          <p:cNvSpPr txBox="1"/>
          <p:nvPr/>
        </p:nvSpPr>
        <p:spPr>
          <a:xfrm>
            <a:off x="3986222" y="3200693"/>
            <a:ext cx="2719577" cy="207645"/>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Georgia Pro"/>
              </a:rPr>
              <a:t>Esto detiene el proceso de negociación. </a:t>
            </a:r>
          </a:p>
        </p:txBody>
      </p:sp>
      <p:sp>
        <p:nvSpPr>
          <p:cNvPr id="73" name="TextBox 73"/>
          <p:cNvSpPr txBox="1"/>
          <p:nvPr/>
        </p:nvSpPr>
        <p:spPr>
          <a:xfrm>
            <a:off x="2806358" y="7463269"/>
            <a:ext cx="1567049" cy="417195"/>
          </a:xfrm>
          <a:prstGeom prst="rect">
            <a:avLst/>
          </a:prstGeom>
        </p:spPr>
        <p:txBody>
          <a:bodyPr lIns="0" tIns="0" rIns="0" bIns="0" rtlCol="0" anchor="t">
            <a:spAutoFit/>
          </a:bodyPr>
          <a:lstStyle/>
          <a:p>
            <a:pPr algn="ctr">
              <a:lnSpc>
                <a:spcPts val="1679"/>
              </a:lnSpc>
            </a:pPr>
            <a:r>
              <a:rPr lang="en-US" sz="1200" dirty="0" err="1">
                <a:solidFill>
                  <a:srgbClr val="000000"/>
                </a:solidFill>
                <a:latin typeface="Georgia Pro"/>
              </a:rPr>
              <a:t>Esto</a:t>
            </a:r>
            <a:r>
              <a:rPr lang="en-US" sz="1200" dirty="0">
                <a:solidFill>
                  <a:srgbClr val="000000"/>
                </a:solidFill>
                <a:latin typeface="Georgia Pro"/>
              </a:rPr>
              <a:t> </a:t>
            </a:r>
            <a:r>
              <a:rPr lang="en-US" sz="1200" dirty="0" err="1">
                <a:solidFill>
                  <a:srgbClr val="000000"/>
                </a:solidFill>
                <a:latin typeface="Georgia Pro"/>
              </a:rPr>
              <a:t>detiene</a:t>
            </a:r>
            <a:r>
              <a:rPr lang="en-US" sz="1200" dirty="0">
                <a:solidFill>
                  <a:srgbClr val="000000"/>
                </a:solidFill>
                <a:latin typeface="Georgia Pro"/>
              </a:rPr>
              <a:t> la</a:t>
            </a:r>
          </a:p>
          <a:p>
            <a:pPr algn="ctr">
              <a:lnSpc>
                <a:spcPts val="1679"/>
              </a:lnSpc>
              <a:spcBef>
                <a:spcPct val="0"/>
              </a:spcBef>
            </a:pPr>
            <a:r>
              <a:rPr lang="en-US" sz="1200" dirty="0" err="1">
                <a:solidFill>
                  <a:srgbClr val="000000"/>
                </a:solidFill>
                <a:latin typeface="Georgia Pro"/>
              </a:rPr>
              <a:t>proceso</a:t>
            </a:r>
            <a:r>
              <a:rPr lang="en-US" sz="1200" dirty="0">
                <a:solidFill>
                  <a:srgbClr val="000000"/>
                </a:solidFill>
                <a:latin typeface="Georgia Pro"/>
              </a:rPr>
              <a:t> de </a:t>
            </a:r>
            <a:r>
              <a:rPr lang="en-US" sz="1200" dirty="0" err="1">
                <a:solidFill>
                  <a:srgbClr val="000000"/>
                </a:solidFill>
                <a:latin typeface="Georgia Pro"/>
              </a:rPr>
              <a:t>negociación</a:t>
            </a:r>
            <a:r>
              <a:rPr lang="en-US" sz="1200" dirty="0">
                <a:solidFill>
                  <a:srgbClr val="000000"/>
                </a:solidFill>
                <a:latin typeface="Georgia Pro"/>
              </a:rPr>
              <a:t>. </a:t>
            </a:r>
          </a:p>
        </p:txBody>
      </p:sp>
      <p:sp>
        <p:nvSpPr>
          <p:cNvPr id="74" name="TextBox 74"/>
          <p:cNvSpPr txBox="1"/>
          <p:nvPr/>
        </p:nvSpPr>
        <p:spPr>
          <a:xfrm>
            <a:off x="4648574" y="7463269"/>
            <a:ext cx="2661293" cy="572135"/>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Georgia Pro"/>
              </a:rPr>
              <a:t>Las negociaciones pueden ir y venir varias veces hasta que se llega a un acuerdo, o a la imposibilidad de llegar a un acuerdo.*</a:t>
            </a:r>
          </a:p>
        </p:txBody>
      </p:sp>
      <p:sp>
        <p:nvSpPr>
          <p:cNvPr id="75" name="TextBox 75"/>
          <p:cNvSpPr txBox="1"/>
          <p:nvPr/>
        </p:nvSpPr>
        <p:spPr>
          <a:xfrm>
            <a:off x="847913" y="8204930"/>
            <a:ext cx="6076575" cy="259080"/>
          </a:xfrm>
          <a:prstGeom prst="rect">
            <a:avLst/>
          </a:prstGeom>
        </p:spPr>
        <p:txBody>
          <a:bodyPr lIns="0" tIns="0" rIns="0" bIns="0" rtlCol="0" anchor="t">
            <a:spAutoFit/>
          </a:bodyPr>
          <a:lstStyle/>
          <a:p>
            <a:pPr algn="ctr">
              <a:lnSpc>
                <a:spcPts val="990"/>
              </a:lnSpc>
            </a:pPr>
            <a:r>
              <a:rPr lang="en-US" sz="900">
                <a:solidFill>
                  <a:srgbClr val="000000"/>
                </a:solidFill>
                <a:latin typeface="Georgia Pro Italics"/>
              </a:rPr>
              <a:t>* NOTA: mientras dure el proceso de negociación, podría llegar otra oferta y el vendedor podría aceptar una oferta diferente. Durante el proceso de negociación, es vital mantener los tiempos de respuesta lo más cortos posible para minimizar ese riesgo.</a:t>
            </a:r>
          </a:p>
        </p:txBody>
      </p:sp>
      <p:sp>
        <p:nvSpPr>
          <p:cNvPr id="76" name="TextBox 76"/>
          <p:cNvSpPr txBox="1"/>
          <p:nvPr/>
        </p:nvSpPr>
        <p:spPr>
          <a:xfrm>
            <a:off x="3986222" y="3787423"/>
            <a:ext cx="2938265" cy="471170"/>
          </a:xfrm>
          <a:prstGeom prst="rect">
            <a:avLst/>
          </a:prstGeom>
        </p:spPr>
        <p:txBody>
          <a:bodyPr lIns="0" tIns="0" rIns="0" bIns="0" rtlCol="0" anchor="t">
            <a:spAutoFit/>
          </a:bodyPr>
          <a:lstStyle/>
          <a:p>
            <a:pPr algn="just">
              <a:lnSpc>
                <a:spcPts val="1210"/>
              </a:lnSpc>
            </a:pPr>
            <a:r>
              <a:rPr lang="en-US" sz="1100" dirty="0">
                <a:solidFill>
                  <a:srgbClr val="000000"/>
                </a:solidFill>
                <a:latin typeface="Georgia Pro"/>
              </a:rPr>
              <a:t>Si </a:t>
            </a:r>
            <a:r>
              <a:rPr lang="en-US" sz="1100" dirty="0" err="1">
                <a:solidFill>
                  <a:srgbClr val="000000"/>
                </a:solidFill>
                <a:latin typeface="Georgia Pro"/>
              </a:rPr>
              <a:t>una</a:t>
            </a:r>
            <a:r>
              <a:rPr lang="en-US" sz="1100" dirty="0">
                <a:solidFill>
                  <a:srgbClr val="000000"/>
                </a:solidFill>
                <a:latin typeface="Georgia Pro"/>
              </a:rPr>
              <a:t> </a:t>
            </a:r>
            <a:r>
              <a:rPr lang="en-US" sz="1100" dirty="0" err="1">
                <a:solidFill>
                  <a:srgbClr val="000000"/>
                </a:solidFill>
                <a:latin typeface="Georgia Pro"/>
              </a:rPr>
              <a:t>oferta</a:t>
            </a:r>
            <a:r>
              <a:rPr lang="en-US" sz="1100" dirty="0">
                <a:solidFill>
                  <a:srgbClr val="000000"/>
                </a:solidFill>
                <a:latin typeface="Georgia Pro"/>
              </a:rPr>
              <a:t> no es </a:t>
            </a:r>
            <a:r>
              <a:rPr lang="en-US" sz="1100" dirty="0" err="1">
                <a:solidFill>
                  <a:srgbClr val="000000"/>
                </a:solidFill>
                <a:latin typeface="Georgia Pro"/>
              </a:rPr>
              <a:t>aceptada</a:t>
            </a:r>
            <a:r>
              <a:rPr lang="en-US" sz="1100" dirty="0">
                <a:solidFill>
                  <a:srgbClr val="000000"/>
                </a:solidFill>
                <a:latin typeface="Georgia Pro"/>
              </a:rPr>
              <a:t> o </a:t>
            </a:r>
            <a:r>
              <a:rPr lang="en-US" sz="1100" dirty="0" err="1">
                <a:solidFill>
                  <a:srgbClr val="000000"/>
                </a:solidFill>
                <a:latin typeface="Georgia Pro"/>
              </a:rPr>
              <a:t>rechazada</a:t>
            </a:r>
            <a:r>
              <a:rPr lang="en-US" sz="1100" dirty="0">
                <a:solidFill>
                  <a:srgbClr val="000000"/>
                </a:solidFill>
                <a:latin typeface="Georgia Pro"/>
              </a:rPr>
              <a:t> </a:t>
            </a:r>
            <a:r>
              <a:rPr lang="en-US" sz="1100" dirty="0" err="1">
                <a:solidFill>
                  <a:srgbClr val="000000"/>
                </a:solidFill>
                <a:latin typeface="Georgia Pro"/>
              </a:rPr>
              <a:t>formalmente</a:t>
            </a:r>
            <a:r>
              <a:rPr lang="en-US" sz="1100" dirty="0">
                <a:solidFill>
                  <a:srgbClr val="000000"/>
                </a:solidFill>
                <a:latin typeface="Georgia Pro"/>
              </a:rPr>
              <a:t> antes de la hora de </a:t>
            </a:r>
            <a:r>
              <a:rPr lang="en-US" sz="1100" dirty="0" err="1">
                <a:solidFill>
                  <a:srgbClr val="000000"/>
                </a:solidFill>
                <a:latin typeface="Georgia Pro"/>
              </a:rPr>
              <a:t>caducidad</a:t>
            </a:r>
            <a:r>
              <a:rPr lang="en-US" sz="1100" dirty="0">
                <a:solidFill>
                  <a:srgbClr val="000000"/>
                </a:solidFill>
                <a:latin typeface="Georgia Pro"/>
              </a:rPr>
              <a:t>, </a:t>
            </a:r>
            <a:r>
              <a:rPr lang="en-US" sz="1100" dirty="0" err="1">
                <a:solidFill>
                  <a:srgbClr val="000000"/>
                </a:solidFill>
                <a:latin typeface="Georgia Pro"/>
              </a:rPr>
              <a:t>entonces</a:t>
            </a:r>
            <a:r>
              <a:rPr lang="en-US" sz="1100" dirty="0">
                <a:solidFill>
                  <a:srgbClr val="000000"/>
                </a:solidFill>
                <a:latin typeface="Georgia Pro"/>
              </a:rPr>
              <a:t> la </a:t>
            </a:r>
            <a:r>
              <a:rPr lang="en-US" sz="1100" dirty="0" err="1">
                <a:solidFill>
                  <a:srgbClr val="000000"/>
                </a:solidFill>
                <a:latin typeface="Georgia Pro"/>
              </a:rPr>
              <a:t>oferta</a:t>
            </a:r>
            <a:r>
              <a:rPr lang="en-US" sz="1100" dirty="0">
                <a:solidFill>
                  <a:srgbClr val="000000"/>
                </a:solidFill>
                <a:latin typeface="Georgia Pro"/>
              </a:rPr>
              <a:t> </a:t>
            </a:r>
            <a:r>
              <a:rPr lang="en-US" sz="1100" dirty="0" err="1">
                <a:solidFill>
                  <a:srgbClr val="000000"/>
                </a:solidFill>
                <a:latin typeface="Georgia Pro"/>
              </a:rPr>
              <a:t>caduca</a:t>
            </a:r>
            <a:r>
              <a:rPr lang="en-US" sz="1100" dirty="0">
                <a:solidFill>
                  <a:srgbClr val="000000"/>
                </a:solidFill>
                <a:latin typeface="Georgia Pro"/>
              </a:rPr>
              <a:t> y </a:t>
            </a:r>
            <a:r>
              <a:rPr lang="en-US" sz="1100" dirty="0" err="1">
                <a:solidFill>
                  <a:srgbClr val="000000"/>
                </a:solidFill>
                <a:latin typeface="Georgia Pro"/>
              </a:rPr>
              <a:t>deja</a:t>
            </a:r>
            <a:r>
              <a:rPr lang="en-US" sz="1100" dirty="0">
                <a:solidFill>
                  <a:srgbClr val="000000"/>
                </a:solidFill>
                <a:latin typeface="Georgia Pro"/>
              </a:rPr>
              <a:t> de ser </a:t>
            </a:r>
            <a:r>
              <a:rPr lang="en-US" sz="1100" dirty="0" err="1">
                <a:solidFill>
                  <a:srgbClr val="000000"/>
                </a:solidFill>
                <a:latin typeface="Georgia Pro"/>
              </a:rPr>
              <a:t>válida</a:t>
            </a:r>
            <a:r>
              <a:rPr lang="en-US" sz="1100" dirty="0">
                <a:solidFill>
                  <a:srgbClr val="000000"/>
                </a:solidFill>
                <a:latin typeface="Georgia Pro"/>
              </a:rPr>
              <a:t>. </a:t>
            </a:r>
          </a:p>
        </p:txBody>
      </p:sp>
      <p:sp>
        <p:nvSpPr>
          <p:cNvPr id="77" name="TextBox 77"/>
          <p:cNvSpPr txBox="1"/>
          <p:nvPr/>
        </p:nvSpPr>
        <p:spPr>
          <a:xfrm>
            <a:off x="3986222" y="4558238"/>
            <a:ext cx="2938265" cy="471170"/>
          </a:xfrm>
          <a:prstGeom prst="rect">
            <a:avLst/>
          </a:prstGeom>
        </p:spPr>
        <p:txBody>
          <a:bodyPr lIns="0" tIns="0" rIns="0" bIns="0" rtlCol="0" anchor="t">
            <a:spAutoFit/>
          </a:bodyPr>
          <a:lstStyle/>
          <a:p>
            <a:pPr algn="just">
              <a:lnSpc>
                <a:spcPts val="1210"/>
              </a:lnSpc>
            </a:pPr>
            <a:r>
              <a:rPr lang="en-US" sz="1100">
                <a:solidFill>
                  <a:srgbClr val="000000"/>
                </a:solidFill>
                <a:latin typeface="Georgia Pro"/>
              </a:rPr>
              <a:t>El vendedor puede aceptar la oferta de otro comprador y no darte la oportunidad de revisar tu oferta.</a:t>
            </a:r>
          </a:p>
        </p:txBody>
      </p:sp>
      <p:sp>
        <p:nvSpPr>
          <p:cNvPr id="78" name="TextBox 78"/>
          <p:cNvSpPr txBox="1"/>
          <p:nvPr/>
        </p:nvSpPr>
        <p:spPr>
          <a:xfrm>
            <a:off x="2895982" y="8854536"/>
            <a:ext cx="4471037" cy="538609"/>
          </a:xfrm>
          <a:prstGeom prst="rect">
            <a:avLst/>
          </a:prstGeom>
        </p:spPr>
        <p:txBody>
          <a:bodyPr lIns="0" tIns="0" rIns="0" bIns="0" rtlCol="0" anchor="t">
            <a:spAutoFit/>
          </a:bodyPr>
          <a:lstStyle/>
          <a:p>
            <a:pPr algn="l">
              <a:lnSpc>
                <a:spcPts val="1429"/>
              </a:lnSpc>
            </a:pPr>
            <a:r>
              <a:rPr lang="en-US" sz="1299" dirty="0" err="1">
                <a:solidFill>
                  <a:srgbClr val="000000"/>
                </a:solidFill>
                <a:latin typeface="Georgia Pro"/>
              </a:rPr>
              <a:t>Felicidades</a:t>
            </a:r>
            <a:r>
              <a:rPr lang="en-US" sz="1299" dirty="0">
                <a:solidFill>
                  <a:srgbClr val="000000"/>
                </a:solidFill>
                <a:latin typeface="Georgia Pro"/>
              </a:rPr>
              <a:t>, ¡</a:t>
            </a:r>
            <a:r>
              <a:rPr lang="en-US" sz="1299" dirty="0" err="1">
                <a:solidFill>
                  <a:srgbClr val="000000"/>
                </a:solidFill>
                <a:latin typeface="Georgia Pro"/>
              </a:rPr>
              <a:t>ya</a:t>
            </a:r>
            <a:r>
              <a:rPr lang="en-US" sz="1299" dirty="0">
                <a:solidFill>
                  <a:srgbClr val="000000"/>
                </a:solidFill>
                <a:latin typeface="Georgia Pro"/>
              </a:rPr>
              <a:t> has </a:t>
            </a:r>
            <a:r>
              <a:rPr lang="en-US" sz="1299" dirty="0" err="1">
                <a:solidFill>
                  <a:srgbClr val="000000"/>
                </a:solidFill>
                <a:latin typeface="Georgia Pro"/>
              </a:rPr>
              <a:t>firmado</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contrato</a:t>
            </a:r>
            <a:r>
              <a:rPr lang="en-US" sz="1299" dirty="0">
                <a:solidFill>
                  <a:srgbClr val="000000"/>
                </a:solidFill>
                <a:latin typeface="Georgia Pro"/>
              </a:rPr>
              <a:t>! Tu </a:t>
            </a:r>
            <a:r>
              <a:rPr lang="en-US" sz="1299" dirty="0" err="1">
                <a:solidFill>
                  <a:srgbClr val="000000"/>
                </a:solidFill>
                <a:latin typeface="Georgia Pro"/>
              </a:rPr>
              <a:t>agente</a:t>
            </a:r>
            <a:r>
              <a:rPr lang="en-US" sz="1299" dirty="0">
                <a:solidFill>
                  <a:srgbClr val="000000"/>
                </a:solidFill>
                <a:latin typeface="Georgia Pro"/>
              </a:rPr>
              <a:t> y </a:t>
            </a:r>
            <a:r>
              <a:rPr lang="en-US" sz="1299" dirty="0" err="1">
                <a:solidFill>
                  <a:srgbClr val="000000"/>
                </a:solidFill>
                <a:latin typeface="Georgia Pro"/>
              </a:rPr>
              <a:t>tú</a:t>
            </a:r>
            <a:r>
              <a:rPr lang="en-US" sz="1299" dirty="0">
                <a:solidFill>
                  <a:srgbClr val="000000"/>
                </a:solidFill>
                <a:latin typeface="Georgia Pro"/>
              </a:rPr>
              <a:t> </a:t>
            </a:r>
            <a:r>
              <a:rPr lang="en-US" sz="1299" dirty="0" err="1">
                <a:solidFill>
                  <a:srgbClr val="000000"/>
                </a:solidFill>
                <a:latin typeface="Georgia Pro"/>
              </a:rPr>
              <a:t>empezaréis</a:t>
            </a:r>
            <a:r>
              <a:rPr lang="en-US" sz="1299" dirty="0">
                <a:solidFill>
                  <a:srgbClr val="000000"/>
                </a:solidFill>
                <a:latin typeface="Georgia Pro"/>
              </a:rPr>
              <a:t> a </a:t>
            </a:r>
            <a:r>
              <a:rPr lang="en-US" sz="1299" dirty="0" err="1">
                <a:solidFill>
                  <a:srgbClr val="000000"/>
                </a:solidFill>
                <a:latin typeface="Georgia Pro"/>
              </a:rPr>
              <a:t>revisar</a:t>
            </a:r>
            <a:r>
              <a:rPr lang="en-US" sz="1299" dirty="0">
                <a:solidFill>
                  <a:srgbClr val="000000"/>
                </a:solidFill>
                <a:latin typeface="Georgia Pro"/>
              </a:rPr>
              <a:t> </a:t>
            </a:r>
            <a:r>
              <a:rPr lang="en-US" sz="1299" dirty="0" err="1">
                <a:solidFill>
                  <a:srgbClr val="000000"/>
                </a:solidFill>
                <a:latin typeface="Georgia Pro"/>
              </a:rPr>
              <a:t>los</a:t>
            </a:r>
            <a:r>
              <a:rPr lang="en-US" sz="1299" dirty="0">
                <a:solidFill>
                  <a:srgbClr val="000000"/>
                </a:solidFill>
                <a:latin typeface="Georgia Pro"/>
              </a:rPr>
              <a:t> </a:t>
            </a:r>
            <a:r>
              <a:rPr lang="en-US" sz="1299" dirty="0" err="1">
                <a:solidFill>
                  <a:srgbClr val="000000"/>
                </a:solidFill>
                <a:latin typeface="Georgia Pro"/>
              </a:rPr>
              <a:t>posibles</a:t>
            </a:r>
            <a:r>
              <a:rPr lang="en-US" sz="1299" dirty="0">
                <a:solidFill>
                  <a:srgbClr val="000000"/>
                </a:solidFill>
                <a:latin typeface="Georgia Pro"/>
              </a:rPr>
              <a:t> </a:t>
            </a:r>
            <a:r>
              <a:rPr lang="en-US" sz="1299" dirty="0" err="1">
                <a:solidFill>
                  <a:srgbClr val="000000"/>
                </a:solidFill>
                <a:latin typeface="Georgia Pro"/>
              </a:rPr>
              <a:t>imprevistos</a:t>
            </a:r>
            <a:r>
              <a:rPr lang="en-US" sz="1299" dirty="0">
                <a:solidFill>
                  <a:srgbClr val="000000"/>
                </a:solidFill>
                <a:latin typeface="Georgia Pro"/>
              </a:rPr>
              <a:t> que </a:t>
            </a:r>
            <a:r>
              <a:rPr lang="en-US" sz="1299" dirty="0" err="1">
                <a:solidFill>
                  <a:srgbClr val="000000"/>
                </a:solidFill>
                <a:latin typeface="Georgia Pro"/>
              </a:rPr>
              <a:t>figuran</a:t>
            </a:r>
            <a:r>
              <a:rPr lang="en-US" sz="1299" dirty="0">
                <a:solidFill>
                  <a:srgbClr val="000000"/>
                </a:solidFill>
                <a:latin typeface="Georgia Pro"/>
              </a:rPr>
              <a:t> </a:t>
            </a:r>
            <a:r>
              <a:rPr lang="en-US" sz="1299" dirty="0" err="1">
                <a:solidFill>
                  <a:srgbClr val="000000"/>
                </a:solidFill>
                <a:latin typeface="Georgia Pro"/>
              </a:rPr>
              <a:t>en</a:t>
            </a:r>
            <a:r>
              <a:rPr lang="en-US" sz="1299" dirty="0">
                <a:solidFill>
                  <a:srgbClr val="000000"/>
                </a:solidFill>
                <a:latin typeface="Georgia Pro"/>
              </a:rPr>
              <a:t> </a:t>
            </a:r>
            <a:r>
              <a:rPr lang="en-US" sz="1299" dirty="0" err="1">
                <a:solidFill>
                  <a:srgbClr val="000000"/>
                </a:solidFill>
                <a:latin typeface="Georgia Pro"/>
              </a:rPr>
              <a:t>el</a:t>
            </a:r>
            <a:r>
              <a:rPr lang="en-US" sz="1299" dirty="0">
                <a:solidFill>
                  <a:srgbClr val="000000"/>
                </a:solidFill>
                <a:latin typeface="Georgia Pro"/>
              </a:rPr>
              <a:t> </a:t>
            </a:r>
            <a:r>
              <a:rPr lang="en-US" sz="1299" dirty="0" err="1">
                <a:solidFill>
                  <a:srgbClr val="000000"/>
                </a:solidFill>
                <a:latin typeface="Georgia Pro"/>
              </a:rPr>
              <a:t>contrato</a:t>
            </a:r>
            <a:r>
              <a:rPr lang="en-US" sz="1299" dirty="0">
                <a:solidFill>
                  <a:srgbClr val="000000"/>
                </a:solidFill>
                <a:latin typeface="Georgia Pro"/>
              </a:rPr>
              <a:t> de </a:t>
            </a:r>
            <a:r>
              <a:rPr lang="en-US" sz="1299" dirty="0" err="1">
                <a:solidFill>
                  <a:srgbClr val="000000"/>
                </a:solidFill>
                <a:latin typeface="Georgia Pro"/>
              </a:rPr>
              <a:t>compraventa</a:t>
            </a:r>
            <a:r>
              <a:rPr lang="en-US" sz="1299" dirty="0">
                <a:solidFill>
                  <a:srgbClr val="000000"/>
                </a:solidFill>
                <a:latin typeface="Georgia Pro"/>
              </a:rPr>
              <a:t>. </a:t>
            </a:r>
          </a:p>
        </p:txBody>
      </p:sp>
      <p:sp>
        <p:nvSpPr>
          <p:cNvPr id="79" name="TextBox 79"/>
          <p:cNvSpPr txBox="1"/>
          <p:nvPr/>
        </p:nvSpPr>
        <p:spPr>
          <a:xfrm>
            <a:off x="3986222" y="5311979"/>
            <a:ext cx="2938265" cy="471170"/>
          </a:xfrm>
          <a:prstGeom prst="rect">
            <a:avLst/>
          </a:prstGeom>
        </p:spPr>
        <p:txBody>
          <a:bodyPr lIns="0" tIns="0" rIns="0" bIns="0" rtlCol="0" anchor="t">
            <a:spAutoFit/>
          </a:bodyPr>
          <a:lstStyle/>
          <a:p>
            <a:pPr algn="just">
              <a:lnSpc>
                <a:spcPts val="1210"/>
              </a:lnSpc>
            </a:pPr>
            <a:r>
              <a:rPr lang="en-US" sz="1100" dirty="0">
                <a:solidFill>
                  <a:srgbClr val="000000"/>
                </a:solidFill>
                <a:latin typeface="Georgia Pro"/>
              </a:rPr>
              <a:t>El </a:t>
            </a:r>
            <a:r>
              <a:rPr lang="en-US" sz="1100" dirty="0" err="1">
                <a:solidFill>
                  <a:srgbClr val="000000"/>
                </a:solidFill>
                <a:latin typeface="Georgia Pro"/>
              </a:rPr>
              <a:t>vendedor</a:t>
            </a:r>
            <a:r>
              <a:rPr lang="en-US" sz="1100" dirty="0">
                <a:solidFill>
                  <a:srgbClr val="000000"/>
                </a:solidFill>
                <a:latin typeface="Georgia Pro"/>
              </a:rPr>
              <a:t> </a:t>
            </a:r>
            <a:r>
              <a:rPr lang="en-US" sz="1100" dirty="0" err="1">
                <a:solidFill>
                  <a:srgbClr val="000000"/>
                </a:solidFill>
                <a:latin typeface="Georgia Pro"/>
              </a:rPr>
              <a:t>puede</a:t>
            </a:r>
            <a:r>
              <a:rPr lang="en-US" sz="1100" dirty="0">
                <a:solidFill>
                  <a:srgbClr val="000000"/>
                </a:solidFill>
                <a:latin typeface="Georgia Pro"/>
              </a:rPr>
              <a:t> </a:t>
            </a:r>
            <a:r>
              <a:rPr lang="en-US" sz="1100" dirty="0" err="1">
                <a:solidFill>
                  <a:srgbClr val="000000"/>
                </a:solidFill>
                <a:latin typeface="Georgia Pro"/>
              </a:rPr>
              <a:t>volver</a:t>
            </a:r>
            <a:r>
              <a:rPr lang="en-US" sz="1100" dirty="0">
                <a:solidFill>
                  <a:srgbClr val="000000"/>
                </a:solidFill>
                <a:latin typeface="Georgia Pro"/>
              </a:rPr>
              <a:t> con </a:t>
            </a:r>
            <a:r>
              <a:rPr lang="en-US" sz="1100" dirty="0" err="1">
                <a:solidFill>
                  <a:srgbClr val="000000"/>
                </a:solidFill>
                <a:latin typeface="Georgia Pro"/>
              </a:rPr>
              <a:t>condiciones</a:t>
            </a:r>
            <a:r>
              <a:rPr lang="en-US" sz="1100" dirty="0">
                <a:solidFill>
                  <a:srgbClr val="000000"/>
                </a:solidFill>
                <a:latin typeface="Georgia Pro"/>
              </a:rPr>
              <a:t> </a:t>
            </a:r>
            <a:r>
              <a:rPr lang="en-US" sz="1100" dirty="0" err="1">
                <a:solidFill>
                  <a:srgbClr val="000000"/>
                </a:solidFill>
                <a:latin typeface="Georgia Pro"/>
              </a:rPr>
              <a:t>diferentes</a:t>
            </a:r>
            <a:r>
              <a:rPr lang="en-US" sz="1100" dirty="0">
                <a:solidFill>
                  <a:srgbClr val="000000"/>
                </a:solidFill>
                <a:latin typeface="Georgia Pro"/>
              </a:rPr>
              <a:t> o con un </a:t>
            </a:r>
            <a:r>
              <a:rPr lang="en-US" sz="1100" dirty="0" err="1">
                <a:solidFill>
                  <a:srgbClr val="000000"/>
                </a:solidFill>
                <a:latin typeface="Georgia Pro"/>
              </a:rPr>
              <a:t>precio</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un </a:t>
            </a:r>
            <a:r>
              <a:rPr lang="en-US" sz="1100" dirty="0" err="1">
                <a:solidFill>
                  <a:srgbClr val="000000"/>
                </a:solidFill>
                <a:latin typeface="Georgia Pro"/>
              </a:rPr>
              <a:t>intento</a:t>
            </a:r>
            <a:r>
              <a:rPr lang="en-US" sz="1100" dirty="0">
                <a:solidFill>
                  <a:srgbClr val="000000"/>
                </a:solidFill>
                <a:latin typeface="Georgia Pro"/>
              </a:rPr>
              <a:t> de </a:t>
            </a:r>
            <a:r>
              <a:rPr lang="en-US" sz="1100" dirty="0" err="1">
                <a:solidFill>
                  <a:srgbClr val="000000"/>
                </a:solidFill>
                <a:latin typeface="Georgia Pro"/>
              </a:rPr>
              <a:t>negociar</a:t>
            </a:r>
            <a:r>
              <a:rPr lang="en-US" sz="1100" dirty="0">
                <a:solidFill>
                  <a:srgbClr val="000000"/>
                </a:solidFill>
                <a:latin typeface="Georgia Pro"/>
              </a:rPr>
              <a:t> </a:t>
            </a:r>
            <a:r>
              <a:rPr lang="en-US" sz="1100" dirty="0" err="1">
                <a:solidFill>
                  <a:srgbClr val="000000"/>
                </a:solidFill>
                <a:latin typeface="Georgia Pro"/>
              </a:rPr>
              <a:t>condiciones</a:t>
            </a:r>
            <a:r>
              <a:rPr lang="en-US" sz="1100" dirty="0">
                <a:solidFill>
                  <a:srgbClr val="000000"/>
                </a:solidFill>
                <a:latin typeface="Georgia Pro"/>
              </a:rPr>
              <a:t> </a:t>
            </a:r>
            <a:r>
              <a:rPr lang="en-US" sz="1100" dirty="0" err="1">
                <a:solidFill>
                  <a:srgbClr val="000000"/>
                </a:solidFill>
                <a:latin typeface="Georgia Pro"/>
              </a:rPr>
              <a:t>aceptables</a:t>
            </a:r>
            <a:r>
              <a:rPr lang="en-US" sz="1100" dirty="0">
                <a:solidFill>
                  <a:srgbClr val="000000"/>
                </a:solidFill>
                <a:latin typeface="Georgia Pro"/>
              </a:rPr>
              <a:t> para ambas partes.</a:t>
            </a:r>
          </a:p>
        </p:txBody>
      </p:sp>
      <p:sp>
        <p:nvSpPr>
          <p:cNvPr id="80" name="TextBox 80"/>
          <p:cNvSpPr txBox="1"/>
          <p:nvPr/>
        </p:nvSpPr>
        <p:spPr>
          <a:xfrm>
            <a:off x="2062905" y="5398842"/>
            <a:ext cx="1575291" cy="211725"/>
          </a:xfrm>
          <a:prstGeom prst="rect">
            <a:avLst/>
          </a:prstGeom>
        </p:spPr>
        <p:txBody>
          <a:bodyPr lIns="0" tIns="0" rIns="0" bIns="0" rtlCol="0" anchor="t">
            <a:spAutoFit/>
          </a:bodyPr>
          <a:lstStyle/>
          <a:p>
            <a:pPr algn="ctr">
              <a:lnSpc>
                <a:spcPts val="1819"/>
              </a:lnSpc>
              <a:spcBef>
                <a:spcPct val="0"/>
              </a:spcBef>
            </a:pPr>
            <a:r>
              <a:rPr lang="en-US" sz="1299" dirty="0" err="1">
                <a:solidFill>
                  <a:srgbClr val="000000"/>
                </a:solidFill>
                <a:latin typeface="Georgia Pro Bold"/>
              </a:rPr>
              <a:t>Contraofertar</a:t>
            </a:r>
            <a:endParaRPr lang="en-US" sz="1299" dirty="0">
              <a:solidFill>
                <a:srgbClr val="000000"/>
              </a:solidFill>
              <a:latin typeface="Georgia Pro Bold"/>
            </a:endParaRPr>
          </a:p>
        </p:txBody>
      </p:sp>
      <p:sp>
        <p:nvSpPr>
          <p:cNvPr id="81" name="TextBox 81"/>
          <p:cNvSpPr txBox="1"/>
          <p:nvPr/>
        </p:nvSpPr>
        <p:spPr>
          <a:xfrm>
            <a:off x="605409" y="3641749"/>
            <a:ext cx="681885" cy="665952"/>
          </a:xfrm>
          <a:prstGeom prst="rect">
            <a:avLst/>
          </a:prstGeom>
        </p:spPr>
        <p:txBody>
          <a:bodyPr lIns="0" tIns="0" rIns="0" bIns="0" rtlCol="0" anchor="t">
            <a:spAutoFit/>
          </a:bodyPr>
          <a:lstStyle/>
          <a:p>
            <a:pPr algn="ctr">
              <a:lnSpc>
                <a:spcPts val="1819"/>
              </a:lnSpc>
            </a:pPr>
            <a:r>
              <a:rPr lang="en-US" sz="1050" dirty="0">
                <a:solidFill>
                  <a:srgbClr val="FFFFFF"/>
                </a:solidFill>
                <a:latin typeface="Georgia Pro Bold"/>
              </a:rPr>
              <a:t>El </a:t>
            </a:r>
            <a:r>
              <a:rPr lang="en-US" sz="1050" dirty="0" err="1">
                <a:solidFill>
                  <a:srgbClr val="FFFFFF"/>
                </a:solidFill>
                <a:latin typeface="Georgia Pro Bold"/>
              </a:rPr>
              <a:t>Vendedor</a:t>
            </a:r>
            <a:endParaRPr lang="en-US" sz="1050" dirty="0">
              <a:solidFill>
                <a:srgbClr val="FFFFFF"/>
              </a:solidFill>
              <a:latin typeface="Georgia Pro Bold"/>
            </a:endParaRPr>
          </a:p>
          <a:p>
            <a:pPr algn="ctr">
              <a:lnSpc>
                <a:spcPts val="1819"/>
              </a:lnSpc>
              <a:spcBef>
                <a:spcPct val="0"/>
              </a:spcBef>
            </a:pPr>
            <a:r>
              <a:rPr lang="en-US" sz="1050" dirty="0" err="1">
                <a:solidFill>
                  <a:srgbClr val="FFFFFF"/>
                </a:solidFill>
                <a:latin typeface="Georgia Pro Bold"/>
              </a:rPr>
              <a:t>Podría</a:t>
            </a:r>
            <a:r>
              <a:rPr lang="en-US" sz="1050" dirty="0">
                <a:solidFill>
                  <a:srgbClr val="FFFFFF"/>
                </a:solidFill>
                <a:latin typeface="Georgia Pro Bold"/>
              </a:rPr>
              <a:t>:</a:t>
            </a:r>
            <a:endParaRPr lang="en-US" sz="1299" dirty="0">
              <a:solidFill>
                <a:srgbClr val="FFFFFF"/>
              </a:solidFill>
              <a:latin typeface="Georgia Pro Bold"/>
            </a:endParaRPr>
          </a:p>
        </p:txBody>
      </p:sp>
      <p:sp>
        <p:nvSpPr>
          <p:cNvPr id="82" name="TextBox 82"/>
          <p:cNvSpPr txBox="1"/>
          <p:nvPr/>
        </p:nvSpPr>
        <p:spPr>
          <a:xfrm>
            <a:off x="2221252" y="5988201"/>
            <a:ext cx="1293853" cy="205762"/>
          </a:xfrm>
          <a:prstGeom prst="rect">
            <a:avLst/>
          </a:prstGeom>
        </p:spPr>
        <p:txBody>
          <a:bodyPr lIns="0" tIns="0" rIns="0" bIns="0" rtlCol="0" anchor="t">
            <a:spAutoFit/>
          </a:bodyPr>
          <a:lstStyle/>
          <a:p>
            <a:pPr algn="ctr">
              <a:lnSpc>
                <a:spcPts val="1819"/>
              </a:lnSpc>
              <a:spcBef>
                <a:spcPct val="0"/>
              </a:spcBef>
            </a:pPr>
            <a:r>
              <a:rPr lang="en-US" sz="1100" dirty="0" err="1">
                <a:solidFill>
                  <a:srgbClr val="FFFFFF"/>
                </a:solidFill>
                <a:latin typeface="Georgia Pro Bold"/>
              </a:rPr>
              <a:t>Entonces</a:t>
            </a:r>
            <a:r>
              <a:rPr lang="en-US" sz="1100" dirty="0">
                <a:solidFill>
                  <a:srgbClr val="FFFFFF"/>
                </a:solidFill>
                <a:latin typeface="Georgia Pro Bold"/>
              </a:rPr>
              <a:t> </a:t>
            </a:r>
            <a:r>
              <a:rPr lang="en-US" sz="1100" dirty="0" err="1">
                <a:solidFill>
                  <a:srgbClr val="FFFFFF"/>
                </a:solidFill>
                <a:latin typeface="Georgia Pro Bold"/>
              </a:rPr>
              <a:t>puedes</a:t>
            </a:r>
            <a:r>
              <a:rPr lang="en-US" sz="1100" dirty="0">
                <a:solidFill>
                  <a:srgbClr val="FFFFFF"/>
                </a:solidFill>
                <a:latin typeface="Georgia Pro Bold"/>
              </a:rPr>
              <a:t>:</a:t>
            </a:r>
          </a:p>
        </p:txBody>
      </p:sp>
      <p:sp>
        <p:nvSpPr>
          <p:cNvPr id="83" name="TextBox 83"/>
          <p:cNvSpPr txBox="1"/>
          <p:nvPr/>
        </p:nvSpPr>
        <p:spPr>
          <a:xfrm>
            <a:off x="4059503" y="2501551"/>
            <a:ext cx="1824335" cy="207645"/>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Georgia Pro"/>
              </a:rPr>
              <a:t>Enhorabuena, ¡lo hemos conseguido! </a:t>
            </a:r>
          </a:p>
        </p:txBody>
      </p:sp>
      <p:sp>
        <p:nvSpPr>
          <p:cNvPr id="84" name="TextBox 84"/>
          <p:cNvSpPr txBox="1"/>
          <p:nvPr/>
        </p:nvSpPr>
        <p:spPr>
          <a:xfrm>
            <a:off x="1263184" y="7516626"/>
            <a:ext cx="1480014" cy="420949"/>
          </a:xfrm>
          <a:prstGeom prst="rect">
            <a:avLst/>
          </a:prstGeom>
        </p:spPr>
        <p:txBody>
          <a:bodyPr wrap="square" lIns="0" tIns="0" rIns="0" bIns="0" rtlCol="0" anchor="t">
            <a:spAutoFit/>
          </a:bodyPr>
          <a:lstStyle/>
          <a:p>
            <a:pPr algn="l">
              <a:lnSpc>
                <a:spcPts val="1679"/>
              </a:lnSpc>
              <a:spcBef>
                <a:spcPct val="0"/>
              </a:spcBef>
            </a:pPr>
            <a:r>
              <a:rPr lang="en-US" sz="1150" dirty="0" err="1">
                <a:solidFill>
                  <a:srgbClr val="000000"/>
                </a:solidFill>
                <a:latin typeface="Georgia Pro"/>
              </a:rPr>
              <a:t>Felicidades</a:t>
            </a:r>
            <a:r>
              <a:rPr lang="en-US" sz="1150" dirty="0">
                <a:solidFill>
                  <a:srgbClr val="000000"/>
                </a:solidFill>
                <a:latin typeface="Georgia Pro"/>
              </a:rPr>
              <a:t>,</a:t>
            </a:r>
          </a:p>
          <a:p>
            <a:pPr algn="l">
              <a:lnSpc>
                <a:spcPts val="1679"/>
              </a:lnSpc>
              <a:spcBef>
                <a:spcPct val="0"/>
              </a:spcBef>
            </a:pPr>
            <a:r>
              <a:rPr lang="en-US" sz="1150" dirty="0">
                <a:solidFill>
                  <a:srgbClr val="000000"/>
                </a:solidFill>
                <a:latin typeface="Georgia Pro"/>
              </a:rPr>
              <a:t>¡lo </a:t>
            </a:r>
            <a:r>
              <a:rPr lang="en-US" sz="1150" dirty="0" err="1">
                <a:solidFill>
                  <a:srgbClr val="000000"/>
                </a:solidFill>
                <a:latin typeface="Georgia Pro"/>
              </a:rPr>
              <a:t>hemos</a:t>
            </a:r>
            <a:r>
              <a:rPr lang="en-US" sz="1150" dirty="0">
                <a:solidFill>
                  <a:srgbClr val="000000"/>
                </a:solidFill>
                <a:latin typeface="Georgia Pro"/>
              </a:rPr>
              <a:t> </a:t>
            </a:r>
            <a:r>
              <a:rPr lang="en-US" sz="1150" dirty="0" err="1">
                <a:solidFill>
                  <a:srgbClr val="000000"/>
                </a:solidFill>
                <a:latin typeface="Georgia Pro"/>
              </a:rPr>
              <a:t>conseguido</a:t>
            </a:r>
            <a:r>
              <a:rPr lang="en-US" sz="1150" dirty="0">
                <a:solidFill>
                  <a:srgbClr val="000000"/>
                </a:solidFill>
                <a:latin typeface="Georgia Pro"/>
              </a:rPr>
              <a:t>! </a:t>
            </a:r>
          </a:p>
        </p:txBody>
      </p:sp>
      <p:sp>
        <p:nvSpPr>
          <p:cNvPr id="85" name="TextBox 85"/>
          <p:cNvSpPr txBox="1"/>
          <p:nvPr/>
        </p:nvSpPr>
        <p:spPr>
          <a:xfrm>
            <a:off x="555973" y="8996140"/>
            <a:ext cx="1959918" cy="257175"/>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Georgia Pro Bold"/>
              </a:rPr>
              <a:t>OFERTA ACEPTADA  </a:t>
            </a:r>
          </a:p>
        </p:txBody>
      </p:sp>
      <p:sp>
        <p:nvSpPr>
          <p:cNvPr id="86" name="TextBox 86"/>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46</a:t>
            </a:r>
          </a:p>
        </p:txBody>
      </p:sp>
      <p:sp>
        <p:nvSpPr>
          <p:cNvPr id="87" name="Freeform 87"/>
          <p:cNvSpPr/>
          <p:nvPr/>
        </p:nvSpPr>
        <p:spPr>
          <a:xfrm>
            <a:off x="6568482" y="2355767"/>
            <a:ext cx="474638" cy="473451"/>
          </a:xfrm>
          <a:custGeom>
            <a:avLst/>
            <a:gdLst/>
            <a:ahLst/>
            <a:cxnLst/>
            <a:rect l="l" t="t" r="r" b="b"/>
            <a:pathLst>
              <a:path w="474638" h="473451">
                <a:moveTo>
                  <a:pt x="0" y="0"/>
                </a:moveTo>
                <a:lnTo>
                  <a:pt x="474637" y="0"/>
                </a:lnTo>
                <a:lnTo>
                  <a:pt x="474637" y="473451"/>
                </a:lnTo>
                <a:lnTo>
                  <a:pt x="0" y="4734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grpSp>
        <p:nvGrpSpPr>
          <p:cNvPr id="2" name="Group 2"/>
          <p:cNvGrpSpPr/>
          <p:nvPr/>
        </p:nvGrpSpPr>
        <p:grpSpPr>
          <a:xfrm>
            <a:off x="14901" y="0"/>
            <a:ext cx="7772400" cy="6016936"/>
            <a:chOff x="0" y="0"/>
            <a:chExt cx="10363200" cy="8022581"/>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l="6086" r="17723" b="11637"/>
            <a:stretch>
              <a:fillRect/>
            </a:stretch>
          </p:blipFill>
          <p:spPr>
            <a:xfrm>
              <a:off x="0" y="0"/>
              <a:ext cx="10363200" cy="8022581"/>
            </a:xfrm>
            <a:prstGeom prst="rect">
              <a:avLst/>
            </a:prstGeom>
          </p:spPr>
        </p:pic>
      </p:grpSp>
      <p:grpSp>
        <p:nvGrpSpPr>
          <p:cNvPr id="4" name="Group 4"/>
          <p:cNvGrpSpPr/>
          <p:nvPr/>
        </p:nvGrpSpPr>
        <p:grpSpPr>
          <a:xfrm>
            <a:off x="14901" y="0"/>
            <a:ext cx="7757499" cy="6016936"/>
            <a:chOff x="0" y="0"/>
            <a:chExt cx="612938" cy="475412"/>
          </a:xfrm>
        </p:grpSpPr>
        <p:sp>
          <p:nvSpPr>
            <p:cNvPr id="5" name="Freeform 5"/>
            <p:cNvSpPr/>
            <p:nvPr/>
          </p:nvSpPr>
          <p:spPr>
            <a:xfrm>
              <a:off x="0" y="0"/>
              <a:ext cx="612938" cy="475412"/>
            </a:xfrm>
            <a:custGeom>
              <a:avLst/>
              <a:gdLst/>
              <a:ahLst/>
              <a:cxnLst/>
              <a:rect l="l" t="t" r="r" b="b"/>
              <a:pathLst>
                <a:path w="612938" h="475412">
                  <a:moveTo>
                    <a:pt x="0" y="0"/>
                  </a:moveTo>
                  <a:lnTo>
                    <a:pt x="612938" y="0"/>
                  </a:lnTo>
                  <a:lnTo>
                    <a:pt x="612938" y="475412"/>
                  </a:lnTo>
                  <a:lnTo>
                    <a:pt x="0" y="475412"/>
                  </a:lnTo>
                  <a:close/>
                </a:path>
              </a:pathLst>
            </a:custGeom>
            <a:solidFill>
              <a:srgbClr val="171717">
                <a:alpha val="49804"/>
              </a:srgbClr>
            </a:solidFill>
          </p:spPr>
          <p:txBody>
            <a:bodyPr/>
            <a:lstStyle/>
            <a:p>
              <a:endParaRPr lang="en-US"/>
            </a:p>
          </p:txBody>
        </p:sp>
        <p:sp>
          <p:nvSpPr>
            <p:cNvPr id="6" name="TextBox 6"/>
            <p:cNvSpPr txBox="1"/>
            <p:nvPr/>
          </p:nvSpPr>
          <p:spPr>
            <a:xfrm>
              <a:off x="0" y="-28575"/>
              <a:ext cx="612938" cy="503987"/>
            </a:xfrm>
            <a:prstGeom prst="rect">
              <a:avLst/>
            </a:prstGeom>
          </p:spPr>
          <p:txBody>
            <a:bodyPr lIns="50800" tIns="50800" rIns="50800" bIns="50800" rtlCol="0" anchor="ctr"/>
            <a:lstStyle/>
            <a:p>
              <a:pPr algn="ctr">
                <a:lnSpc>
                  <a:spcPts val="1526"/>
                </a:lnSpc>
              </a:pPr>
              <a:endParaRPr/>
            </a:p>
          </p:txBody>
        </p:sp>
      </p:grpSp>
      <p:sp>
        <p:nvSpPr>
          <p:cNvPr id="7" name="TextBox 7"/>
          <p:cNvSpPr txBox="1"/>
          <p:nvPr/>
        </p:nvSpPr>
        <p:spPr>
          <a:xfrm>
            <a:off x="918013" y="6728435"/>
            <a:ext cx="5936374" cy="1876425"/>
          </a:xfrm>
          <a:prstGeom prst="rect">
            <a:avLst/>
          </a:prstGeom>
        </p:spPr>
        <p:txBody>
          <a:bodyPr lIns="0" tIns="0" rIns="0" bIns="0" rtlCol="0" anchor="t">
            <a:spAutoFit/>
          </a:bodyPr>
          <a:lstStyle/>
          <a:p>
            <a:pPr algn="ctr">
              <a:lnSpc>
                <a:spcPts val="2160"/>
              </a:lnSpc>
            </a:pPr>
            <a:r>
              <a:rPr lang="en-US" sz="1800">
                <a:solidFill>
                  <a:srgbClr val="000000"/>
                </a:solidFill>
                <a:latin typeface="Georgia Pro Bold"/>
              </a:rPr>
              <a:t>Tu oferta ha sido finalmente aceptada por el vendedor, ¡y ahora pasas a la fase final del proceso de compra de una vivienda! </a:t>
            </a:r>
          </a:p>
          <a:p>
            <a:pPr algn="ctr">
              <a:lnSpc>
                <a:spcPts val="2160"/>
              </a:lnSpc>
            </a:pPr>
            <a:endParaRPr lang="en-US" sz="1800">
              <a:solidFill>
                <a:srgbClr val="000000"/>
              </a:solidFill>
              <a:latin typeface="Georgia Pro Bold"/>
            </a:endParaRPr>
          </a:p>
          <a:p>
            <a:pPr algn="ctr">
              <a:lnSpc>
                <a:spcPts val="2160"/>
              </a:lnSpc>
            </a:pPr>
            <a:r>
              <a:rPr lang="en-US" sz="1800">
                <a:solidFill>
                  <a:srgbClr val="000000"/>
                </a:solidFill>
                <a:latin typeface="Georgia Pro"/>
              </a:rPr>
              <a:t>Los compradores de viviendas de todo el mundo probablemente consideran que ésta es la parte más estresante. Cuando el acuerdo esté cerrado, habrás firmado lo que parecen miles de documentos. </a:t>
            </a:r>
          </a:p>
        </p:txBody>
      </p:sp>
      <p:grpSp>
        <p:nvGrpSpPr>
          <p:cNvPr id="8" name="Group 8"/>
          <p:cNvGrpSpPr/>
          <p:nvPr/>
        </p:nvGrpSpPr>
        <p:grpSpPr>
          <a:xfrm>
            <a:off x="-93720" y="9611929"/>
            <a:ext cx="7989642" cy="446471"/>
            <a:chOff x="0" y="0"/>
            <a:chExt cx="2785060" cy="155633"/>
          </a:xfrm>
        </p:grpSpPr>
        <p:sp>
          <p:nvSpPr>
            <p:cNvPr id="9" name="Freeform 9"/>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0" name="TextBox 10"/>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1" name="TextBox 11"/>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47</a:t>
            </a:r>
          </a:p>
        </p:txBody>
      </p:sp>
      <p:sp>
        <p:nvSpPr>
          <p:cNvPr id="12" name="TextBox 12"/>
          <p:cNvSpPr txBox="1"/>
          <p:nvPr/>
        </p:nvSpPr>
        <p:spPr>
          <a:xfrm>
            <a:off x="1153685" y="1704114"/>
            <a:ext cx="5494831" cy="1134491"/>
          </a:xfrm>
          <a:prstGeom prst="rect">
            <a:avLst/>
          </a:prstGeom>
        </p:spPr>
        <p:txBody>
          <a:bodyPr lIns="0" tIns="0" rIns="0" bIns="0" rtlCol="0" anchor="t">
            <a:spAutoFit/>
          </a:bodyPr>
          <a:lstStyle/>
          <a:p>
            <a:pPr algn="ctr">
              <a:lnSpc>
                <a:spcPts val="4521"/>
              </a:lnSpc>
            </a:pPr>
            <a:r>
              <a:rPr lang="en-US" sz="3399" spc="135">
                <a:solidFill>
                  <a:srgbClr val="FFFFFF"/>
                </a:solidFill>
                <a:latin typeface="Georgia Pro"/>
              </a:rPr>
              <a:t>COMPRAR Y CERRAR EL TRATO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3400" y="1530191"/>
            <a:ext cx="6786054" cy="4410075"/>
          </a:xfrm>
          <a:prstGeom prst="rect">
            <a:avLst/>
          </a:prstGeom>
        </p:spPr>
        <p:txBody>
          <a:bodyPr lIns="0" tIns="0" rIns="0" bIns="0" rtlCol="0" anchor="t">
            <a:spAutoFit/>
          </a:bodyPr>
          <a:lstStyle/>
          <a:p>
            <a:pPr algn="just">
              <a:lnSpc>
                <a:spcPts val="1655"/>
              </a:lnSpc>
            </a:pPr>
            <a:r>
              <a:rPr lang="en-US" sz="1380">
                <a:solidFill>
                  <a:srgbClr val="000000"/>
                </a:solidFill>
                <a:latin typeface="Georgia Pro"/>
              </a:rPr>
              <a:t>Normalmente, se realiza una inspección completa y una tasación de la vivienda que quieres comprar, sobre todo si vas a financiarla.  Es una forma estupenda de proteger tus intereses y saber si hay algún problema con la casa por la que haces una oferta, y puede darte cierto poder de negociación en tu oferta.</a:t>
            </a:r>
          </a:p>
          <a:p>
            <a:pPr algn="just">
              <a:lnSpc>
                <a:spcPts val="1655"/>
              </a:lnSpc>
            </a:pPr>
            <a:endParaRPr lang="en-US" sz="1380">
              <a:solidFill>
                <a:srgbClr val="000000"/>
              </a:solidFill>
              <a:latin typeface="Georgia Pro"/>
            </a:endParaRPr>
          </a:p>
          <a:p>
            <a:pPr algn="just">
              <a:lnSpc>
                <a:spcPts val="1655"/>
              </a:lnSpc>
            </a:pPr>
            <a:r>
              <a:rPr lang="en-US" sz="1380">
                <a:solidFill>
                  <a:srgbClr val="000000"/>
                </a:solidFill>
                <a:latin typeface="Georgia Pro"/>
              </a:rPr>
              <a:t>Las tasaciones las programa tu prestamista. Puede tratarse de un simple recorrido exterior, con fotos o vídeos, o, en otros casos, de una tasación física más exhaustiva. </a:t>
            </a:r>
          </a:p>
          <a:p>
            <a:pPr algn="just">
              <a:lnSpc>
                <a:spcPts val="1655"/>
              </a:lnSpc>
            </a:pPr>
            <a:endParaRPr lang="en-US" sz="1380">
              <a:solidFill>
                <a:srgbClr val="000000"/>
              </a:solidFill>
              <a:latin typeface="Georgia Pro"/>
            </a:endParaRPr>
          </a:p>
          <a:p>
            <a:pPr algn="just">
              <a:lnSpc>
                <a:spcPts val="1655"/>
              </a:lnSpc>
            </a:pPr>
            <a:r>
              <a:rPr lang="en-US" sz="1380">
                <a:solidFill>
                  <a:srgbClr val="000000"/>
                </a:solidFill>
                <a:latin typeface="Georgia Pro"/>
              </a:rPr>
              <a:t>Si vas a comprar una vivienda de segunda mano, te recomendamos encarecidamente que un inspector de viviendas profesional realice una inspección exhaustiva. La inspección incluirá, entre otras cosas, lo siguiente:</a:t>
            </a:r>
          </a:p>
          <a:p>
            <a:pPr algn="just">
              <a:lnSpc>
                <a:spcPts val="1655"/>
              </a:lnSpc>
            </a:pPr>
            <a:endParaRPr lang="en-US" sz="1380">
              <a:solidFill>
                <a:srgbClr val="000000"/>
              </a:solidFill>
              <a:latin typeface="Georgia Pro"/>
            </a:endParaRPr>
          </a:p>
          <a:p>
            <a:pPr marL="495110" lvl="2" indent="-165036" algn="just">
              <a:lnSpc>
                <a:spcPts val="1655"/>
              </a:lnSpc>
              <a:buFont typeface="Arial"/>
              <a:buChar char="⚬"/>
            </a:pPr>
            <a:r>
              <a:rPr lang="en-US" sz="1380">
                <a:solidFill>
                  <a:srgbClr val="000000"/>
                </a:solidFill>
                <a:latin typeface="Georgia Pro"/>
              </a:rPr>
              <a:t>Electrodomésticos</a:t>
            </a:r>
          </a:p>
          <a:p>
            <a:pPr marL="495110" lvl="2" indent="-165036" algn="just">
              <a:lnSpc>
                <a:spcPts val="1655"/>
              </a:lnSpc>
              <a:buFont typeface="Arial"/>
              <a:buChar char="⚬"/>
            </a:pPr>
            <a:r>
              <a:rPr lang="en-US" sz="1380">
                <a:solidFill>
                  <a:srgbClr val="000000"/>
                </a:solidFill>
                <a:latin typeface="Georgia Pro"/>
              </a:rPr>
              <a:t>Fontanería</a:t>
            </a:r>
          </a:p>
          <a:p>
            <a:pPr marL="495110" lvl="2" indent="-165036" algn="just">
              <a:lnSpc>
                <a:spcPts val="1655"/>
              </a:lnSpc>
              <a:buFont typeface="Arial"/>
              <a:buChar char="⚬"/>
            </a:pPr>
            <a:r>
              <a:rPr lang="en-US" sz="1380">
                <a:solidFill>
                  <a:srgbClr val="000000"/>
                </a:solidFill>
                <a:latin typeface="Georgia Pro"/>
              </a:rPr>
              <a:t>Eléctrico</a:t>
            </a:r>
          </a:p>
          <a:p>
            <a:pPr marL="495110" lvl="2" indent="-165036" algn="just">
              <a:lnSpc>
                <a:spcPts val="1655"/>
              </a:lnSpc>
              <a:buFont typeface="Arial"/>
              <a:buChar char="⚬"/>
            </a:pPr>
            <a:r>
              <a:rPr lang="en-US" sz="1380">
                <a:solidFill>
                  <a:srgbClr val="000000"/>
                </a:solidFill>
                <a:latin typeface="Georgia Pro"/>
              </a:rPr>
              <a:t>Aire acondicionado y calefacción</a:t>
            </a:r>
          </a:p>
          <a:p>
            <a:pPr marL="495110" lvl="2" indent="-165036" algn="just">
              <a:lnSpc>
                <a:spcPts val="1655"/>
              </a:lnSpc>
              <a:buFont typeface="Arial"/>
              <a:buChar char="⚬"/>
            </a:pPr>
            <a:r>
              <a:rPr lang="en-US" sz="1380">
                <a:solidFill>
                  <a:srgbClr val="000000"/>
                </a:solidFill>
                <a:latin typeface="Georgia Pro"/>
              </a:rPr>
              <a:t>Ventilación</a:t>
            </a:r>
          </a:p>
          <a:p>
            <a:pPr marL="495110" lvl="2" indent="-165036" algn="just">
              <a:lnSpc>
                <a:spcPts val="1655"/>
              </a:lnSpc>
              <a:buFont typeface="Arial"/>
              <a:buChar char="⚬"/>
            </a:pPr>
            <a:r>
              <a:rPr lang="en-US" sz="1380">
                <a:solidFill>
                  <a:srgbClr val="000000"/>
                </a:solidFill>
                <a:latin typeface="Georgia Pro"/>
              </a:rPr>
              <a:t>Tejado y ático</a:t>
            </a:r>
          </a:p>
          <a:p>
            <a:pPr marL="495110" lvl="2" indent="-165036" algn="just">
              <a:lnSpc>
                <a:spcPts val="1655"/>
              </a:lnSpc>
              <a:buFont typeface="Arial"/>
              <a:buChar char="⚬"/>
            </a:pPr>
            <a:r>
              <a:rPr lang="en-US" sz="1380">
                <a:solidFill>
                  <a:srgbClr val="000000"/>
                </a:solidFill>
                <a:latin typeface="Georgia Pro"/>
              </a:rPr>
              <a:t>Fundación</a:t>
            </a:r>
          </a:p>
          <a:p>
            <a:pPr marL="495110" lvl="2" indent="-165036" algn="just">
              <a:lnSpc>
                <a:spcPts val="1655"/>
              </a:lnSpc>
              <a:buFont typeface="Arial"/>
              <a:buChar char="⚬"/>
            </a:pPr>
            <a:r>
              <a:rPr lang="en-US" sz="1380">
                <a:solidFill>
                  <a:srgbClr val="000000"/>
                </a:solidFill>
                <a:latin typeface="Georgia Pro"/>
              </a:rPr>
              <a:t>Estructura general</a:t>
            </a:r>
          </a:p>
        </p:txBody>
      </p:sp>
      <p:grpSp>
        <p:nvGrpSpPr>
          <p:cNvPr id="3" name="Group 3"/>
          <p:cNvGrpSpPr/>
          <p:nvPr/>
        </p:nvGrpSpPr>
        <p:grpSpPr>
          <a:xfrm>
            <a:off x="0" y="6254591"/>
            <a:ext cx="7772400" cy="3414165"/>
            <a:chOff x="0" y="0"/>
            <a:chExt cx="10363200" cy="455222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t="34109"/>
            <a:stretch>
              <a:fillRect/>
            </a:stretch>
          </p:blipFill>
          <p:spPr>
            <a:xfrm>
              <a:off x="0" y="0"/>
              <a:ext cx="10363200" cy="4552220"/>
            </a:xfrm>
            <a:prstGeom prst="rect">
              <a:avLst/>
            </a:prstGeom>
          </p:spPr>
        </p:pic>
      </p:grpSp>
      <p:grpSp>
        <p:nvGrpSpPr>
          <p:cNvPr id="5" name="Group 5"/>
          <p:cNvGrpSpPr/>
          <p:nvPr/>
        </p:nvGrpSpPr>
        <p:grpSpPr>
          <a:xfrm>
            <a:off x="-93720" y="9611929"/>
            <a:ext cx="7989642" cy="446471"/>
            <a:chOff x="0" y="0"/>
            <a:chExt cx="2785060" cy="155633"/>
          </a:xfrm>
        </p:grpSpPr>
        <p:sp>
          <p:nvSpPr>
            <p:cNvPr id="6" name="Freeform 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7" name="TextBox 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8" name="TextBox 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48</a:t>
            </a:r>
          </a:p>
        </p:txBody>
      </p:sp>
      <p:grpSp>
        <p:nvGrpSpPr>
          <p:cNvPr id="9" name="Group 9"/>
          <p:cNvGrpSpPr/>
          <p:nvPr/>
        </p:nvGrpSpPr>
        <p:grpSpPr>
          <a:xfrm>
            <a:off x="452946" y="415116"/>
            <a:ext cx="6866508" cy="810275"/>
            <a:chOff x="0" y="0"/>
            <a:chExt cx="2393554" cy="282449"/>
          </a:xfrm>
        </p:grpSpPr>
        <p:sp>
          <p:nvSpPr>
            <p:cNvPr id="10" name="Freeform 10"/>
            <p:cNvSpPr/>
            <p:nvPr/>
          </p:nvSpPr>
          <p:spPr>
            <a:xfrm>
              <a:off x="0" y="0"/>
              <a:ext cx="2393554" cy="282449"/>
            </a:xfrm>
            <a:custGeom>
              <a:avLst/>
              <a:gdLst/>
              <a:ahLst/>
              <a:cxnLst/>
              <a:rect l="l" t="t" r="r" b="b"/>
              <a:pathLst>
                <a:path w="2393554" h="282449">
                  <a:moveTo>
                    <a:pt x="0" y="0"/>
                  </a:moveTo>
                  <a:lnTo>
                    <a:pt x="2393554" y="0"/>
                  </a:lnTo>
                  <a:lnTo>
                    <a:pt x="2393554" y="282449"/>
                  </a:lnTo>
                  <a:lnTo>
                    <a:pt x="0" y="282449"/>
                  </a:lnTo>
                  <a:close/>
                </a:path>
              </a:pathLst>
            </a:custGeom>
            <a:solidFill>
              <a:srgbClr val="171717"/>
            </a:solidFill>
          </p:spPr>
          <p:txBody>
            <a:bodyPr/>
            <a:lstStyle/>
            <a:p>
              <a:endParaRPr lang="en-US"/>
            </a:p>
          </p:txBody>
        </p:sp>
        <p:sp>
          <p:nvSpPr>
            <p:cNvPr id="11" name="TextBox 11"/>
            <p:cNvSpPr txBox="1"/>
            <p:nvPr/>
          </p:nvSpPr>
          <p:spPr>
            <a:xfrm>
              <a:off x="0" y="-28575"/>
              <a:ext cx="2393554" cy="311024"/>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452946" y="526249"/>
            <a:ext cx="6866508" cy="549910"/>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HAZ LA INSPECCIÓN Y LA TASACIÓN DE TU VIVIENDA</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4684" y="3404235"/>
            <a:ext cx="6220476" cy="5872826"/>
          </a:xfrm>
          <a:prstGeom prst="rect">
            <a:avLst/>
          </a:prstGeom>
        </p:spPr>
        <p:txBody>
          <a:bodyPr lIns="0" tIns="0" rIns="0" bIns="0" rtlCol="0" anchor="t">
            <a:spAutoFit/>
          </a:bodyPr>
          <a:lstStyle/>
          <a:p>
            <a:pPr algn="just">
              <a:lnSpc>
                <a:spcPts val="1655"/>
              </a:lnSpc>
            </a:pPr>
            <a:r>
              <a:rPr lang="en-US" sz="1200" dirty="0">
                <a:solidFill>
                  <a:srgbClr val="000000"/>
                </a:solidFill>
                <a:latin typeface="Georgia Pro"/>
              </a:rPr>
              <a:t>La </a:t>
            </a:r>
            <a:r>
              <a:rPr lang="en-US" sz="1200" dirty="0" err="1">
                <a:solidFill>
                  <a:srgbClr val="000000"/>
                </a:solidFill>
                <a:latin typeface="Georgia Pro"/>
              </a:rPr>
              <a:t>inspección</a:t>
            </a:r>
            <a:r>
              <a:rPr lang="en-US" sz="1200" dirty="0">
                <a:solidFill>
                  <a:srgbClr val="000000"/>
                </a:solidFill>
                <a:latin typeface="Georgia Pro"/>
              </a:rPr>
              <a:t> no </a:t>
            </a:r>
            <a:r>
              <a:rPr lang="en-US" sz="1200" dirty="0" err="1">
                <a:solidFill>
                  <a:srgbClr val="000000"/>
                </a:solidFill>
                <a:latin typeface="Georgia Pro"/>
              </a:rPr>
              <a:t>está</a:t>
            </a:r>
            <a:r>
              <a:rPr lang="en-US" sz="1200" dirty="0">
                <a:solidFill>
                  <a:srgbClr val="000000"/>
                </a:solidFill>
                <a:latin typeface="Georgia Pro"/>
              </a:rPr>
              <a:t> </a:t>
            </a:r>
            <a:r>
              <a:rPr lang="en-US" sz="1200" dirty="0" err="1">
                <a:solidFill>
                  <a:srgbClr val="000000"/>
                </a:solidFill>
                <a:latin typeface="Georgia Pro"/>
              </a:rPr>
              <a:t>pensada</a:t>
            </a:r>
            <a:r>
              <a:rPr lang="en-US" sz="1200" dirty="0">
                <a:solidFill>
                  <a:srgbClr val="000000"/>
                </a:solidFill>
                <a:latin typeface="Georgia Pro"/>
              </a:rPr>
              <a:t> para </a:t>
            </a:r>
            <a:r>
              <a:rPr lang="en-US" sz="1200" dirty="0" err="1">
                <a:solidFill>
                  <a:srgbClr val="000000"/>
                </a:solidFill>
                <a:latin typeface="Georgia Pro"/>
              </a:rPr>
              <a:t>criticar</a:t>
            </a:r>
            <a:r>
              <a:rPr lang="en-US" sz="1200" dirty="0">
                <a:solidFill>
                  <a:srgbClr val="000000"/>
                </a:solidFill>
                <a:latin typeface="Georgia Pro"/>
              </a:rPr>
              <a:t> </a:t>
            </a:r>
            <a:r>
              <a:rPr lang="en-US" sz="1200" dirty="0" err="1">
                <a:solidFill>
                  <a:srgbClr val="000000"/>
                </a:solidFill>
                <a:latin typeface="Georgia Pro"/>
              </a:rPr>
              <a:t>cada</a:t>
            </a:r>
            <a:r>
              <a:rPr lang="en-US" sz="1200" dirty="0">
                <a:solidFill>
                  <a:srgbClr val="000000"/>
                </a:solidFill>
                <a:latin typeface="Georgia Pro"/>
              </a:rPr>
              <a:t> </a:t>
            </a:r>
            <a:r>
              <a:rPr lang="en-US" sz="1200" dirty="0" err="1">
                <a:solidFill>
                  <a:srgbClr val="000000"/>
                </a:solidFill>
                <a:latin typeface="Georgia Pro"/>
              </a:rPr>
              <a:t>pequeño</a:t>
            </a:r>
            <a:r>
              <a:rPr lang="en-US" sz="1200" dirty="0">
                <a:solidFill>
                  <a:srgbClr val="000000"/>
                </a:solidFill>
                <a:latin typeface="Georgia Pro"/>
              </a:rPr>
              <a:t> </a:t>
            </a:r>
            <a:r>
              <a:rPr lang="en-US" sz="1200" dirty="0" err="1">
                <a:solidFill>
                  <a:srgbClr val="000000"/>
                </a:solidFill>
                <a:latin typeface="Georgia Pro"/>
              </a:rPr>
              <a:t>problema</a:t>
            </a:r>
            <a:r>
              <a:rPr lang="en-US" sz="1200" dirty="0">
                <a:solidFill>
                  <a:srgbClr val="000000"/>
                </a:solidFill>
                <a:latin typeface="Georgia Pro"/>
              </a:rPr>
              <a:t> o </a:t>
            </a:r>
            <a:r>
              <a:rPr lang="en-US" sz="1200" dirty="0" err="1">
                <a:solidFill>
                  <a:srgbClr val="000000"/>
                </a:solidFill>
                <a:latin typeface="Georgia Pro"/>
              </a:rPr>
              <a:t>defecto</a:t>
            </a:r>
            <a:r>
              <a:rPr lang="en-US" sz="1200" dirty="0">
                <a:solidFill>
                  <a:srgbClr val="000000"/>
                </a:solidFill>
                <a:latin typeface="Georgia Pro"/>
              </a:rPr>
              <a:t> de la </a:t>
            </a:r>
            <a:r>
              <a:rPr lang="en-US" sz="1200" dirty="0" err="1">
                <a:solidFill>
                  <a:srgbClr val="000000"/>
                </a:solidFill>
                <a:latin typeface="Georgia Pro"/>
              </a:rPr>
              <a:t>vivienda</a:t>
            </a:r>
            <a:r>
              <a:rPr lang="en-US" sz="1200" dirty="0">
                <a:solidFill>
                  <a:srgbClr val="000000"/>
                </a:solidFill>
                <a:latin typeface="Georgia Pro"/>
              </a:rPr>
              <a:t>. Su </a:t>
            </a:r>
            <a:r>
              <a:rPr lang="en-US" sz="1200" dirty="0" err="1">
                <a:solidFill>
                  <a:srgbClr val="000000"/>
                </a:solidFill>
                <a:latin typeface="Georgia Pro"/>
              </a:rPr>
              <a:t>finalidad</a:t>
            </a:r>
            <a:r>
              <a:rPr lang="en-US" sz="1200" dirty="0">
                <a:solidFill>
                  <a:srgbClr val="000000"/>
                </a:solidFill>
                <a:latin typeface="Georgia Pro"/>
              </a:rPr>
              <a:t> es </a:t>
            </a:r>
            <a:r>
              <a:rPr lang="en-US" sz="1200" dirty="0" err="1">
                <a:solidFill>
                  <a:srgbClr val="000000"/>
                </a:solidFill>
                <a:latin typeface="Georgia Pro"/>
              </a:rPr>
              <a:t>informar</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daños</a:t>
            </a:r>
            <a:r>
              <a:rPr lang="en-US" sz="1200" dirty="0">
                <a:solidFill>
                  <a:srgbClr val="000000"/>
                </a:solidFill>
                <a:latin typeface="Georgia Pro"/>
              </a:rPr>
              <a:t> </a:t>
            </a:r>
            <a:r>
              <a:rPr lang="en-US" sz="1200" dirty="0" err="1">
                <a:solidFill>
                  <a:srgbClr val="000000"/>
                </a:solidFill>
                <a:latin typeface="Georgia Pro"/>
              </a:rPr>
              <a:t>importantes</a:t>
            </a:r>
            <a:r>
              <a:rPr lang="en-US" sz="1200" dirty="0">
                <a:solidFill>
                  <a:srgbClr val="000000"/>
                </a:solidFill>
                <a:latin typeface="Georgia Pro"/>
              </a:rPr>
              <a:t> o </a:t>
            </a:r>
            <a:r>
              <a:rPr lang="en-US" sz="1200" dirty="0" err="1">
                <a:solidFill>
                  <a:srgbClr val="000000"/>
                </a:solidFill>
                <a:latin typeface="Georgia Pro"/>
              </a:rPr>
              <a:t>problemas</a:t>
            </a:r>
            <a:r>
              <a:rPr lang="en-US" sz="1200" dirty="0">
                <a:solidFill>
                  <a:srgbClr val="000000"/>
                </a:solidFill>
                <a:latin typeface="Georgia Pro"/>
              </a:rPr>
              <a:t> graves que </a:t>
            </a:r>
            <a:r>
              <a:rPr lang="en-US" sz="1200" dirty="0" err="1">
                <a:solidFill>
                  <a:srgbClr val="000000"/>
                </a:solidFill>
                <a:latin typeface="Georgia Pro"/>
              </a:rPr>
              <a:t>requieran</a:t>
            </a:r>
            <a:r>
              <a:rPr lang="en-US" sz="1200" dirty="0">
                <a:solidFill>
                  <a:srgbClr val="000000"/>
                </a:solidFill>
                <a:latin typeface="Georgia Pro"/>
              </a:rPr>
              <a:t> </a:t>
            </a:r>
            <a:r>
              <a:rPr lang="en-US" sz="1200" dirty="0" err="1">
                <a:solidFill>
                  <a:srgbClr val="000000"/>
                </a:solidFill>
                <a:latin typeface="Georgia Pro"/>
              </a:rPr>
              <a:t>reparación</a:t>
            </a:r>
            <a:r>
              <a:rPr lang="en-US" sz="1200" dirty="0">
                <a:solidFill>
                  <a:srgbClr val="000000"/>
                </a:solidFill>
                <a:latin typeface="Georgia Pro"/>
              </a:rPr>
              <a:t>. Si se indican </a:t>
            </a:r>
            <a:r>
              <a:rPr lang="en-US" sz="1200" dirty="0" err="1">
                <a:solidFill>
                  <a:srgbClr val="000000"/>
                </a:solidFill>
                <a:latin typeface="Georgia Pro"/>
              </a:rPr>
              <a:t>problemas</a:t>
            </a:r>
            <a:r>
              <a:rPr lang="en-US" sz="1200" dirty="0">
                <a:solidFill>
                  <a:srgbClr val="000000"/>
                </a:solidFill>
                <a:latin typeface="Georgia Pro"/>
              </a:rPr>
              <a:t> graves, </a:t>
            </a:r>
            <a:r>
              <a:rPr lang="en-US" sz="1200" dirty="0" err="1">
                <a:solidFill>
                  <a:srgbClr val="000000"/>
                </a:solidFill>
                <a:latin typeface="Georgia Pro"/>
              </a:rPr>
              <a:t>el</a:t>
            </a:r>
            <a:r>
              <a:rPr lang="en-US" sz="1200" dirty="0">
                <a:solidFill>
                  <a:srgbClr val="000000"/>
                </a:solidFill>
                <a:latin typeface="Georgia Pro"/>
              </a:rPr>
              <a:t> inspector </a:t>
            </a:r>
            <a:r>
              <a:rPr lang="en-US" sz="1200" dirty="0" err="1">
                <a:solidFill>
                  <a:srgbClr val="000000"/>
                </a:solidFill>
                <a:latin typeface="Georgia Pro"/>
              </a:rPr>
              <a:t>recomendará</a:t>
            </a:r>
            <a:r>
              <a:rPr lang="en-US" sz="1200" dirty="0">
                <a:solidFill>
                  <a:srgbClr val="000000"/>
                </a:solidFill>
                <a:latin typeface="Georgia Pro"/>
              </a:rPr>
              <a:t> que la </a:t>
            </a:r>
            <a:r>
              <a:rPr lang="en-US" sz="1200" dirty="0" err="1">
                <a:solidFill>
                  <a:srgbClr val="000000"/>
                </a:solidFill>
                <a:latin typeface="Georgia Pro"/>
              </a:rPr>
              <a:t>inspeccione</a:t>
            </a:r>
            <a:r>
              <a:rPr lang="en-US" sz="1200" dirty="0">
                <a:solidFill>
                  <a:srgbClr val="000000"/>
                </a:solidFill>
                <a:latin typeface="Georgia Pro"/>
              </a:rPr>
              <a:t> </a:t>
            </a:r>
            <a:r>
              <a:rPr lang="en-US" sz="1200" dirty="0" err="1">
                <a:solidFill>
                  <a:srgbClr val="000000"/>
                </a:solidFill>
                <a:latin typeface="Georgia Pro"/>
              </a:rPr>
              <a:t>también</a:t>
            </a:r>
            <a:r>
              <a:rPr lang="en-US" sz="1200" dirty="0">
                <a:solidFill>
                  <a:srgbClr val="000000"/>
                </a:solidFill>
                <a:latin typeface="Georgia Pro"/>
              </a:rPr>
              <a:t> un </a:t>
            </a:r>
            <a:r>
              <a:rPr lang="en-US" sz="1200" dirty="0" err="1">
                <a:solidFill>
                  <a:srgbClr val="000000"/>
                </a:solidFill>
                <a:latin typeface="Georgia Pro"/>
              </a:rPr>
              <a:t>ingeniero</a:t>
            </a:r>
            <a:r>
              <a:rPr lang="en-US" sz="1200" dirty="0">
                <a:solidFill>
                  <a:srgbClr val="000000"/>
                </a:solidFill>
                <a:latin typeface="Georgia Pro"/>
              </a:rPr>
              <a:t> </a:t>
            </a:r>
            <a:r>
              <a:rPr lang="en-US" sz="1200" dirty="0" err="1">
                <a:solidFill>
                  <a:srgbClr val="000000"/>
                </a:solidFill>
                <a:latin typeface="Georgia Pro"/>
              </a:rPr>
              <a:t>estructural</a:t>
            </a:r>
            <a:r>
              <a:rPr lang="en-US" sz="1200" dirty="0">
                <a:solidFill>
                  <a:srgbClr val="000000"/>
                </a:solidFill>
                <a:latin typeface="Georgia Pro"/>
              </a:rPr>
              <a:t> u </a:t>
            </a:r>
            <a:r>
              <a:rPr lang="en-US" sz="1200" dirty="0" err="1">
                <a:solidFill>
                  <a:srgbClr val="000000"/>
                </a:solidFill>
                <a:latin typeface="Georgia Pro"/>
              </a:rPr>
              <a:t>otro</a:t>
            </a:r>
            <a:r>
              <a:rPr lang="en-US" sz="1200" dirty="0">
                <a:solidFill>
                  <a:srgbClr val="000000"/>
                </a:solidFill>
                <a:latin typeface="Georgia Pro"/>
              </a:rPr>
              <a:t> </a:t>
            </a:r>
            <a:r>
              <a:rPr lang="en-US" sz="1200" dirty="0" err="1">
                <a:solidFill>
                  <a:srgbClr val="000000"/>
                </a:solidFill>
                <a:latin typeface="Georgia Pro"/>
              </a:rPr>
              <a:t>profesional</a:t>
            </a:r>
            <a:r>
              <a:rPr lang="en-US" sz="1200" dirty="0">
                <a:solidFill>
                  <a:srgbClr val="000000"/>
                </a:solidFill>
                <a:latin typeface="Georgia Pro"/>
              </a:rPr>
              <a:t>.</a:t>
            </a:r>
          </a:p>
          <a:p>
            <a:pPr algn="just">
              <a:lnSpc>
                <a:spcPts val="1655"/>
              </a:lnSpc>
            </a:pPr>
            <a:endParaRPr lang="en-US" sz="1200" dirty="0">
              <a:solidFill>
                <a:srgbClr val="000000"/>
              </a:solidFill>
              <a:latin typeface="Georgia Pro"/>
            </a:endParaRPr>
          </a:p>
          <a:p>
            <a:pPr algn="just">
              <a:lnSpc>
                <a:spcPts val="1655"/>
              </a:lnSpc>
            </a:pPr>
            <a:r>
              <a:rPr lang="en-US" sz="1200" dirty="0">
                <a:solidFill>
                  <a:srgbClr val="000000"/>
                </a:solidFill>
                <a:latin typeface="Georgia Pro"/>
              </a:rPr>
              <a:t>Una casa no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aprobar</a:t>
            </a:r>
            <a:r>
              <a:rPr lang="en-US" sz="1200" dirty="0">
                <a:solidFill>
                  <a:srgbClr val="000000"/>
                </a:solidFill>
                <a:latin typeface="Georgia Pro"/>
              </a:rPr>
              <a:t> o suspender"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inspección</a:t>
            </a:r>
            <a:r>
              <a:rPr lang="en-US" sz="1200" dirty="0">
                <a:solidFill>
                  <a:srgbClr val="000000"/>
                </a:solidFill>
                <a:latin typeface="Georgia Pro"/>
              </a:rPr>
              <a:t>, y </a:t>
            </a:r>
            <a:r>
              <a:rPr lang="en-US" sz="1200" dirty="0" err="1">
                <a:solidFill>
                  <a:srgbClr val="000000"/>
                </a:solidFill>
                <a:latin typeface="Georgia Pro"/>
              </a:rPr>
              <a:t>tu</a:t>
            </a:r>
            <a:r>
              <a:rPr lang="en-US" sz="1200" dirty="0">
                <a:solidFill>
                  <a:srgbClr val="000000"/>
                </a:solidFill>
                <a:latin typeface="Georgia Pro"/>
              </a:rPr>
              <a:t> inspector no </a:t>
            </a:r>
            <a:r>
              <a:rPr lang="en-US" sz="1200" dirty="0" err="1">
                <a:solidFill>
                  <a:srgbClr val="000000"/>
                </a:solidFill>
                <a:latin typeface="Georgia Pro"/>
              </a:rPr>
              <a:t>debe</a:t>
            </a:r>
            <a:r>
              <a:rPr lang="en-US" sz="1200" dirty="0">
                <a:solidFill>
                  <a:srgbClr val="000000"/>
                </a:solidFill>
                <a:latin typeface="Georgia Pro"/>
              </a:rPr>
              <a:t> </a:t>
            </a:r>
            <a:r>
              <a:rPr lang="en-US" sz="1200" dirty="0" err="1">
                <a:solidFill>
                  <a:srgbClr val="000000"/>
                </a:solidFill>
                <a:latin typeface="Georgia Pro"/>
              </a:rPr>
              <a:t>decirte</a:t>
            </a:r>
            <a:r>
              <a:rPr lang="en-US" sz="1200" dirty="0">
                <a:solidFill>
                  <a:srgbClr val="000000"/>
                </a:solidFill>
                <a:latin typeface="Georgia Pro"/>
              </a:rPr>
              <a:t> </a:t>
            </a:r>
            <a:r>
              <a:rPr lang="en-US" sz="1200" dirty="0" err="1">
                <a:solidFill>
                  <a:srgbClr val="000000"/>
                </a:solidFill>
                <a:latin typeface="Georgia Pro"/>
              </a:rPr>
              <a:t>si</a:t>
            </a:r>
            <a:r>
              <a:rPr lang="en-US" sz="1200" dirty="0">
                <a:solidFill>
                  <a:srgbClr val="000000"/>
                </a:solidFill>
                <a:latin typeface="Georgia Pro"/>
              </a:rPr>
              <a:t> </a:t>
            </a:r>
            <a:r>
              <a:rPr lang="en-US" sz="1200" dirty="0" err="1">
                <a:solidFill>
                  <a:srgbClr val="000000"/>
                </a:solidFill>
                <a:latin typeface="Georgia Pro"/>
              </a:rPr>
              <a:t>cree</a:t>
            </a:r>
            <a:r>
              <a:rPr lang="en-US" sz="1200" dirty="0">
                <a:solidFill>
                  <a:srgbClr val="000000"/>
                </a:solidFill>
                <a:latin typeface="Georgia Pro"/>
              </a:rPr>
              <a:t> que la casa vale </a:t>
            </a:r>
            <a:r>
              <a:rPr lang="en-US" sz="1200" dirty="0" err="1">
                <a:solidFill>
                  <a:srgbClr val="000000"/>
                </a:solidFill>
                <a:latin typeface="Georgia Pro"/>
              </a:rPr>
              <a:t>el</a:t>
            </a:r>
            <a:r>
              <a:rPr lang="en-US" sz="1200" dirty="0">
                <a:solidFill>
                  <a:srgbClr val="000000"/>
                </a:solidFill>
                <a:latin typeface="Georgia Pro"/>
              </a:rPr>
              <a:t> dinero que </a:t>
            </a:r>
            <a:r>
              <a:rPr lang="en-US" sz="1200" dirty="0" err="1">
                <a:solidFill>
                  <a:srgbClr val="000000"/>
                </a:solidFill>
                <a:latin typeface="Georgia Pro"/>
              </a:rPr>
              <a:t>estás</a:t>
            </a:r>
            <a:r>
              <a:rPr lang="en-US" sz="1200" dirty="0">
                <a:solidFill>
                  <a:srgbClr val="000000"/>
                </a:solidFill>
                <a:latin typeface="Georgia Pro"/>
              </a:rPr>
              <a:t> </a:t>
            </a:r>
            <a:r>
              <a:rPr lang="en-US" sz="1200" dirty="0" err="1">
                <a:solidFill>
                  <a:srgbClr val="000000"/>
                </a:solidFill>
                <a:latin typeface="Georgia Pro"/>
              </a:rPr>
              <a:t>ofreciendo</a:t>
            </a:r>
            <a:r>
              <a:rPr lang="en-US" sz="1200" dirty="0">
                <a:solidFill>
                  <a:srgbClr val="000000"/>
                </a:solidFill>
                <a:latin typeface="Georgia Pro"/>
              </a:rPr>
              <a:t>. El </a:t>
            </a:r>
            <a:r>
              <a:rPr lang="en-US" sz="1200" dirty="0" err="1">
                <a:solidFill>
                  <a:srgbClr val="000000"/>
                </a:solidFill>
                <a:latin typeface="Georgia Pro"/>
              </a:rPr>
              <a:t>trabajo</a:t>
            </a:r>
            <a:r>
              <a:rPr lang="en-US" sz="1200" dirty="0">
                <a:solidFill>
                  <a:srgbClr val="000000"/>
                </a:solidFill>
                <a:latin typeface="Georgia Pro"/>
              </a:rPr>
              <a:t> del inspector </a:t>
            </a:r>
            <a:r>
              <a:rPr lang="en-US" sz="1200" dirty="0" err="1">
                <a:solidFill>
                  <a:srgbClr val="000000"/>
                </a:solidFill>
                <a:latin typeface="Georgia Pro"/>
              </a:rPr>
              <a:t>consiste</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informarte</a:t>
            </a:r>
            <a:r>
              <a:rPr lang="en-US" sz="1200" dirty="0">
                <a:solidFill>
                  <a:srgbClr val="000000"/>
                </a:solidFill>
                <a:latin typeface="Georgia Pro"/>
              </a:rPr>
              <a:t> de las </a:t>
            </a:r>
            <a:r>
              <a:rPr lang="en-US" sz="1200" dirty="0" err="1">
                <a:solidFill>
                  <a:srgbClr val="000000"/>
                </a:solidFill>
                <a:latin typeface="Georgia Pro"/>
              </a:rPr>
              <a:t>reparaciones</a:t>
            </a:r>
            <a:r>
              <a:rPr lang="en-US" sz="1200" dirty="0">
                <a:solidFill>
                  <a:srgbClr val="000000"/>
                </a:solidFill>
                <a:latin typeface="Georgia Pro"/>
              </a:rPr>
              <a:t> </a:t>
            </a:r>
            <a:r>
              <a:rPr lang="en-US" sz="1200" dirty="0" err="1">
                <a:solidFill>
                  <a:srgbClr val="000000"/>
                </a:solidFill>
                <a:latin typeface="Georgia Pro"/>
              </a:rPr>
              <a:t>recomendadas</a:t>
            </a:r>
            <a:r>
              <a:rPr lang="en-US" sz="1200" dirty="0">
                <a:solidFill>
                  <a:srgbClr val="000000"/>
                </a:solidFill>
                <a:latin typeface="Georgia Pro"/>
              </a:rPr>
              <a:t> o </a:t>
            </a:r>
            <a:r>
              <a:rPr lang="en-US" sz="1200" dirty="0" err="1">
                <a:solidFill>
                  <a:srgbClr val="000000"/>
                </a:solidFill>
                <a:latin typeface="Georgia Pro"/>
              </a:rPr>
              <a:t>necesarias</a:t>
            </a:r>
            <a:r>
              <a:rPr lang="en-US" sz="1200" dirty="0">
                <a:solidFill>
                  <a:srgbClr val="000000"/>
                </a:solidFill>
                <a:latin typeface="Georgia Pro"/>
              </a:rPr>
              <a:t> para que </a:t>
            </a:r>
            <a:r>
              <a:rPr lang="en-US" sz="1200" dirty="0" err="1">
                <a:solidFill>
                  <a:srgbClr val="000000"/>
                </a:solidFill>
                <a:latin typeface="Georgia Pro"/>
              </a:rPr>
              <a:t>puedas</a:t>
            </a:r>
            <a:r>
              <a:rPr lang="en-US" sz="1200" dirty="0">
                <a:solidFill>
                  <a:srgbClr val="000000"/>
                </a:solidFill>
                <a:latin typeface="Georgia Pro"/>
              </a:rPr>
              <a:t> </a:t>
            </a:r>
            <a:r>
              <a:rPr lang="en-US" sz="1200" dirty="0" err="1">
                <a:solidFill>
                  <a:srgbClr val="000000"/>
                </a:solidFill>
                <a:latin typeface="Georgia Pro"/>
              </a:rPr>
              <a:t>seguir</a:t>
            </a:r>
            <a:r>
              <a:rPr lang="en-US" sz="1200" dirty="0">
                <a:solidFill>
                  <a:srgbClr val="000000"/>
                </a:solidFill>
                <a:latin typeface="Georgia Pro"/>
              </a:rPr>
              <a:t> </a:t>
            </a:r>
            <a:r>
              <a:rPr lang="en-US" sz="1200" dirty="0" err="1">
                <a:solidFill>
                  <a:srgbClr val="000000"/>
                </a:solidFill>
                <a:latin typeface="Georgia Pro"/>
              </a:rPr>
              <a:t>tomando</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decisión</a:t>
            </a:r>
            <a:r>
              <a:rPr lang="en-US" sz="1200" dirty="0">
                <a:solidFill>
                  <a:srgbClr val="000000"/>
                </a:solidFill>
                <a:latin typeface="Georgia Pro"/>
              </a:rPr>
              <a:t> con </a:t>
            </a:r>
            <a:r>
              <a:rPr lang="en-US" sz="1200" dirty="0" err="1">
                <a:solidFill>
                  <a:srgbClr val="000000"/>
                </a:solidFill>
                <a:latin typeface="Georgia Pro"/>
              </a:rPr>
              <a:t>conocimiento</a:t>
            </a:r>
            <a:r>
              <a:rPr lang="en-US" sz="1200" dirty="0">
                <a:solidFill>
                  <a:srgbClr val="000000"/>
                </a:solidFill>
                <a:latin typeface="Georgia Pro"/>
              </a:rPr>
              <a:t> de causa.</a:t>
            </a:r>
          </a:p>
          <a:p>
            <a:pPr algn="just">
              <a:lnSpc>
                <a:spcPts val="1655"/>
              </a:lnSpc>
            </a:pPr>
            <a:endParaRPr lang="en-US" sz="1200" dirty="0">
              <a:solidFill>
                <a:srgbClr val="000000"/>
              </a:solidFill>
              <a:latin typeface="Georgia Pro"/>
            </a:endParaRPr>
          </a:p>
          <a:p>
            <a:pPr algn="just">
              <a:lnSpc>
                <a:spcPts val="1655"/>
              </a:lnSpc>
            </a:pPr>
            <a:r>
              <a:rPr lang="en-US" sz="1200" dirty="0" err="1">
                <a:solidFill>
                  <a:srgbClr val="000000"/>
                </a:solidFill>
                <a:latin typeface="Georgia Pro"/>
              </a:rPr>
              <a:t>Puede</a:t>
            </a:r>
            <a:r>
              <a:rPr lang="en-US" sz="1200" dirty="0">
                <a:solidFill>
                  <a:srgbClr val="000000"/>
                </a:solidFill>
                <a:latin typeface="Georgia Pro"/>
              </a:rPr>
              <a:t> que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vendedor</a:t>
            </a:r>
            <a:r>
              <a:rPr lang="en-US" sz="1200" dirty="0">
                <a:solidFill>
                  <a:srgbClr val="000000"/>
                </a:solidFill>
                <a:latin typeface="Georgia Pro"/>
              </a:rPr>
              <a:t> </a:t>
            </a:r>
            <a:r>
              <a:rPr lang="en-US" sz="1200" dirty="0" err="1">
                <a:solidFill>
                  <a:srgbClr val="000000"/>
                </a:solidFill>
                <a:latin typeface="Georgia Pro"/>
              </a:rPr>
              <a:t>esté</a:t>
            </a:r>
            <a:r>
              <a:rPr lang="en-US" sz="1200" dirty="0">
                <a:solidFill>
                  <a:srgbClr val="000000"/>
                </a:solidFill>
                <a:latin typeface="Georgia Pro"/>
              </a:rPr>
              <a:t> </a:t>
            </a:r>
            <a:r>
              <a:rPr lang="en-US" sz="1200" dirty="0" err="1">
                <a:solidFill>
                  <a:srgbClr val="000000"/>
                </a:solidFill>
                <a:latin typeface="Georgia Pro"/>
              </a:rPr>
              <a:t>dispuesto</a:t>
            </a:r>
            <a:r>
              <a:rPr lang="en-US" sz="1200" dirty="0">
                <a:solidFill>
                  <a:srgbClr val="000000"/>
                </a:solidFill>
                <a:latin typeface="Georgia Pro"/>
              </a:rPr>
              <a:t> a </a:t>
            </a:r>
            <a:r>
              <a:rPr lang="en-US" sz="1200" dirty="0" err="1">
                <a:solidFill>
                  <a:srgbClr val="000000"/>
                </a:solidFill>
                <a:latin typeface="Georgia Pro"/>
              </a:rPr>
              <a:t>negociar</a:t>
            </a:r>
            <a:r>
              <a:rPr lang="en-US" sz="1200" dirty="0">
                <a:solidFill>
                  <a:srgbClr val="000000"/>
                </a:solidFill>
                <a:latin typeface="Georgia Pro"/>
              </a:rPr>
              <a:t> la </a:t>
            </a:r>
            <a:r>
              <a:rPr lang="en-US" sz="1200" dirty="0" err="1">
                <a:solidFill>
                  <a:srgbClr val="000000"/>
                </a:solidFill>
                <a:latin typeface="Georgia Pro"/>
              </a:rPr>
              <a:t>realización</a:t>
            </a:r>
            <a:r>
              <a:rPr lang="en-US" sz="1200" dirty="0">
                <a:solidFill>
                  <a:srgbClr val="000000"/>
                </a:solidFill>
                <a:latin typeface="Georgia Pro"/>
              </a:rPr>
              <a:t> de </a:t>
            </a:r>
            <a:r>
              <a:rPr lang="en-US" sz="1200" dirty="0" err="1">
                <a:solidFill>
                  <a:srgbClr val="000000"/>
                </a:solidFill>
                <a:latin typeface="Georgia Pro"/>
              </a:rPr>
              <a:t>reparaciones</a:t>
            </a:r>
            <a:r>
              <a:rPr lang="en-US" sz="1200" dirty="0">
                <a:solidFill>
                  <a:srgbClr val="000000"/>
                </a:solidFill>
                <a:latin typeface="Georgia Pro"/>
              </a:rPr>
              <a:t> o un </a:t>
            </a:r>
            <a:r>
              <a:rPr lang="en-US" sz="1200" dirty="0" err="1">
                <a:solidFill>
                  <a:srgbClr val="000000"/>
                </a:solidFill>
                <a:latin typeface="Georgia Pro"/>
              </a:rPr>
              <a:t>crédito</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la </a:t>
            </a:r>
            <a:r>
              <a:rPr lang="en-US" sz="1200" dirty="0" err="1">
                <a:solidFill>
                  <a:srgbClr val="000000"/>
                </a:solidFill>
                <a:latin typeface="Georgia Pro"/>
              </a:rPr>
              <a:t>realización</a:t>
            </a:r>
            <a:r>
              <a:rPr lang="en-US" sz="1200" dirty="0">
                <a:solidFill>
                  <a:srgbClr val="000000"/>
                </a:solidFill>
                <a:latin typeface="Georgia Pro"/>
              </a:rPr>
              <a:t> de </a:t>
            </a:r>
            <a:r>
              <a:rPr lang="en-US" sz="1200" dirty="0" err="1">
                <a:solidFill>
                  <a:srgbClr val="000000"/>
                </a:solidFill>
                <a:latin typeface="Georgia Pro"/>
              </a:rPr>
              <a:t>reparaciones</a:t>
            </a:r>
            <a:r>
              <a:rPr lang="en-US" sz="1200" dirty="0">
                <a:solidFill>
                  <a:srgbClr val="000000"/>
                </a:solidFill>
                <a:latin typeface="Georgia Pro"/>
              </a:rPr>
              <a:t>, o </a:t>
            </a:r>
            <a:r>
              <a:rPr lang="en-US" sz="1200" dirty="0" err="1">
                <a:solidFill>
                  <a:srgbClr val="000000"/>
                </a:solidFill>
                <a:latin typeface="Georgia Pro"/>
              </a:rPr>
              <a:t>puede</a:t>
            </a:r>
            <a:r>
              <a:rPr lang="en-US" sz="1200" dirty="0">
                <a:solidFill>
                  <a:srgbClr val="000000"/>
                </a:solidFill>
                <a:latin typeface="Georgia Pro"/>
              </a:rPr>
              <a:t> que </a:t>
            </a:r>
            <a:r>
              <a:rPr lang="en-US" sz="1200" dirty="0" err="1">
                <a:solidFill>
                  <a:srgbClr val="000000"/>
                </a:solidFill>
                <a:latin typeface="Georgia Pro"/>
              </a:rPr>
              <a:t>decidas</a:t>
            </a:r>
            <a:r>
              <a:rPr lang="en-US" sz="1200" dirty="0">
                <a:solidFill>
                  <a:srgbClr val="000000"/>
                </a:solidFill>
                <a:latin typeface="Georgia Pro"/>
              </a:rPr>
              <a:t> que la casa </a:t>
            </a:r>
            <a:r>
              <a:rPr lang="en-US" sz="1200" dirty="0" err="1">
                <a:solidFill>
                  <a:srgbClr val="000000"/>
                </a:solidFill>
                <a:latin typeface="Georgia Pro"/>
              </a:rPr>
              <a:t>requerirá</a:t>
            </a:r>
            <a:r>
              <a:rPr lang="en-US" sz="1200" dirty="0">
                <a:solidFill>
                  <a:srgbClr val="000000"/>
                </a:solidFill>
                <a:latin typeface="Georgia Pro"/>
              </a:rPr>
              <a:t> </a:t>
            </a:r>
            <a:r>
              <a:rPr lang="en-US" sz="1200" dirty="0" err="1">
                <a:solidFill>
                  <a:srgbClr val="000000"/>
                </a:solidFill>
                <a:latin typeface="Georgia Pro"/>
              </a:rPr>
              <a:t>demasiado</a:t>
            </a:r>
            <a:r>
              <a:rPr lang="en-US" sz="1200" dirty="0">
                <a:solidFill>
                  <a:srgbClr val="000000"/>
                </a:solidFill>
                <a:latin typeface="Georgia Pro"/>
              </a:rPr>
              <a:t> </a:t>
            </a:r>
            <a:r>
              <a:rPr lang="en-US" sz="1200" dirty="0" err="1">
                <a:solidFill>
                  <a:srgbClr val="000000"/>
                </a:solidFill>
                <a:latin typeface="Georgia Pro"/>
              </a:rPr>
              <a:t>trabajo</a:t>
            </a:r>
            <a:r>
              <a:rPr lang="en-US" sz="1200" dirty="0">
                <a:solidFill>
                  <a:srgbClr val="000000"/>
                </a:solidFill>
                <a:latin typeface="Georgia Pro"/>
              </a:rPr>
              <a:t> y dinero. Una </a:t>
            </a:r>
            <a:r>
              <a:rPr lang="en-US" sz="1200" dirty="0" err="1">
                <a:solidFill>
                  <a:srgbClr val="000000"/>
                </a:solidFill>
                <a:latin typeface="Georgia Pro"/>
              </a:rPr>
              <a:t>inspección</a:t>
            </a:r>
            <a:r>
              <a:rPr lang="en-US" sz="1200" dirty="0">
                <a:solidFill>
                  <a:srgbClr val="000000"/>
                </a:solidFill>
                <a:latin typeface="Georgia Pro"/>
              </a:rPr>
              <a:t> </a:t>
            </a:r>
            <a:r>
              <a:rPr lang="en-US" sz="1200" dirty="0" err="1">
                <a:solidFill>
                  <a:srgbClr val="000000"/>
                </a:solidFill>
                <a:latin typeface="Georgia Pro"/>
              </a:rPr>
              <a:t>profesional</a:t>
            </a:r>
            <a:r>
              <a:rPr lang="en-US" sz="1200" dirty="0">
                <a:solidFill>
                  <a:srgbClr val="000000"/>
                </a:solidFill>
                <a:latin typeface="Georgia Pro"/>
              </a:rPr>
              <a:t>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ayudará</a:t>
            </a:r>
            <a:r>
              <a:rPr lang="en-US" sz="1200" dirty="0">
                <a:solidFill>
                  <a:srgbClr val="000000"/>
                </a:solidFill>
                <a:latin typeface="Georgia Pro"/>
              </a:rPr>
              <a:t> a </a:t>
            </a:r>
            <a:r>
              <a:rPr lang="en-US" sz="1200" dirty="0" err="1">
                <a:solidFill>
                  <a:srgbClr val="000000"/>
                </a:solidFill>
                <a:latin typeface="Georgia Pro"/>
              </a:rPr>
              <a:t>tomar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decisión</a:t>
            </a:r>
            <a:r>
              <a:rPr lang="en-US" sz="1200" dirty="0">
                <a:solidFill>
                  <a:srgbClr val="000000"/>
                </a:solidFill>
                <a:latin typeface="Georgia Pro"/>
              </a:rPr>
              <a:t> </a:t>
            </a:r>
            <a:r>
              <a:rPr lang="en-US" sz="1200" dirty="0" err="1">
                <a:solidFill>
                  <a:srgbClr val="000000"/>
                </a:solidFill>
                <a:latin typeface="Georgia Pro"/>
              </a:rPr>
              <a:t>lúcida</a:t>
            </a:r>
            <a:r>
              <a:rPr lang="en-US" sz="1200" dirty="0">
                <a:solidFill>
                  <a:srgbClr val="000000"/>
                </a:solidFill>
                <a:latin typeface="Georgia Pro"/>
              </a:rPr>
              <a:t>. </a:t>
            </a:r>
            <a:r>
              <a:rPr lang="en-US" sz="1200" dirty="0" err="1">
                <a:solidFill>
                  <a:srgbClr val="000000"/>
                </a:solidFill>
                <a:latin typeface="Georgia Pro"/>
              </a:rPr>
              <a:t>Además</a:t>
            </a:r>
            <a:r>
              <a:rPr lang="en-US" sz="1200" dirty="0">
                <a:solidFill>
                  <a:srgbClr val="000000"/>
                </a:solidFill>
                <a:latin typeface="Georgia Pro"/>
              </a:rPr>
              <a:t> de la </a:t>
            </a:r>
            <a:r>
              <a:rPr lang="en-US" sz="1200" dirty="0" err="1">
                <a:solidFill>
                  <a:srgbClr val="000000"/>
                </a:solidFill>
                <a:latin typeface="Georgia Pro"/>
              </a:rPr>
              <a:t>inspección</a:t>
            </a:r>
            <a:r>
              <a:rPr lang="en-US" sz="1200" dirty="0">
                <a:solidFill>
                  <a:srgbClr val="000000"/>
                </a:solidFill>
                <a:latin typeface="Georgia Pro"/>
              </a:rPr>
              <a:t> general, </a:t>
            </a:r>
            <a:r>
              <a:rPr lang="en-US" sz="1200" dirty="0" err="1">
                <a:solidFill>
                  <a:srgbClr val="000000"/>
                </a:solidFill>
                <a:latin typeface="Georgia Pro"/>
              </a:rPr>
              <a:t>tal</a:t>
            </a:r>
            <a:r>
              <a:rPr lang="en-US" sz="1200" dirty="0">
                <a:solidFill>
                  <a:srgbClr val="000000"/>
                </a:solidFill>
                <a:latin typeface="Georgia Pro"/>
              </a:rPr>
              <a:t> </a:t>
            </a:r>
            <a:r>
              <a:rPr lang="en-US" sz="1200" dirty="0" err="1">
                <a:solidFill>
                  <a:srgbClr val="000000"/>
                </a:solidFill>
                <a:latin typeface="Georgia Pro"/>
              </a:rPr>
              <a:t>vez</a:t>
            </a:r>
            <a:r>
              <a:rPr lang="en-US" sz="1200" dirty="0">
                <a:solidFill>
                  <a:srgbClr val="000000"/>
                </a:solidFill>
                <a:latin typeface="Georgia Pro"/>
              </a:rPr>
              <a:t> </a:t>
            </a:r>
            <a:r>
              <a:rPr lang="en-US" sz="1200" dirty="0" err="1">
                <a:solidFill>
                  <a:srgbClr val="000000"/>
                </a:solidFill>
                <a:latin typeface="Georgia Pro"/>
              </a:rPr>
              <a:t>desees</a:t>
            </a:r>
            <a:r>
              <a:rPr lang="en-US" sz="1200" dirty="0">
                <a:solidFill>
                  <a:srgbClr val="000000"/>
                </a:solidFill>
                <a:latin typeface="Georgia Pro"/>
              </a:rPr>
              <a:t> que se </a:t>
            </a:r>
            <a:r>
              <a:rPr lang="en-US" sz="1200" dirty="0" err="1">
                <a:solidFill>
                  <a:srgbClr val="000000"/>
                </a:solidFill>
                <a:latin typeface="Georgia Pro"/>
              </a:rPr>
              <a:t>realicen</a:t>
            </a:r>
            <a:r>
              <a:rPr lang="en-US" sz="1200" dirty="0">
                <a:solidFill>
                  <a:srgbClr val="000000"/>
                </a:solidFill>
                <a:latin typeface="Georgia Pro"/>
              </a:rPr>
              <a:t> </a:t>
            </a:r>
            <a:r>
              <a:rPr lang="en-US" sz="1200" dirty="0" err="1">
                <a:solidFill>
                  <a:srgbClr val="000000"/>
                </a:solidFill>
                <a:latin typeface="Georgia Pro"/>
              </a:rPr>
              <a:t>pruebas</a:t>
            </a:r>
            <a:r>
              <a:rPr lang="en-US" sz="1200" dirty="0">
                <a:solidFill>
                  <a:srgbClr val="000000"/>
                </a:solidFill>
                <a:latin typeface="Georgia Pro"/>
              </a:rPr>
              <a:t> </a:t>
            </a:r>
            <a:r>
              <a:rPr lang="en-US" sz="1200" dirty="0" err="1">
                <a:solidFill>
                  <a:srgbClr val="000000"/>
                </a:solidFill>
                <a:latin typeface="Georgia Pro"/>
              </a:rPr>
              <a:t>separadas</a:t>
            </a:r>
            <a:r>
              <a:rPr lang="en-US" sz="1200" dirty="0">
                <a:solidFill>
                  <a:srgbClr val="000000"/>
                </a:solidFill>
                <a:latin typeface="Georgia Pro"/>
              </a:rPr>
              <a:t> para </a:t>
            </a:r>
            <a:r>
              <a:rPr lang="en-US" sz="1200" dirty="0" err="1">
                <a:solidFill>
                  <a:srgbClr val="000000"/>
                </a:solidFill>
                <a:latin typeface="Georgia Pro"/>
              </a:rPr>
              <a:t>detectar</a:t>
            </a:r>
            <a:r>
              <a:rPr lang="en-US" sz="1200" dirty="0">
                <a:solidFill>
                  <a:srgbClr val="000000"/>
                </a:solidFill>
                <a:latin typeface="Georgia Pro"/>
              </a:rPr>
              <a:t> </a:t>
            </a:r>
            <a:r>
              <a:rPr lang="en-US" sz="1200" dirty="0" err="1">
                <a:solidFill>
                  <a:srgbClr val="000000"/>
                </a:solidFill>
                <a:latin typeface="Georgia Pro"/>
              </a:rPr>
              <a:t>termitas</a:t>
            </a:r>
            <a:r>
              <a:rPr lang="en-US" sz="1200" dirty="0">
                <a:solidFill>
                  <a:srgbClr val="000000"/>
                </a:solidFill>
                <a:latin typeface="Georgia Pro"/>
              </a:rPr>
              <a:t> o la </a:t>
            </a:r>
            <a:r>
              <a:rPr lang="en-US" sz="1200" dirty="0" err="1">
                <a:solidFill>
                  <a:srgbClr val="000000"/>
                </a:solidFill>
                <a:latin typeface="Georgia Pro"/>
              </a:rPr>
              <a:t>presencia</a:t>
            </a:r>
            <a:r>
              <a:rPr lang="en-US" sz="1200" dirty="0">
                <a:solidFill>
                  <a:srgbClr val="000000"/>
                </a:solidFill>
                <a:latin typeface="Georgia Pro"/>
              </a:rPr>
              <a:t> de gas </a:t>
            </a:r>
            <a:r>
              <a:rPr lang="en-US" sz="1200" dirty="0" err="1">
                <a:solidFill>
                  <a:srgbClr val="000000"/>
                </a:solidFill>
                <a:latin typeface="Georgia Pro"/>
              </a:rPr>
              <a:t>radón</a:t>
            </a:r>
            <a:r>
              <a:rPr lang="en-US" sz="1200" dirty="0">
                <a:solidFill>
                  <a:srgbClr val="000000"/>
                </a:solidFill>
                <a:latin typeface="Georgia Pro"/>
              </a:rPr>
              <a:t>.</a:t>
            </a:r>
          </a:p>
          <a:p>
            <a:pPr algn="just">
              <a:lnSpc>
                <a:spcPts val="1655"/>
              </a:lnSpc>
            </a:pPr>
            <a:endParaRPr lang="en-US" sz="1200" dirty="0">
              <a:solidFill>
                <a:srgbClr val="000000"/>
              </a:solidFill>
              <a:latin typeface="Georgia Pro"/>
            </a:endParaRPr>
          </a:p>
          <a:p>
            <a:pPr algn="just">
              <a:lnSpc>
                <a:spcPts val="1655"/>
              </a:lnSpc>
            </a:pPr>
            <a:r>
              <a:rPr lang="en-US" sz="1200" dirty="0">
                <a:solidFill>
                  <a:srgbClr val="000000"/>
                </a:solidFill>
                <a:latin typeface="Georgia Pro"/>
              </a:rPr>
              <a:t>Al </a:t>
            </a:r>
            <a:r>
              <a:rPr lang="en-US" sz="1200" dirty="0" err="1">
                <a:solidFill>
                  <a:srgbClr val="000000"/>
                </a:solidFill>
                <a:latin typeface="Georgia Pro"/>
              </a:rPr>
              <a:t>elegir</a:t>
            </a:r>
            <a:r>
              <a:rPr lang="en-US" sz="1200" dirty="0">
                <a:solidFill>
                  <a:srgbClr val="000000"/>
                </a:solidFill>
                <a:latin typeface="Georgia Pro"/>
              </a:rPr>
              <a:t> un inspector de </a:t>
            </a:r>
            <a:r>
              <a:rPr lang="en-US" sz="1200" dirty="0" err="1">
                <a:solidFill>
                  <a:srgbClr val="000000"/>
                </a:solidFill>
                <a:latin typeface="Georgia Pro"/>
              </a:rPr>
              <a:t>viviendas</a:t>
            </a:r>
            <a:r>
              <a:rPr lang="en-US" sz="1200" dirty="0">
                <a:solidFill>
                  <a:srgbClr val="000000"/>
                </a:solidFill>
                <a:latin typeface="Georgia Pro"/>
              </a:rPr>
              <a:t>, </a:t>
            </a:r>
            <a:r>
              <a:rPr lang="en-US" sz="1200" dirty="0" err="1">
                <a:solidFill>
                  <a:srgbClr val="000000"/>
                </a:solidFill>
                <a:latin typeface="Georgia Pro"/>
              </a:rPr>
              <a:t>considera</a:t>
            </a:r>
            <a:r>
              <a:rPr lang="en-US" sz="1200" dirty="0">
                <a:solidFill>
                  <a:srgbClr val="000000"/>
                </a:solidFill>
                <a:latin typeface="Georgia Pro"/>
              </a:rPr>
              <a:t> uno que </a:t>
            </a:r>
            <a:r>
              <a:rPr lang="en-US" sz="1200" dirty="0" err="1">
                <a:solidFill>
                  <a:srgbClr val="000000"/>
                </a:solidFill>
                <a:latin typeface="Georgia Pro"/>
              </a:rPr>
              <a:t>haya</a:t>
            </a:r>
            <a:r>
              <a:rPr lang="en-US" sz="1200" dirty="0">
                <a:solidFill>
                  <a:srgbClr val="000000"/>
                </a:solidFill>
                <a:latin typeface="Georgia Pro"/>
              </a:rPr>
              <a:t> </a:t>
            </a:r>
            <a:r>
              <a:rPr lang="en-US" sz="1200" dirty="0" err="1">
                <a:solidFill>
                  <a:srgbClr val="000000"/>
                </a:solidFill>
                <a:latin typeface="Georgia Pro"/>
              </a:rPr>
              <a:t>sido</a:t>
            </a:r>
            <a:r>
              <a:rPr lang="en-US" sz="1200" dirty="0">
                <a:solidFill>
                  <a:srgbClr val="000000"/>
                </a:solidFill>
                <a:latin typeface="Georgia Pro"/>
              </a:rPr>
              <a:t> </a:t>
            </a:r>
            <a:r>
              <a:rPr lang="en-US" sz="1200" dirty="0" err="1">
                <a:solidFill>
                  <a:srgbClr val="000000"/>
                </a:solidFill>
                <a:latin typeface="Georgia Pro"/>
              </a:rPr>
              <a:t>certificado</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a:t>
            </a:r>
            <a:r>
              <a:rPr lang="en-US" sz="1200" dirty="0" err="1">
                <a:solidFill>
                  <a:srgbClr val="000000"/>
                </a:solidFill>
                <a:latin typeface="Georgia Pro"/>
              </a:rPr>
              <a:t>miembro</a:t>
            </a:r>
            <a:r>
              <a:rPr lang="en-US" sz="1200" dirty="0">
                <a:solidFill>
                  <a:srgbClr val="000000"/>
                </a:solidFill>
                <a:latin typeface="Georgia Pro"/>
              </a:rPr>
              <a:t> </a:t>
            </a:r>
            <a:r>
              <a:rPr lang="en-US" sz="1200" dirty="0" err="1">
                <a:solidFill>
                  <a:srgbClr val="000000"/>
                </a:solidFill>
                <a:latin typeface="Georgia Pro"/>
              </a:rPr>
              <a:t>cualificado</a:t>
            </a:r>
            <a:r>
              <a:rPr lang="en-US" sz="1200" dirty="0">
                <a:solidFill>
                  <a:srgbClr val="000000"/>
                </a:solidFill>
                <a:latin typeface="Georgia Pro"/>
              </a:rPr>
              <a:t> y </a:t>
            </a:r>
            <a:r>
              <a:rPr lang="en-US" sz="1200" dirty="0" err="1">
                <a:solidFill>
                  <a:srgbClr val="000000"/>
                </a:solidFill>
                <a:latin typeface="Georgia Pro"/>
              </a:rPr>
              <a:t>experimentado</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asociación</a:t>
            </a:r>
            <a:r>
              <a:rPr lang="en-US" sz="1200" dirty="0">
                <a:solidFill>
                  <a:srgbClr val="000000"/>
                </a:solidFill>
                <a:latin typeface="Georgia Pro"/>
              </a:rPr>
              <a:t> </a:t>
            </a:r>
            <a:r>
              <a:rPr lang="en-US" sz="1200" dirty="0" err="1">
                <a:solidFill>
                  <a:srgbClr val="000000"/>
                </a:solidFill>
                <a:latin typeface="Georgia Pro"/>
              </a:rPr>
              <a:t>profesional</a:t>
            </a:r>
            <a:r>
              <a:rPr lang="en-US" sz="1200" dirty="0">
                <a:solidFill>
                  <a:srgbClr val="000000"/>
                </a:solidFill>
                <a:latin typeface="Georgia Pro"/>
              </a:rPr>
              <a:t>. Tu </a:t>
            </a:r>
            <a:r>
              <a:rPr lang="en-US" sz="1200" dirty="0" err="1">
                <a:solidFill>
                  <a:srgbClr val="000000"/>
                </a:solidFill>
                <a:latin typeface="Georgia Pro"/>
              </a:rPr>
              <a:t>agente</a:t>
            </a:r>
            <a:r>
              <a:rPr lang="en-US" sz="1200" dirty="0">
                <a:solidFill>
                  <a:srgbClr val="000000"/>
                </a:solidFill>
                <a:latin typeface="Georgia Pro"/>
              </a:rPr>
              <a:t> del comprador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recomendarte</a:t>
            </a:r>
            <a:r>
              <a:rPr lang="en-US" sz="1200" dirty="0">
                <a:solidFill>
                  <a:srgbClr val="000000"/>
                </a:solidFill>
                <a:latin typeface="Georgia Pro"/>
              </a:rPr>
              <a:t> </a:t>
            </a:r>
            <a:r>
              <a:rPr lang="en-US" sz="1200" dirty="0" err="1">
                <a:solidFill>
                  <a:srgbClr val="000000"/>
                </a:solidFill>
                <a:latin typeface="Georgia Pro"/>
              </a:rPr>
              <a:t>varios</a:t>
            </a:r>
            <a:r>
              <a:rPr lang="en-US" sz="1200" dirty="0">
                <a:solidFill>
                  <a:srgbClr val="000000"/>
                </a:solidFill>
                <a:latin typeface="Georgia Pro"/>
              </a:rPr>
              <a:t> </a:t>
            </a:r>
            <a:r>
              <a:rPr lang="en-US" sz="1200" dirty="0" err="1">
                <a:solidFill>
                  <a:srgbClr val="000000"/>
                </a:solidFill>
                <a:latin typeface="Georgia Pro"/>
              </a:rPr>
              <a:t>inspectores</a:t>
            </a:r>
            <a:r>
              <a:rPr lang="en-US" sz="1200" dirty="0">
                <a:solidFill>
                  <a:srgbClr val="000000"/>
                </a:solidFill>
                <a:latin typeface="Georgia Pro"/>
              </a:rPr>
              <a:t> de </a:t>
            </a:r>
            <a:r>
              <a:rPr lang="en-US" sz="1200" dirty="0" err="1">
                <a:solidFill>
                  <a:srgbClr val="000000"/>
                </a:solidFill>
                <a:latin typeface="Georgia Pro"/>
              </a:rPr>
              <a:t>viviendas</a:t>
            </a:r>
            <a:r>
              <a:rPr lang="en-US" sz="1200" dirty="0">
                <a:solidFill>
                  <a:srgbClr val="000000"/>
                </a:solidFill>
                <a:latin typeface="Georgia Pro"/>
              </a:rPr>
              <a:t> </a:t>
            </a:r>
            <a:r>
              <a:rPr lang="en-US" sz="1200" dirty="0" err="1">
                <a:solidFill>
                  <a:srgbClr val="000000"/>
                </a:solidFill>
                <a:latin typeface="Georgia Pro"/>
              </a:rPr>
              <a:t>profesionales</a:t>
            </a:r>
            <a:r>
              <a:rPr lang="en-US" sz="1200" dirty="0">
                <a:solidFill>
                  <a:srgbClr val="000000"/>
                </a:solidFill>
                <a:latin typeface="Georgia Pro"/>
              </a:rPr>
              <a:t>, que </a:t>
            </a:r>
            <a:r>
              <a:rPr lang="en-US" sz="1200" dirty="0" err="1">
                <a:solidFill>
                  <a:srgbClr val="000000"/>
                </a:solidFill>
                <a:latin typeface="Georgia Pro"/>
              </a:rPr>
              <a:t>asistirán</a:t>
            </a:r>
            <a:r>
              <a:rPr lang="en-US" sz="1200" dirty="0">
                <a:solidFill>
                  <a:srgbClr val="000000"/>
                </a:solidFill>
                <a:latin typeface="Georgia Pro"/>
              </a:rPr>
              <a:t> a la </a:t>
            </a:r>
            <a:r>
              <a:rPr lang="en-US" sz="1200" dirty="0" err="1">
                <a:solidFill>
                  <a:srgbClr val="000000"/>
                </a:solidFill>
                <a:latin typeface="Georgia Pro"/>
              </a:rPr>
              <a:t>inspección</a:t>
            </a:r>
            <a:r>
              <a:rPr lang="en-US" sz="1200" dirty="0">
                <a:solidFill>
                  <a:srgbClr val="000000"/>
                </a:solidFill>
                <a:latin typeface="Georgia Pro"/>
              </a:rPr>
              <a:t>, al </a:t>
            </a:r>
            <a:r>
              <a:rPr lang="en-US" sz="1200" dirty="0" err="1">
                <a:solidFill>
                  <a:srgbClr val="000000"/>
                </a:solidFill>
                <a:latin typeface="Georgia Pro"/>
              </a:rPr>
              <a:t>igual</a:t>
            </a:r>
            <a:r>
              <a:rPr lang="en-US" sz="1200" dirty="0">
                <a:solidFill>
                  <a:srgbClr val="000000"/>
                </a:solidFill>
                <a:latin typeface="Georgia Pro"/>
              </a:rPr>
              <a:t> que </a:t>
            </a:r>
            <a:r>
              <a:rPr lang="en-US" sz="1200" dirty="0" err="1">
                <a:solidFill>
                  <a:srgbClr val="000000"/>
                </a:solidFill>
                <a:latin typeface="Georgia Pro"/>
              </a:rPr>
              <a:t>tú</a:t>
            </a:r>
            <a:r>
              <a:rPr lang="en-US" sz="1200" dirty="0">
                <a:solidFill>
                  <a:srgbClr val="000000"/>
                </a:solidFill>
                <a:latin typeface="Georgia Pro"/>
              </a:rPr>
              <a:t>.</a:t>
            </a:r>
          </a:p>
          <a:p>
            <a:pPr algn="just">
              <a:lnSpc>
                <a:spcPts val="1655"/>
              </a:lnSpc>
            </a:pPr>
            <a:endParaRPr lang="en-US" sz="1200" dirty="0">
              <a:solidFill>
                <a:srgbClr val="000000"/>
              </a:solidFill>
              <a:latin typeface="Georgia Pro"/>
            </a:endParaRPr>
          </a:p>
          <a:p>
            <a:pPr algn="just">
              <a:lnSpc>
                <a:spcPts val="1655"/>
              </a:lnSpc>
            </a:pPr>
            <a:r>
              <a:rPr lang="en-US" sz="1200" dirty="0" err="1">
                <a:solidFill>
                  <a:srgbClr val="000000"/>
                </a:solidFill>
                <a:latin typeface="Georgia Pro"/>
              </a:rPr>
              <a:t>Contrata</a:t>
            </a:r>
            <a:r>
              <a:rPr lang="en-US" sz="1200" dirty="0">
                <a:solidFill>
                  <a:srgbClr val="000000"/>
                </a:solidFill>
                <a:latin typeface="Georgia Pro"/>
              </a:rPr>
              <a:t> a un inspector que </a:t>
            </a:r>
            <a:r>
              <a:rPr lang="en-US" sz="1200" dirty="0" err="1">
                <a:solidFill>
                  <a:srgbClr val="000000"/>
                </a:solidFill>
                <a:latin typeface="Georgia Pro"/>
              </a:rPr>
              <a:t>conozca</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tipo</a:t>
            </a:r>
            <a:r>
              <a:rPr lang="en-US" sz="1200" dirty="0">
                <a:solidFill>
                  <a:srgbClr val="000000"/>
                </a:solidFill>
                <a:latin typeface="Georgia Pro"/>
              </a:rPr>
              <a:t> de </a:t>
            </a:r>
            <a:r>
              <a:rPr lang="en-US" sz="1200" dirty="0" err="1">
                <a:solidFill>
                  <a:srgbClr val="000000"/>
                </a:solidFill>
                <a:latin typeface="Georgia Pro"/>
              </a:rPr>
              <a:t>propiedad</a:t>
            </a:r>
            <a:r>
              <a:rPr lang="en-US" sz="1200" dirty="0">
                <a:solidFill>
                  <a:srgbClr val="000000"/>
                </a:solidFill>
                <a:latin typeface="Georgia Pro"/>
              </a:rPr>
              <a:t> que </a:t>
            </a:r>
            <a:r>
              <a:rPr lang="en-US" sz="1200" dirty="0" err="1">
                <a:solidFill>
                  <a:srgbClr val="000000"/>
                </a:solidFill>
                <a:latin typeface="Georgia Pro"/>
              </a:rPr>
              <a:t>pretendes</a:t>
            </a:r>
            <a:r>
              <a:rPr lang="en-US" sz="1200" dirty="0">
                <a:solidFill>
                  <a:srgbClr val="000000"/>
                </a:solidFill>
                <a:latin typeface="Georgia Pro"/>
              </a:rPr>
              <a:t> </a:t>
            </a:r>
            <a:r>
              <a:rPr lang="en-US" sz="1200" dirty="0" err="1">
                <a:solidFill>
                  <a:srgbClr val="000000"/>
                </a:solidFill>
                <a:latin typeface="Georgia Pro"/>
              </a:rPr>
              <a:t>comprar</a:t>
            </a:r>
            <a:r>
              <a:rPr lang="en-US" sz="1200" dirty="0">
                <a:solidFill>
                  <a:srgbClr val="000000"/>
                </a:solidFill>
                <a:latin typeface="Georgia Pro"/>
              </a:rPr>
              <a:t> y </a:t>
            </a:r>
            <a:r>
              <a:rPr lang="en-US" sz="1200" dirty="0" err="1">
                <a:solidFill>
                  <a:srgbClr val="000000"/>
                </a:solidFill>
                <a:latin typeface="Georgia Pro"/>
              </a:rPr>
              <a:t>su</a:t>
            </a:r>
            <a:r>
              <a:rPr lang="en-US" sz="1200" dirty="0">
                <a:solidFill>
                  <a:srgbClr val="000000"/>
                </a:solidFill>
                <a:latin typeface="Georgia Pro"/>
              </a:rPr>
              <a:t> </a:t>
            </a:r>
            <a:r>
              <a:rPr lang="en-US" sz="1200" dirty="0" err="1">
                <a:solidFill>
                  <a:srgbClr val="000000"/>
                </a:solidFill>
                <a:latin typeface="Georgia Pro"/>
              </a:rPr>
              <a:t>entorno</a:t>
            </a:r>
            <a:r>
              <a:rPr lang="en-US" sz="1200" dirty="0">
                <a:solidFill>
                  <a:srgbClr val="000000"/>
                </a:solidFill>
                <a:latin typeface="Georgia Pro"/>
              </a:rPr>
              <a:t> </a:t>
            </a:r>
            <a:r>
              <a:rPr lang="en-US" sz="1200" dirty="0" err="1">
                <a:solidFill>
                  <a:srgbClr val="000000"/>
                </a:solidFill>
                <a:latin typeface="Georgia Pro"/>
              </a:rPr>
              <a:t>inmediato</a:t>
            </a:r>
            <a:r>
              <a:rPr lang="en-US" sz="1200" dirty="0">
                <a:solidFill>
                  <a:srgbClr val="000000"/>
                </a:solidFill>
                <a:latin typeface="Georgia Pro"/>
              </a:rPr>
              <a:t>. </a:t>
            </a:r>
            <a:r>
              <a:rPr lang="en-US" sz="1200" dirty="0" err="1">
                <a:solidFill>
                  <a:srgbClr val="000000"/>
                </a:solidFill>
                <a:latin typeface="Georgia Pro"/>
              </a:rPr>
              <a:t>Pueden</a:t>
            </a:r>
            <a:r>
              <a:rPr lang="en-US" sz="1200" dirty="0">
                <a:solidFill>
                  <a:srgbClr val="000000"/>
                </a:solidFill>
                <a:latin typeface="Georgia Pro"/>
              </a:rPr>
              <a:t> </a:t>
            </a:r>
            <a:r>
              <a:rPr lang="en-US" sz="1200" dirty="0" err="1">
                <a:solidFill>
                  <a:srgbClr val="000000"/>
                </a:solidFill>
                <a:latin typeface="Georgia Pro"/>
              </a:rPr>
              <a:t>ayudarte</a:t>
            </a:r>
            <a:r>
              <a:rPr lang="en-US" sz="1200" dirty="0">
                <a:solidFill>
                  <a:srgbClr val="000000"/>
                </a:solidFill>
                <a:latin typeface="Georgia Pro"/>
              </a:rPr>
              <a:t> a </a:t>
            </a:r>
            <a:r>
              <a:rPr lang="en-US" sz="1200" dirty="0" err="1">
                <a:solidFill>
                  <a:srgbClr val="000000"/>
                </a:solidFill>
                <a:latin typeface="Georgia Pro"/>
              </a:rPr>
              <a:t>explicar</a:t>
            </a:r>
            <a:r>
              <a:rPr lang="en-US" sz="1200" dirty="0">
                <a:solidFill>
                  <a:srgbClr val="000000"/>
                </a:solidFill>
                <a:latin typeface="Georgia Pro"/>
              </a:rPr>
              <a:t> sus </a:t>
            </a:r>
            <a:r>
              <a:rPr lang="en-US" sz="1200" dirty="0" err="1">
                <a:solidFill>
                  <a:srgbClr val="000000"/>
                </a:solidFill>
                <a:latin typeface="Georgia Pro"/>
              </a:rPr>
              <a:t>hallazgos</a:t>
            </a:r>
            <a:r>
              <a:rPr lang="en-US" sz="1200" dirty="0">
                <a:solidFill>
                  <a:srgbClr val="000000"/>
                </a:solidFill>
                <a:latin typeface="Georgia Pro"/>
              </a:rPr>
              <a:t>, de modo que </a:t>
            </a:r>
            <a:r>
              <a:rPr lang="en-US" sz="1200" dirty="0" err="1">
                <a:solidFill>
                  <a:srgbClr val="000000"/>
                </a:solidFill>
                <a:latin typeface="Georgia Pro"/>
              </a:rPr>
              <a:t>podrás</a:t>
            </a:r>
            <a:r>
              <a:rPr lang="en-US" sz="1200" dirty="0">
                <a:solidFill>
                  <a:srgbClr val="000000"/>
                </a:solidFill>
                <a:latin typeface="Georgia Pro"/>
              </a:rPr>
              <a:t> </a:t>
            </a:r>
            <a:r>
              <a:rPr lang="en-US" sz="1200" dirty="0" err="1">
                <a:solidFill>
                  <a:srgbClr val="000000"/>
                </a:solidFill>
                <a:latin typeface="Georgia Pro"/>
              </a:rPr>
              <a:t>entender</a:t>
            </a:r>
            <a:r>
              <a:rPr lang="en-US" sz="1200" dirty="0">
                <a:solidFill>
                  <a:srgbClr val="000000"/>
                </a:solidFill>
                <a:latin typeface="Georgia Pro"/>
              </a:rPr>
              <a:t> </a:t>
            </a:r>
            <a:r>
              <a:rPr lang="en-US" sz="1200" dirty="0" err="1">
                <a:solidFill>
                  <a:srgbClr val="000000"/>
                </a:solidFill>
                <a:latin typeface="Georgia Pro"/>
              </a:rPr>
              <a:t>claramente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informe</a:t>
            </a:r>
            <a:r>
              <a:rPr lang="en-US" sz="1200" dirty="0">
                <a:solidFill>
                  <a:srgbClr val="000000"/>
                </a:solidFill>
                <a:latin typeface="Georgia Pro"/>
              </a:rPr>
              <a:t> de </a:t>
            </a:r>
            <a:r>
              <a:rPr lang="en-US" sz="1200" dirty="0" err="1">
                <a:solidFill>
                  <a:srgbClr val="000000"/>
                </a:solidFill>
                <a:latin typeface="Georgia Pro"/>
              </a:rPr>
              <a:t>inspección</a:t>
            </a:r>
            <a:r>
              <a:rPr lang="en-US" sz="1200" dirty="0">
                <a:solidFill>
                  <a:srgbClr val="000000"/>
                </a:solidFill>
                <a:latin typeface="Georgia Pro"/>
              </a:rPr>
              <a:t> y saber </a:t>
            </a:r>
            <a:r>
              <a:rPr lang="en-US" sz="1200" dirty="0" err="1">
                <a:solidFill>
                  <a:srgbClr val="000000"/>
                </a:solidFill>
                <a:latin typeface="Georgia Pro"/>
              </a:rPr>
              <a:t>exactamente</a:t>
            </a:r>
            <a:r>
              <a:rPr lang="en-US" sz="1200" dirty="0">
                <a:solidFill>
                  <a:srgbClr val="000000"/>
                </a:solidFill>
                <a:latin typeface="Georgia Pro"/>
              </a:rPr>
              <a:t> </a:t>
            </a:r>
            <a:r>
              <a:rPr lang="en-US" sz="1200" dirty="0" err="1">
                <a:solidFill>
                  <a:srgbClr val="000000"/>
                </a:solidFill>
                <a:latin typeface="Georgia Pro"/>
              </a:rPr>
              <a:t>qué</a:t>
            </a:r>
            <a:r>
              <a:rPr lang="en-US" sz="1200" dirty="0">
                <a:solidFill>
                  <a:srgbClr val="000000"/>
                </a:solidFill>
                <a:latin typeface="Georgia Pro"/>
              </a:rPr>
              <a:t> </a:t>
            </a:r>
            <a:r>
              <a:rPr lang="en-US" sz="1200" dirty="0" err="1">
                <a:solidFill>
                  <a:srgbClr val="000000"/>
                </a:solidFill>
                <a:latin typeface="Georgia Pro"/>
              </a:rPr>
              <a:t>áreas</a:t>
            </a:r>
            <a:r>
              <a:rPr lang="en-US" sz="1200" dirty="0">
                <a:solidFill>
                  <a:srgbClr val="000000"/>
                </a:solidFill>
                <a:latin typeface="Georgia Pro"/>
              </a:rPr>
              <a:t> </a:t>
            </a:r>
            <a:r>
              <a:rPr lang="en-US" sz="1200" dirty="0" err="1">
                <a:solidFill>
                  <a:srgbClr val="000000"/>
                </a:solidFill>
                <a:latin typeface="Georgia Pro"/>
              </a:rPr>
              <a:t>necesitan</a:t>
            </a:r>
            <a:r>
              <a:rPr lang="en-US" sz="1200" dirty="0">
                <a:solidFill>
                  <a:srgbClr val="000000"/>
                </a:solidFill>
                <a:latin typeface="Georgia Pro"/>
              </a:rPr>
              <a:t> </a:t>
            </a:r>
            <a:r>
              <a:rPr lang="en-US" sz="1200" dirty="0" err="1">
                <a:solidFill>
                  <a:srgbClr val="000000"/>
                </a:solidFill>
                <a:latin typeface="Georgia Pro"/>
              </a:rPr>
              <a:t>atención</a:t>
            </a:r>
            <a:r>
              <a:rPr lang="en-US" sz="1200" dirty="0">
                <a:solidFill>
                  <a:srgbClr val="000000"/>
                </a:solidFill>
                <a:latin typeface="Georgia Pro"/>
              </a:rPr>
              <a:t>. </a:t>
            </a:r>
            <a:r>
              <a:rPr lang="en-US" sz="1200" dirty="0" err="1">
                <a:solidFill>
                  <a:srgbClr val="000000"/>
                </a:solidFill>
                <a:latin typeface="Georgia Pro"/>
              </a:rPr>
              <a:t>Además</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a:t>
            </a:r>
            <a:r>
              <a:rPr lang="en-US" sz="1200" dirty="0" err="1">
                <a:solidFill>
                  <a:srgbClr val="000000"/>
                </a:solidFill>
                <a:latin typeface="Georgia Pro"/>
              </a:rPr>
              <a:t>darte</a:t>
            </a:r>
            <a:r>
              <a:rPr lang="en-US" sz="1200" dirty="0">
                <a:solidFill>
                  <a:srgbClr val="000000"/>
                </a:solidFill>
                <a:latin typeface="Georgia Pro"/>
              </a:rPr>
              <a:t> </a:t>
            </a:r>
            <a:r>
              <a:rPr lang="en-US" sz="1200" dirty="0" err="1">
                <a:solidFill>
                  <a:srgbClr val="000000"/>
                </a:solidFill>
                <a:latin typeface="Georgia Pro"/>
              </a:rPr>
              <a:t>respuestas</a:t>
            </a:r>
            <a:r>
              <a:rPr lang="en-US" sz="1200" dirty="0">
                <a:solidFill>
                  <a:srgbClr val="000000"/>
                </a:solidFill>
                <a:latin typeface="Georgia Pro"/>
              </a:rPr>
              <a:t> a </a:t>
            </a:r>
            <a:r>
              <a:rPr lang="en-US" sz="1200" dirty="0" err="1">
                <a:solidFill>
                  <a:srgbClr val="000000"/>
                </a:solidFill>
                <a:latin typeface="Georgia Pro"/>
              </a:rPr>
              <a:t>muchas</a:t>
            </a:r>
            <a:r>
              <a:rPr lang="en-US" sz="1200" dirty="0">
                <a:solidFill>
                  <a:srgbClr val="000000"/>
                </a:solidFill>
                <a:latin typeface="Georgia Pro"/>
              </a:rPr>
              <a:t> </a:t>
            </a:r>
            <a:r>
              <a:rPr lang="en-US" sz="1200" dirty="0" err="1">
                <a:solidFill>
                  <a:srgbClr val="000000"/>
                </a:solidFill>
                <a:latin typeface="Georgia Pro"/>
              </a:rPr>
              <a:t>preguntas</a:t>
            </a:r>
            <a:r>
              <a:rPr lang="en-US" sz="1200" dirty="0">
                <a:solidFill>
                  <a:srgbClr val="000000"/>
                </a:solidFill>
                <a:latin typeface="Georgia Pro"/>
              </a:rPr>
              <a:t>, </a:t>
            </a:r>
            <a:r>
              <a:rPr lang="en-US" sz="1200" dirty="0" err="1">
                <a:solidFill>
                  <a:srgbClr val="000000"/>
                </a:solidFill>
                <a:latin typeface="Georgia Pro"/>
              </a:rPr>
              <a:t>consejos</a:t>
            </a:r>
            <a:r>
              <a:rPr lang="en-US" sz="1200" dirty="0">
                <a:solidFill>
                  <a:srgbClr val="000000"/>
                </a:solidFill>
                <a:latin typeface="Georgia Pro"/>
              </a:rPr>
              <a:t> para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mantenimiento</a:t>
            </a:r>
            <a:r>
              <a:rPr lang="en-US" sz="1200" dirty="0">
                <a:solidFill>
                  <a:srgbClr val="000000"/>
                </a:solidFill>
                <a:latin typeface="Georgia Pro"/>
              </a:rPr>
              <a:t> y </a:t>
            </a:r>
            <a:r>
              <a:rPr lang="en-US" sz="1200" dirty="0" err="1">
                <a:solidFill>
                  <a:srgbClr val="000000"/>
                </a:solidFill>
                <a:latin typeface="Georgia Pro"/>
              </a:rPr>
              <a:t>mucha</a:t>
            </a:r>
            <a:r>
              <a:rPr lang="en-US" sz="1200" dirty="0">
                <a:solidFill>
                  <a:srgbClr val="000000"/>
                </a:solidFill>
                <a:latin typeface="Georgia Pro"/>
              </a:rPr>
              <a:t> </a:t>
            </a:r>
            <a:r>
              <a:rPr lang="en-US" sz="1200" dirty="0" err="1">
                <a:solidFill>
                  <a:srgbClr val="000000"/>
                </a:solidFill>
                <a:latin typeface="Georgia Pro"/>
              </a:rPr>
              <a:t>información</a:t>
            </a:r>
            <a:r>
              <a:rPr lang="en-US" sz="1200" dirty="0">
                <a:solidFill>
                  <a:srgbClr val="000000"/>
                </a:solidFill>
                <a:latin typeface="Georgia Pro"/>
              </a:rPr>
              <a:t> general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ayudará</a:t>
            </a:r>
            <a:r>
              <a:rPr lang="en-US" sz="1200" dirty="0">
                <a:solidFill>
                  <a:srgbClr val="000000"/>
                </a:solidFill>
                <a:latin typeface="Georgia Pro"/>
              </a:rPr>
              <a:t> </a:t>
            </a:r>
            <a:r>
              <a:rPr lang="en-US" sz="1200" dirty="0" err="1">
                <a:solidFill>
                  <a:srgbClr val="000000"/>
                </a:solidFill>
                <a:latin typeface="Georgia Pro"/>
              </a:rPr>
              <a:t>cuando</a:t>
            </a:r>
            <a:r>
              <a:rPr lang="en-US" sz="1200" dirty="0">
                <a:solidFill>
                  <a:srgbClr val="000000"/>
                </a:solidFill>
                <a:latin typeface="Georgia Pro"/>
              </a:rPr>
              <a:t>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mudes</a:t>
            </a:r>
            <a:r>
              <a:rPr lang="en-US" sz="1200" dirty="0">
                <a:solidFill>
                  <a:srgbClr val="000000"/>
                </a:solidFill>
                <a:latin typeface="Georgia Pro"/>
              </a:rPr>
              <a:t> a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casa. Y lo que es </a:t>
            </a:r>
            <a:r>
              <a:rPr lang="en-US" sz="1200" dirty="0" err="1">
                <a:solidFill>
                  <a:srgbClr val="000000"/>
                </a:solidFill>
                <a:latin typeface="Georgia Pro"/>
              </a:rPr>
              <a:t>más</a:t>
            </a:r>
            <a:r>
              <a:rPr lang="en-US" sz="1200" dirty="0">
                <a:solidFill>
                  <a:srgbClr val="000000"/>
                </a:solidFill>
                <a:latin typeface="Georgia Pro"/>
              </a:rPr>
              <a:t> </a:t>
            </a:r>
            <a:r>
              <a:rPr lang="en-US" sz="1200" dirty="0" err="1">
                <a:solidFill>
                  <a:srgbClr val="000000"/>
                </a:solidFill>
                <a:latin typeface="Georgia Pro"/>
              </a:rPr>
              <a:t>importante</a:t>
            </a:r>
            <a:r>
              <a:rPr lang="en-US" sz="1200" dirty="0">
                <a:solidFill>
                  <a:srgbClr val="000000"/>
                </a:solidFill>
                <a:latin typeface="Georgia Pro"/>
              </a:rPr>
              <a:t>, </a:t>
            </a:r>
            <a:r>
              <a:rPr lang="en-US" sz="1200" dirty="0" err="1">
                <a:solidFill>
                  <a:srgbClr val="000000"/>
                </a:solidFill>
                <a:latin typeface="Georgia Pro"/>
              </a:rPr>
              <a:t>verás</a:t>
            </a:r>
            <a:r>
              <a:rPr lang="en-US" sz="1200" dirty="0">
                <a:solidFill>
                  <a:srgbClr val="000000"/>
                </a:solidFill>
                <a:latin typeface="Georgia Pro"/>
              </a:rPr>
              <a:t> la casa a </a:t>
            </a:r>
            <a:r>
              <a:rPr lang="en-US" sz="1200" dirty="0" err="1">
                <a:solidFill>
                  <a:srgbClr val="000000"/>
                </a:solidFill>
                <a:latin typeface="Georgia Pro"/>
              </a:rPr>
              <a:t>través</a:t>
            </a:r>
            <a:r>
              <a:rPr lang="en-US" sz="1200" dirty="0">
                <a:solidFill>
                  <a:srgbClr val="000000"/>
                </a:solidFill>
                <a:latin typeface="Georgia Pro"/>
              </a:rPr>
              <a:t>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ojos</a:t>
            </a:r>
            <a:r>
              <a:rPr lang="en-US" sz="1200" dirty="0">
                <a:solidFill>
                  <a:srgbClr val="000000"/>
                </a:solidFill>
                <a:latin typeface="Georgia Pro"/>
              </a:rPr>
              <a:t> de </a:t>
            </a:r>
            <a:r>
              <a:rPr lang="en-US" sz="1200" dirty="0" err="1">
                <a:solidFill>
                  <a:srgbClr val="000000"/>
                </a:solidFill>
                <a:latin typeface="Georgia Pro"/>
              </a:rPr>
              <a:t>otra</a:t>
            </a:r>
            <a:r>
              <a:rPr lang="en-US" sz="1200" dirty="0">
                <a:solidFill>
                  <a:srgbClr val="000000"/>
                </a:solidFill>
                <a:latin typeface="Georgia Pro"/>
              </a:rPr>
              <a:t> </a:t>
            </a:r>
            <a:r>
              <a:rPr lang="en-US" sz="1200" dirty="0" err="1">
                <a:solidFill>
                  <a:srgbClr val="000000"/>
                </a:solidFill>
                <a:latin typeface="Georgia Pro"/>
              </a:rPr>
              <a:t>tercera</a:t>
            </a:r>
            <a:r>
              <a:rPr lang="en-US" sz="1200" dirty="0">
                <a:solidFill>
                  <a:srgbClr val="000000"/>
                </a:solidFill>
                <a:latin typeface="Georgia Pro"/>
              </a:rPr>
              <a:t> </a:t>
            </a:r>
            <a:r>
              <a:rPr lang="en-US" sz="1200" dirty="0" err="1">
                <a:solidFill>
                  <a:srgbClr val="000000"/>
                </a:solidFill>
                <a:latin typeface="Georgia Pro"/>
              </a:rPr>
              <a:t>parte</a:t>
            </a:r>
            <a:r>
              <a:rPr lang="en-US" sz="1200" dirty="0">
                <a:solidFill>
                  <a:srgbClr val="000000"/>
                </a:solidFill>
                <a:latin typeface="Georgia Pro"/>
              </a:rPr>
              <a:t> </a:t>
            </a:r>
            <a:r>
              <a:rPr lang="en-US" sz="1200" dirty="0" err="1">
                <a:solidFill>
                  <a:srgbClr val="000000"/>
                </a:solidFill>
                <a:latin typeface="Georgia Pro"/>
              </a:rPr>
              <a:t>objetiva</a:t>
            </a:r>
            <a:r>
              <a:rPr lang="en-US" sz="1200" dirty="0">
                <a:solidFill>
                  <a:srgbClr val="000000"/>
                </a:solidFill>
                <a:latin typeface="Georgia Pro"/>
              </a:rPr>
              <a:t>.</a:t>
            </a:r>
          </a:p>
        </p:txBody>
      </p:sp>
      <p:grpSp>
        <p:nvGrpSpPr>
          <p:cNvPr id="3" name="Group 3"/>
          <p:cNvGrpSpPr/>
          <p:nvPr/>
        </p:nvGrpSpPr>
        <p:grpSpPr>
          <a:xfrm>
            <a:off x="533400" y="0"/>
            <a:ext cx="6705600" cy="3193444"/>
            <a:chOff x="0" y="0"/>
            <a:chExt cx="8940800" cy="4257925"/>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t="26188" b="26188"/>
            <a:stretch>
              <a:fillRect/>
            </a:stretch>
          </p:blipFill>
          <p:spPr>
            <a:xfrm>
              <a:off x="0" y="0"/>
              <a:ext cx="8940800" cy="4257925"/>
            </a:xfrm>
            <a:prstGeom prst="rect">
              <a:avLst/>
            </a:prstGeom>
          </p:spPr>
        </p:pic>
      </p:grpSp>
      <p:grpSp>
        <p:nvGrpSpPr>
          <p:cNvPr id="5" name="Group 5"/>
          <p:cNvGrpSpPr/>
          <p:nvPr/>
        </p:nvGrpSpPr>
        <p:grpSpPr>
          <a:xfrm>
            <a:off x="-93720" y="9611929"/>
            <a:ext cx="7989642" cy="446471"/>
            <a:chOff x="0" y="0"/>
            <a:chExt cx="2785060" cy="155633"/>
          </a:xfrm>
        </p:grpSpPr>
        <p:sp>
          <p:nvSpPr>
            <p:cNvPr id="6" name="Freeform 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7" name="TextBox 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8" name="TextBox 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49</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2078" y="3019902"/>
            <a:ext cx="6067197" cy="3263073"/>
          </a:xfrm>
          <a:prstGeom prst="rect">
            <a:avLst/>
          </a:prstGeom>
        </p:spPr>
        <p:txBody>
          <a:bodyPr lIns="0" tIns="0" rIns="0" bIns="0" rtlCol="0" anchor="t">
            <a:spAutoFit/>
          </a:bodyPr>
          <a:lstStyle/>
          <a:p>
            <a:pPr algn="just">
              <a:lnSpc>
                <a:spcPts val="1660"/>
              </a:lnSpc>
            </a:pPr>
            <a:r>
              <a:rPr lang="en-US" sz="1200" dirty="0">
                <a:solidFill>
                  <a:srgbClr val="000000"/>
                </a:solidFill>
                <a:latin typeface="Georgia Pro"/>
              </a:rPr>
              <a:t>Una </a:t>
            </a:r>
            <a:r>
              <a:rPr lang="en-US" sz="1200" dirty="0" err="1">
                <a:solidFill>
                  <a:srgbClr val="000000"/>
                </a:solidFill>
                <a:latin typeface="Georgia Pro"/>
              </a:rPr>
              <a:t>cosa</a:t>
            </a:r>
            <a:r>
              <a:rPr lang="en-US" sz="1200" dirty="0">
                <a:solidFill>
                  <a:srgbClr val="000000"/>
                </a:solidFill>
                <a:latin typeface="Georgia Pro"/>
              </a:rPr>
              <a:t> que </a:t>
            </a:r>
            <a:r>
              <a:rPr lang="en-US" sz="1200" dirty="0" err="1">
                <a:solidFill>
                  <a:srgbClr val="000000"/>
                </a:solidFill>
                <a:latin typeface="Georgia Pro"/>
              </a:rPr>
              <a:t>todo</a:t>
            </a:r>
            <a:r>
              <a:rPr lang="en-US" sz="1200" dirty="0">
                <a:solidFill>
                  <a:srgbClr val="000000"/>
                </a:solidFill>
                <a:latin typeface="Georgia Pro"/>
              </a:rPr>
              <a:t> comprador de </a:t>
            </a:r>
            <a:r>
              <a:rPr lang="en-US" sz="1200" dirty="0" err="1">
                <a:solidFill>
                  <a:srgbClr val="000000"/>
                </a:solidFill>
                <a:latin typeface="Georgia Pro"/>
              </a:rPr>
              <a:t>vivienda</a:t>
            </a:r>
            <a:r>
              <a:rPr lang="en-US" sz="1200" dirty="0">
                <a:solidFill>
                  <a:srgbClr val="000000"/>
                </a:solidFill>
                <a:latin typeface="Georgia Pro"/>
              </a:rPr>
              <a:t> </a:t>
            </a:r>
            <a:r>
              <a:rPr lang="en-US" sz="1200" dirty="0" err="1">
                <a:solidFill>
                  <a:srgbClr val="000000"/>
                </a:solidFill>
                <a:latin typeface="Georgia Pro"/>
              </a:rPr>
              <a:t>debe</a:t>
            </a:r>
            <a:r>
              <a:rPr lang="en-US" sz="1200" dirty="0">
                <a:solidFill>
                  <a:srgbClr val="000000"/>
                </a:solidFill>
                <a:latin typeface="Georgia Pro"/>
              </a:rPr>
              <a:t> </a:t>
            </a:r>
            <a:r>
              <a:rPr lang="en-US" sz="1200" dirty="0" err="1">
                <a:solidFill>
                  <a:srgbClr val="000000"/>
                </a:solidFill>
                <a:latin typeface="Georgia Pro"/>
              </a:rPr>
              <a:t>tener</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cuenta</a:t>
            </a:r>
            <a:r>
              <a:rPr lang="en-US" sz="1200" dirty="0">
                <a:solidFill>
                  <a:srgbClr val="000000"/>
                </a:solidFill>
                <a:latin typeface="Georgia Pro"/>
              </a:rPr>
              <a:t>, </a:t>
            </a:r>
            <a:r>
              <a:rPr lang="en-US" sz="1200" dirty="0" err="1">
                <a:solidFill>
                  <a:srgbClr val="000000"/>
                </a:solidFill>
                <a:latin typeface="Georgia Pro"/>
              </a:rPr>
              <a:t>especialmente</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que </a:t>
            </a:r>
            <a:r>
              <a:rPr lang="en-US" sz="1200" dirty="0" err="1">
                <a:solidFill>
                  <a:srgbClr val="000000"/>
                </a:solidFill>
                <a:latin typeface="Georgia Pro"/>
              </a:rPr>
              <a:t>compran</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primera</a:t>
            </a:r>
            <a:r>
              <a:rPr lang="en-US" sz="1200" dirty="0">
                <a:solidFill>
                  <a:srgbClr val="000000"/>
                </a:solidFill>
                <a:latin typeface="Georgia Pro"/>
              </a:rPr>
              <a:t> </a:t>
            </a:r>
            <a:r>
              <a:rPr lang="en-US" sz="1200" dirty="0" err="1">
                <a:solidFill>
                  <a:srgbClr val="000000"/>
                </a:solidFill>
                <a:latin typeface="Georgia Pro"/>
              </a:rPr>
              <a:t>vez</a:t>
            </a:r>
            <a:r>
              <a:rPr lang="en-US" sz="1200" dirty="0">
                <a:solidFill>
                  <a:srgbClr val="000000"/>
                </a:solidFill>
                <a:latin typeface="Georgia Pro"/>
              </a:rPr>
              <a:t>, son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gastos</a:t>
            </a:r>
            <a:r>
              <a:rPr lang="en-US" sz="1200" dirty="0">
                <a:solidFill>
                  <a:srgbClr val="000000"/>
                </a:solidFill>
                <a:latin typeface="Georgia Pro"/>
              </a:rPr>
              <a:t> de </a:t>
            </a:r>
            <a:r>
              <a:rPr lang="en-US" sz="1200" dirty="0" err="1">
                <a:solidFill>
                  <a:srgbClr val="000000"/>
                </a:solidFill>
                <a:latin typeface="Georgia Pro"/>
              </a:rPr>
              <a:t>cierre</a:t>
            </a:r>
            <a:r>
              <a:rPr lang="en-US" sz="1200" dirty="0">
                <a:solidFill>
                  <a:srgbClr val="000000"/>
                </a:solidFill>
                <a:latin typeface="Georgia Pro"/>
              </a:rPr>
              <a:t>. </a:t>
            </a:r>
            <a:r>
              <a:rPr lang="en-US" sz="1200" dirty="0" err="1">
                <a:solidFill>
                  <a:srgbClr val="000000"/>
                </a:solidFill>
                <a:latin typeface="Georgia Pro"/>
              </a:rPr>
              <a:t>Suelen</a:t>
            </a:r>
            <a:r>
              <a:rPr lang="en-US" sz="1200" dirty="0">
                <a:solidFill>
                  <a:srgbClr val="000000"/>
                </a:solidFill>
                <a:latin typeface="Georgia Pro"/>
              </a:rPr>
              <a:t> </a:t>
            </a:r>
            <a:r>
              <a:rPr lang="en-US" sz="1200" dirty="0" err="1">
                <a:solidFill>
                  <a:srgbClr val="000000"/>
                </a:solidFill>
                <a:latin typeface="Georgia Pro"/>
              </a:rPr>
              <a:t>representar</a:t>
            </a:r>
            <a:r>
              <a:rPr lang="en-US" sz="1200" dirty="0">
                <a:solidFill>
                  <a:srgbClr val="000000"/>
                </a:solidFill>
                <a:latin typeface="Georgia Pro"/>
              </a:rPr>
              <a:t> entre </a:t>
            </a:r>
            <a:r>
              <a:rPr lang="en-US" sz="1200" dirty="0" err="1">
                <a:solidFill>
                  <a:srgbClr val="000000"/>
                </a:solidFill>
                <a:latin typeface="Georgia Pro"/>
              </a:rPr>
              <a:t>el</a:t>
            </a:r>
            <a:r>
              <a:rPr lang="en-US" sz="1200" dirty="0">
                <a:solidFill>
                  <a:srgbClr val="000000"/>
                </a:solidFill>
                <a:latin typeface="Georgia Pro"/>
              </a:rPr>
              <a:t> 3 y </a:t>
            </a:r>
            <a:r>
              <a:rPr lang="en-US" sz="1200" dirty="0" err="1">
                <a:solidFill>
                  <a:srgbClr val="000000"/>
                </a:solidFill>
                <a:latin typeface="Georgia Pro"/>
              </a:rPr>
              <a:t>el</a:t>
            </a:r>
            <a:r>
              <a:rPr lang="en-US" sz="1200" dirty="0">
                <a:solidFill>
                  <a:srgbClr val="000000"/>
                </a:solidFill>
                <a:latin typeface="Georgia Pro"/>
              </a:rPr>
              <a:t> 4% del </a:t>
            </a:r>
            <a:r>
              <a:rPr lang="en-US" sz="1200" dirty="0" err="1">
                <a:solidFill>
                  <a:srgbClr val="000000"/>
                </a:solidFill>
                <a:latin typeface="Georgia Pro"/>
              </a:rPr>
              <a:t>coste</a:t>
            </a:r>
            <a:r>
              <a:rPr lang="en-US" sz="1200" dirty="0">
                <a:solidFill>
                  <a:srgbClr val="000000"/>
                </a:solidFill>
                <a:latin typeface="Georgia Pro"/>
              </a:rPr>
              <a:t> de la </a:t>
            </a:r>
            <a:r>
              <a:rPr lang="en-US" sz="1200" dirty="0" err="1">
                <a:solidFill>
                  <a:srgbClr val="000000"/>
                </a:solidFill>
                <a:latin typeface="Georgia Pro"/>
              </a:rPr>
              <a:t>vivienda</a:t>
            </a:r>
            <a:r>
              <a:rPr lang="en-US" sz="1200" dirty="0">
                <a:solidFill>
                  <a:srgbClr val="000000"/>
                </a:solidFill>
                <a:latin typeface="Georgia Pro"/>
              </a:rPr>
              <a:t> que vas a </a:t>
            </a:r>
            <a:r>
              <a:rPr lang="en-US" sz="1200" dirty="0" err="1">
                <a:solidFill>
                  <a:srgbClr val="000000"/>
                </a:solidFill>
                <a:latin typeface="Georgia Pro"/>
              </a:rPr>
              <a:t>comprar</a:t>
            </a:r>
            <a:r>
              <a:rPr lang="en-US" sz="1200" dirty="0">
                <a:solidFill>
                  <a:srgbClr val="000000"/>
                </a:solidFill>
                <a:latin typeface="Georgia Pro"/>
              </a:rPr>
              <a:t>. Por </a:t>
            </a:r>
            <a:r>
              <a:rPr lang="en-US" sz="1200" dirty="0" err="1">
                <a:solidFill>
                  <a:srgbClr val="000000"/>
                </a:solidFill>
                <a:latin typeface="Georgia Pro"/>
              </a:rPr>
              <a:t>ejemplo</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casa de 400.000 $ </a:t>
            </a:r>
            <a:r>
              <a:rPr lang="en-US" sz="1200" dirty="0" err="1">
                <a:solidFill>
                  <a:srgbClr val="000000"/>
                </a:solidFill>
                <a:latin typeface="Georgia Pro"/>
              </a:rPr>
              <a:t>tendría</a:t>
            </a:r>
            <a:r>
              <a:rPr lang="en-US" sz="1200" dirty="0">
                <a:solidFill>
                  <a:srgbClr val="000000"/>
                </a:solidFill>
                <a:latin typeface="Georgia Pro"/>
              </a:rPr>
              <a:t> </a:t>
            </a:r>
            <a:r>
              <a:rPr lang="en-US" sz="1200" dirty="0" err="1">
                <a:solidFill>
                  <a:srgbClr val="000000"/>
                </a:solidFill>
                <a:latin typeface="Georgia Pro"/>
              </a:rPr>
              <a:t>aproximadamente</a:t>
            </a:r>
            <a:r>
              <a:rPr lang="en-US" sz="1200" dirty="0">
                <a:solidFill>
                  <a:srgbClr val="000000"/>
                </a:solidFill>
                <a:latin typeface="Georgia Pro"/>
              </a:rPr>
              <a:t> entre 12.000 y 16.000 $ de </a:t>
            </a:r>
            <a:r>
              <a:rPr lang="en-US" sz="1200" dirty="0" err="1">
                <a:solidFill>
                  <a:srgbClr val="000000"/>
                </a:solidFill>
                <a:latin typeface="Georgia Pro"/>
              </a:rPr>
              <a:t>gastos</a:t>
            </a:r>
            <a:r>
              <a:rPr lang="en-US" sz="1200" dirty="0">
                <a:solidFill>
                  <a:srgbClr val="000000"/>
                </a:solidFill>
                <a:latin typeface="Georgia Pro"/>
              </a:rPr>
              <a:t> de </a:t>
            </a:r>
            <a:r>
              <a:rPr lang="en-US" sz="1200" dirty="0" err="1">
                <a:solidFill>
                  <a:srgbClr val="000000"/>
                </a:solidFill>
                <a:latin typeface="Georgia Pro"/>
              </a:rPr>
              <a:t>cierre</a:t>
            </a:r>
            <a:r>
              <a:rPr lang="en-US" sz="1200" dirty="0">
                <a:solidFill>
                  <a:srgbClr val="000000"/>
                </a:solidFill>
                <a:latin typeface="Georgia Pro"/>
              </a:rPr>
              <a:t>. </a:t>
            </a:r>
          </a:p>
          <a:p>
            <a:pPr algn="just">
              <a:lnSpc>
                <a:spcPts val="1660"/>
              </a:lnSpc>
            </a:pPr>
            <a:endParaRPr lang="en-US" sz="1200" dirty="0">
              <a:solidFill>
                <a:srgbClr val="000000"/>
              </a:solidFill>
              <a:latin typeface="Georgia Pro"/>
            </a:endParaRPr>
          </a:p>
          <a:p>
            <a:pPr algn="just">
              <a:lnSpc>
                <a:spcPts val="1660"/>
              </a:lnSpc>
            </a:pPr>
            <a:r>
              <a:rPr lang="en-US" sz="1200" dirty="0" err="1">
                <a:solidFill>
                  <a:srgbClr val="000000"/>
                </a:solidFill>
                <a:latin typeface="Georgia Pro"/>
              </a:rPr>
              <a:t>Estas</a:t>
            </a:r>
            <a:r>
              <a:rPr lang="en-US" sz="1200" dirty="0">
                <a:solidFill>
                  <a:srgbClr val="000000"/>
                </a:solidFill>
                <a:latin typeface="Georgia Pro"/>
              </a:rPr>
              <a:t> son las </a:t>
            </a:r>
            <a:r>
              <a:rPr lang="en-US" sz="1200" dirty="0" err="1">
                <a:solidFill>
                  <a:srgbClr val="000000"/>
                </a:solidFill>
                <a:latin typeface="Georgia Pro"/>
              </a:rPr>
              <a:t>cosas</a:t>
            </a:r>
            <a:r>
              <a:rPr lang="en-US" sz="1200" dirty="0">
                <a:solidFill>
                  <a:srgbClr val="000000"/>
                </a:solidFill>
                <a:latin typeface="Georgia Pro"/>
              </a:rPr>
              <a:t> que </a:t>
            </a:r>
            <a:r>
              <a:rPr lang="en-US" sz="1200" dirty="0" err="1">
                <a:solidFill>
                  <a:srgbClr val="000000"/>
                </a:solidFill>
                <a:latin typeface="Georgia Pro"/>
              </a:rPr>
              <a:t>debe</a:t>
            </a:r>
            <a:r>
              <a:rPr lang="en-US" sz="1200" dirty="0">
                <a:solidFill>
                  <a:srgbClr val="000000"/>
                </a:solidFill>
                <a:latin typeface="Georgia Pro"/>
              </a:rPr>
              <a:t> </a:t>
            </a:r>
            <a:r>
              <a:rPr lang="en-US" sz="1200" dirty="0" err="1">
                <a:solidFill>
                  <a:srgbClr val="000000"/>
                </a:solidFill>
                <a:latin typeface="Georgia Pro"/>
              </a:rPr>
              <a:t>pagar</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comprador:</a:t>
            </a:r>
          </a:p>
          <a:p>
            <a:pPr algn="just">
              <a:lnSpc>
                <a:spcPts val="1660"/>
              </a:lnSpc>
            </a:pPr>
            <a:endParaRPr lang="en-US" sz="1200" dirty="0">
              <a:solidFill>
                <a:srgbClr val="000000"/>
              </a:solidFill>
              <a:latin typeface="Georgia Pro"/>
            </a:endParaRPr>
          </a:p>
          <a:p>
            <a:pPr marL="166998" lvl="1" indent="-83499" algn="just">
              <a:lnSpc>
                <a:spcPts val="1660"/>
              </a:lnSpc>
              <a:buFont typeface="Arial"/>
              <a:buChar char="•"/>
            </a:pPr>
            <a:r>
              <a:rPr lang="en-US" sz="1200" dirty="0" err="1">
                <a:solidFill>
                  <a:srgbClr val="000000"/>
                </a:solidFill>
                <a:latin typeface="Georgia Pro"/>
              </a:rPr>
              <a:t>Inspección</a:t>
            </a:r>
            <a:r>
              <a:rPr lang="en-US" sz="1200" dirty="0">
                <a:solidFill>
                  <a:srgbClr val="000000"/>
                </a:solidFill>
                <a:latin typeface="Georgia Pro"/>
              </a:rPr>
              <a:t> de </a:t>
            </a:r>
            <a:r>
              <a:rPr lang="en-US" sz="1200" dirty="0" err="1">
                <a:solidFill>
                  <a:srgbClr val="000000"/>
                </a:solidFill>
                <a:latin typeface="Georgia Pro"/>
              </a:rPr>
              <a:t>viviendas</a:t>
            </a:r>
            <a:endParaRPr lang="en-US" sz="1200" dirty="0">
              <a:solidFill>
                <a:srgbClr val="000000"/>
              </a:solidFill>
              <a:latin typeface="Georgia Pro"/>
            </a:endParaRPr>
          </a:p>
          <a:p>
            <a:pPr marL="166998" lvl="1" indent="-83499" algn="just">
              <a:lnSpc>
                <a:spcPts val="1660"/>
              </a:lnSpc>
              <a:buFont typeface="Arial"/>
              <a:buChar char="•"/>
            </a:pPr>
            <a:r>
              <a:rPr lang="en-US" sz="1200" dirty="0" err="1">
                <a:solidFill>
                  <a:srgbClr val="000000"/>
                </a:solidFill>
                <a:latin typeface="Georgia Pro"/>
              </a:rPr>
              <a:t>Tasación</a:t>
            </a:r>
            <a:r>
              <a:rPr lang="en-US" sz="1200" dirty="0">
                <a:solidFill>
                  <a:srgbClr val="000000"/>
                </a:solidFill>
                <a:latin typeface="Georgia Pro"/>
              </a:rPr>
              <a:t> de </a:t>
            </a:r>
            <a:r>
              <a:rPr lang="en-US" sz="1200" dirty="0" err="1">
                <a:solidFill>
                  <a:srgbClr val="000000"/>
                </a:solidFill>
                <a:latin typeface="Georgia Pro"/>
              </a:rPr>
              <a:t>inmuebles</a:t>
            </a:r>
            <a:endParaRPr lang="en-US" sz="1200" dirty="0">
              <a:solidFill>
                <a:srgbClr val="000000"/>
              </a:solidFill>
              <a:latin typeface="Georgia Pro"/>
            </a:endParaRPr>
          </a:p>
          <a:p>
            <a:pPr marL="166998" lvl="1" indent="-83499" algn="just">
              <a:lnSpc>
                <a:spcPts val="1660"/>
              </a:lnSpc>
              <a:buFont typeface="Arial"/>
              <a:buChar char="•"/>
            </a:pPr>
            <a:r>
              <a:rPr lang="en-US" sz="1200" dirty="0" err="1">
                <a:solidFill>
                  <a:srgbClr val="000000"/>
                </a:solidFill>
                <a:latin typeface="Georgia Pro"/>
              </a:rPr>
              <a:t>Estudio</a:t>
            </a:r>
            <a:r>
              <a:rPr lang="en-US" sz="1200" dirty="0">
                <a:solidFill>
                  <a:srgbClr val="000000"/>
                </a:solidFill>
                <a:latin typeface="Georgia Pro"/>
              </a:rPr>
              <a:t> de la </a:t>
            </a:r>
            <a:r>
              <a:rPr lang="en-US" sz="1200" dirty="0" err="1">
                <a:solidFill>
                  <a:srgbClr val="000000"/>
                </a:solidFill>
                <a:latin typeface="Georgia Pro"/>
              </a:rPr>
              <a:t>propiedad</a:t>
            </a:r>
            <a:endParaRPr lang="en-US" sz="1200" dirty="0">
              <a:solidFill>
                <a:srgbClr val="000000"/>
              </a:solidFill>
              <a:latin typeface="Georgia Pro"/>
            </a:endParaRPr>
          </a:p>
          <a:p>
            <a:pPr marL="166998" lvl="1" indent="-83499" algn="just">
              <a:lnSpc>
                <a:spcPts val="1660"/>
              </a:lnSpc>
              <a:buFont typeface="Arial"/>
              <a:buChar char="•"/>
            </a:pPr>
            <a:r>
              <a:rPr lang="en-US" sz="1200" dirty="0" err="1">
                <a:solidFill>
                  <a:srgbClr val="000000"/>
                </a:solidFill>
                <a:latin typeface="Georgia Pro"/>
              </a:rPr>
              <a:t>Depósito</a:t>
            </a:r>
            <a:r>
              <a:rPr lang="en-US" sz="1200" dirty="0">
                <a:solidFill>
                  <a:srgbClr val="000000"/>
                </a:solidFill>
                <a:latin typeface="Georgia Pro"/>
              </a:rPr>
              <a:t> (</a:t>
            </a:r>
            <a:r>
              <a:rPr lang="en-US" sz="1200" dirty="0" err="1">
                <a:solidFill>
                  <a:srgbClr val="000000"/>
                </a:solidFill>
                <a:latin typeface="Georgia Pro"/>
              </a:rPr>
              <a:t>pago</a:t>
            </a:r>
            <a:r>
              <a:rPr lang="en-US" sz="1200" dirty="0">
                <a:solidFill>
                  <a:srgbClr val="000000"/>
                </a:solidFill>
                <a:latin typeface="Georgia Pro"/>
              </a:rPr>
              <a:t> </a:t>
            </a:r>
            <a:r>
              <a:rPr lang="en-US" sz="1200" dirty="0" err="1">
                <a:solidFill>
                  <a:srgbClr val="000000"/>
                </a:solidFill>
                <a:latin typeface="Georgia Pro"/>
              </a:rPr>
              <a:t>inicial</a:t>
            </a:r>
            <a:r>
              <a:rPr lang="en-US" sz="1200" dirty="0">
                <a:solidFill>
                  <a:srgbClr val="000000"/>
                </a:solidFill>
                <a:latin typeface="Georgia Pro"/>
              </a:rPr>
              <a:t>)</a:t>
            </a:r>
          </a:p>
          <a:p>
            <a:pPr marL="166998" lvl="1" indent="-83499" algn="just">
              <a:lnSpc>
                <a:spcPts val="1660"/>
              </a:lnSpc>
              <a:buFont typeface="Arial"/>
              <a:buChar char="•"/>
            </a:pPr>
            <a:r>
              <a:rPr lang="en-US" sz="1200" dirty="0">
                <a:solidFill>
                  <a:srgbClr val="000000"/>
                </a:solidFill>
                <a:latin typeface="Georgia Pro"/>
              </a:rPr>
              <a:t>Seguro de </a:t>
            </a:r>
            <a:r>
              <a:rPr lang="en-US" sz="1200" dirty="0" err="1">
                <a:solidFill>
                  <a:srgbClr val="000000"/>
                </a:solidFill>
                <a:latin typeface="Georgia Pro"/>
              </a:rPr>
              <a:t>título</a:t>
            </a:r>
            <a:endParaRPr lang="en-US" sz="1200" dirty="0">
              <a:solidFill>
                <a:srgbClr val="000000"/>
              </a:solidFill>
              <a:latin typeface="Georgia Pro"/>
            </a:endParaRPr>
          </a:p>
          <a:p>
            <a:pPr marL="166998" lvl="1" indent="-83499" algn="just">
              <a:lnSpc>
                <a:spcPts val="1660"/>
              </a:lnSpc>
              <a:buFont typeface="Arial"/>
              <a:buChar char="•"/>
            </a:pPr>
            <a:r>
              <a:rPr lang="en-US" sz="1200" dirty="0">
                <a:solidFill>
                  <a:srgbClr val="000000"/>
                </a:solidFill>
                <a:latin typeface="Georgia Pro"/>
              </a:rPr>
              <a:t>Seguro de </a:t>
            </a:r>
            <a:r>
              <a:rPr lang="en-US" sz="1200" dirty="0" err="1">
                <a:solidFill>
                  <a:srgbClr val="000000"/>
                </a:solidFill>
                <a:latin typeface="Georgia Pro"/>
              </a:rPr>
              <a:t>bienes</a:t>
            </a:r>
            <a:endParaRPr lang="en-US" sz="1200" dirty="0">
              <a:solidFill>
                <a:srgbClr val="000000"/>
              </a:solidFill>
              <a:latin typeface="Georgia Pro"/>
            </a:endParaRPr>
          </a:p>
          <a:p>
            <a:pPr marL="166998" lvl="1" indent="-83499" algn="just">
              <a:lnSpc>
                <a:spcPts val="1660"/>
              </a:lnSpc>
              <a:buFont typeface="Arial"/>
              <a:buChar char="•"/>
            </a:pPr>
            <a:r>
              <a:rPr lang="en-US" sz="1200" dirty="0" err="1">
                <a:solidFill>
                  <a:srgbClr val="000000"/>
                </a:solidFill>
                <a:latin typeface="Georgia Pro"/>
              </a:rPr>
              <a:t>Impuesto</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a:t>
            </a:r>
            <a:r>
              <a:rPr lang="en-US" sz="1200" dirty="0" err="1">
                <a:solidFill>
                  <a:srgbClr val="000000"/>
                </a:solidFill>
                <a:latin typeface="Georgia Pro"/>
              </a:rPr>
              <a:t>transmisiones</a:t>
            </a:r>
            <a:r>
              <a:rPr lang="en-US" sz="1200" dirty="0">
                <a:solidFill>
                  <a:srgbClr val="000000"/>
                </a:solidFill>
                <a:latin typeface="Georgia Pro"/>
              </a:rPr>
              <a:t> </a:t>
            </a:r>
            <a:r>
              <a:rPr lang="en-US" sz="1200" dirty="0" err="1">
                <a:solidFill>
                  <a:srgbClr val="000000"/>
                </a:solidFill>
                <a:latin typeface="Georgia Pro"/>
              </a:rPr>
              <a:t>patrimoniales</a:t>
            </a:r>
            <a:endParaRPr lang="en-US" sz="1200" dirty="0">
              <a:solidFill>
                <a:srgbClr val="000000"/>
              </a:solidFill>
              <a:latin typeface="Georgia Pro"/>
            </a:endParaRPr>
          </a:p>
          <a:p>
            <a:pPr marL="166998" lvl="1" indent="-83499" algn="just">
              <a:lnSpc>
                <a:spcPts val="1660"/>
              </a:lnSpc>
            </a:pPr>
            <a:endParaRPr lang="en-US" sz="1384" dirty="0">
              <a:solidFill>
                <a:srgbClr val="000000"/>
              </a:solidFill>
              <a:latin typeface="Georgia Pro"/>
            </a:endParaRPr>
          </a:p>
        </p:txBody>
      </p:sp>
      <p:sp>
        <p:nvSpPr>
          <p:cNvPr id="3" name="TextBox 3"/>
          <p:cNvSpPr txBox="1"/>
          <p:nvPr/>
        </p:nvSpPr>
        <p:spPr>
          <a:xfrm>
            <a:off x="3994423" y="4517733"/>
            <a:ext cx="3320777" cy="1730667"/>
          </a:xfrm>
          <a:prstGeom prst="rect">
            <a:avLst/>
          </a:prstGeom>
        </p:spPr>
        <p:txBody>
          <a:bodyPr wrap="square" lIns="0" tIns="0" rIns="0" bIns="0" rtlCol="0" anchor="t">
            <a:spAutoFit/>
          </a:bodyPr>
          <a:lstStyle/>
          <a:p>
            <a:pPr marL="166998" lvl="1" indent="-83499" algn="just">
              <a:lnSpc>
                <a:spcPts val="1660"/>
              </a:lnSpc>
              <a:buFont typeface="Arial"/>
              <a:buChar char="•"/>
            </a:pPr>
            <a:r>
              <a:rPr lang="en-US" sz="1200" dirty="0" err="1">
                <a:solidFill>
                  <a:srgbClr val="000000"/>
                </a:solidFill>
                <a:latin typeface="Georgia Pro"/>
              </a:rPr>
              <a:t>Tasas</a:t>
            </a:r>
            <a:r>
              <a:rPr lang="en-US" sz="1200" dirty="0">
                <a:solidFill>
                  <a:srgbClr val="000000"/>
                </a:solidFill>
                <a:latin typeface="Georgia Pro"/>
              </a:rPr>
              <a:t> de </a:t>
            </a:r>
            <a:r>
              <a:rPr lang="en-US" sz="1200" dirty="0" err="1">
                <a:solidFill>
                  <a:srgbClr val="000000"/>
                </a:solidFill>
                <a:latin typeface="Georgia Pro"/>
              </a:rPr>
              <a:t>registro</a:t>
            </a:r>
            <a:r>
              <a:rPr lang="en-US" sz="1200" dirty="0">
                <a:solidFill>
                  <a:srgbClr val="000000"/>
                </a:solidFill>
                <a:latin typeface="Georgia Pro"/>
              </a:rPr>
              <a:t> </a:t>
            </a:r>
            <a:r>
              <a:rPr lang="en-US" sz="1200" dirty="0" err="1">
                <a:solidFill>
                  <a:srgbClr val="000000"/>
                </a:solidFill>
                <a:latin typeface="Georgia Pro"/>
              </a:rPr>
              <a:t>estatales</a:t>
            </a:r>
            <a:endParaRPr lang="en-US" sz="1200" dirty="0">
              <a:solidFill>
                <a:srgbClr val="000000"/>
              </a:solidFill>
              <a:latin typeface="Georgia Pro"/>
            </a:endParaRPr>
          </a:p>
          <a:p>
            <a:pPr marL="166998" lvl="1" indent="-83499" algn="just">
              <a:lnSpc>
                <a:spcPts val="1660"/>
              </a:lnSpc>
              <a:buFont typeface="Arial"/>
              <a:buChar char="•"/>
            </a:pPr>
            <a:r>
              <a:rPr lang="en-US" sz="1200" dirty="0" err="1">
                <a:solidFill>
                  <a:srgbClr val="000000"/>
                </a:solidFill>
                <a:latin typeface="Georgia Pro"/>
              </a:rPr>
              <a:t>Impuestos</a:t>
            </a:r>
            <a:r>
              <a:rPr lang="en-US" sz="1200" dirty="0">
                <a:solidFill>
                  <a:srgbClr val="000000"/>
                </a:solidFill>
                <a:latin typeface="Georgia Pro"/>
              </a:rPr>
              <a:t> </a:t>
            </a:r>
            <a:r>
              <a:rPr lang="en-US" sz="1200" dirty="0" err="1">
                <a:solidFill>
                  <a:srgbClr val="000000"/>
                </a:solidFill>
                <a:latin typeface="Georgia Pro"/>
              </a:rPr>
              <a:t>sobre</a:t>
            </a:r>
            <a:r>
              <a:rPr lang="en-US" sz="1200" dirty="0">
                <a:solidFill>
                  <a:srgbClr val="000000"/>
                </a:solidFill>
                <a:latin typeface="Georgia Pro"/>
              </a:rPr>
              <a:t> la </a:t>
            </a:r>
            <a:r>
              <a:rPr lang="en-US" sz="1200" dirty="0" err="1">
                <a:solidFill>
                  <a:srgbClr val="000000"/>
                </a:solidFill>
                <a:latin typeface="Georgia Pro"/>
              </a:rPr>
              <a:t>propiedad</a:t>
            </a:r>
            <a:r>
              <a:rPr lang="en-US" sz="1200" dirty="0">
                <a:solidFill>
                  <a:srgbClr val="000000"/>
                </a:solidFill>
                <a:latin typeface="Georgia Pro"/>
              </a:rPr>
              <a:t>, </a:t>
            </a:r>
            <a:r>
              <a:rPr lang="en-US" sz="1200" dirty="0" err="1">
                <a:solidFill>
                  <a:srgbClr val="000000"/>
                </a:solidFill>
                <a:latin typeface="Georgia Pro"/>
              </a:rPr>
              <a:t>servicios</a:t>
            </a:r>
            <a:r>
              <a:rPr lang="en-US" sz="1200" dirty="0">
                <a:solidFill>
                  <a:srgbClr val="000000"/>
                </a:solidFill>
                <a:latin typeface="Georgia Pro"/>
              </a:rPr>
              <a:t> </a:t>
            </a:r>
            <a:r>
              <a:rPr lang="en-US" sz="1200" dirty="0" err="1">
                <a:solidFill>
                  <a:srgbClr val="000000"/>
                </a:solidFill>
                <a:latin typeface="Georgia Pro"/>
              </a:rPr>
              <a:t>públicos</a:t>
            </a:r>
            <a:r>
              <a:rPr lang="en-US" sz="1200" dirty="0">
                <a:solidFill>
                  <a:srgbClr val="000000"/>
                </a:solidFill>
                <a:latin typeface="Georgia Pro"/>
              </a:rPr>
              <a:t> y </a:t>
            </a:r>
            <a:r>
              <a:rPr lang="en-US" sz="1200" dirty="0" err="1">
                <a:solidFill>
                  <a:srgbClr val="000000"/>
                </a:solidFill>
                <a:latin typeface="Georgia Pro"/>
              </a:rPr>
              <a:t>cuotas</a:t>
            </a:r>
            <a:r>
              <a:rPr lang="en-US" sz="1200" dirty="0">
                <a:solidFill>
                  <a:srgbClr val="000000"/>
                </a:solidFill>
                <a:latin typeface="Georgia Pro"/>
              </a:rPr>
              <a:t> de </a:t>
            </a:r>
            <a:r>
              <a:rPr lang="en-US" sz="1200" dirty="0" err="1">
                <a:solidFill>
                  <a:srgbClr val="000000"/>
                </a:solidFill>
                <a:latin typeface="Georgia Pro"/>
              </a:rPr>
              <a:t>condominio</a:t>
            </a:r>
            <a:endParaRPr lang="en-US" sz="1200" dirty="0">
              <a:solidFill>
                <a:srgbClr val="000000"/>
              </a:solidFill>
              <a:latin typeface="Georgia Pro"/>
            </a:endParaRPr>
          </a:p>
          <a:p>
            <a:pPr marL="166998" lvl="1" indent="-83499" algn="just">
              <a:lnSpc>
                <a:spcPts val="1660"/>
              </a:lnSpc>
              <a:buFont typeface="Arial"/>
              <a:buChar char="•"/>
            </a:pPr>
            <a:r>
              <a:rPr lang="en-US" sz="1200" dirty="0">
                <a:solidFill>
                  <a:srgbClr val="000000"/>
                </a:solidFill>
                <a:latin typeface="Georgia Pro"/>
              </a:rPr>
              <a:t>Seguro de </a:t>
            </a:r>
            <a:r>
              <a:rPr lang="en-US" sz="1200" dirty="0" err="1">
                <a:solidFill>
                  <a:srgbClr val="000000"/>
                </a:solidFill>
                <a:latin typeface="Georgia Pro"/>
              </a:rPr>
              <a:t>impago</a:t>
            </a:r>
            <a:r>
              <a:rPr lang="en-US" sz="1200" dirty="0">
                <a:solidFill>
                  <a:srgbClr val="000000"/>
                </a:solidFill>
                <a:latin typeface="Georgia Pro"/>
              </a:rPr>
              <a:t> </a:t>
            </a:r>
            <a:r>
              <a:rPr lang="en-US" sz="1200" dirty="0" err="1">
                <a:solidFill>
                  <a:srgbClr val="000000"/>
                </a:solidFill>
                <a:latin typeface="Georgia Pro"/>
              </a:rPr>
              <a:t>hipotecario</a:t>
            </a:r>
            <a:endParaRPr lang="en-US" sz="1200" dirty="0">
              <a:solidFill>
                <a:srgbClr val="000000"/>
              </a:solidFill>
              <a:latin typeface="Georgia Pro"/>
            </a:endParaRPr>
          </a:p>
          <a:p>
            <a:pPr marL="166998" lvl="1" indent="-83499" algn="just">
              <a:lnSpc>
                <a:spcPts val="1660"/>
              </a:lnSpc>
              <a:buFont typeface="Arial"/>
              <a:buChar char="•"/>
            </a:pPr>
            <a:r>
              <a:rPr lang="en-US" sz="1200" dirty="0" err="1">
                <a:solidFill>
                  <a:srgbClr val="000000"/>
                </a:solidFill>
                <a:latin typeface="Georgia Pro"/>
              </a:rPr>
              <a:t>Gastos</a:t>
            </a:r>
            <a:r>
              <a:rPr lang="en-US" sz="1200" dirty="0">
                <a:solidFill>
                  <a:srgbClr val="000000"/>
                </a:solidFill>
                <a:latin typeface="Georgia Pro"/>
              </a:rPr>
              <a:t> de custodia</a:t>
            </a:r>
          </a:p>
          <a:p>
            <a:pPr marL="166998" lvl="1" indent="-83499" algn="just">
              <a:lnSpc>
                <a:spcPts val="1660"/>
              </a:lnSpc>
              <a:buFont typeface="Arial"/>
              <a:buChar char="•"/>
            </a:pPr>
            <a:r>
              <a:rPr lang="en-US" sz="1200" dirty="0" err="1">
                <a:solidFill>
                  <a:srgbClr val="000000"/>
                </a:solidFill>
                <a:latin typeface="Georgia Pro"/>
              </a:rPr>
              <a:t>Honorarios</a:t>
            </a:r>
            <a:r>
              <a:rPr lang="en-US" sz="1200" dirty="0">
                <a:solidFill>
                  <a:srgbClr val="000000"/>
                </a:solidFill>
                <a:latin typeface="Georgia Pro"/>
              </a:rPr>
              <a:t> de abogados y </a:t>
            </a:r>
            <a:r>
              <a:rPr lang="en-US" sz="1200" dirty="0" err="1">
                <a:solidFill>
                  <a:srgbClr val="000000"/>
                </a:solidFill>
                <a:latin typeface="Georgia Pro"/>
              </a:rPr>
              <a:t>desembolsos</a:t>
            </a:r>
            <a:endParaRPr lang="en-US" sz="1200" dirty="0">
              <a:solidFill>
                <a:srgbClr val="000000"/>
              </a:solidFill>
              <a:latin typeface="Georgia Pro"/>
            </a:endParaRPr>
          </a:p>
          <a:p>
            <a:pPr marL="166998" lvl="1" indent="-83499" algn="just">
              <a:lnSpc>
                <a:spcPts val="1660"/>
              </a:lnSpc>
              <a:buFont typeface="Arial"/>
              <a:buChar char="•"/>
            </a:pPr>
            <a:r>
              <a:rPr lang="en-US" sz="1200" dirty="0" err="1">
                <a:solidFill>
                  <a:srgbClr val="000000"/>
                </a:solidFill>
                <a:latin typeface="Georgia Pro"/>
              </a:rPr>
              <a:t>Garantías</a:t>
            </a:r>
            <a:r>
              <a:rPr lang="en-US" sz="1200" dirty="0">
                <a:solidFill>
                  <a:srgbClr val="000000"/>
                </a:solidFill>
                <a:latin typeface="Georgia Pro"/>
              </a:rPr>
              <a:t> de </a:t>
            </a:r>
            <a:r>
              <a:rPr lang="en-US" sz="1200" dirty="0" err="1">
                <a:solidFill>
                  <a:srgbClr val="000000"/>
                </a:solidFill>
                <a:latin typeface="Georgia Pro"/>
              </a:rPr>
              <a:t>vivienda</a:t>
            </a:r>
            <a:r>
              <a:rPr lang="en-US" sz="1200" dirty="0">
                <a:solidFill>
                  <a:srgbClr val="000000"/>
                </a:solidFill>
                <a:latin typeface="Georgia Pro"/>
              </a:rPr>
              <a:t> </a:t>
            </a:r>
            <a:r>
              <a:rPr lang="en-US" sz="1200" dirty="0" err="1">
                <a:solidFill>
                  <a:srgbClr val="000000"/>
                </a:solidFill>
                <a:latin typeface="Georgia Pro"/>
              </a:rPr>
              <a:t>nueva</a:t>
            </a:r>
            <a:endParaRPr lang="en-US" sz="1200" dirty="0">
              <a:solidFill>
                <a:srgbClr val="000000"/>
              </a:solidFill>
              <a:latin typeface="Georgia Pro"/>
            </a:endParaRPr>
          </a:p>
          <a:p>
            <a:pPr marL="166998" lvl="1" indent="-83499" algn="just">
              <a:lnSpc>
                <a:spcPts val="1660"/>
              </a:lnSpc>
              <a:buFont typeface="Arial"/>
              <a:buChar char="•"/>
            </a:pPr>
            <a:r>
              <a:rPr lang="en-US" sz="1200" dirty="0" err="1">
                <a:solidFill>
                  <a:srgbClr val="000000"/>
                </a:solidFill>
                <a:latin typeface="Georgia Pro"/>
              </a:rPr>
              <a:t>Gastos</a:t>
            </a:r>
            <a:r>
              <a:rPr lang="en-US" sz="1200" dirty="0">
                <a:solidFill>
                  <a:srgbClr val="000000"/>
                </a:solidFill>
                <a:latin typeface="Georgia Pro"/>
              </a:rPr>
              <a:t> de </a:t>
            </a:r>
            <a:r>
              <a:rPr lang="en-US" sz="1200" dirty="0" err="1">
                <a:solidFill>
                  <a:srgbClr val="000000"/>
                </a:solidFill>
                <a:latin typeface="Georgia Pro"/>
              </a:rPr>
              <a:t>mudanza</a:t>
            </a:r>
            <a:endParaRPr lang="en-US" sz="1384" dirty="0">
              <a:solidFill>
                <a:srgbClr val="000000"/>
              </a:solidFill>
              <a:latin typeface="Georgia Pro"/>
            </a:endParaRPr>
          </a:p>
        </p:txBody>
      </p:sp>
      <p:sp>
        <p:nvSpPr>
          <p:cNvPr id="4" name="TextBox 4"/>
          <p:cNvSpPr txBox="1"/>
          <p:nvPr/>
        </p:nvSpPr>
        <p:spPr>
          <a:xfrm>
            <a:off x="852601" y="6297645"/>
            <a:ext cx="6067197" cy="1486141"/>
          </a:xfrm>
          <a:prstGeom prst="rect">
            <a:avLst/>
          </a:prstGeom>
        </p:spPr>
        <p:txBody>
          <a:bodyPr lIns="0" tIns="0" rIns="0" bIns="0" rtlCol="0" anchor="t">
            <a:spAutoFit/>
          </a:bodyPr>
          <a:lstStyle/>
          <a:p>
            <a:pPr algn="just">
              <a:lnSpc>
                <a:spcPts val="1660"/>
              </a:lnSpc>
            </a:pPr>
            <a:r>
              <a:rPr lang="en-US" sz="1384" dirty="0">
                <a:solidFill>
                  <a:srgbClr val="1E1F21"/>
                </a:solidFill>
                <a:latin typeface="Georgia Pro"/>
              </a:rPr>
              <a:t>Si </a:t>
            </a:r>
            <a:r>
              <a:rPr lang="en-US" sz="1384" dirty="0" err="1">
                <a:solidFill>
                  <a:srgbClr val="1E1F21"/>
                </a:solidFill>
                <a:latin typeface="Georgia Pro"/>
              </a:rPr>
              <a:t>contratas</a:t>
            </a:r>
            <a:r>
              <a:rPr lang="en-US" sz="1384" dirty="0">
                <a:solidFill>
                  <a:srgbClr val="1E1F21"/>
                </a:solidFill>
                <a:latin typeface="Georgia Pro"/>
              </a:rPr>
              <a:t> a un </a:t>
            </a:r>
            <a:r>
              <a:rPr lang="en-US" sz="1384" dirty="0" err="1">
                <a:solidFill>
                  <a:srgbClr val="1E1F21"/>
                </a:solidFill>
                <a:latin typeface="Georgia Pro"/>
              </a:rPr>
              <a:t>agente</a:t>
            </a:r>
            <a:r>
              <a:rPr lang="en-US" sz="1384" dirty="0">
                <a:solidFill>
                  <a:srgbClr val="1E1F21"/>
                </a:solidFill>
                <a:latin typeface="Georgia Pro"/>
              </a:rPr>
              <a:t> para que </a:t>
            </a:r>
            <a:r>
              <a:rPr lang="en-US" sz="1384" dirty="0" err="1">
                <a:solidFill>
                  <a:srgbClr val="1E1F21"/>
                </a:solidFill>
                <a:latin typeface="Georgia Pro"/>
              </a:rPr>
              <a:t>te</a:t>
            </a:r>
            <a:r>
              <a:rPr lang="en-US" sz="1384" dirty="0">
                <a:solidFill>
                  <a:srgbClr val="1E1F21"/>
                </a:solidFill>
                <a:latin typeface="Georgia Pro"/>
              </a:rPr>
              <a:t> </a:t>
            </a:r>
            <a:r>
              <a:rPr lang="en-US" sz="1384" dirty="0" err="1">
                <a:solidFill>
                  <a:srgbClr val="1E1F21"/>
                </a:solidFill>
                <a:latin typeface="Georgia Pro"/>
              </a:rPr>
              <a:t>represente</a:t>
            </a:r>
            <a:r>
              <a:rPr lang="en-US" sz="1384" dirty="0">
                <a:solidFill>
                  <a:srgbClr val="1E1F21"/>
                </a:solidFill>
                <a:latin typeface="Georgia Pro"/>
              </a:rPr>
              <a:t> a </a:t>
            </a:r>
            <a:r>
              <a:rPr lang="en-US" sz="1384" dirty="0" err="1">
                <a:solidFill>
                  <a:srgbClr val="1E1F21"/>
                </a:solidFill>
                <a:latin typeface="Georgia Pro"/>
              </a:rPr>
              <a:t>ti</a:t>
            </a:r>
            <a:r>
              <a:rPr lang="en-US" sz="1384" dirty="0">
                <a:solidFill>
                  <a:srgbClr val="1E1F21"/>
                </a:solidFill>
                <a:latin typeface="Georgia Pro"/>
              </a:rPr>
              <a:t> y a </a:t>
            </a:r>
            <a:r>
              <a:rPr lang="en-US" sz="1384" dirty="0" err="1">
                <a:solidFill>
                  <a:srgbClr val="1E1F21"/>
                </a:solidFill>
                <a:latin typeface="Georgia Pro"/>
              </a:rPr>
              <a:t>tus</a:t>
            </a:r>
            <a:r>
              <a:rPr lang="en-US" sz="1384" dirty="0">
                <a:solidFill>
                  <a:srgbClr val="1E1F21"/>
                </a:solidFill>
                <a:latin typeface="Georgia Pro"/>
              </a:rPr>
              <a:t> </a:t>
            </a:r>
            <a:r>
              <a:rPr lang="en-US" sz="1384" dirty="0" err="1">
                <a:solidFill>
                  <a:srgbClr val="1E1F21"/>
                </a:solidFill>
                <a:latin typeface="Georgia Pro"/>
              </a:rPr>
              <a:t>intereses</a:t>
            </a:r>
            <a:r>
              <a:rPr lang="en-US" sz="1384" dirty="0">
                <a:solidFill>
                  <a:srgbClr val="1E1F21"/>
                </a:solidFill>
                <a:latin typeface="Georgia Pro"/>
              </a:rPr>
              <a:t>, </a:t>
            </a:r>
            <a:r>
              <a:rPr lang="en-US" sz="1384" dirty="0" err="1">
                <a:solidFill>
                  <a:srgbClr val="1E1F21"/>
                </a:solidFill>
                <a:latin typeface="Georgia Pro"/>
              </a:rPr>
              <a:t>suele</a:t>
            </a:r>
            <a:r>
              <a:rPr lang="en-US" sz="1384" dirty="0">
                <a:solidFill>
                  <a:srgbClr val="1E1F21"/>
                </a:solidFill>
                <a:latin typeface="Georgia Pro"/>
              </a:rPr>
              <a:t> </a:t>
            </a:r>
            <a:r>
              <a:rPr lang="en-US" sz="1384" dirty="0" err="1">
                <a:solidFill>
                  <a:srgbClr val="1E1F21"/>
                </a:solidFill>
                <a:latin typeface="Georgia Pro"/>
              </a:rPr>
              <a:t>denominarse</a:t>
            </a:r>
            <a:r>
              <a:rPr lang="en-US" sz="1384" dirty="0">
                <a:solidFill>
                  <a:srgbClr val="1E1F21"/>
                </a:solidFill>
                <a:latin typeface="Georgia Pro"/>
              </a:rPr>
              <a:t> </a:t>
            </a:r>
            <a:r>
              <a:rPr lang="en-US" sz="1384" dirty="0" err="1">
                <a:solidFill>
                  <a:srgbClr val="1E1F21"/>
                </a:solidFill>
                <a:latin typeface="Georgia Pro"/>
              </a:rPr>
              <a:t>agente</a:t>
            </a:r>
            <a:r>
              <a:rPr lang="en-US" sz="1384" dirty="0">
                <a:solidFill>
                  <a:srgbClr val="1E1F21"/>
                </a:solidFill>
                <a:latin typeface="Georgia Pro"/>
              </a:rPr>
              <a:t> del comprador. En </a:t>
            </a:r>
            <a:r>
              <a:rPr lang="en-US" sz="1384" dirty="0" err="1">
                <a:solidFill>
                  <a:srgbClr val="1E1F21"/>
                </a:solidFill>
                <a:latin typeface="Georgia Pro"/>
              </a:rPr>
              <a:t>este</a:t>
            </a:r>
            <a:r>
              <a:rPr lang="en-US" sz="1384" dirty="0">
                <a:solidFill>
                  <a:srgbClr val="1E1F21"/>
                </a:solidFill>
                <a:latin typeface="Georgia Pro"/>
              </a:rPr>
              <a:t> </a:t>
            </a:r>
            <a:r>
              <a:rPr lang="en-US" sz="1384" dirty="0" err="1">
                <a:solidFill>
                  <a:srgbClr val="1E1F21"/>
                </a:solidFill>
                <a:latin typeface="Georgia Pro"/>
              </a:rPr>
              <a:t>caso</a:t>
            </a:r>
            <a:r>
              <a:rPr lang="en-US" sz="1384" dirty="0">
                <a:solidFill>
                  <a:srgbClr val="1E1F21"/>
                </a:solidFill>
                <a:latin typeface="Georgia Pro"/>
              </a:rPr>
              <a:t>, </a:t>
            </a:r>
            <a:r>
              <a:rPr lang="en-US" sz="1384" dirty="0" err="1">
                <a:solidFill>
                  <a:srgbClr val="1E1F21"/>
                </a:solidFill>
                <a:latin typeface="Georgia Pro"/>
              </a:rPr>
              <a:t>tú</a:t>
            </a:r>
            <a:r>
              <a:rPr lang="en-US" sz="1384" dirty="0">
                <a:solidFill>
                  <a:srgbClr val="1E1F21"/>
                </a:solidFill>
                <a:latin typeface="Georgia Pro"/>
              </a:rPr>
              <a:t> </a:t>
            </a:r>
            <a:r>
              <a:rPr lang="en-US" sz="1384" dirty="0" err="1">
                <a:solidFill>
                  <a:srgbClr val="1E1F21"/>
                </a:solidFill>
                <a:latin typeface="Georgia Pro"/>
              </a:rPr>
              <a:t>serías</a:t>
            </a:r>
            <a:r>
              <a:rPr lang="en-US" sz="1384" dirty="0">
                <a:solidFill>
                  <a:srgbClr val="1E1F21"/>
                </a:solidFill>
                <a:latin typeface="Georgia Pro"/>
              </a:rPr>
              <a:t> </a:t>
            </a:r>
            <a:r>
              <a:rPr lang="en-US" sz="1384" dirty="0" err="1">
                <a:solidFill>
                  <a:srgbClr val="1E1F21"/>
                </a:solidFill>
                <a:latin typeface="Georgia Pro"/>
              </a:rPr>
              <a:t>responsable</a:t>
            </a:r>
            <a:r>
              <a:rPr lang="en-US" sz="1384" dirty="0">
                <a:solidFill>
                  <a:srgbClr val="1E1F21"/>
                </a:solidFill>
                <a:latin typeface="Georgia Pro"/>
              </a:rPr>
              <a:t> de que </a:t>
            </a:r>
            <a:r>
              <a:rPr lang="en-US" sz="1384" dirty="0" err="1">
                <a:solidFill>
                  <a:srgbClr val="1E1F21"/>
                </a:solidFill>
                <a:latin typeface="Georgia Pro"/>
              </a:rPr>
              <a:t>tu</a:t>
            </a:r>
            <a:r>
              <a:rPr lang="en-US" sz="1384" dirty="0">
                <a:solidFill>
                  <a:srgbClr val="1E1F21"/>
                </a:solidFill>
                <a:latin typeface="Georgia Pro"/>
              </a:rPr>
              <a:t> </a:t>
            </a:r>
            <a:r>
              <a:rPr lang="en-US" sz="1384" dirty="0" err="1">
                <a:solidFill>
                  <a:srgbClr val="1E1F21"/>
                </a:solidFill>
                <a:latin typeface="Georgia Pro"/>
              </a:rPr>
              <a:t>agente</a:t>
            </a:r>
            <a:r>
              <a:rPr lang="en-US" sz="1384" dirty="0">
                <a:solidFill>
                  <a:srgbClr val="1E1F21"/>
                </a:solidFill>
                <a:latin typeface="Georgia Pro"/>
              </a:rPr>
              <a:t> </a:t>
            </a:r>
            <a:r>
              <a:rPr lang="en-US" sz="1384" dirty="0" err="1">
                <a:solidFill>
                  <a:srgbClr val="1E1F21"/>
                </a:solidFill>
                <a:latin typeface="Georgia Pro"/>
              </a:rPr>
              <a:t>cobrara</a:t>
            </a:r>
            <a:r>
              <a:rPr lang="en-US" sz="1384" dirty="0">
                <a:solidFill>
                  <a:srgbClr val="1E1F21"/>
                </a:solidFill>
                <a:latin typeface="Georgia Pro"/>
              </a:rPr>
              <a:t> sus </a:t>
            </a:r>
            <a:r>
              <a:rPr lang="en-US" sz="1384" dirty="0" err="1">
                <a:solidFill>
                  <a:srgbClr val="1E1F21"/>
                </a:solidFill>
                <a:latin typeface="Georgia Pro"/>
              </a:rPr>
              <a:t>honorarios</a:t>
            </a:r>
            <a:r>
              <a:rPr lang="en-US" sz="1384" dirty="0">
                <a:solidFill>
                  <a:srgbClr val="1E1F21"/>
                </a:solidFill>
                <a:latin typeface="Georgia Pro"/>
              </a:rPr>
              <a:t>. </a:t>
            </a:r>
            <a:r>
              <a:rPr lang="en-US" sz="1384" dirty="0" err="1">
                <a:solidFill>
                  <a:srgbClr val="1E1F21"/>
                </a:solidFill>
                <a:latin typeface="Georgia Pro"/>
              </a:rPr>
              <a:t>Esto</a:t>
            </a:r>
            <a:r>
              <a:rPr lang="en-US" sz="1384" dirty="0">
                <a:solidFill>
                  <a:srgbClr val="1E1F21"/>
                </a:solidFill>
                <a:latin typeface="Georgia Pro"/>
              </a:rPr>
              <a:t> no </a:t>
            </a:r>
            <a:r>
              <a:rPr lang="en-US" sz="1384" dirty="0" err="1">
                <a:solidFill>
                  <a:srgbClr val="1E1F21"/>
                </a:solidFill>
                <a:latin typeface="Georgia Pro"/>
              </a:rPr>
              <a:t>significa</a:t>
            </a:r>
            <a:r>
              <a:rPr lang="en-US" sz="1384" dirty="0">
                <a:solidFill>
                  <a:srgbClr val="1E1F21"/>
                </a:solidFill>
                <a:latin typeface="Georgia Pro"/>
              </a:rPr>
              <a:t> </a:t>
            </a:r>
            <a:r>
              <a:rPr lang="en-US" sz="1384" dirty="0" err="1">
                <a:solidFill>
                  <a:srgbClr val="1E1F21"/>
                </a:solidFill>
                <a:latin typeface="Georgia Pro"/>
              </a:rPr>
              <a:t>necesariamente</a:t>
            </a:r>
            <a:r>
              <a:rPr lang="en-US" sz="1384" dirty="0">
                <a:solidFill>
                  <a:srgbClr val="1E1F21"/>
                </a:solidFill>
                <a:latin typeface="Georgia Pro"/>
              </a:rPr>
              <a:t> que le </a:t>
            </a:r>
            <a:r>
              <a:rPr lang="en-US" sz="1384" dirty="0" err="1">
                <a:solidFill>
                  <a:srgbClr val="1E1F21"/>
                </a:solidFill>
                <a:latin typeface="Georgia Pro"/>
              </a:rPr>
              <a:t>hagas</a:t>
            </a:r>
            <a:r>
              <a:rPr lang="en-US" sz="1384" dirty="0">
                <a:solidFill>
                  <a:srgbClr val="1E1F21"/>
                </a:solidFill>
                <a:latin typeface="Georgia Pro"/>
              </a:rPr>
              <a:t> un cheque </a:t>
            </a:r>
            <a:r>
              <a:rPr lang="en-US" sz="1384" dirty="0" err="1">
                <a:solidFill>
                  <a:srgbClr val="1E1F21"/>
                </a:solidFill>
                <a:latin typeface="Georgia Pro"/>
              </a:rPr>
              <a:t>directamente</a:t>
            </a:r>
            <a:r>
              <a:rPr lang="en-US" sz="1384" dirty="0">
                <a:solidFill>
                  <a:srgbClr val="1E1F21"/>
                </a:solidFill>
                <a:latin typeface="Georgia Pro"/>
              </a:rPr>
              <a:t> a </a:t>
            </a:r>
            <a:r>
              <a:rPr lang="en-US" sz="1384" dirty="0" err="1">
                <a:solidFill>
                  <a:srgbClr val="1E1F21"/>
                </a:solidFill>
                <a:latin typeface="Georgia Pro"/>
              </a:rPr>
              <a:t>tu</a:t>
            </a:r>
            <a:r>
              <a:rPr lang="en-US" sz="1384" dirty="0">
                <a:solidFill>
                  <a:srgbClr val="1E1F21"/>
                </a:solidFill>
                <a:latin typeface="Georgia Pro"/>
              </a:rPr>
              <a:t> </a:t>
            </a:r>
            <a:r>
              <a:rPr lang="en-US" sz="1384" dirty="0" err="1">
                <a:solidFill>
                  <a:srgbClr val="1E1F21"/>
                </a:solidFill>
                <a:latin typeface="Georgia Pro"/>
              </a:rPr>
              <a:t>agente</a:t>
            </a:r>
            <a:r>
              <a:rPr lang="en-US" sz="1384" dirty="0">
                <a:solidFill>
                  <a:srgbClr val="1E1F21"/>
                </a:solidFill>
                <a:latin typeface="Georgia Pro"/>
              </a:rPr>
              <a:t>, </a:t>
            </a:r>
            <a:r>
              <a:rPr lang="en-US" sz="1384" dirty="0" err="1">
                <a:solidFill>
                  <a:srgbClr val="1E1F21"/>
                </a:solidFill>
                <a:latin typeface="Georgia Pro"/>
              </a:rPr>
              <a:t>aunque</a:t>
            </a:r>
            <a:r>
              <a:rPr lang="en-US" sz="1384" dirty="0">
                <a:solidFill>
                  <a:srgbClr val="1E1F21"/>
                </a:solidFill>
                <a:latin typeface="Georgia Pro"/>
              </a:rPr>
              <a:t> es </a:t>
            </a:r>
            <a:r>
              <a:rPr lang="en-US" sz="1384" dirty="0" err="1">
                <a:solidFill>
                  <a:srgbClr val="1E1F21"/>
                </a:solidFill>
                <a:latin typeface="Georgia Pro"/>
              </a:rPr>
              <a:t>una</a:t>
            </a:r>
            <a:r>
              <a:rPr lang="en-US" sz="1384" dirty="0">
                <a:solidFill>
                  <a:srgbClr val="1E1F21"/>
                </a:solidFill>
                <a:latin typeface="Georgia Pro"/>
              </a:rPr>
              <a:t> </a:t>
            </a:r>
            <a:r>
              <a:rPr lang="en-US" sz="1384" dirty="0" err="1">
                <a:solidFill>
                  <a:srgbClr val="1E1F21"/>
                </a:solidFill>
                <a:latin typeface="Georgia Pro"/>
              </a:rPr>
              <a:t>opción</a:t>
            </a:r>
            <a:r>
              <a:rPr lang="en-US" sz="1384" dirty="0">
                <a:solidFill>
                  <a:srgbClr val="1E1F21"/>
                </a:solidFill>
                <a:latin typeface="Georgia Pro"/>
              </a:rPr>
              <a:t>. </a:t>
            </a:r>
            <a:r>
              <a:rPr lang="en-US" sz="1384" dirty="0" err="1">
                <a:solidFill>
                  <a:srgbClr val="1E1F21"/>
                </a:solidFill>
                <a:latin typeface="Georgia Pro"/>
              </a:rPr>
              <a:t>Normalmente</a:t>
            </a:r>
            <a:r>
              <a:rPr lang="en-US" sz="1384" dirty="0">
                <a:solidFill>
                  <a:srgbClr val="1E1F21"/>
                </a:solidFill>
                <a:latin typeface="Georgia Pro"/>
              </a:rPr>
              <a:t>, se </a:t>
            </a:r>
            <a:r>
              <a:rPr lang="en-US" sz="1384" dirty="0" err="1">
                <a:solidFill>
                  <a:srgbClr val="1E1F21"/>
                </a:solidFill>
                <a:latin typeface="Georgia Pro"/>
              </a:rPr>
              <a:t>puede</a:t>
            </a:r>
            <a:r>
              <a:rPr lang="en-US" sz="1384" dirty="0">
                <a:solidFill>
                  <a:srgbClr val="1E1F21"/>
                </a:solidFill>
                <a:latin typeface="Georgia Pro"/>
              </a:rPr>
              <a:t> </a:t>
            </a:r>
            <a:r>
              <a:rPr lang="en-US" sz="1384" dirty="0" err="1">
                <a:solidFill>
                  <a:srgbClr val="1E1F21"/>
                </a:solidFill>
                <a:latin typeface="Georgia Pro"/>
              </a:rPr>
              <a:t>trabajar</a:t>
            </a:r>
            <a:r>
              <a:rPr lang="en-US" sz="1384" dirty="0">
                <a:solidFill>
                  <a:srgbClr val="1E1F21"/>
                </a:solidFill>
                <a:latin typeface="Georgia Pro"/>
              </a:rPr>
              <a:t> y </a:t>
            </a:r>
            <a:r>
              <a:rPr lang="en-US" sz="1384" dirty="0" err="1">
                <a:solidFill>
                  <a:srgbClr val="1E1F21"/>
                </a:solidFill>
                <a:latin typeface="Georgia Pro"/>
              </a:rPr>
              <a:t>negociar</a:t>
            </a:r>
            <a:r>
              <a:rPr lang="en-US" sz="1384" dirty="0">
                <a:solidFill>
                  <a:srgbClr val="1E1F21"/>
                </a:solidFill>
                <a:latin typeface="Georgia Pro"/>
              </a:rPr>
              <a:t> al </a:t>
            </a:r>
            <a:r>
              <a:rPr lang="en-US" sz="1384" dirty="0" err="1">
                <a:solidFill>
                  <a:srgbClr val="1E1F21"/>
                </a:solidFill>
                <a:latin typeface="Georgia Pro"/>
              </a:rPr>
              <a:t>presentar</a:t>
            </a:r>
            <a:r>
              <a:rPr lang="en-US" sz="1384" dirty="0">
                <a:solidFill>
                  <a:srgbClr val="1E1F21"/>
                </a:solidFill>
                <a:latin typeface="Georgia Pro"/>
              </a:rPr>
              <a:t> la </a:t>
            </a:r>
            <a:r>
              <a:rPr lang="en-US" sz="1384" dirty="0" err="1">
                <a:solidFill>
                  <a:srgbClr val="1E1F21"/>
                </a:solidFill>
                <a:latin typeface="Georgia Pro"/>
              </a:rPr>
              <a:t>oferta</a:t>
            </a:r>
            <a:r>
              <a:rPr lang="en-US" sz="1384" dirty="0">
                <a:solidFill>
                  <a:srgbClr val="1E1F21"/>
                </a:solidFill>
                <a:latin typeface="Georgia Pro"/>
              </a:rPr>
              <a:t> al </a:t>
            </a:r>
            <a:r>
              <a:rPr lang="en-US" sz="1384" dirty="0" err="1">
                <a:solidFill>
                  <a:srgbClr val="1E1F21"/>
                </a:solidFill>
                <a:latin typeface="Georgia Pro"/>
              </a:rPr>
              <a:t>vendedor</a:t>
            </a:r>
            <a:r>
              <a:rPr lang="en-US" sz="1384" dirty="0">
                <a:solidFill>
                  <a:srgbClr val="1E1F21"/>
                </a:solidFill>
                <a:latin typeface="Georgia Pro"/>
              </a:rPr>
              <a:t>. Como es algo que </a:t>
            </a:r>
            <a:r>
              <a:rPr lang="en-US" sz="1384" dirty="0" err="1">
                <a:solidFill>
                  <a:srgbClr val="1E1F21"/>
                </a:solidFill>
                <a:latin typeface="Georgia Pro"/>
              </a:rPr>
              <a:t>depende</a:t>
            </a:r>
            <a:r>
              <a:rPr lang="en-US" sz="1384" dirty="0">
                <a:solidFill>
                  <a:srgbClr val="1E1F21"/>
                </a:solidFill>
                <a:latin typeface="Georgia Pro"/>
              </a:rPr>
              <a:t> de la ley de </a:t>
            </a:r>
            <a:r>
              <a:rPr lang="en-US" sz="1384" dirty="0" err="1">
                <a:solidFill>
                  <a:srgbClr val="1E1F21"/>
                </a:solidFill>
                <a:latin typeface="Georgia Pro"/>
              </a:rPr>
              <a:t>licencias</a:t>
            </a:r>
            <a:r>
              <a:rPr lang="en-US" sz="1384" dirty="0">
                <a:solidFill>
                  <a:srgbClr val="1E1F21"/>
                </a:solidFill>
                <a:latin typeface="Georgia Pro"/>
              </a:rPr>
              <a:t> y de las directrices </a:t>
            </a:r>
            <a:r>
              <a:rPr lang="en-US" sz="1384" dirty="0" err="1">
                <a:solidFill>
                  <a:srgbClr val="1E1F21"/>
                </a:solidFill>
                <a:latin typeface="Georgia Pro"/>
              </a:rPr>
              <a:t>estatales</a:t>
            </a:r>
            <a:r>
              <a:rPr lang="en-US" sz="1384" dirty="0">
                <a:solidFill>
                  <a:srgbClr val="1E1F21"/>
                </a:solidFill>
                <a:latin typeface="Georgia Pro"/>
              </a:rPr>
              <a:t>, </a:t>
            </a:r>
            <a:r>
              <a:rPr lang="en-US" sz="1384" dirty="0" err="1">
                <a:solidFill>
                  <a:srgbClr val="1E1F21"/>
                </a:solidFill>
                <a:latin typeface="Georgia Pro"/>
              </a:rPr>
              <a:t>pide</a:t>
            </a:r>
            <a:r>
              <a:rPr lang="en-US" sz="1384" dirty="0">
                <a:solidFill>
                  <a:srgbClr val="1E1F21"/>
                </a:solidFill>
                <a:latin typeface="Georgia Pro"/>
              </a:rPr>
              <a:t> a </a:t>
            </a:r>
            <a:r>
              <a:rPr lang="en-US" sz="1384" dirty="0" err="1">
                <a:solidFill>
                  <a:srgbClr val="1E1F21"/>
                </a:solidFill>
                <a:latin typeface="Georgia Pro"/>
              </a:rPr>
              <a:t>tu</a:t>
            </a:r>
            <a:r>
              <a:rPr lang="en-US" sz="1384" dirty="0">
                <a:solidFill>
                  <a:srgbClr val="1E1F21"/>
                </a:solidFill>
                <a:latin typeface="Georgia Pro"/>
              </a:rPr>
              <a:t> </a:t>
            </a:r>
            <a:r>
              <a:rPr lang="en-US" sz="1384" dirty="0" err="1">
                <a:solidFill>
                  <a:srgbClr val="1E1F21"/>
                </a:solidFill>
                <a:latin typeface="Georgia Pro"/>
              </a:rPr>
              <a:t>agente</a:t>
            </a:r>
            <a:r>
              <a:rPr lang="en-US" sz="1384" dirty="0">
                <a:solidFill>
                  <a:srgbClr val="1E1F21"/>
                </a:solidFill>
                <a:latin typeface="Georgia Pro"/>
              </a:rPr>
              <a:t> que </a:t>
            </a:r>
            <a:r>
              <a:rPr lang="en-US" sz="1384" dirty="0" err="1">
                <a:solidFill>
                  <a:srgbClr val="1E1F21"/>
                </a:solidFill>
                <a:latin typeface="Georgia Pro"/>
              </a:rPr>
              <a:t>te</a:t>
            </a:r>
            <a:r>
              <a:rPr lang="en-US" sz="1384" dirty="0">
                <a:solidFill>
                  <a:srgbClr val="1E1F21"/>
                </a:solidFill>
                <a:latin typeface="Georgia Pro"/>
              </a:rPr>
              <a:t> </a:t>
            </a:r>
            <a:r>
              <a:rPr lang="en-US" sz="1384" dirty="0" err="1">
                <a:solidFill>
                  <a:srgbClr val="1E1F21"/>
                </a:solidFill>
                <a:latin typeface="Georgia Pro"/>
              </a:rPr>
              <a:t>explique</a:t>
            </a:r>
            <a:r>
              <a:rPr lang="en-US" sz="1384" dirty="0">
                <a:solidFill>
                  <a:srgbClr val="1E1F21"/>
                </a:solidFill>
                <a:latin typeface="Georgia Pro"/>
              </a:rPr>
              <a:t> </a:t>
            </a:r>
            <a:r>
              <a:rPr lang="en-US" sz="1384" dirty="0" err="1">
                <a:solidFill>
                  <a:srgbClr val="1E1F21"/>
                </a:solidFill>
                <a:latin typeface="Georgia Pro"/>
              </a:rPr>
              <a:t>cómo</a:t>
            </a:r>
            <a:r>
              <a:rPr lang="en-US" sz="1384" dirty="0">
                <a:solidFill>
                  <a:srgbClr val="1E1F21"/>
                </a:solidFill>
                <a:latin typeface="Georgia Pro"/>
              </a:rPr>
              <a:t> </a:t>
            </a:r>
            <a:r>
              <a:rPr lang="en-US" sz="1384" dirty="0" err="1">
                <a:solidFill>
                  <a:srgbClr val="1E1F21"/>
                </a:solidFill>
                <a:latin typeface="Georgia Pro"/>
              </a:rPr>
              <a:t>piensa</a:t>
            </a:r>
            <a:r>
              <a:rPr lang="en-US" sz="1384" dirty="0">
                <a:solidFill>
                  <a:srgbClr val="1E1F21"/>
                </a:solidFill>
                <a:latin typeface="Georgia Pro"/>
              </a:rPr>
              <a:t> </a:t>
            </a:r>
            <a:r>
              <a:rPr lang="en-US" sz="1384" dirty="0" err="1">
                <a:solidFill>
                  <a:srgbClr val="1E1F21"/>
                </a:solidFill>
                <a:latin typeface="Georgia Pro"/>
              </a:rPr>
              <a:t>cobrar</a:t>
            </a:r>
            <a:r>
              <a:rPr lang="en-US" sz="1384" dirty="0">
                <a:solidFill>
                  <a:srgbClr val="1E1F21"/>
                </a:solidFill>
                <a:latin typeface="Georgia Pro"/>
              </a:rPr>
              <a:t> sus </a:t>
            </a:r>
            <a:r>
              <a:rPr lang="en-US" sz="1384" dirty="0" err="1">
                <a:solidFill>
                  <a:srgbClr val="1E1F21"/>
                </a:solidFill>
                <a:latin typeface="Georgia Pro"/>
              </a:rPr>
              <a:t>honorarios</a:t>
            </a:r>
            <a:r>
              <a:rPr lang="en-US" sz="1384" dirty="0">
                <a:solidFill>
                  <a:srgbClr val="1E1F21"/>
                </a:solidFill>
                <a:latin typeface="Georgia Pro"/>
              </a:rPr>
              <a:t>.</a:t>
            </a:r>
          </a:p>
        </p:txBody>
      </p:sp>
      <p:grpSp>
        <p:nvGrpSpPr>
          <p:cNvPr id="5" name="Group 5"/>
          <p:cNvGrpSpPr/>
          <p:nvPr/>
        </p:nvGrpSpPr>
        <p:grpSpPr>
          <a:xfrm>
            <a:off x="0" y="8079061"/>
            <a:ext cx="7772400" cy="1530659"/>
            <a:chOff x="0" y="0"/>
            <a:chExt cx="10363200" cy="2040879"/>
          </a:xfrm>
        </p:grpSpPr>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t="45222" b="21504"/>
            <a:stretch>
              <a:fillRect/>
            </a:stretch>
          </p:blipFill>
          <p:spPr>
            <a:xfrm>
              <a:off x="0" y="0"/>
              <a:ext cx="10363200" cy="2040879"/>
            </a:xfrm>
            <a:prstGeom prst="rect">
              <a:avLst/>
            </a:prstGeom>
          </p:spPr>
        </p:pic>
      </p:grpSp>
      <p:grpSp>
        <p:nvGrpSpPr>
          <p:cNvPr id="7" name="Group 7"/>
          <p:cNvGrpSpPr/>
          <p:nvPr/>
        </p:nvGrpSpPr>
        <p:grpSpPr>
          <a:xfrm>
            <a:off x="-93720" y="9611929"/>
            <a:ext cx="7989642" cy="446471"/>
            <a:chOff x="0" y="0"/>
            <a:chExt cx="2785060" cy="155633"/>
          </a:xfrm>
        </p:grpSpPr>
        <p:sp>
          <p:nvSpPr>
            <p:cNvPr id="8" name="Freeform 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9" name="TextBox 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0" name="TextBox 10"/>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50</a:t>
            </a:r>
          </a:p>
        </p:txBody>
      </p:sp>
      <p:grpSp>
        <p:nvGrpSpPr>
          <p:cNvPr id="11" name="Group 11"/>
          <p:cNvGrpSpPr/>
          <p:nvPr/>
        </p:nvGrpSpPr>
        <p:grpSpPr>
          <a:xfrm>
            <a:off x="463270" y="312433"/>
            <a:ext cx="6856184" cy="464807"/>
            <a:chOff x="0" y="0"/>
            <a:chExt cx="2389955" cy="162024"/>
          </a:xfrm>
        </p:grpSpPr>
        <p:sp>
          <p:nvSpPr>
            <p:cNvPr id="12" name="Freeform 12"/>
            <p:cNvSpPr/>
            <p:nvPr/>
          </p:nvSpPr>
          <p:spPr>
            <a:xfrm>
              <a:off x="0" y="0"/>
              <a:ext cx="2389955" cy="162024"/>
            </a:xfrm>
            <a:custGeom>
              <a:avLst/>
              <a:gdLst/>
              <a:ahLst/>
              <a:cxnLst/>
              <a:rect l="l" t="t" r="r" b="b"/>
              <a:pathLst>
                <a:path w="2389955" h="162024">
                  <a:moveTo>
                    <a:pt x="0" y="0"/>
                  </a:moveTo>
                  <a:lnTo>
                    <a:pt x="2389955" y="0"/>
                  </a:lnTo>
                  <a:lnTo>
                    <a:pt x="2389955" y="162024"/>
                  </a:lnTo>
                  <a:lnTo>
                    <a:pt x="0" y="162024"/>
                  </a:lnTo>
                  <a:close/>
                </a:path>
              </a:pathLst>
            </a:custGeom>
            <a:solidFill>
              <a:srgbClr val="171717"/>
            </a:solidFill>
          </p:spPr>
          <p:txBody>
            <a:bodyPr/>
            <a:lstStyle/>
            <a:p>
              <a:endParaRPr lang="en-US"/>
            </a:p>
          </p:txBody>
        </p:sp>
        <p:sp>
          <p:nvSpPr>
            <p:cNvPr id="13" name="TextBox 13"/>
            <p:cNvSpPr txBox="1"/>
            <p:nvPr/>
          </p:nvSpPr>
          <p:spPr>
            <a:xfrm>
              <a:off x="0" y="-28575"/>
              <a:ext cx="2389955" cy="190599"/>
            </a:xfrm>
            <a:prstGeom prst="rect">
              <a:avLst/>
            </a:prstGeom>
          </p:spPr>
          <p:txBody>
            <a:bodyPr lIns="50800" tIns="50800" rIns="50800" bIns="50800" rtlCol="0" anchor="ctr"/>
            <a:lstStyle/>
            <a:p>
              <a:pPr algn="ctr">
                <a:lnSpc>
                  <a:spcPts val="1526"/>
                </a:lnSpc>
              </a:pPr>
              <a:endParaRPr/>
            </a:p>
          </p:txBody>
        </p:sp>
      </p:grpSp>
      <p:sp>
        <p:nvSpPr>
          <p:cNvPr id="14" name="TextBox 14"/>
          <p:cNvSpPr txBox="1"/>
          <p:nvPr/>
        </p:nvSpPr>
        <p:spPr>
          <a:xfrm>
            <a:off x="777240" y="388951"/>
            <a:ext cx="6217920"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ASEGURA TU FINANCIACIÓN</a:t>
            </a:r>
          </a:p>
        </p:txBody>
      </p:sp>
      <p:sp>
        <p:nvSpPr>
          <p:cNvPr id="15" name="TextBox 15"/>
          <p:cNvSpPr txBox="1"/>
          <p:nvPr/>
        </p:nvSpPr>
        <p:spPr>
          <a:xfrm>
            <a:off x="852601" y="1118535"/>
            <a:ext cx="6067197" cy="853306"/>
          </a:xfrm>
          <a:prstGeom prst="rect">
            <a:avLst/>
          </a:prstGeom>
        </p:spPr>
        <p:txBody>
          <a:bodyPr lIns="0" tIns="0" rIns="0" bIns="0" rtlCol="0" anchor="t">
            <a:spAutoFit/>
          </a:bodyPr>
          <a:lstStyle/>
          <a:p>
            <a:pPr algn="just">
              <a:lnSpc>
                <a:spcPts val="1660"/>
              </a:lnSpc>
            </a:pPr>
            <a:r>
              <a:rPr lang="en-US" sz="1384">
                <a:solidFill>
                  <a:srgbClr val="000000"/>
                </a:solidFill>
                <a:latin typeface="Georgia Pro"/>
              </a:rPr>
              <a:t>Como ya has acudido a tu prestamista para la aprobación previa, ahora se trata de asegurar los fondos por el importe de venta acordado. Ultimarás los detalles, como el pago inicial, el tipo de interés y el calendario de pagos, y firmarás los papeles.</a:t>
            </a:r>
          </a:p>
        </p:txBody>
      </p:sp>
      <p:grpSp>
        <p:nvGrpSpPr>
          <p:cNvPr id="16" name="Group 16"/>
          <p:cNvGrpSpPr/>
          <p:nvPr/>
        </p:nvGrpSpPr>
        <p:grpSpPr>
          <a:xfrm>
            <a:off x="458108" y="2269345"/>
            <a:ext cx="6856184" cy="464807"/>
            <a:chOff x="0" y="0"/>
            <a:chExt cx="2389955" cy="162024"/>
          </a:xfrm>
        </p:grpSpPr>
        <p:sp>
          <p:nvSpPr>
            <p:cNvPr id="17" name="Freeform 17"/>
            <p:cNvSpPr/>
            <p:nvPr/>
          </p:nvSpPr>
          <p:spPr>
            <a:xfrm>
              <a:off x="0" y="0"/>
              <a:ext cx="2389955" cy="162024"/>
            </a:xfrm>
            <a:custGeom>
              <a:avLst/>
              <a:gdLst/>
              <a:ahLst/>
              <a:cxnLst/>
              <a:rect l="l" t="t" r="r" b="b"/>
              <a:pathLst>
                <a:path w="2389955" h="162024">
                  <a:moveTo>
                    <a:pt x="0" y="0"/>
                  </a:moveTo>
                  <a:lnTo>
                    <a:pt x="2389955" y="0"/>
                  </a:lnTo>
                  <a:lnTo>
                    <a:pt x="2389955" y="162024"/>
                  </a:lnTo>
                  <a:lnTo>
                    <a:pt x="0" y="162024"/>
                  </a:lnTo>
                  <a:close/>
                </a:path>
              </a:pathLst>
            </a:custGeom>
            <a:solidFill>
              <a:srgbClr val="171717"/>
            </a:solidFill>
          </p:spPr>
          <p:txBody>
            <a:bodyPr/>
            <a:lstStyle/>
            <a:p>
              <a:endParaRPr lang="en-US"/>
            </a:p>
          </p:txBody>
        </p:sp>
        <p:sp>
          <p:nvSpPr>
            <p:cNvPr id="18" name="TextBox 18"/>
            <p:cNvSpPr txBox="1"/>
            <p:nvPr/>
          </p:nvSpPr>
          <p:spPr>
            <a:xfrm>
              <a:off x="0" y="-28575"/>
              <a:ext cx="2389955" cy="190599"/>
            </a:xfrm>
            <a:prstGeom prst="rect">
              <a:avLst/>
            </a:prstGeom>
          </p:spPr>
          <p:txBody>
            <a:bodyPr lIns="50800" tIns="50800" rIns="50800" bIns="50800" rtlCol="0" anchor="ctr"/>
            <a:lstStyle/>
            <a:p>
              <a:pPr algn="ctr">
                <a:lnSpc>
                  <a:spcPts val="1526"/>
                </a:lnSpc>
              </a:pPr>
              <a:endParaRPr/>
            </a:p>
          </p:txBody>
        </p:sp>
      </p:grpSp>
      <p:sp>
        <p:nvSpPr>
          <p:cNvPr id="19" name="TextBox 19"/>
          <p:cNvSpPr txBox="1"/>
          <p:nvPr/>
        </p:nvSpPr>
        <p:spPr>
          <a:xfrm>
            <a:off x="772078" y="2345863"/>
            <a:ext cx="6217920"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COMPRENDER LOS COSTES DE CIERRE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5466" y="3627280"/>
            <a:ext cx="2258178" cy="1640002"/>
          </a:xfrm>
          <a:custGeom>
            <a:avLst/>
            <a:gdLst/>
            <a:ahLst/>
            <a:cxnLst/>
            <a:rect l="l" t="t" r="r" b="b"/>
            <a:pathLst>
              <a:path w="2258178" h="1640002">
                <a:moveTo>
                  <a:pt x="0" y="0"/>
                </a:moveTo>
                <a:lnTo>
                  <a:pt x="2258178" y="0"/>
                </a:lnTo>
                <a:lnTo>
                  <a:pt x="2258178" y="1640002"/>
                </a:lnTo>
                <a:lnTo>
                  <a:pt x="0" y="164000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905466" y="5267282"/>
            <a:ext cx="2258178" cy="1733152"/>
          </a:xfrm>
          <a:custGeom>
            <a:avLst/>
            <a:gdLst/>
            <a:ahLst/>
            <a:cxnLst/>
            <a:rect l="l" t="t" r="r" b="b"/>
            <a:pathLst>
              <a:path w="2258178" h="1733152">
                <a:moveTo>
                  <a:pt x="0" y="0"/>
                </a:moveTo>
                <a:lnTo>
                  <a:pt x="2258178" y="0"/>
                </a:lnTo>
                <a:lnTo>
                  <a:pt x="2258178" y="1733151"/>
                </a:lnTo>
                <a:lnTo>
                  <a:pt x="0" y="173315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751374" y="6991321"/>
            <a:ext cx="2566361" cy="1613599"/>
          </a:xfrm>
          <a:custGeom>
            <a:avLst/>
            <a:gdLst/>
            <a:ahLst/>
            <a:cxnLst/>
            <a:rect l="l" t="t" r="r" b="b"/>
            <a:pathLst>
              <a:path w="2566361" h="1613599">
                <a:moveTo>
                  <a:pt x="0" y="0"/>
                </a:moveTo>
                <a:lnTo>
                  <a:pt x="2566361" y="0"/>
                </a:lnTo>
                <a:lnTo>
                  <a:pt x="2566361" y="1613599"/>
                </a:lnTo>
                <a:lnTo>
                  <a:pt x="0" y="1613599"/>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990108" y="1476099"/>
            <a:ext cx="5821985" cy="1560631"/>
          </a:xfrm>
          <a:prstGeom prst="rect">
            <a:avLst/>
          </a:prstGeom>
        </p:spPr>
        <p:txBody>
          <a:bodyPr lIns="0" tIns="0" rIns="0" bIns="0" rtlCol="0" anchor="t">
            <a:spAutoFit/>
          </a:bodyPr>
          <a:lstStyle/>
          <a:p>
            <a:pPr algn="just">
              <a:lnSpc>
                <a:spcPts val="1786"/>
              </a:lnSpc>
            </a:pPr>
            <a:r>
              <a:rPr lang="en-US" sz="1488">
                <a:solidFill>
                  <a:srgbClr val="000000"/>
                </a:solidFill>
                <a:latin typeface="Georgia Pro"/>
              </a:rPr>
              <a:t>El mercado inmobiliario es como muchas cosas en la vida y en los negocios: ¡cambia constantemente! Eso no es malo, pero es importante comprender en qué punto se encuentra el mercado siempre que decidas comprar. Lo importante es contar con un recurso en el que puedas confiar para que te explique qué significan las tendencias del mercado para ti y tu poder de compra y venta. </a:t>
            </a:r>
          </a:p>
          <a:p>
            <a:pPr algn="just">
              <a:lnSpc>
                <a:spcPts val="1786"/>
              </a:lnSpc>
            </a:pPr>
            <a:endParaRPr lang="en-US" sz="1488">
              <a:solidFill>
                <a:srgbClr val="000000"/>
              </a:solidFill>
              <a:latin typeface="Georgia Pro"/>
            </a:endParaRPr>
          </a:p>
          <a:p>
            <a:pPr algn="just">
              <a:lnSpc>
                <a:spcPts val="1786"/>
              </a:lnSpc>
            </a:pPr>
            <a:r>
              <a:rPr lang="en-US" sz="1488">
                <a:solidFill>
                  <a:srgbClr val="000000"/>
                </a:solidFill>
                <a:latin typeface="Georgia Pro"/>
              </a:rPr>
              <a:t>Hay tres tipos de mercados inmobiliarios:</a:t>
            </a:r>
          </a:p>
        </p:txBody>
      </p:sp>
      <p:sp>
        <p:nvSpPr>
          <p:cNvPr id="6" name="TextBox 6"/>
          <p:cNvSpPr txBox="1"/>
          <p:nvPr/>
        </p:nvSpPr>
        <p:spPr>
          <a:xfrm>
            <a:off x="3414546" y="3759928"/>
            <a:ext cx="3606480" cy="4698958"/>
          </a:xfrm>
          <a:prstGeom prst="rect">
            <a:avLst/>
          </a:prstGeom>
        </p:spPr>
        <p:txBody>
          <a:bodyPr lIns="0" tIns="0" rIns="0" bIns="0" rtlCol="0" anchor="t">
            <a:spAutoFit/>
          </a:bodyPr>
          <a:lstStyle/>
          <a:p>
            <a:pPr algn="just">
              <a:lnSpc>
                <a:spcPts val="1563"/>
              </a:lnSpc>
            </a:pPr>
            <a:r>
              <a:rPr lang="en-US" sz="1302">
                <a:solidFill>
                  <a:srgbClr val="000000"/>
                </a:solidFill>
                <a:latin typeface="Georgia Pro Bold Italics"/>
              </a:rPr>
              <a:t>Un mercado de vendedores</a:t>
            </a:r>
          </a:p>
          <a:p>
            <a:pPr algn="just">
              <a:lnSpc>
                <a:spcPts val="1563"/>
              </a:lnSpc>
            </a:pPr>
            <a:r>
              <a:rPr lang="en-US" sz="1302">
                <a:solidFill>
                  <a:srgbClr val="000000"/>
                </a:solidFill>
                <a:latin typeface="Georgia Pro"/>
              </a:rPr>
              <a:t>Esto ocurre cuando hay menos casas en el mercado y son los compradores los que compiten por las propiedades. A menudo se dan situaciones de múltiples ofertas, y el precio de compra a veces es más alto, incluso mucho más alto que el precio de catálogo. Este mercado favorece a los vendedores.</a:t>
            </a:r>
          </a:p>
          <a:p>
            <a:pPr algn="just">
              <a:lnSpc>
                <a:spcPts val="1563"/>
              </a:lnSpc>
            </a:pPr>
            <a:endParaRPr lang="en-US" sz="1302">
              <a:solidFill>
                <a:srgbClr val="000000"/>
              </a:solidFill>
              <a:latin typeface="Georgia Pro"/>
            </a:endParaRPr>
          </a:p>
          <a:p>
            <a:pPr algn="just">
              <a:lnSpc>
                <a:spcPts val="1563"/>
              </a:lnSpc>
            </a:pPr>
            <a:endParaRPr lang="en-US" sz="1302">
              <a:solidFill>
                <a:srgbClr val="000000"/>
              </a:solidFill>
              <a:latin typeface="Georgia Pro"/>
            </a:endParaRPr>
          </a:p>
          <a:p>
            <a:pPr algn="just">
              <a:lnSpc>
                <a:spcPts val="1563"/>
              </a:lnSpc>
            </a:pPr>
            <a:r>
              <a:rPr lang="en-US" sz="1302">
                <a:solidFill>
                  <a:srgbClr val="000000"/>
                </a:solidFill>
                <a:latin typeface="Georgia Pro Bold Italics"/>
              </a:rPr>
              <a:t>Un mercado de compradores</a:t>
            </a:r>
          </a:p>
          <a:p>
            <a:pPr algn="just">
              <a:lnSpc>
                <a:spcPts val="1563"/>
              </a:lnSpc>
            </a:pPr>
            <a:r>
              <a:rPr lang="en-US" sz="1302">
                <a:solidFill>
                  <a:srgbClr val="000000"/>
                </a:solidFill>
                <a:latin typeface="Georgia Pro"/>
              </a:rPr>
              <a:t>Esto ocurre cuando hay una avalancha de propiedades en el mercado, y los vendedores de viviendas compiten por atraer la atención (y conseguir el contrato) de un grupo mucho más reducido de compradores. En este mercado, verás precios más bajos y condiciones que favorecen a los compradores.</a:t>
            </a:r>
          </a:p>
          <a:p>
            <a:pPr algn="just">
              <a:lnSpc>
                <a:spcPts val="1563"/>
              </a:lnSpc>
            </a:pPr>
            <a:endParaRPr lang="en-US" sz="1302">
              <a:solidFill>
                <a:srgbClr val="000000"/>
              </a:solidFill>
              <a:latin typeface="Georgia Pro"/>
            </a:endParaRPr>
          </a:p>
          <a:p>
            <a:pPr algn="just">
              <a:lnSpc>
                <a:spcPts val="1563"/>
              </a:lnSpc>
            </a:pPr>
            <a:endParaRPr lang="en-US" sz="1302">
              <a:solidFill>
                <a:srgbClr val="000000"/>
              </a:solidFill>
              <a:latin typeface="Georgia Pro"/>
            </a:endParaRPr>
          </a:p>
          <a:p>
            <a:pPr algn="just">
              <a:lnSpc>
                <a:spcPts val="1563"/>
              </a:lnSpc>
            </a:pPr>
            <a:r>
              <a:rPr lang="en-US" sz="1302">
                <a:solidFill>
                  <a:srgbClr val="000000"/>
                </a:solidFill>
                <a:latin typeface="Georgia Pro Bold Italics"/>
              </a:rPr>
              <a:t>Un mercado equilibrado</a:t>
            </a:r>
          </a:p>
          <a:p>
            <a:pPr algn="just">
              <a:lnSpc>
                <a:spcPts val="1563"/>
              </a:lnSpc>
            </a:pPr>
            <a:r>
              <a:rPr lang="en-US" sz="1302">
                <a:solidFill>
                  <a:srgbClr val="000000"/>
                </a:solidFill>
                <a:latin typeface="Georgia Pro"/>
              </a:rPr>
              <a:t>Esto ocurre cuando hay un equilibrio más justo entre las propiedades en venta y los compradores que entran en el mercado. Este mercado es el más justo y equitativo de los tres, pero es mucho menos habitual que sus dos homólogos. </a:t>
            </a:r>
          </a:p>
        </p:txBody>
      </p:sp>
      <p:grpSp>
        <p:nvGrpSpPr>
          <p:cNvPr id="7" name="Group 7"/>
          <p:cNvGrpSpPr/>
          <p:nvPr/>
        </p:nvGrpSpPr>
        <p:grpSpPr>
          <a:xfrm>
            <a:off x="-93720" y="9611929"/>
            <a:ext cx="7989642" cy="446471"/>
            <a:chOff x="0" y="0"/>
            <a:chExt cx="2785060" cy="155633"/>
          </a:xfrm>
        </p:grpSpPr>
        <p:sp>
          <p:nvSpPr>
            <p:cNvPr id="8" name="Freeform 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9" name="TextBox 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0" name="TextBox 10"/>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6</a:t>
            </a:r>
          </a:p>
        </p:txBody>
      </p:sp>
      <p:grpSp>
        <p:nvGrpSpPr>
          <p:cNvPr id="11" name="Group 11"/>
          <p:cNvGrpSpPr/>
          <p:nvPr/>
        </p:nvGrpSpPr>
        <p:grpSpPr>
          <a:xfrm>
            <a:off x="990108" y="544837"/>
            <a:ext cx="5821985" cy="464807"/>
            <a:chOff x="0" y="0"/>
            <a:chExt cx="2029450" cy="162024"/>
          </a:xfrm>
        </p:grpSpPr>
        <p:sp>
          <p:nvSpPr>
            <p:cNvPr id="12" name="Freeform 12"/>
            <p:cNvSpPr/>
            <p:nvPr/>
          </p:nvSpPr>
          <p:spPr>
            <a:xfrm>
              <a:off x="0" y="0"/>
              <a:ext cx="2029450" cy="162024"/>
            </a:xfrm>
            <a:custGeom>
              <a:avLst/>
              <a:gdLst/>
              <a:ahLst/>
              <a:cxnLst/>
              <a:rect l="l" t="t" r="r" b="b"/>
              <a:pathLst>
                <a:path w="2029450" h="162024">
                  <a:moveTo>
                    <a:pt x="0" y="0"/>
                  </a:moveTo>
                  <a:lnTo>
                    <a:pt x="2029450" y="0"/>
                  </a:lnTo>
                  <a:lnTo>
                    <a:pt x="2029450" y="162024"/>
                  </a:lnTo>
                  <a:lnTo>
                    <a:pt x="0" y="162024"/>
                  </a:lnTo>
                  <a:close/>
                </a:path>
              </a:pathLst>
            </a:custGeom>
            <a:solidFill>
              <a:srgbClr val="231F20"/>
            </a:solidFill>
          </p:spPr>
          <p:txBody>
            <a:bodyPr/>
            <a:lstStyle/>
            <a:p>
              <a:endParaRPr lang="en-US"/>
            </a:p>
          </p:txBody>
        </p:sp>
        <p:sp>
          <p:nvSpPr>
            <p:cNvPr id="13" name="TextBox 13"/>
            <p:cNvSpPr txBox="1"/>
            <p:nvPr/>
          </p:nvSpPr>
          <p:spPr>
            <a:xfrm>
              <a:off x="0" y="-28575"/>
              <a:ext cx="2029450" cy="190599"/>
            </a:xfrm>
            <a:prstGeom prst="rect">
              <a:avLst/>
            </a:prstGeom>
          </p:spPr>
          <p:txBody>
            <a:bodyPr lIns="50800" tIns="50800" rIns="50800" bIns="50800" rtlCol="0" anchor="ctr"/>
            <a:lstStyle/>
            <a:p>
              <a:pPr algn="ctr">
                <a:lnSpc>
                  <a:spcPts val="1526"/>
                </a:lnSpc>
              </a:pPr>
              <a:endParaRPr/>
            </a:p>
          </p:txBody>
        </p:sp>
      </p:grpSp>
      <p:sp>
        <p:nvSpPr>
          <p:cNvPr id="14" name="TextBox 14"/>
          <p:cNvSpPr txBox="1"/>
          <p:nvPr/>
        </p:nvSpPr>
        <p:spPr>
          <a:xfrm>
            <a:off x="1274006" y="620800"/>
            <a:ext cx="5224388" cy="264202"/>
          </a:xfrm>
          <a:prstGeom prst="rect">
            <a:avLst/>
          </a:prstGeom>
        </p:spPr>
        <p:txBody>
          <a:bodyPr wrap="square" lIns="0" tIns="0" rIns="0" bIns="0" rtlCol="0" anchor="t">
            <a:spAutoFit/>
          </a:bodyPr>
          <a:lstStyle/>
          <a:p>
            <a:pPr algn="ctr">
              <a:lnSpc>
                <a:spcPts val="2239"/>
              </a:lnSpc>
              <a:spcBef>
                <a:spcPct val="0"/>
              </a:spcBef>
            </a:pPr>
            <a:r>
              <a:rPr lang="en-US" sz="1599" spc="159" dirty="0">
                <a:solidFill>
                  <a:srgbClr val="F7F5F3"/>
                </a:solidFill>
                <a:latin typeface="Georgia Pro Bold"/>
              </a:rPr>
              <a:t>CICLOS DEL MERCADO INMOBILIARIO</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3400" y="6120111"/>
            <a:ext cx="6705600" cy="3489609"/>
          </a:xfrm>
          <a:custGeom>
            <a:avLst/>
            <a:gdLst/>
            <a:ahLst/>
            <a:cxnLst/>
            <a:rect l="l" t="t" r="r" b="b"/>
            <a:pathLst>
              <a:path w="6705600" h="3489609">
                <a:moveTo>
                  <a:pt x="0" y="0"/>
                </a:moveTo>
                <a:lnTo>
                  <a:pt x="6705600" y="0"/>
                </a:lnTo>
                <a:lnTo>
                  <a:pt x="6705600" y="3489609"/>
                </a:lnTo>
                <a:lnTo>
                  <a:pt x="0" y="3489609"/>
                </a:lnTo>
                <a:lnTo>
                  <a:pt x="0" y="0"/>
                </a:lnTo>
                <a:close/>
              </a:path>
            </a:pathLst>
          </a:custGeom>
          <a:blipFill>
            <a:blip r:embed="rId2" cstate="email">
              <a:extLst>
                <a:ext uri="{28A0092B-C50C-407E-A947-70E740481C1C}">
                  <a14:useLocalDpi xmlns:a14="http://schemas.microsoft.com/office/drawing/2010/main"/>
                </a:ext>
              </a:extLst>
            </a:blip>
            <a:stretch>
              <a:fillRect t="-5580" b="-22525"/>
            </a:stretch>
          </a:blipFill>
        </p:spPr>
        <p:txBody>
          <a:bodyPr/>
          <a:lstStyle/>
          <a:p>
            <a:endParaRPr lang="en-US"/>
          </a:p>
        </p:txBody>
      </p:sp>
      <p:grpSp>
        <p:nvGrpSpPr>
          <p:cNvPr id="3" name="Group 3"/>
          <p:cNvGrpSpPr/>
          <p:nvPr/>
        </p:nvGrpSpPr>
        <p:grpSpPr>
          <a:xfrm>
            <a:off x="-93720" y="9611929"/>
            <a:ext cx="7989642" cy="446471"/>
            <a:chOff x="0" y="0"/>
            <a:chExt cx="2785060" cy="155633"/>
          </a:xfrm>
        </p:grpSpPr>
        <p:sp>
          <p:nvSpPr>
            <p:cNvPr id="4" name="Freeform 4"/>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5" name="TextBox 5"/>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grpSp>
        <p:nvGrpSpPr>
          <p:cNvPr id="6" name="Group 6"/>
          <p:cNvGrpSpPr/>
          <p:nvPr/>
        </p:nvGrpSpPr>
        <p:grpSpPr>
          <a:xfrm>
            <a:off x="460689" y="312433"/>
            <a:ext cx="6856184" cy="464807"/>
            <a:chOff x="0" y="0"/>
            <a:chExt cx="2389955" cy="162024"/>
          </a:xfrm>
        </p:grpSpPr>
        <p:sp>
          <p:nvSpPr>
            <p:cNvPr id="7" name="Freeform 7"/>
            <p:cNvSpPr/>
            <p:nvPr/>
          </p:nvSpPr>
          <p:spPr>
            <a:xfrm>
              <a:off x="0" y="0"/>
              <a:ext cx="2389955" cy="162024"/>
            </a:xfrm>
            <a:custGeom>
              <a:avLst/>
              <a:gdLst/>
              <a:ahLst/>
              <a:cxnLst/>
              <a:rect l="l" t="t" r="r" b="b"/>
              <a:pathLst>
                <a:path w="2389955" h="162024">
                  <a:moveTo>
                    <a:pt x="0" y="0"/>
                  </a:moveTo>
                  <a:lnTo>
                    <a:pt x="2389955" y="0"/>
                  </a:lnTo>
                  <a:lnTo>
                    <a:pt x="2389955" y="162024"/>
                  </a:lnTo>
                  <a:lnTo>
                    <a:pt x="0" y="162024"/>
                  </a:lnTo>
                  <a:close/>
                </a:path>
              </a:pathLst>
            </a:custGeom>
            <a:solidFill>
              <a:srgbClr val="171717"/>
            </a:solidFill>
          </p:spPr>
          <p:txBody>
            <a:bodyPr/>
            <a:lstStyle/>
            <a:p>
              <a:endParaRPr lang="en-US"/>
            </a:p>
          </p:txBody>
        </p:sp>
        <p:sp>
          <p:nvSpPr>
            <p:cNvPr id="8" name="TextBox 8"/>
            <p:cNvSpPr txBox="1"/>
            <p:nvPr/>
          </p:nvSpPr>
          <p:spPr>
            <a:xfrm>
              <a:off x="0" y="-28575"/>
              <a:ext cx="2389955" cy="190599"/>
            </a:xfrm>
            <a:prstGeom prst="rect">
              <a:avLst/>
            </a:prstGeom>
          </p:spPr>
          <p:txBody>
            <a:bodyPr lIns="50800" tIns="50800" rIns="50800" bIns="50800" rtlCol="0" anchor="ctr"/>
            <a:lstStyle/>
            <a:p>
              <a:pPr algn="ctr">
                <a:lnSpc>
                  <a:spcPts val="1526"/>
                </a:lnSpc>
              </a:pPr>
              <a:endParaRPr/>
            </a:p>
          </p:txBody>
        </p:sp>
      </p:grpSp>
      <p:grpSp>
        <p:nvGrpSpPr>
          <p:cNvPr id="9" name="Group 9"/>
          <p:cNvGrpSpPr/>
          <p:nvPr/>
        </p:nvGrpSpPr>
        <p:grpSpPr>
          <a:xfrm>
            <a:off x="460689" y="2453552"/>
            <a:ext cx="6856184" cy="464807"/>
            <a:chOff x="0" y="0"/>
            <a:chExt cx="2389955" cy="162024"/>
          </a:xfrm>
        </p:grpSpPr>
        <p:sp>
          <p:nvSpPr>
            <p:cNvPr id="10" name="Freeform 10"/>
            <p:cNvSpPr/>
            <p:nvPr/>
          </p:nvSpPr>
          <p:spPr>
            <a:xfrm>
              <a:off x="0" y="0"/>
              <a:ext cx="2389955" cy="162024"/>
            </a:xfrm>
            <a:custGeom>
              <a:avLst/>
              <a:gdLst/>
              <a:ahLst/>
              <a:cxnLst/>
              <a:rect l="l" t="t" r="r" b="b"/>
              <a:pathLst>
                <a:path w="2389955" h="162024">
                  <a:moveTo>
                    <a:pt x="0" y="0"/>
                  </a:moveTo>
                  <a:lnTo>
                    <a:pt x="2389955" y="0"/>
                  </a:lnTo>
                  <a:lnTo>
                    <a:pt x="2389955" y="162024"/>
                  </a:lnTo>
                  <a:lnTo>
                    <a:pt x="0" y="162024"/>
                  </a:lnTo>
                  <a:close/>
                </a:path>
              </a:pathLst>
            </a:custGeom>
            <a:solidFill>
              <a:srgbClr val="171717"/>
            </a:solidFill>
          </p:spPr>
          <p:txBody>
            <a:bodyPr/>
            <a:lstStyle/>
            <a:p>
              <a:endParaRPr lang="en-US"/>
            </a:p>
          </p:txBody>
        </p:sp>
        <p:sp>
          <p:nvSpPr>
            <p:cNvPr id="11" name="TextBox 11"/>
            <p:cNvSpPr txBox="1"/>
            <p:nvPr/>
          </p:nvSpPr>
          <p:spPr>
            <a:xfrm>
              <a:off x="0" y="-28575"/>
              <a:ext cx="2389955" cy="190599"/>
            </a:xfrm>
            <a:prstGeom prst="rect">
              <a:avLst/>
            </a:prstGeom>
          </p:spPr>
          <p:txBody>
            <a:bodyPr lIns="50800" tIns="50800" rIns="50800" bIns="50800" rtlCol="0" anchor="ctr"/>
            <a:lstStyle/>
            <a:p>
              <a:pPr algn="ctr">
                <a:lnSpc>
                  <a:spcPts val="1526"/>
                </a:lnSpc>
              </a:pPr>
              <a:endParaRPr/>
            </a:p>
          </p:txBody>
        </p:sp>
      </p:grpSp>
      <p:sp>
        <p:nvSpPr>
          <p:cNvPr id="13" name="TextBox 13"/>
          <p:cNvSpPr txBox="1"/>
          <p:nvPr/>
        </p:nvSpPr>
        <p:spPr>
          <a:xfrm>
            <a:off x="932714" y="1081996"/>
            <a:ext cx="5912134" cy="1057275"/>
          </a:xfrm>
          <a:prstGeom prst="rect">
            <a:avLst/>
          </a:prstGeom>
        </p:spPr>
        <p:txBody>
          <a:bodyPr lIns="0" tIns="0" rIns="0" bIns="0" rtlCol="0" anchor="t">
            <a:spAutoFit/>
          </a:bodyPr>
          <a:lstStyle/>
          <a:p>
            <a:pPr algn="just">
              <a:lnSpc>
                <a:spcPts val="1655"/>
              </a:lnSpc>
            </a:pPr>
            <a:r>
              <a:rPr lang="en-US" sz="1379">
                <a:solidFill>
                  <a:srgbClr val="000000"/>
                </a:solidFill>
                <a:latin typeface="Georgia Pro"/>
              </a:rPr>
              <a:t>Esta reunión suele celebrarse en la oficina del prestamista (o del abogado del prestamista). En algunos estados, una operación inmobiliaria no se cierra oficialmente hasta que los documentos se registran en la oficina local de registros. Otros estados simplemente consideran que la operación está cerrada cuando se firman los documentos y el dinero cambia de manos. Muchos documentos deben ser firmados por varias instituciones.</a:t>
            </a:r>
          </a:p>
        </p:txBody>
      </p:sp>
      <p:sp>
        <p:nvSpPr>
          <p:cNvPr id="14" name="TextBox 14"/>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51</a:t>
            </a:r>
          </a:p>
        </p:txBody>
      </p:sp>
      <p:sp>
        <p:nvSpPr>
          <p:cNvPr id="15" name="TextBox 15"/>
          <p:cNvSpPr txBox="1"/>
          <p:nvPr/>
        </p:nvSpPr>
        <p:spPr>
          <a:xfrm>
            <a:off x="777240" y="388951"/>
            <a:ext cx="6217920"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EL CIERRE OFICIAL</a:t>
            </a:r>
          </a:p>
        </p:txBody>
      </p:sp>
      <p:sp>
        <p:nvSpPr>
          <p:cNvPr id="16" name="TextBox 16"/>
          <p:cNvSpPr txBox="1"/>
          <p:nvPr/>
        </p:nvSpPr>
        <p:spPr>
          <a:xfrm>
            <a:off x="772078" y="2529796"/>
            <a:ext cx="6217920"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¡CELÉBRALO Y MÚDATE!</a:t>
            </a:r>
          </a:p>
        </p:txBody>
      </p:sp>
      <p:sp>
        <p:nvSpPr>
          <p:cNvPr id="17" name="TextBox 17"/>
          <p:cNvSpPr txBox="1"/>
          <p:nvPr/>
        </p:nvSpPr>
        <p:spPr>
          <a:xfrm>
            <a:off x="932714" y="3223114"/>
            <a:ext cx="5912134" cy="1266825"/>
          </a:xfrm>
          <a:prstGeom prst="rect">
            <a:avLst/>
          </a:prstGeom>
        </p:spPr>
        <p:txBody>
          <a:bodyPr lIns="0" tIns="0" rIns="0" bIns="0" rtlCol="0" anchor="t">
            <a:spAutoFit/>
          </a:bodyPr>
          <a:lstStyle/>
          <a:p>
            <a:pPr algn="just">
              <a:lnSpc>
                <a:spcPts val="1655"/>
              </a:lnSpc>
            </a:pPr>
            <a:r>
              <a:rPr lang="en-US" sz="1379" spc="-8">
                <a:solidFill>
                  <a:srgbClr val="000000"/>
                </a:solidFill>
                <a:latin typeface="Georgia Pro Bold"/>
              </a:rPr>
              <a:t>¡Lo has conseguido!</a:t>
            </a:r>
            <a:r>
              <a:rPr lang="en-US" sz="1379" spc="-8">
                <a:solidFill>
                  <a:srgbClr val="000000"/>
                </a:solidFill>
                <a:latin typeface="Georgia Pro"/>
              </a:rPr>
              <a:t> Has comprado la casa de tus sueños, ¡y sólo te queda mudarte! El día que tomes posesión de tu nueva casa, te reunirás con tu agente inmobiliario para dar un último paseo por tu nueva casa. </a:t>
            </a:r>
          </a:p>
          <a:p>
            <a:pPr algn="just">
              <a:lnSpc>
                <a:spcPts val="1655"/>
              </a:lnSpc>
            </a:pPr>
            <a:endParaRPr lang="en-US" sz="1379" spc="-8">
              <a:solidFill>
                <a:srgbClr val="000000"/>
              </a:solidFill>
              <a:latin typeface="Georgia Pro"/>
            </a:endParaRPr>
          </a:p>
          <a:p>
            <a:pPr algn="just">
              <a:lnSpc>
                <a:spcPts val="1655"/>
              </a:lnSpc>
            </a:pPr>
            <a:r>
              <a:rPr lang="en-US" sz="1379">
                <a:solidFill>
                  <a:srgbClr val="000000"/>
                </a:solidFill>
                <a:latin typeface="Georgia Pro"/>
              </a:rPr>
              <a:t>Una vez finalizado el recorrido, recibirás las llaves y discutirás cualquier asunto final con tu agente. Entonces, ¡ya podrás empezar a vivir!</a:t>
            </a:r>
          </a:p>
        </p:txBody>
      </p:sp>
      <p:sp>
        <p:nvSpPr>
          <p:cNvPr id="18" name="CuadroTexto 17">
            <a:extLst>
              <a:ext uri="{FF2B5EF4-FFF2-40B4-BE49-F238E27FC236}">
                <a16:creationId xmlns:a16="http://schemas.microsoft.com/office/drawing/2014/main" id="{8E2EAA11-CE7E-097B-2837-084526AA4C1F}"/>
              </a:ext>
            </a:extLst>
          </p:cNvPr>
          <p:cNvSpPr txBox="1"/>
          <p:nvPr/>
        </p:nvSpPr>
        <p:spPr>
          <a:xfrm>
            <a:off x="1600200" y="5410200"/>
            <a:ext cx="4280339" cy="1107996"/>
          </a:xfrm>
          <a:prstGeom prst="rect">
            <a:avLst/>
          </a:prstGeom>
          <a:noFill/>
        </p:spPr>
        <p:txBody>
          <a:bodyPr wrap="none" rtlCol="0">
            <a:spAutoFit/>
          </a:bodyPr>
          <a:lstStyle/>
          <a:p>
            <a:r>
              <a:rPr lang="es-VE" sz="6600" b="1" dirty="0">
                <a:solidFill>
                  <a:schemeClr val="tx1">
                    <a:lumMod val="85000"/>
                    <a:lumOff val="15000"/>
                  </a:schemeClr>
                </a:solidFill>
                <a:latin typeface="Mistral" panose="03090702030407020403" pitchFamily="66" charset="0"/>
              </a:rPr>
              <a:t>¡FELICIDADES!</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0"/>
            <a:ext cx="6705600" cy="3248934"/>
            <a:chOff x="0" y="0"/>
            <a:chExt cx="8940800" cy="4331912"/>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t="13661" b="13661"/>
            <a:stretch>
              <a:fillRect/>
            </a:stretch>
          </p:blipFill>
          <p:spPr>
            <a:xfrm>
              <a:off x="0" y="0"/>
              <a:ext cx="8940800" cy="4331912"/>
            </a:xfrm>
            <a:prstGeom prst="rect">
              <a:avLst/>
            </a:prstGeom>
          </p:spPr>
        </p:pic>
      </p:grpSp>
      <p:grpSp>
        <p:nvGrpSpPr>
          <p:cNvPr id="4" name="Group 4"/>
          <p:cNvGrpSpPr/>
          <p:nvPr/>
        </p:nvGrpSpPr>
        <p:grpSpPr>
          <a:xfrm>
            <a:off x="1073403" y="446086"/>
            <a:ext cx="5625594" cy="8808106"/>
            <a:chOff x="0" y="0"/>
            <a:chExt cx="62273543" cy="97502935"/>
          </a:xfrm>
        </p:grpSpPr>
        <p:sp>
          <p:nvSpPr>
            <p:cNvPr id="5" name="Freeform 5"/>
            <p:cNvSpPr/>
            <p:nvPr/>
          </p:nvSpPr>
          <p:spPr>
            <a:xfrm>
              <a:off x="0" y="0"/>
              <a:ext cx="62273545" cy="97502935"/>
            </a:xfrm>
            <a:custGeom>
              <a:avLst/>
              <a:gdLst/>
              <a:ahLst/>
              <a:cxnLst/>
              <a:rect l="l" t="t" r="r" b="b"/>
              <a:pathLst>
                <a:path w="62273545" h="97502935">
                  <a:moveTo>
                    <a:pt x="62047481" y="0"/>
                  </a:moveTo>
                  <a:lnTo>
                    <a:pt x="0" y="0"/>
                  </a:lnTo>
                  <a:lnTo>
                    <a:pt x="0" y="97502935"/>
                  </a:lnTo>
                  <a:lnTo>
                    <a:pt x="62273545" y="97502935"/>
                  </a:lnTo>
                  <a:lnTo>
                    <a:pt x="62273545" y="0"/>
                  </a:lnTo>
                  <a:lnTo>
                    <a:pt x="62047481" y="0"/>
                  </a:lnTo>
                  <a:close/>
                  <a:moveTo>
                    <a:pt x="62047481" y="97276878"/>
                  </a:moveTo>
                  <a:lnTo>
                    <a:pt x="228600" y="97276878"/>
                  </a:lnTo>
                  <a:lnTo>
                    <a:pt x="228600" y="228600"/>
                  </a:lnTo>
                  <a:lnTo>
                    <a:pt x="62047481" y="228600"/>
                  </a:lnTo>
                  <a:lnTo>
                    <a:pt x="62047481" y="97276878"/>
                  </a:lnTo>
                  <a:close/>
                </a:path>
              </a:pathLst>
            </a:custGeom>
            <a:solidFill>
              <a:srgbClr val="424242"/>
            </a:solidFill>
          </p:spPr>
          <p:txBody>
            <a:bodyPr/>
            <a:lstStyle/>
            <a:p>
              <a:endParaRPr lang="en-US"/>
            </a:p>
          </p:txBody>
        </p:sp>
      </p:grpSp>
      <p:sp>
        <p:nvSpPr>
          <p:cNvPr id="6" name="TextBox 6"/>
          <p:cNvSpPr txBox="1"/>
          <p:nvPr/>
        </p:nvSpPr>
        <p:spPr>
          <a:xfrm>
            <a:off x="990806" y="4349720"/>
            <a:ext cx="5790788" cy="276295"/>
          </a:xfrm>
          <a:prstGeom prst="rect">
            <a:avLst/>
          </a:prstGeom>
        </p:spPr>
        <p:txBody>
          <a:bodyPr lIns="0" tIns="0" rIns="0" bIns="0" rtlCol="0" anchor="t">
            <a:spAutoFit/>
          </a:bodyPr>
          <a:lstStyle/>
          <a:p>
            <a:pPr algn="ctr">
              <a:lnSpc>
                <a:spcPts val="2245"/>
              </a:lnSpc>
            </a:pPr>
            <a:r>
              <a:rPr lang="en-US" sz="1871" dirty="0">
                <a:solidFill>
                  <a:srgbClr val="000000"/>
                </a:solidFill>
                <a:latin typeface="Georgia Pro Bold Italics"/>
              </a:rPr>
              <a:t>Un </a:t>
            </a:r>
            <a:r>
              <a:rPr lang="en-US" sz="1871" dirty="0" err="1">
                <a:solidFill>
                  <a:srgbClr val="000000"/>
                </a:solidFill>
                <a:latin typeface="Georgia Pro Bold Italics"/>
              </a:rPr>
              <a:t>mes</a:t>
            </a:r>
            <a:r>
              <a:rPr lang="en-US" sz="1871" dirty="0">
                <a:solidFill>
                  <a:srgbClr val="000000"/>
                </a:solidFill>
                <a:latin typeface="Georgia Pro Bold Italics"/>
              </a:rPr>
              <a:t> antes</a:t>
            </a:r>
          </a:p>
        </p:txBody>
      </p:sp>
      <p:sp>
        <p:nvSpPr>
          <p:cNvPr id="7" name="TextBox 7"/>
          <p:cNvSpPr txBox="1"/>
          <p:nvPr/>
        </p:nvSpPr>
        <p:spPr>
          <a:xfrm>
            <a:off x="1692070" y="4876800"/>
            <a:ext cx="4784930" cy="4337149"/>
          </a:xfrm>
          <a:prstGeom prst="rect">
            <a:avLst/>
          </a:prstGeom>
        </p:spPr>
        <p:txBody>
          <a:bodyPr wrap="square" lIns="0" tIns="0" rIns="0" bIns="0" rtlCol="0" anchor="t">
            <a:spAutoFit/>
          </a:bodyPr>
          <a:lstStyle/>
          <a:p>
            <a:pPr algn="just">
              <a:lnSpc>
                <a:spcPts val="1991"/>
              </a:lnSpc>
            </a:pPr>
            <a:r>
              <a:rPr lang="en-US" sz="1200" dirty="0" err="1">
                <a:solidFill>
                  <a:srgbClr val="000000"/>
                </a:solidFill>
                <a:latin typeface="Georgia Pro"/>
              </a:rPr>
              <a:t>Presenta</a:t>
            </a:r>
            <a:r>
              <a:rPr lang="en-US" sz="1200" dirty="0">
                <a:solidFill>
                  <a:srgbClr val="000000"/>
                </a:solidFill>
                <a:latin typeface="Georgia Pro"/>
              </a:rPr>
              <a:t> </a:t>
            </a:r>
            <a:r>
              <a:rPr lang="en-US" sz="1200" dirty="0" err="1">
                <a:solidFill>
                  <a:srgbClr val="000000"/>
                </a:solidFill>
                <a:latin typeface="Georgia Pro"/>
              </a:rPr>
              <a:t>formularios</a:t>
            </a:r>
            <a:r>
              <a:rPr lang="en-US" sz="1200" dirty="0">
                <a:solidFill>
                  <a:srgbClr val="000000"/>
                </a:solidFill>
                <a:latin typeface="Georgia Pro"/>
              </a:rPr>
              <a:t> de "Cambio de </a:t>
            </a:r>
            <a:r>
              <a:rPr lang="en-US" sz="1200" dirty="0" err="1">
                <a:solidFill>
                  <a:srgbClr val="000000"/>
                </a:solidFill>
                <a:latin typeface="Georgia Pro"/>
              </a:rPr>
              <a:t>dirección</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servicio</a:t>
            </a:r>
            <a:r>
              <a:rPr lang="en-US" sz="1200" dirty="0">
                <a:solidFill>
                  <a:srgbClr val="000000"/>
                </a:solidFill>
                <a:latin typeface="Georgia Pro"/>
              </a:rPr>
              <a:t> postal</a:t>
            </a:r>
          </a:p>
          <a:p>
            <a:pPr algn="just">
              <a:lnSpc>
                <a:spcPts val="1991"/>
              </a:lnSpc>
            </a:pPr>
            <a:r>
              <a:rPr lang="en-US" sz="1200" dirty="0" err="1">
                <a:solidFill>
                  <a:srgbClr val="000000"/>
                </a:solidFill>
                <a:latin typeface="Georgia Pro"/>
              </a:rPr>
              <a:t>Organiza</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traslado</a:t>
            </a:r>
            <a:r>
              <a:rPr lang="en-US" sz="1200" dirty="0">
                <a:solidFill>
                  <a:srgbClr val="000000"/>
                </a:solidFill>
                <a:latin typeface="Georgia Pro"/>
              </a:rPr>
              <a:t> de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objetos</a:t>
            </a:r>
            <a:r>
              <a:rPr lang="en-US" sz="1200" dirty="0">
                <a:solidFill>
                  <a:srgbClr val="000000"/>
                </a:solidFill>
                <a:latin typeface="Georgia Pro"/>
              </a:rPr>
              <a:t> </a:t>
            </a:r>
            <a:r>
              <a:rPr lang="en-US" sz="1200" dirty="0" err="1">
                <a:solidFill>
                  <a:srgbClr val="000000"/>
                </a:solidFill>
                <a:latin typeface="Georgia Pro"/>
              </a:rPr>
              <a:t>personales</a:t>
            </a:r>
            <a:r>
              <a:rPr lang="en-US" sz="1200" dirty="0">
                <a:solidFill>
                  <a:srgbClr val="000000"/>
                </a:solidFill>
                <a:latin typeface="Georgia Pro"/>
              </a:rPr>
              <a:t> y </a:t>
            </a:r>
            <a:r>
              <a:rPr lang="en-US" sz="1200" dirty="0" err="1">
                <a:solidFill>
                  <a:srgbClr val="000000"/>
                </a:solidFill>
                <a:latin typeface="Georgia Pro"/>
              </a:rPr>
              <a:t>muebles</a:t>
            </a:r>
            <a:r>
              <a:rPr lang="en-US" sz="1200" dirty="0">
                <a:solidFill>
                  <a:srgbClr val="000000"/>
                </a:solidFill>
                <a:latin typeface="Georgia Pro"/>
              </a:rPr>
              <a:t>, </a:t>
            </a:r>
            <a:r>
              <a:rPr lang="en-US" sz="1200" dirty="0" err="1">
                <a:solidFill>
                  <a:srgbClr val="000000"/>
                </a:solidFill>
                <a:latin typeface="Georgia Pro"/>
              </a:rPr>
              <a:t>llamando</a:t>
            </a:r>
            <a:r>
              <a:rPr lang="en-US" sz="1200" dirty="0">
                <a:solidFill>
                  <a:srgbClr val="000000"/>
                </a:solidFill>
                <a:latin typeface="Georgia Pro"/>
              </a:rPr>
              <a:t> a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empresa</a:t>
            </a:r>
            <a:r>
              <a:rPr lang="en-US" sz="1200" dirty="0">
                <a:solidFill>
                  <a:srgbClr val="000000"/>
                </a:solidFill>
                <a:latin typeface="Georgia Pro"/>
              </a:rPr>
              <a:t> de </a:t>
            </a:r>
            <a:r>
              <a:rPr lang="en-US" sz="1200" dirty="0" err="1">
                <a:solidFill>
                  <a:srgbClr val="000000"/>
                </a:solidFill>
                <a:latin typeface="Georgia Pro"/>
              </a:rPr>
              <a:t>mudanzas</a:t>
            </a:r>
            <a:r>
              <a:rPr lang="en-US" sz="1200" dirty="0">
                <a:solidFill>
                  <a:srgbClr val="000000"/>
                </a:solidFill>
                <a:latin typeface="Georgia Pro"/>
              </a:rPr>
              <a:t> o </a:t>
            </a:r>
            <a:r>
              <a:rPr lang="en-US" sz="1200" dirty="0" err="1">
                <a:solidFill>
                  <a:srgbClr val="000000"/>
                </a:solidFill>
                <a:latin typeface="Georgia Pro"/>
              </a:rPr>
              <a:t>alquilando</a:t>
            </a:r>
            <a:r>
              <a:rPr lang="en-US" sz="1200" dirty="0">
                <a:solidFill>
                  <a:srgbClr val="000000"/>
                </a:solidFill>
                <a:latin typeface="Georgia Pro"/>
              </a:rPr>
              <a:t> un </a:t>
            </a:r>
            <a:r>
              <a:rPr lang="en-US" sz="1200" dirty="0" err="1">
                <a:solidFill>
                  <a:srgbClr val="000000"/>
                </a:solidFill>
                <a:latin typeface="Georgia Pro"/>
              </a:rPr>
              <a:t>camión</a:t>
            </a:r>
            <a:r>
              <a:rPr lang="en-US" sz="1200" dirty="0">
                <a:solidFill>
                  <a:srgbClr val="000000"/>
                </a:solidFill>
                <a:latin typeface="Georgia Pro"/>
              </a:rPr>
              <a:t>.</a:t>
            </a:r>
          </a:p>
          <a:p>
            <a:pPr algn="just">
              <a:lnSpc>
                <a:spcPts val="1991"/>
              </a:lnSpc>
            </a:pPr>
            <a:r>
              <a:rPr lang="en-US" sz="1200" dirty="0" err="1">
                <a:solidFill>
                  <a:srgbClr val="000000"/>
                </a:solidFill>
                <a:latin typeface="Georgia Pro"/>
              </a:rPr>
              <a:t>Reúne</a:t>
            </a:r>
            <a:r>
              <a:rPr lang="en-US" sz="1200" dirty="0">
                <a:solidFill>
                  <a:srgbClr val="000000"/>
                </a:solidFill>
                <a:latin typeface="Georgia Pro"/>
              </a:rPr>
              <a:t> </a:t>
            </a:r>
            <a:r>
              <a:rPr lang="en-US" sz="1200" dirty="0" err="1">
                <a:solidFill>
                  <a:srgbClr val="000000"/>
                </a:solidFill>
                <a:latin typeface="Georgia Pro"/>
              </a:rPr>
              <a:t>cajas</a:t>
            </a:r>
            <a:r>
              <a:rPr lang="en-US" sz="1200" dirty="0">
                <a:solidFill>
                  <a:srgbClr val="000000"/>
                </a:solidFill>
                <a:latin typeface="Georgia Pro"/>
              </a:rPr>
              <a:t> y </a:t>
            </a:r>
            <a:r>
              <a:rPr lang="en-US" sz="1200" dirty="0" err="1">
                <a:solidFill>
                  <a:srgbClr val="000000"/>
                </a:solidFill>
                <a:latin typeface="Georgia Pro"/>
              </a:rPr>
              <a:t>otros</a:t>
            </a:r>
            <a:r>
              <a:rPr lang="en-US" sz="1200" dirty="0">
                <a:solidFill>
                  <a:srgbClr val="000000"/>
                </a:solidFill>
                <a:latin typeface="Georgia Pro"/>
              </a:rPr>
              <a:t> </a:t>
            </a:r>
            <a:r>
              <a:rPr lang="en-US" sz="1200" dirty="0" err="1">
                <a:solidFill>
                  <a:srgbClr val="000000"/>
                </a:solidFill>
                <a:latin typeface="Georgia Pro"/>
              </a:rPr>
              <a:t>suministros</a:t>
            </a:r>
            <a:r>
              <a:rPr lang="en-US" sz="1200" dirty="0">
                <a:solidFill>
                  <a:srgbClr val="000000"/>
                </a:solidFill>
                <a:latin typeface="Georgia Pro"/>
              </a:rPr>
              <a:t> de </a:t>
            </a:r>
            <a:r>
              <a:rPr lang="en-US" sz="1200" dirty="0" err="1">
                <a:solidFill>
                  <a:srgbClr val="000000"/>
                </a:solidFill>
                <a:latin typeface="Georgia Pro"/>
              </a:rPr>
              <a:t>mudanza</a:t>
            </a:r>
            <a:r>
              <a:rPr lang="en-US" sz="1200" dirty="0">
                <a:solidFill>
                  <a:srgbClr val="000000"/>
                </a:solidFill>
                <a:latin typeface="Georgia Pro"/>
              </a:rPr>
              <a:t> que </a:t>
            </a:r>
            <a:r>
              <a:rPr lang="en-US" sz="1200" dirty="0" err="1">
                <a:solidFill>
                  <a:srgbClr val="000000"/>
                </a:solidFill>
                <a:latin typeface="Georgia Pro"/>
              </a:rPr>
              <a:t>puedas</a:t>
            </a:r>
            <a:r>
              <a:rPr lang="en-US" sz="1200" dirty="0">
                <a:solidFill>
                  <a:srgbClr val="000000"/>
                </a:solidFill>
                <a:latin typeface="Georgia Pro"/>
              </a:rPr>
              <a:t> </a:t>
            </a:r>
            <a:r>
              <a:rPr lang="en-US" sz="1200" dirty="0" err="1">
                <a:solidFill>
                  <a:srgbClr val="000000"/>
                </a:solidFill>
                <a:latin typeface="Georgia Pro"/>
              </a:rPr>
              <a:t>necesitar</a:t>
            </a:r>
            <a:r>
              <a:rPr lang="en-US" sz="1200" dirty="0">
                <a:solidFill>
                  <a:srgbClr val="000000"/>
                </a:solidFill>
                <a:latin typeface="Georgia Pro"/>
              </a:rPr>
              <a:t>.</a:t>
            </a:r>
          </a:p>
          <a:p>
            <a:pPr algn="just">
              <a:lnSpc>
                <a:spcPts val="1991"/>
              </a:lnSpc>
            </a:pPr>
            <a:r>
              <a:rPr lang="en-US" sz="1200" dirty="0" err="1">
                <a:solidFill>
                  <a:srgbClr val="000000"/>
                </a:solidFill>
                <a:latin typeface="Georgia Pro"/>
              </a:rPr>
              <a:t>Planifica</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ruta</a:t>
            </a:r>
            <a:r>
              <a:rPr lang="en-US" sz="1200" dirty="0">
                <a:solidFill>
                  <a:srgbClr val="000000"/>
                </a:solidFill>
                <a:latin typeface="Georgia Pro"/>
              </a:rPr>
              <a:t> de </a:t>
            </a:r>
            <a:r>
              <a:rPr lang="en-US" sz="1200" dirty="0" err="1">
                <a:solidFill>
                  <a:srgbClr val="000000"/>
                </a:solidFill>
                <a:latin typeface="Georgia Pro"/>
              </a:rPr>
              <a:t>viaje</a:t>
            </a:r>
            <a:r>
              <a:rPr lang="en-US" sz="1200" dirty="0">
                <a:solidFill>
                  <a:srgbClr val="000000"/>
                </a:solidFill>
                <a:latin typeface="Georgia Pro"/>
              </a:rPr>
              <a:t> a </a:t>
            </a:r>
            <a:r>
              <a:rPr lang="en-US" sz="1200" dirty="0" err="1">
                <a:solidFill>
                  <a:srgbClr val="000000"/>
                </a:solidFill>
                <a:latin typeface="Georgia Pro"/>
              </a:rPr>
              <a:t>tu</a:t>
            </a:r>
            <a:r>
              <a:rPr lang="en-US" sz="1200" dirty="0">
                <a:solidFill>
                  <a:srgbClr val="000000"/>
                </a:solidFill>
                <a:latin typeface="Georgia Pro"/>
              </a:rPr>
              <a:t> nuevo </a:t>
            </a:r>
            <a:r>
              <a:rPr lang="en-US" sz="1200" dirty="0" err="1">
                <a:solidFill>
                  <a:srgbClr val="000000"/>
                </a:solidFill>
                <a:latin typeface="Georgia Pro"/>
              </a:rPr>
              <a:t>hogar</a:t>
            </a:r>
            <a:r>
              <a:rPr lang="en-US" sz="1200" dirty="0">
                <a:solidFill>
                  <a:srgbClr val="000000"/>
                </a:solidFill>
                <a:latin typeface="Georgia Pro"/>
              </a:rPr>
              <a:t>. Ten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cuenta</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puentes</a:t>
            </a:r>
            <a:r>
              <a:rPr lang="en-US" sz="1200" dirty="0">
                <a:solidFill>
                  <a:srgbClr val="000000"/>
                </a:solidFill>
                <a:latin typeface="Georgia Pro"/>
              </a:rPr>
              <a:t> o pasos </a:t>
            </a:r>
            <a:r>
              <a:rPr lang="en-US" sz="1200" dirty="0" err="1">
                <a:solidFill>
                  <a:srgbClr val="000000"/>
                </a:solidFill>
                <a:latin typeface="Georgia Pro"/>
              </a:rPr>
              <a:t>elevados</a:t>
            </a:r>
            <a:r>
              <a:rPr lang="en-US" sz="1200" dirty="0">
                <a:solidFill>
                  <a:srgbClr val="000000"/>
                </a:solidFill>
                <a:latin typeface="Georgia Pro"/>
              </a:rPr>
              <a:t> que </a:t>
            </a:r>
            <a:r>
              <a:rPr lang="en-US" sz="1200" dirty="0" err="1">
                <a:solidFill>
                  <a:srgbClr val="000000"/>
                </a:solidFill>
                <a:latin typeface="Georgia Pro"/>
              </a:rPr>
              <a:t>puedan</a:t>
            </a:r>
            <a:r>
              <a:rPr lang="en-US" sz="1200" dirty="0">
                <a:solidFill>
                  <a:srgbClr val="000000"/>
                </a:solidFill>
                <a:latin typeface="Georgia Pro"/>
              </a:rPr>
              <a:t> </a:t>
            </a:r>
            <a:r>
              <a:rPr lang="en-US" sz="1200" dirty="0" err="1">
                <a:solidFill>
                  <a:srgbClr val="000000"/>
                </a:solidFill>
                <a:latin typeface="Georgia Pro"/>
              </a:rPr>
              <a:t>tener</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restricción</a:t>
            </a:r>
            <a:r>
              <a:rPr lang="en-US" sz="1200" dirty="0">
                <a:solidFill>
                  <a:srgbClr val="000000"/>
                </a:solidFill>
                <a:latin typeface="Georgia Pro"/>
              </a:rPr>
              <a:t> de paso.</a:t>
            </a:r>
          </a:p>
          <a:p>
            <a:pPr algn="just">
              <a:lnSpc>
                <a:spcPts val="1991"/>
              </a:lnSpc>
            </a:pPr>
            <a:r>
              <a:rPr lang="en-US" sz="1200" dirty="0" err="1">
                <a:solidFill>
                  <a:srgbClr val="000000"/>
                </a:solidFill>
                <a:latin typeface="Georgia Pro"/>
              </a:rPr>
              <a:t>Crea</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carpeta</a:t>
            </a:r>
            <a:r>
              <a:rPr lang="en-US" sz="1200" dirty="0">
                <a:solidFill>
                  <a:srgbClr val="000000"/>
                </a:solidFill>
                <a:latin typeface="Georgia Pro"/>
              </a:rPr>
              <a:t> para </a:t>
            </a:r>
            <a:r>
              <a:rPr lang="en-US" sz="1200" dirty="0" err="1">
                <a:solidFill>
                  <a:srgbClr val="000000"/>
                </a:solidFill>
                <a:latin typeface="Georgia Pro"/>
              </a:rPr>
              <a:t>guardar</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recibos</a:t>
            </a:r>
            <a:r>
              <a:rPr lang="en-US" sz="1200" dirty="0">
                <a:solidFill>
                  <a:srgbClr val="000000"/>
                </a:solidFill>
                <a:latin typeface="Georgia Pro"/>
              </a:rPr>
              <a:t>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gastos</a:t>
            </a:r>
            <a:r>
              <a:rPr lang="en-US" sz="1200" dirty="0">
                <a:solidFill>
                  <a:srgbClr val="000000"/>
                </a:solidFill>
                <a:latin typeface="Georgia Pro"/>
              </a:rPr>
              <a:t> de </a:t>
            </a:r>
            <a:r>
              <a:rPr lang="en-US" sz="1200" dirty="0" err="1">
                <a:solidFill>
                  <a:srgbClr val="000000"/>
                </a:solidFill>
                <a:latin typeface="Georgia Pro"/>
              </a:rPr>
              <a:t>mudanza</a:t>
            </a:r>
            <a:r>
              <a:rPr lang="en-US" sz="1200" dirty="0">
                <a:solidFill>
                  <a:srgbClr val="000000"/>
                </a:solidFill>
                <a:latin typeface="Georgia Pro"/>
              </a:rPr>
              <a:t>, </a:t>
            </a:r>
            <a:r>
              <a:rPr lang="en-US" sz="1200" dirty="0" err="1">
                <a:solidFill>
                  <a:srgbClr val="000000"/>
                </a:solidFill>
                <a:latin typeface="Georgia Pro"/>
              </a:rPr>
              <a:t>ya</a:t>
            </a:r>
            <a:r>
              <a:rPr lang="en-US" sz="1200" dirty="0">
                <a:solidFill>
                  <a:srgbClr val="000000"/>
                </a:solidFill>
                <a:latin typeface="Georgia Pro"/>
              </a:rPr>
              <a:t> que </a:t>
            </a:r>
            <a:r>
              <a:rPr lang="en-US" sz="1200" dirty="0" err="1">
                <a:solidFill>
                  <a:srgbClr val="000000"/>
                </a:solidFill>
                <a:latin typeface="Georgia Pro"/>
              </a:rPr>
              <a:t>algunos</a:t>
            </a:r>
            <a:r>
              <a:rPr lang="en-US" sz="1200" dirty="0">
                <a:solidFill>
                  <a:srgbClr val="000000"/>
                </a:solidFill>
                <a:latin typeface="Georgia Pro"/>
              </a:rPr>
              <a:t> de </a:t>
            </a:r>
            <a:r>
              <a:rPr lang="en-US" sz="1200" dirty="0" err="1">
                <a:solidFill>
                  <a:srgbClr val="000000"/>
                </a:solidFill>
                <a:latin typeface="Georgia Pro"/>
              </a:rPr>
              <a:t>ellos</a:t>
            </a:r>
            <a:r>
              <a:rPr lang="en-US" sz="1200" dirty="0">
                <a:solidFill>
                  <a:srgbClr val="000000"/>
                </a:solidFill>
                <a:latin typeface="Georgia Pro"/>
              </a:rPr>
              <a:t> son </a:t>
            </a:r>
            <a:r>
              <a:rPr lang="en-US" sz="1200" dirty="0" err="1">
                <a:solidFill>
                  <a:srgbClr val="000000"/>
                </a:solidFill>
                <a:latin typeface="Georgia Pro"/>
              </a:rPr>
              <a:t>deducibles</a:t>
            </a:r>
            <a:r>
              <a:rPr lang="en-US" sz="1200" dirty="0">
                <a:solidFill>
                  <a:srgbClr val="000000"/>
                </a:solidFill>
                <a:latin typeface="Georgia Pro"/>
              </a:rPr>
              <a:t> de </a:t>
            </a:r>
            <a:r>
              <a:rPr lang="en-US" sz="1200" dirty="0" err="1">
                <a:solidFill>
                  <a:srgbClr val="000000"/>
                </a:solidFill>
                <a:latin typeface="Georgia Pro"/>
              </a:rPr>
              <a:t>impuestos</a:t>
            </a:r>
            <a:r>
              <a:rPr lang="en-US" sz="1200" dirty="0">
                <a:solidFill>
                  <a:srgbClr val="000000"/>
                </a:solidFill>
                <a:latin typeface="Georgia Pro"/>
              </a:rPr>
              <a:t>. El </a:t>
            </a:r>
            <a:r>
              <a:rPr lang="en-US" sz="1200" dirty="0" err="1">
                <a:solidFill>
                  <a:srgbClr val="000000"/>
                </a:solidFill>
                <a:latin typeface="Georgia Pro"/>
              </a:rPr>
              <a:t>alojamiento</a:t>
            </a:r>
            <a:r>
              <a:rPr lang="en-US" sz="1200" dirty="0">
                <a:solidFill>
                  <a:srgbClr val="000000"/>
                </a:solidFill>
                <a:latin typeface="Georgia Pro"/>
              </a:rPr>
              <a:t>, las </a:t>
            </a:r>
            <a:r>
              <a:rPr lang="en-US" sz="1200" dirty="0" err="1">
                <a:solidFill>
                  <a:srgbClr val="000000"/>
                </a:solidFill>
                <a:latin typeface="Georgia Pro"/>
              </a:rPr>
              <a:t>comidas</a:t>
            </a:r>
            <a:r>
              <a:rPr lang="en-US" sz="1200" dirty="0">
                <a:solidFill>
                  <a:srgbClr val="000000"/>
                </a:solidFill>
                <a:latin typeface="Georgia Pro"/>
              </a:rPr>
              <a:t> y </a:t>
            </a:r>
            <a:r>
              <a:rPr lang="en-US" sz="1200" dirty="0" err="1">
                <a:solidFill>
                  <a:srgbClr val="000000"/>
                </a:solidFill>
                <a:latin typeface="Georgia Pro"/>
              </a:rPr>
              <a:t>el</a:t>
            </a:r>
            <a:r>
              <a:rPr lang="en-US" sz="1200" dirty="0">
                <a:solidFill>
                  <a:srgbClr val="000000"/>
                </a:solidFill>
                <a:latin typeface="Georgia Pro"/>
              </a:rPr>
              <a:t> combustible son </a:t>
            </a:r>
            <a:r>
              <a:rPr lang="en-US" sz="1200" dirty="0" err="1">
                <a:solidFill>
                  <a:srgbClr val="000000"/>
                </a:solidFill>
                <a:latin typeface="Georgia Pro"/>
              </a:rPr>
              <a:t>algunas</a:t>
            </a:r>
            <a:r>
              <a:rPr lang="en-US" sz="1200" dirty="0">
                <a:solidFill>
                  <a:srgbClr val="000000"/>
                </a:solidFill>
                <a:latin typeface="Georgia Pro"/>
              </a:rPr>
              <a:t> de las </a:t>
            </a:r>
            <a:r>
              <a:rPr lang="en-US" sz="1200" dirty="0" err="1">
                <a:solidFill>
                  <a:srgbClr val="000000"/>
                </a:solidFill>
                <a:latin typeface="Georgia Pro"/>
              </a:rPr>
              <a:t>partidas</a:t>
            </a:r>
            <a:r>
              <a:rPr lang="en-US" sz="1200" dirty="0">
                <a:solidFill>
                  <a:srgbClr val="000000"/>
                </a:solidFill>
                <a:latin typeface="Georgia Pro"/>
              </a:rPr>
              <a:t> que </a:t>
            </a:r>
            <a:r>
              <a:rPr lang="en-US" sz="1200" dirty="0" err="1">
                <a:solidFill>
                  <a:srgbClr val="000000"/>
                </a:solidFill>
                <a:latin typeface="Georgia Pro"/>
              </a:rPr>
              <a:t>puedes</a:t>
            </a:r>
            <a:r>
              <a:rPr lang="en-US" sz="1200" dirty="0">
                <a:solidFill>
                  <a:srgbClr val="000000"/>
                </a:solidFill>
                <a:latin typeface="Georgia Pro"/>
              </a:rPr>
              <a:t> </a:t>
            </a:r>
            <a:r>
              <a:rPr lang="en-US" sz="1200" dirty="0" err="1">
                <a:solidFill>
                  <a:srgbClr val="000000"/>
                </a:solidFill>
                <a:latin typeface="Georgia Pro"/>
              </a:rPr>
              <a:t>reclamar</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impuestos</a:t>
            </a:r>
            <a:r>
              <a:rPr lang="en-US" sz="1200" dirty="0">
                <a:solidFill>
                  <a:srgbClr val="000000"/>
                </a:solidFill>
                <a:latin typeface="Georgia Pro"/>
              </a:rPr>
              <a:t>.</a:t>
            </a:r>
          </a:p>
          <a:p>
            <a:pPr algn="just">
              <a:lnSpc>
                <a:spcPts val="1991"/>
              </a:lnSpc>
            </a:pPr>
            <a:r>
              <a:rPr lang="en-US" sz="1200" dirty="0" err="1">
                <a:solidFill>
                  <a:srgbClr val="000000"/>
                </a:solidFill>
                <a:latin typeface="Georgia Pro"/>
              </a:rPr>
              <a:t>Desarrolla</a:t>
            </a:r>
            <a:r>
              <a:rPr lang="en-US" sz="1200" dirty="0">
                <a:solidFill>
                  <a:srgbClr val="000000"/>
                </a:solidFill>
                <a:latin typeface="Georgia Pro"/>
              </a:rPr>
              <a:t> un plan para </a:t>
            </a:r>
            <a:r>
              <a:rPr lang="en-US" sz="1200" dirty="0" err="1">
                <a:solidFill>
                  <a:srgbClr val="000000"/>
                </a:solidFill>
                <a:latin typeface="Georgia Pro"/>
              </a:rPr>
              <a:t>empaquetar</a:t>
            </a:r>
            <a:r>
              <a:rPr lang="en-US" sz="1200" dirty="0">
                <a:solidFill>
                  <a:srgbClr val="000000"/>
                </a:solidFill>
                <a:latin typeface="Georgia Pro"/>
              </a:rPr>
              <a:t>: </a:t>
            </a:r>
            <a:r>
              <a:rPr lang="en-US" sz="1200" dirty="0" err="1">
                <a:solidFill>
                  <a:srgbClr val="000000"/>
                </a:solidFill>
                <a:latin typeface="Georgia Pro"/>
              </a:rPr>
              <a:t>empaqueta</a:t>
            </a:r>
            <a:r>
              <a:rPr lang="en-US" sz="1200" dirty="0">
                <a:solidFill>
                  <a:srgbClr val="000000"/>
                </a:solidFill>
                <a:latin typeface="Georgia Pro"/>
              </a:rPr>
              <a:t> las </a:t>
            </a:r>
            <a:r>
              <a:rPr lang="en-US" sz="1200" dirty="0" err="1">
                <a:solidFill>
                  <a:srgbClr val="000000"/>
                </a:solidFill>
                <a:latin typeface="Georgia Pro"/>
              </a:rPr>
              <a:t>cosas</a:t>
            </a:r>
            <a:r>
              <a:rPr lang="en-US" sz="1200" dirty="0">
                <a:solidFill>
                  <a:srgbClr val="000000"/>
                </a:solidFill>
                <a:latin typeface="Georgia Pro"/>
              </a:rPr>
              <a:t> que </a:t>
            </a:r>
            <a:r>
              <a:rPr lang="en-US" sz="1200" dirty="0" err="1">
                <a:solidFill>
                  <a:srgbClr val="000000"/>
                </a:solidFill>
                <a:latin typeface="Georgia Pro"/>
              </a:rPr>
              <a:t>más</a:t>
            </a:r>
            <a:r>
              <a:rPr lang="en-US" sz="1200" dirty="0">
                <a:solidFill>
                  <a:srgbClr val="000000"/>
                </a:solidFill>
                <a:latin typeface="Georgia Pro"/>
              </a:rPr>
              <a:t> </a:t>
            </a:r>
            <a:r>
              <a:rPr lang="en-US" sz="1200" dirty="0" err="1">
                <a:solidFill>
                  <a:srgbClr val="000000"/>
                </a:solidFill>
                <a:latin typeface="Georgia Pro"/>
              </a:rPr>
              <a:t>vayas</a:t>
            </a:r>
            <a:r>
              <a:rPr lang="en-US" sz="1200" dirty="0">
                <a:solidFill>
                  <a:srgbClr val="000000"/>
                </a:solidFill>
                <a:latin typeface="Georgia Pro"/>
              </a:rPr>
              <a:t> a </a:t>
            </a:r>
            <a:r>
              <a:rPr lang="en-US" sz="1200" dirty="0" err="1">
                <a:solidFill>
                  <a:srgbClr val="000000"/>
                </a:solidFill>
                <a:latin typeface="Georgia Pro"/>
              </a:rPr>
              <a:t>utilizar</a:t>
            </a:r>
            <a:r>
              <a:rPr lang="en-US" sz="1200" dirty="0">
                <a:solidFill>
                  <a:srgbClr val="000000"/>
                </a:solidFill>
                <a:latin typeface="Georgia Pro"/>
              </a:rPr>
              <a:t>, </a:t>
            </a:r>
            <a:r>
              <a:rPr lang="en-US" sz="1200" dirty="0" err="1">
                <a:solidFill>
                  <a:srgbClr val="000000"/>
                </a:solidFill>
                <a:latin typeface="Georgia Pro"/>
              </a:rPr>
              <a:t>empaqueta</a:t>
            </a:r>
            <a:r>
              <a:rPr lang="en-US" sz="1200" dirty="0">
                <a:solidFill>
                  <a:srgbClr val="000000"/>
                </a:solidFill>
                <a:latin typeface="Georgia Pro"/>
              </a:rPr>
              <a:t> las </a:t>
            </a:r>
            <a:r>
              <a:rPr lang="en-US" sz="1200" dirty="0" err="1">
                <a:solidFill>
                  <a:srgbClr val="000000"/>
                </a:solidFill>
                <a:latin typeface="Georgia Pro"/>
              </a:rPr>
              <a:t>últimas</a:t>
            </a:r>
            <a:r>
              <a:rPr lang="en-US" sz="1200" dirty="0">
                <a:solidFill>
                  <a:srgbClr val="000000"/>
                </a:solidFill>
                <a:latin typeface="Georgia Pro"/>
              </a:rPr>
              <a:t>, y luego </a:t>
            </a:r>
            <a:r>
              <a:rPr lang="en-US" sz="1200" dirty="0" err="1">
                <a:solidFill>
                  <a:srgbClr val="000000"/>
                </a:solidFill>
                <a:latin typeface="Georgia Pro"/>
              </a:rPr>
              <a:t>asegúrate</a:t>
            </a:r>
            <a:r>
              <a:rPr lang="en-US" sz="1200" dirty="0">
                <a:solidFill>
                  <a:srgbClr val="000000"/>
                </a:solidFill>
                <a:latin typeface="Georgia Pro"/>
              </a:rPr>
              <a:t> de que </a:t>
            </a:r>
            <a:r>
              <a:rPr lang="en-US" sz="1200" dirty="0" err="1">
                <a:solidFill>
                  <a:srgbClr val="000000"/>
                </a:solidFill>
                <a:latin typeface="Georgia Pro"/>
              </a:rPr>
              <a:t>estarán</a:t>
            </a:r>
            <a:r>
              <a:rPr lang="en-US" sz="1200" dirty="0">
                <a:solidFill>
                  <a:srgbClr val="000000"/>
                </a:solidFill>
                <a:latin typeface="Georgia Pro"/>
              </a:rPr>
              <a:t> </a:t>
            </a:r>
            <a:r>
              <a:rPr lang="en-US" sz="1200" dirty="0" err="1">
                <a:solidFill>
                  <a:srgbClr val="000000"/>
                </a:solidFill>
                <a:latin typeface="Georgia Pro"/>
              </a:rPr>
              <a:t>disponibles</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objetos</a:t>
            </a:r>
            <a:r>
              <a:rPr lang="en-US" sz="1200" dirty="0">
                <a:solidFill>
                  <a:srgbClr val="000000"/>
                </a:solidFill>
                <a:latin typeface="Georgia Pro"/>
              </a:rPr>
              <a:t> que </a:t>
            </a:r>
            <a:r>
              <a:rPr lang="en-US" sz="1200" dirty="0" err="1">
                <a:solidFill>
                  <a:srgbClr val="000000"/>
                </a:solidFill>
                <a:latin typeface="Georgia Pro"/>
              </a:rPr>
              <a:t>necesitarás</a:t>
            </a:r>
            <a:r>
              <a:rPr lang="en-US" sz="1200" dirty="0">
                <a:solidFill>
                  <a:srgbClr val="000000"/>
                </a:solidFill>
                <a:latin typeface="Georgia Pro"/>
              </a:rPr>
              <a:t> primero </a:t>
            </a:r>
            <a:r>
              <a:rPr lang="en-US" sz="1200" dirty="0" err="1">
                <a:solidFill>
                  <a:srgbClr val="000000"/>
                </a:solidFill>
                <a:latin typeface="Georgia Pro"/>
              </a:rPr>
              <a:t>cuando</a:t>
            </a:r>
            <a:r>
              <a:rPr lang="en-US" sz="1200" dirty="0">
                <a:solidFill>
                  <a:srgbClr val="000000"/>
                </a:solidFill>
                <a:latin typeface="Georgia Pro"/>
              </a:rPr>
              <a:t> </a:t>
            </a:r>
            <a:r>
              <a:rPr lang="en-US" sz="1200" dirty="0" err="1">
                <a:solidFill>
                  <a:srgbClr val="000000"/>
                </a:solidFill>
                <a:latin typeface="Georgia Pro"/>
              </a:rPr>
              <a:t>llegues</a:t>
            </a:r>
            <a:r>
              <a:rPr lang="en-US" sz="1200" dirty="0">
                <a:solidFill>
                  <a:srgbClr val="000000"/>
                </a:solidFill>
                <a:latin typeface="Georgia Pro"/>
              </a:rPr>
              <a:t> a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casa.</a:t>
            </a:r>
          </a:p>
          <a:p>
            <a:pPr algn="just">
              <a:lnSpc>
                <a:spcPts val="1991"/>
              </a:lnSpc>
            </a:pPr>
            <a:r>
              <a:rPr lang="en-US" sz="1200" dirty="0" err="1">
                <a:solidFill>
                  <a:srgbClr val="000000"/>
                </a:solidFill>
                <a:latin typeface="Georgia Pro"/>
              </a:rPr>
              <a:t>Notifica</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traslado</a:t>
            </a:r>
            <a:r>
              <a:rPr lang="en-US" sz="1200" dirty="0">
                <a:solidFill>
                  <a:srgbClr val="000000"/>
                </a:solidFill>
                <a:latin typeface="Georgia Pro"/>
              </a:rPr>
              <a:t> a </a:t>
            </a:r>
            <a:r>
              <a:rPr lang="en-US" sz="1200" dirty="0" err="1">
                <a:solidFill>
                  <a:srgbClr val="000000"/>
                </a:solidFill>
                <a:latin typeface="Georgia Pro"/>
              </a:rPr>
              <a:t>familiares</a:t>
            </a:r>
            <a:r>
              <a:rPr lang="en-US" sz="1200" dirty="0">
                <a:solidFill>
                  <a:srgbClr val="000000"/>
                </a:solidFill>
                <a:latin typeface="Georgia Pro"/>
              </a:rPr>
              <a:t>, amigos y </a:t>
            </a:r>
            <a:r>
              <a:rPr lang="en-US" sz="1200" dirty="0" err="1">
                <a:solidFill>
                  <a:srgbClr val="000000"/>
                </a:solidFill>
                <a:latin typeface="Georgia Pro"/>
              </a:rPr>
              <a:t>empresas</a:t>
            </a:r>
            <a:r>
              <a:rPr lang="en-US" sz="1200" dirty="0">
                <a:solidFill>
                  <a:srgbClr val="000000"/>
                </a:solidFill>
                <a:latin typeface="Georgia Pro"/>
              </a:rPr>
              <a:t>. </a:t>
            </a:r>
          </a:p>
          <a:p>
            <a:pPr algn="just">
              <a:lnSpc>
                <a:spcPts val="1991"/>
              </a:lnSpc>
            </a:pPr>
            <a:r>
              <a:rPr lang="en-US" sz="1200" dirty="0" err="1">
                <a:solidFill>
                  <a:srgbClr val="000000"/>
                </a:solidFill>
                <a:latin typeface="Georgia Pro"/>
              </a:rPr>
              <a:t>Notifica</a:t>
            </a:r>
            <a:r>
              <a:rPr lang="en-US" sz="1200" dirty="0">
                <a:solidFill>
                  <a:srgbClr val="000000"/>
                </a:solidFill>
                <a:latin typeface="Georgia Pro"/>
              </a:rPr>
              <a:t> a las </a:t>
            </a:r>
            <a:r>
              <a:rPr lang="en-US" sz="1200" dirty="0" err="1">
                <a:solidFill>
                  <a:srgbClr val="000000"/>
                </a:solidFill>
                <a:latin typeface="Georgia Pro"/>
              </a:rPr>
              <a:t>autoridades</a:t>
            </a:r>
            <a:r>
              <a:rPr lang="en-US" sz="1200" dirty="0">
                <a:solidFill>
                  <a:srgbClr val="000000"/>
                </a:solidFill>
                <a:latin typeface="Georgia Pro"/>
              </a:rPr>
              <a:t> </a:t>
            </a:r>
            <a:r>
              <a:rPr lang="en-US" sz="1200" dirty="0" err="1">
                <a:solidFill>
                  <a:srgbClr val="000000"/>
                </a:solidFill>
                <a:latin typeface="Georgia Pro"/>
              </a:rPr>
              <a:t>fiscales</a:t>
            </a:r>
            <a:r>
              <a:rPr lang="en-US" sz="1200" dirty="0">
                <a:solidFill>
                  <a:srgbClr val="000000"/>
                </a:solidFill>
                <a:latin typeface="Georgia Pro"/>
              </a:rPr>
              <a:t> federales y </a:t>
            </a:r>
            <a:r>
              <a:rPr lang="en-US" sz="1200" dirty="0" err="1">
                <a:solidFill>
                  <a:srgbClr val="000000"/>
                </a:solidFill>
                <a:latin typeface="Georgia Pro"/>
              </a:rPr>
              <a:t>estatales</a:t>
            </a:r>
            <a:r>
              <a:rPr lang="en-US" sz="1200" dirty="0">
                <a:solidFill>
                  <a:srgbClr val="000000"/>
                </a:solidFill>
                <a:latin typeface="Georgia Pro"/>
              </a:rPr>
              <a:t>, </a:t>
            </a:r>
            <a:r>
              <a:rPr lang="en-US" sz="1200" dirty="0" err="1">
                <a:solidFill>
                  <a:srgbClr val="000000"/>
                </a:solidFill>
                <a:latin typeface="Georgia Pro"/>
              </a:rPr>
              <a:t>así</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a </a:t>
            </a:r>
            <a:r>
              <a:rPr lang="en-US" sz="1200" dirty="0" err="1">
                <a:solidFill>
                  <a:srgbClr val="000000"/>
                </a:solidFill>
                <a:latin typeface="Georgia Pro"/>
              </a:rPr>
              <a:t>cualquier</a:t>
            </a:r>
            <a:r>
              <a:rPr lang="en-US" sz="1200" dirty="0">
                <a:solidFill>
                  <a:srgbClr val="000000"/>
                </a:solidFill>
                <a:latin typeface="Georgia Pro"/>
              </a:rPr>
              <a:t> </a:t>
            </a:r>
            <a:r>
              <a:rPr lang="en-US" sz="1200" dirty="0" err="1">
                <a:solidFill>
                  <a:srgbClr val="000000"/>
                </a:solidFill>
                <a:latin typeface="Georgia Pro"/>
              </a:rPr>
              <a:t>otro</a:t>
            </a:r>
            <a:r>
              <a:rPr lang="en-US" sz="1200" dirty="0">
                <a:solidFill>
                  <a:srgbClr val="000000"/>
                </a:solidFill>
                <a:latin typeface="Georgia Pro"/>
              </a:rPr>
              <a:t> </a:t>
            </a:r>
            <a:r>
              <a:rPr lang="en-US" sz="1200" dirty="0" err="1">
                <a:solidFill>
                  <a:srgbClr val="000000"/>
                </a:solidFill>
                <a:latin typeface="Georgia Pro"/>
              </a:rPr>
              <a:t>organismo</a:t>
            </a:r>
            <a:r>
              <a:rPr lang="en-US" sz="1200" dirty="0">
                <a:solidFill>
                  <a:srgbClr val="000000"/>
                </a:solidFill>
                <a:latin typeface="Georgia Pro"/>
              </a:rPr>
              <a:t> </a:t>
            </a:r>
            <a:r>
              <a:rPr lang="en-US" sz="1200" dirty="0" err="1">
                <a:solidFill>
                  <a:srgbClr val="000000"/>
                </a:solidFill>
                <a:latin typeface="Georgia Pro"/>
              </a:rPr>
              <a:t>gubernamental</a:t>
            </a:r>
            <a:r>
              <a:rPr lang="en-US" sz="1200" dirty="0">
                <a:solidFill>
                  <a:srgbClr val="000000"/>
                </a:solidFill>
                <a:latin typeface="Georgia Pro"/>
              </a:rPr>
              <a:t>.</a:t>
            </a:r>
          </a:p>
        </p:txBody>
      </p:sp>
      <p:sp>
        <p:nvSpPr>
          <p:cNvPr id="8" name="TextBox 8"/>
          <p:cNvSpPr txBox="1"/>
          <p:nvPr/>
        </p:nvSpPr>
        <p:spPr>
          <a:xfrm>
            <a:off x="1707992" y="3385646"/>
            <a:ext cx="4388260" cy="440366"/>
          </a:xfrm>
          <a:prstGeom prst="rect">
            <a:avLst/>
          </a:prstGeom>
        </p:spPr>
        <p:txBody>
          <a:bodyPr lIns="0" tIns="0" rIns="0" bIns="0" rtlCol="0" anchor="t">
            <a:spAutoFit/>
          </a:bodyPr>
          <a:lstStyle/>
          <a:p>
            <a:pPr algn="ctr">
              <a:lnSpc>
                <a:spcPts val="3303"/>
              </a:lnSpc>
            </a:pPr>
            <a:r>
              <a:rPr lang="en-US" sz="3002" dirty="0">
                <a:solidFill>
                  <a:srgbClr val="292929"/>
                </a:solidFill>
                <a:latin typeface="Georgia Pro Bold"/>
              </a:rPr>
              <a:t>LISTA DE CONTROL PARA LA MUDANZA</a:t>
            </a:r>
          </a:p>
        </p:txBody>
      </p:sp>
      <p:grpSp>
        <p:nvGrpSpPr>
          <p:cNvPr id="9" name="Group 9"/>
          <p:cNvGrpSpPr/>
          <p:nvPr/>
        </p:nvGrpSpPr>
        <p:grpSpPr>
          <a:xfrm>
            <a:off x="-93720" y="9611929"/>
            <a:ext cx="7989642" cy="446471"/>
            <a:chOff x="0" y="0"/>
            <a:chExt cx="2785060" cy="155633"/>
          </a:xfrm>
        </p:grpSpPr>
        <p:sp>
          <p:nvSpPr>
            <p:cNvPr id="10" name="Freeform 10"/>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1" name="TextBox 11"/>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52</a:t>
            </a:r>
          </a:p>
        </p:txBody>
      </p:sp>
      <p:sp>
        <p:nvSpPr>
          <p:cNvPr id="13" name="TextBox 13"/>
          <p:cNvSpPr txBox="1"/>
          <p:nvPr/>
        </p:nvSpPr>
        <p:spPr>
          <a:xfrm>
            <a:off x="1433810" y="4876800"/>
            <a:ext cx="258260" cy="4336956"/>
          </a:xfrm>
          <a:prstGeom prst="rect">
            <a:avLst/>
          </a:prstGeom>
        </p:spPr>
        <p:txBody>
          <a:bodyPr lIns="0" tIns="0" rIns="0" bIns="0" rtlCol="0" anchor="t">
            <a:spAutoFit/>
          </a:bodyPr>
          <a:lstStyle/>
          <a:p>
            <a:pPr algn="just">
              <a:lnSpc>
                <a:spcPts val="1992"/>
              </a:lnSpc>
            </a:pPr>
            <a:r>
              <a:rPr lang="en-US" sz="1222" dirty="0">
                <a:solidFill>
                  <a:srgbClr val="000000"/>
                </a:solidFill>
                <a:latin typeface="Aquawax Pro Pictograms"/>
              </a:rPr>
              <a:t>u</a:t>
            </a:r>
          </a:p>
          <a:p>
            <a:pPr algn="just">
              <a:lnSpc>
                <a:spcPts val="1992"/>
              </a:lnSpc>
            </a:pPr>
            <a:r>
              <a:rPr lang="en-US" sz="1222" dirty="0">
                <a:solidFill>
                  <a:srgbClr val="000000"/>
                </a:solidFill>
                <a:latin typeface="Aquawax Pro Pictograms"/>
              </a:rPr>
              <a:t>u</a:t>
            </a:r>
          </a:p>
          <a:p>
            <a:pPr algn="just">
              <a:lnSpc>
                <a:spcPts val="1992"/>
              </a:lnSpc>
            </a:pPr>
            <a:endParaRPr lang="en-US" sz="1222" dirty="0">
              <a:solidFill>
                <a:srgbClr val="000000"/>
              </a:solidFill>
              <a:latin typeface="Aquawax Pro Pictograms"/>
            </a:endParaRPr>
          </a:p>
          <a:p>
            <a:pPr algn="just">
              <a:lnSpc>
                <a:spcPts val="1992"/>
              </a:lnSpc>
            </a:pPr>
            <a:r>
              <a:rPr lang="en-US" sz="1222" dirty="0">
                <a:solidFill>
                  <a:srgbClr val="000000"/>
                </a:solidFill>
                <a:latin typeface="Aquawax Pro Pictograms"/>
              </a:rPr>
              <a:t>u</a:t>
            </a:r>
          </a:p>
          <a:p>
            <a:pPr algn="just">
              <a:lnSpc>
                <a:spcPts val="1992"/>
              </a:lnSpc>
            </a:pPr>
            <a:r>
              <a:rPr lang="en-US" sz="1222" dirty="0">
                <a:solidFill>
                  <a:srgbClr val="000000"/>
                </a:solidFill>
                <a:latin typeface="Aquawax Pro Pictograms"/>
              </a:rPr>
              <a:t>u</a:t>
            </a:r>
          </a:p>
          <a:p>
            <a:pPr algn="just">
              <a:lnSpc>
                <a:spcPts val="1992"/>
              </a:lnSpc>
            </a:pPr>
            <a:endParaRPr lang="en-US" sz="1222" dirty="0">
              <a:solidFill>
                <a:srgbClr val="000000"/>
              </a:solidFill>
              <a:latin typeface="Aquawax Pro Pictograms"/>
            </a:endParaRPr>
          </a:p>
          <a:p>
            <a:pPr algn="just">
              <a:lnSpc>
                <a:spcPts val="1992"/>
              </a:lnSpc>
            </a:pPr>
            <a:r>
              <a:rPr lang="en-US" sz="1222" dirty="0">
                <a:solidFill>
                  <a:srgbClr val="000000"/>
                </a:solidFill>
                <a:latin typeface="Aquawax Pro Pictograms"/>
              </a:rPr>
              <a:t>u</a:t>
            </a:r>
          </a:p>
          <a:p>
            <a:pPr algn="just">
              <a:lnSpc>
                <a:spcPts val="1992"/>
              </a:lnSpc>
            </a:pPr>
            <a:endParaRPr lang="en-US" sz="1222" dirty="0">
              <a:solidFill>
                <a:srgbClr val="000000"/>
              </a:solidFill>
              <a:latin typeface="Aquawax Pro Pictograms"/>
            </a:endParaRPr>
          </a:p>
          <a:p>
            <a:pPr algn="just">
              <a:lnSpc>
                <a:spcPts val="1992"/>
              </a:lnSpc>
            </a:pPr>
            <a:endParaRPr lang="en-US" sz="1222" dirty="0">
              <a:solidFill>
                <a:srgbClr val="000000"/>
              </a:solidFill>
              <a:latin typeface="Aquawax Pro Pictograms"/>
            </a:endParaRPr>
          </a:p>
          <a:p>
            <a:pPr algn="just">
              <a:lnSpc>
                <a:spcPts val="1992"/>
              </a:lnSpc>
            </a:pPr>
            <a:endParaRPr lang="en-US" sz="1222" dirty="0">
              <a:solidFill>
                <a:srgbClr val="000000"/>
              </a:solidFill>
              <a:latin typeface="Aquawax Pro Pictograms"/>
            </a:endParaRPr>
          </a:p>
          <a:p>
            <a:pPr algn="just">
              <a:lnSpc>
                <a:spcPts val="1992"/>
              </a:lnSpc>
            </a:pPr>
            <a:r>
              <a:rPr lang="en-US" sz="1222" dirty="0">
                <a:solidFill>
                  <a:srgbClr val="000000"/>
                </a:solidFill>
                <a:latin typeface="Aquawax Pro Pictograms"/>
              </a:rPr>
              <a:t>u</a:t>
            </a:r>
          </a:p>
          <a:p>
            <a:pPr algn="just">
              <a:lnSpc>
                <a:spcPts val="1992"/>
              </a:lnSpc>
            </a:pPr>
            <a:endParaRPr lang="en-US" sz="1222" dirty="0">
              <a:solidFill>
                <a:srgbClr val="000000"/>
              </a:solidFill>
              <a:latin typeface="Aquawax Pro Pictograms"/>
            </a:endParaRPr>
          </a:p>
          <a:p>
            <a:pPr algn="just">
              <a:lnSpc>
                <a:spcPts val="1992"/>
              </a:lnSpc>
            </a:pPr>
            <a:endParaRPr lang="en-US" sz="1222" dirty="0">
              <a:solidFill>
                <a:srgbClr val="000000"/>
              </a:solidFill>
              <a:latin typeface="Aquawax Pro Pictograms"/>
            </a:endParaRPr>
          </a:p>
          <a:p>
            <a:pPr algn="just">
              <a:lnSpc>
                <a:spcPts val="1992"/>
              </a:lnSpc>
            </a:pPr>
            <a:endParaRPr lang="en-US" sz="1222" dirty="0">
              <a:solidFill>
                <a:srgbClr val="000000"/>
              </a:solidFill>
              <a:latin typeface="Aquawax Pro Pictograms"/>
            </a:endParaRPr>
          </a:p>
          <a:p>
            <a:pPr algn="just">
              <a:lnSpc>
                <a:spcPts val="1992"/>
              </a:lnSpc>
            </a:pPr>
            <a:r>
              <a:rPr lang="en-US" sz="1222" dirty="0">
                <a:solidFill>
                  <a:srgbClr val="000000"/>
                </a:solidFill>
                <a:latin typeface="Aquawax Pro Pictograms"/>
              </a:rPr>
              <a:t>u</a:t>
            </a:r>
          </a:p>
          <a:p>
            <a:pPr algn="just">
              <a:lnSpc>
                <a:spcPts val="1992"/>
              </a:lnSpc>
            </a:pPr>
            <a:r>
              <a:rPr lang="en-US" sz="1222" dirty="0">
                <a:solidFill>
                  <a:srgbClr val="000000"/>
                </a:solidFill>
                <a:latin typeface="Aquawax Pro Pictograms"/>
              </a:rPr>
              <a:t>u</a:t>
            </a:r>
          </a:p>
          <a:p>
            <a:pPr algn="just">
              <a:lnSpc>
                <a:spcPts val="1992"/>
              </a:lnSpc>
            </a:pPr>
            <a:endParaRPr lang="en-US" sz="1222" dirty="0">
              <a:solidFill>
                <a:srgbClr val="000000"/>
              </a:solidFill>
              <a:latin typeface="Aquawax Pro Pictograms"/>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0"/>
            <a:ext cx="6705600" cy="4050864"/>
            <a:chOff x="0" y="0"/>
            <a:chExt cx="8940800" cy="5401152"/>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l="4063" r="4063" b="16774"/>
            <a:stretch>
              <a:fillRect/>
            </a:stretch>
          </p:blipFill>
          <p:spPr>
            <a:xfrm>
              <a:off x="0" y="0"/>
              <a:ext cx="8940800" cy="5401152"/>
            </a:xfrm>
            <a:prstGeom prst="rect">
              <a:avLst/>
            </a:prstGeom>
          </p:spPr>
        </p:pic>
      </p:grpSp>
      <p:grpSp>
        <p:nvGrpSpPr>
          <p:cNvPr id="4" name="Group 4"/>
          <p:cNvGrpSpPr/>
          <p:nvPr/>
        </p:nvGrpSpPr>
        <p:grpSpPr>
          <a:xfrm>
            <a:off x="1073403" y="446086"/>
            <a:ext cx="5625594" cy="8808106"/>
            <a:chOff x="0" y="0"/>
            <a:chExt cx="62273543" cy="97502935"/>
          </a:xfrm>
        </p:grpSpPr>
        <p:sp>
          <p:nvSpPr>
            <p:cNvPr id="5" name="Freeform 5"/>
            <p:cNvSpPr/>
            <p:nvPr/>
          </p:nvSpPr>
          <p:spPr>
            <a:xfrm>
              <a:off x="0" y="0"/>
              <a:ext cx="62273545" cy="97502935"/>
            </a:xfrm>
            <a:custGeom>
              <a:avLst/>
              <a:gdLst/>
              <a:ahLst/>
              <a:cxnLst/>
              <a:rect l="l" t="t" r="r" b="b"/>
              <a:pathLst>
                <a:path w="62273545" h="97502935">
                  <a:moveTo>
                    <a:pt x="62047481" y="0"/>
                  </a:moveTo>
                  <a:lnTo>
                    <a:pt x="0" y="0"/>
                  </a:lnTo>
                  <a:lnTo>
                    <a:pt x="0" y="97502935"/>
                  </a:lnTo>
                  <a:lnTo>
                    <a:pt x="62273545" y="97502935"/>
                  </a:lnTo>
                  <a:lnTo>
                    <a:pt x="62273545" y="0"/>
                  </a:lnTo>
                  <a:lnTo>
                    <a:pt x="62047481" y="0"/>
                  </a:lnTo>
                  <a:close/>
                  <a:moveTo>
                    <a:pt x="62047481" y="97276878"/>
                  </a:moveTo>
                  <a:lnTo>
                    <a:pt x="228600" y="97276878"/>
                  </a:lnTo>
                  <a:lnTo>
                    <a:pt x="228600" y="228600"/>
                  </a:lnTo>
                  <a:lnTo>
                    <a:pt x="62047481" y="228600"/>
                  </a:lnTo>
                  <a:lnTo>
                    <a:pt x="62047481" y="97276878"/>
                  </a:lnTo>
                  <a:close/>
                </a:path>
              </a:pathLst>
            </a:custGeom>
            <a:solidFill>
              <a:srgbClr val="424242"/>
            </a:solidFill>
          </p:spPr>
          <p:txBody>
            <a:bodyPr/>
            <a:lstStyle/>
            <a:p>
              <a:endParaRPr lang="en-US"/>
            </a:p>
          </p:txBody>
        </p:sp>
      </p:grpSp>
      <p:sp>
        <p:nvSpPr>
          <p:cNvPr id="6" name="TextBox 6"/>
          <p:cNvSpPr txBox="1"/>
          <p:nvPr/>
        </p:nvSpPr>
        <p:spPr>
          <a:xfrm>
            <a:off x="1022902" y="5113216"/>
            <a:ext cx="5726597" cy="282757"/>
          </a:xfrm>
          <a:prstGeom prst="rect">
            <a:avLst/>
          </a:prstGeom>
        </p:spPr>
        <p:txBody>
          <a:bodyPr lIns="0" tIns="0" rIns="0" bIns="0" rtlCol="0" anchor="t">
            <a:spAutoFit/>
          </a:bodyPr>
          <a:lstStyle/>
          <a:p>
            <a:pPr algn="ctr">
              <a:lnSpc>
                <a:spcPts val="2220"/>
              </a:lnSpc>
            </a:pPr>
            <a:r>
              <a:rPr lang="en-US" sz="1850">
                <a:solidFill>
                  <a:srgbClr val="000000"/>
                </a:solidFill>
                <a:latin typeface="Georgia Pro Bold Italics"/>
              </a:rPr>
              <a:t>Dos semanas antes</a:t>
            </a:r>
          </a:p>
        </p:txBody>
      </p:sp>
      <p:sp>
        <p:nvSpPr>
          <p:cNvPr id="7" name="TextBox 7"/>
          <p:cNvSpPr txBox="1"/>
          <p:nvPr/>
        </p:nvSpPr>
        <p:spPr>
          <a:xfrm>
            <a:off x="1805232" y="5395973"/>
            <a:ext cx="4547265" cy="3567708"/>
          </a:xfrm>
          <a:prstGeom prst="rect">
            <a:avLst/>
          </a:prstGeom>
        </p:spPr>
        <p:txBody>
          <a:bodyPr lIns="0" tIns="0" rIns="0" bIns="0" rtlCol="0" anchor="t">
            <a:spAutoFit/>
          </a:bodyPr>
          <a:lstStyle/>
          <a:p>
            <a:pPr algn="just">
              <a:lnSpc>
                <a:spcPts val="1969"/>
              </a:lnSpc>
            </a:pPr>
            <a:r>
              <a:rPr lang="en-US" sz="1200" dirty="0" err="1">
                <a:solidFill>
                  <a:srgbClr val="000000"/>
                </a:solidFill>
                <a:latin typeface="Georgia Pro"/>
              </a:rPr>
              <a:t>Notifica</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traslado</a:t>
            </a:r>
            <a:r>
              <a:rPr lang="en-US" sz="1200" dirty="0">
                <a:solidFill>
                  <a:srgbClr val="000000"/>
                </a:solidFill>
                <a:latin typeface="Georgia Pro"/>
              </a:rPr>
              <a:t> a </a:t>
            </a:r>
            <a:r>
              <a:rPr lang="en-US" sz="1200" dirty="0" err="1">
                <a:solidFill>
                  <a:srgbClr val="000000"/>
                </a:solidFill>
                <a:latin typeface="Georgia Pro"/>
              </a:rPr>
              <a:t>servicios</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gas, </a:t>
            </a:r>
            <a:r>
              <a:rPr lang="en-US" sz="1200" dirty="0" err="1">
                <a:solidFill>
                  <a:srgbClr val="000000"/>
                </a:solidFill>
                <a:latin typeface="Georgia Pro"/>
              </a:rPr>
              <a:t>electricidad</a:t>
            </a:r>
            <a:r>
              <a:rPr lang="en-US" sz="1200" dirty="0">
                <a:solidFill>
                  <a:srgbClr val="000000"/>
                </a:solidFill>
                <a:latin typeface="Georgia Pro"/>
              </a:rPr>
              <a:t>, </a:t>
            </a:r>
            <a:r>
              <a:rPr lang="en-US" sz="1200" dirty="0" err="1">
                <a:solidFill>
                  <a:srgbClr val="000000"/>
                </a:solidFill>
                <a:latin typeface="Georgia Pro"/>
              </a:rPr>
              <a:t>agua</a:t>
            </a:r>
            <a:r>
              <a:rPr lang="en-US" sz="1200" dirty="0">
                <a:solidFill>
                  <a:srgbClr val="000000"/>
                </a:solidFill>
                <a:latin typeface="Georgia Pro"/>
              </a:rPr>
              <a:t>, TV </a:t>
            </a:r>
            <a:r>
              <a:rPr lang="en-US" sz="1200" dirty="0" err="1">
                <a:solidFill>
                  <a:srgbClr val="000000"/>
                </a:solidFill>
                <a:latin typeface="Georgia Pro"/>
              </a:rPr>
              <a:t>por</a:t>
            </a:r>
            <a:r>
              <a:rPr lang="en-US" sz="1200" dirty="0">
                <a:solidFill>
                  <a:srgbClr val="000000"/>
                </a:solidFill>
                <a:latin typeface="Georgia Pro"/>
              </a:rPr>
              <a:t> cable, </a:t>
            </a:r>
            <a:r>
              <a:rPr lang="en-US" sz="1200" dirty="0" err="1">
                <a:solidFill>
                  <a:srgbClr val="000000"/>
                </a:solidFill>
                <a:latin typeface="Georgia Pro"/>
              </a:rPr>
              <a:t>teléfono</a:t>
            </a:r>
            <a:r>
              <a:rPr lang="en-US" sz="1200" dirty="0">
                <a:solidFill>
                  <a:srgbClr val="000000"/>
                </a:solidFill>
                <a:latin typeface="Georgia Pro"/>
              </a:rPr>
              <a:t> e Internet.</a:t>
            </a:r>
          </a:p>
          <a:p>
            <a:pPr algn="just">
              <a:lnSpc>
                <a:spcPts val="1969"/>
              </a:lnSpc>
            </a:pPr>
            <a:r>
              <a:rPr lang="en-US" sz="1200" dirty="0" err="1">
                <a:solidFill>
                  <a:srgbClr val="000000"/>
                </a:solidFill>
                <a:latin typeface="Georgia Pro"/>
              </a:rPr>
              <a:t>Organiza</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servicios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a:t>
            </a:r>
            <a:r>
              <a:rPr lang="en-US" sz="1200" dirty="0" err="1">
                <a:solidFill>
                  <a:srgbClr val="000000"/>
                </a:solidFill>
                <a:latin typeface="Georgia Pro"/>
              </a:rPr>
              <a:t>dirección</a:t>
            </a:r>
            <a:r>
              <a:rPr lang="en-US" sz="1200" dirty="0">
                <a:solidFill>
                  <a:srgbClr val="000000"/>
                </a:solidFill>
                <a:latin typeface="Georgia Pro"/>
              </a:rPr>
              <a:t>.</a:t>
            </a:r>
          </a:p>
          <a:p>
            <a:pPr algn="just">
              <a:lnSpc>
                <a:spcPts val="1969"/>
              </a:lnSpc>
            </a:pPr>
            <a:r>
              <a:rPr lang="en-US" sz="1200" dirty="0">
                <a:solidFill>
                  <a:srgbClr val="000000"/>
                </a:solidFill>
                <a:latin typeface="Georgia Pro"/>
              </a:rPr>
              <a:t>Haz que </a:t>
            </a:r>
            <a:r>
              <a:rPr lang="en-US" sz="1200" dirty="0" err="1">
                <a:solidFill>
                  <a:srgbClr val="000000"/>
                </a:solidFill>
                <a:latin typeface="Georgia Pro"/>
              </a:rPr>
              <a:t>revisen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coche</a:t>
            </a:r>
            <a:r>
              <a:rPr lang="en-US" sz="1200" dirty="0">
                <a:solidFill>
                  <a:srgbClr val="000000"/>
                </a:solidFill>
                <a:latin typeface="Georgia Pro"/>
              </a:rPr>
              <a:t> </a:t>
            </a:r>
            <a:r>
              <a:rPr lang="en-US" sz="1200" dirty="0" err="1">
                <a:solidFill>
                  <a:srgbClr val="000000"/>
                </a:solidFill>
                <a:latin typeface="Georgia Pro"/>
              </a:rPr>
              <a:t>si</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nuevo </a:t>
            </a:r>
            <a:r>
              <a:rPr lang="en-US" sz="1200" dirty="0" err="1">
                <a:solidFill>
                  <a:srgbClr val="000000"/>
                </a:solidFill>
                <a:latin typeface="Georgia Pro"/>
              </a:rPr>
              <a:t>hogar</a:t>
            </a:r>
            <a:r>
              <a:rPr lang="en-US" sz="1200" dirty="0">
                <a:solidFill>
                  <a:srgbClr val="000000"/>
                </a:solidFill>
                <a:latin typeface="Georgia Pro"/>
              </a:rPr>
              <a:t> </a:t>
            </a:r>
            <a:r>
              <a:rPr lang="en-US" sz="1200" dirty="0" err="1">
                <a:solidFill>
                  <a:srgbClr val="000000"/>
                </a:solidFill>
                <a:latin typeface="Georgia Pro"/>
              </a:rPr>
              <a:t>está</a:t>
            </a:r>
            <a:r>
              <a:rPr lang="en-US" sz="1200" dirty="0">
                <a:solidFill>
                  <a:srgbClr val="000000"/>
                </a:solidFill>
                <a:latin typeface="Georgia Pro"/>
              </a:rPr>
              <a:t> a </a:t>
            </a:r>
            <a:r>
              <a:rPr lang="en-US" sz="1200" dirty="0" err="1">
                <a:solidFill>
                  <a:srgbClr val="000000"/>
                </a:solidFill>
                <a:latin typeface="Georgia Pro"/>
              </a:rPr>
              <a:t>cierta</a:t>
            </a:r>
            <a:r>
              <a:rPr lang="en-US" sz="1200" dirty="0">
                <a:solidFill>
                  <a:srgbClr val="000000"/>
                </a:solidFill>
                <a:latin typeface="Georgia Pro"/>
              </a:rPr>
              <a:t> </a:t>
            </a:r>
            <a:r>
              <a:rPr lang="en-US" sz="1200" dirty="0" err="1">
                <a:solidFill>
                  <a:srgbClr val="000000"/>
                </a:solidFill>
                <a:latin typeface="Georgia Pro"/>
              </a:rPr>
              <a:t>distancia</a:t>
            </a:r>
            <a:r>
              <a:rPr lang="en-US" sz="1200" dirty="0">
                <a:solidFill>
                  <a:srgbClr val="000000"/>
                </a:solidFill>
                <a:latin typeface="Georgia Pro"/>
              </a:rPr>
              <a:t>.</a:t>
            </a:r>
          </a:p>
          <a:p>
            <a:pPr algn="just">
              <a:lnSpc>
                <a:spcPts val="1969"/>
              </a:lnSpc>
            </a:pPr>
            <a:r>
              <a:rPr lang="en-US" sz="1200" dirty="0" err="1">
                <a:solidFill>
                  <a:srgbClr val="000000"/>
                </a:solidFill>
                <a:latin typeface="Georgia Pro"/>
              </a:rPr>
              <a:t>Recluta</a:t>
            </a:r>
            <a:r>
              <a:rPr lang="en-US" sz="1200" dirty="0">
                <a:solidFill>
                  <a:srgbClr val="000000"/>
                </a:solidFill>
                <a:latin typeface="Georgia Pro"/>
              </a:rPr>
              <a:t> a </a:t>
            </a:r>
            <a:r>
              <a:rPr lang="en-US" sz="1200" dirty="0" err="1">
                <a:solidFill>
                  <a:srgbClr val="000000"/>
                </a:solidFill>
                <a:latin typeface="Georgia Pro"/>
              </a:rPr>
              <a:t>gente</a:t>
            </a:r>
            <a:r>
              <a:rPr lang="en-US" sz="1200" dirty="0">
                <a:solidFill>
                  <a:srgbClr val="000000"/>
                </a:solidFill>
                <a:latin typeface="Georgia Pro"/>
              </a:rPr>
              <a:t> que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ayude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día de la </a:t>
            </a:r>
            <a:r>
              <a:rPr lang="en-US" sz="1200" dirty="0" err="1">
                <a:solidFill>
                  <a:srgbClr val="000000"/>
                </a:solidFill>
                <a:latin typeface="Georgia Pro"/>
              </a:rPr>
              <a:t>mudanza</a:t>
            </a:r>
            <a:r>
              <a:rPr lang="en-US" sz="1200" dirty="0">
                <a:solidFill>
                  <a:srgbClr val="000000"/>
                </a:solidFill>
                <a:latin typeface="Georgia Pro"/>
              </a:rPr>
              <a:t>.</a:t>
            </a:r>
          </a:p>
          <a:p>
            <a:pPr algn="just">
              <a:lnSpc>
                <a:spcPts val="1969"/>
              </a:lnSpc>
            </a:pPr>
            <a:r>
              <a:rPr lang="en-US" sz="1200" dirty="0">
                <a:solidFill>
                  <a:srgbClr val="000000"/>
                </a:solidFill>
                <a:latin typeface="Georgia Pro"/>
              </a:rPr>
              <a:t>Ten un plan </a:t>
            </a:r>
            <a:r>
              <a:rPr lang="en-US" sz="1200" dirty="0" err="1">
                <a:solidFill>
                  <a:srgbClr val="000000"/>
                </a:solidFill>
                <a:latin typeface="Georgia Pro"/>
              </a:rPr>
              <a:t>detallado</a:t>
            </a:r>
            <a:r>
              <a:rPr lang="en-US" sz="1200" dirty="0">
                <a:solidFill>
                  <a:srgbClr val="000000"/>
                </a:solidFill>
                <a:latin typeface="Georgia Pro"/>
              </a:rPr>
              <a:t> para </a:t>
            </a:r>
            <a:r>
              <a:rPr lang="en-US" sz="1200" dirty="0" err="1">
                <a:solidFill>
                  <a:srgbClr val="000000"/>
                </a:solidFill>
                <a:latin typeface="Georgia Pro"/>
              </a:rPr>
              <a:t>mantener</a:t>
            </a:r>
            <a:r>
              <a:rPr lang="en-US" sz="1200" dirty="0">
                <a:solidFill>
                  <a:srgbClr val="000000"/>
                </a:solidFill>
                <a:latin typeface="Georgia Pro"/>
              </a:rPr>
              <a:t> a salvo a las </a:t>
            </a:r>
            <a:r>
              <a:rPr lang="en-US" sz="1200" dirty="0" err="1">
                <a:solidFill>
                  <a:srgbClr val="000000"/>
                </a:solidFill>
                <a:latin typeface="Georgia Pro"/>
              </a:rPr>
              <a:t>mascotas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todo</a:t>
            </a:r>
            <a:r>
              <a:rPr lang="en-US" sz="1200" dirty="0">
                <a:solidFill>
                  <a:srgbClr val="000000"/>
                </a:solidFill>
                <a:latin typeface="Georgia Pro"/>
              </a:rPr>
              <a:t> </a:t>
            </a:r>
            <a:r>
              <a:rPr lang="en-US" sz="1200" dirty="0" err="1">
                <a:solidFill>
                  <a:srgbClr val="000000"/>
                </a:solidFill>
                <a:latin typeface="Georgia Pro"/>
              </a:rPr>
              <a:t>momento</a:t>
            </a:r>
            <a:r>
              <a:rPr lang="en-US" sz="1200" dirty="0">
                <a:solidFill>
                  <a:srgbClr val="000000"/>
                </a:solidFill>
                <a:latin typeface="Georgia Pro"/>
              </a:rPr>
              <a:t>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vez</a:t>
            </a:r>
            <a:r>
              <a:rPr lang="en-US" sz="1200" dirty="0">
                <a:solidFill>
                  <a:srgbClr val="000000"/>
                </a:solidFill>
                <a:latin typeface="Georgia Pro"/>
              </a:rPr>
              <a:t> </a:t>
            </a:r>
            <a:r>
              <a:rPr lang="en-US" sz="1200" dirty="0" err="1">
                <a:solidFill>
                  <a:srgbClr val="000000"/>
                </a:solidFill>
                <a:latin typeface="Georgia Pro"/>
              </a:rPr>
              <a:t>lleguen</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de la </a:t>
            </a:r>
            <a:r>
              <a:rPr lang="en-US" sz="1200" dirty="0" err="1">
                <a:solidFill>
                  <a:srgbClr val="000000"/>
                </a:solidFill>
                <a:latin typeface="Georgia Pro"/>
              </a:rPr>
              <a:t>mudanza</a:t>
            </a:r>
            <a:r>
              <a:rPr lang="en-US" sz="1200" dirty="0">
                <a:solidFill>
                  <a:srgbClr val="000000"/>
                </a:solidFill>
                <a:latin typeface="Georgia Pro"/>
              </a:rPr>
              <a:t>. </a:t>
            </a:r>
            <a:r>
              <a:rPr lang="en-US" sz="1200" dirty="0" err="1">
                <a:solidFill>
                  <a:srgbClr val="000000"/>
                </a:solidFill>
                <a:latin typeface="Georgia Pro"/>
              </a:rPr>
              <a:t>También</a:t>
            </a:r>
            <a:r>
              <a:rPr lang="en-US" sz="1200" dirty="0">
                <a:solidFill>
                  <a:srgbClr val="000000"/>
                </a:solidFill>
                <a:latin typeface="Georgia Pro"/>
              </a:rPr>
              <a:t> </a:t>
            </a:r>
            <a:r>
              <a:rPr lang="en-US" sz="1200" dirty="0" err="1">
                <a:solidFill>
                  <a:srgbClr val="000000"/>
                </a:solidFill>
                <a:latin typeface="Georgia Pro"/>
              </a:rPr>
              <a:t>puede</a:t>
            </a:r>
            <a:r>
              <a:rPr lang="en-US" sz="1200" dirty="0">
                <a:solidFill>
                  <a:srgbClr val="000000"/>
                </a:solidFill>
                <a:latin typeface="Georgia Pro"/>
              </a:rPr>
              <a:t> ser un </a:t>
            </a:r>
            <a:r>
              <a:rPr lang="en-US" sz="1200" dirty="0" err="1">
                <a:solidFill>
                  <a:srgbClr val="000000"/>
                </a:solidFill>
                <a:latin typeface="Georgia Pro"/>
              </a:rPr>
              <a:t>momento</a:t>
            </a:r>
            <a:r>
              <a:rPr lang="en-US" sz="1200" dirty="0">
                <a:solidFill>
                  <a:srgbClr val="000000"/>
                </a:solidFill>
                <a:latin typeface="Georgia Pro"/>
              </a:rPr>
              <a:t> </a:t>
            </a:r>
            <a:r>
              <a:rPr lang="en-US" sz="1200" dirty="0" err="1">
                <a:solidFill>
                  <a:srgbClr val="000000"/>
                </a:solidFill>
                <a:latin typeface="Georgia Pro"/>
              </a:rPr>
              <a:t>muy</a:t>
            </a:r>
            <a:r>
              <a:rPr lang="en-US" sz="1200" dirty="0">
                <a:solidFill>
                  <a:srgbClr val="000000"/>
                </a:solidFill>
                <a:latin typeface="Georgia Pro"/>
              </a:rPr>
              <a:t> </a:t>
            </a:r>
            <a:r>
              <a:rPr lang="en-US" sz="1200" dirty="0" err="1">
                <a:solidFill>
                  <a:srgbClr val="000000"/>
                </a:solidFill>
                <a:latin typeface="Georgia Pro"/>
              </a:rPr>
              <a:t>estresante</a:t>
            </a:r>
            <a:r>
              <a:rPr lang="en-US" sz="1200" dirty="0">
                <a:solidFill>
                  <a:srgbClr val="000000"/>
                </a:solidFill>
                <a:latin typeface="Georgia Pro"/>
              </a:rPr>
              <a:t> para </a:t>
            </a:r>
            <a:r>
              <a:rPr lang="en-US" sz="1200" dirty="0" err="1">
                <a:solidFill>
                  <a:srgbClr val="000000"/>
                </a:solidFill>
                <a:latin typeface="Georgia Pro"/>
              </a:rPr>
              <a:t>ellos</a:t>
            </a:r>
            <a:r>
              <a:rPr lang="en-US" sz="1200" dirty="0">
                <a:solidFill>
                  <a:srgbClr val="000000"/>
                </a:solidFill>
                <a:latin typeface="Georgia Pro"/>
              </a:rPr>
              <a:t>, con </a:t>
            </a:r>
            <a:r>
              <a:rPr lang="en-US" sz="1200" dirty="0" err="1">
                <a:solidFill>
                  <a:srgbClr val="000000"/>
                </a:solidFill>
                <a:latin typeface="Georgia Pro"/>
              </a:rPr>
              <a:t>extraños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la casa, </a:t>
            </a:r>
            <a:r>
              <a:rPr lang="en-US" sz="1200" dirty="0" err="1">
                <a:solidFill>
                  <a:srgbClr val="000000"/>
                </a:solidFill>
                <a:latin typeface="Georgia Pro"/>
              </a:rPr>
              <a:t>ruidos</a:t>
            </a:r>
            <a:r>
              <a:rPr lang="en-US" sz="1200" dirty="0">
                <a:solidFill>
                  <a:srgbClr val="000000"/>
                </a:solidFill>
                <a:latin typeface="Georgia Pro"/>
              </a:rPr>
              <a:t> </a:t>
            </a:r>
            <a:r>
              <a:rPr lang="en-US" sz="1200" dirty="0" err="1">
                <a:solidFill>
                  <a:srgbClr val="000000"/>
                </a:solidFill>
                <a:latin typeface="Georgia Pro"/>
              </a:rPr>
              <a:t>fuertes</a:t>
            </a:r>
            <a:r>
              <a:rPr lang="en-US" sz="1200" dirty="0">
                <a:solidFill>
                  <a:srgbClr val="000000"/>
                </a:solidFill>
                <a:latin typeface="Georgia Pro"/>
              </a:rPr>
              <a:t>, </a:t>
            </a:r>
            <a:r>
              <a:rPr lang="en-US" sz="1200" dirty="0" err="1">
                <a:solidFill>
                  <a:srgbClr val="000000"/>
                </a:solidFill>
                <a:latin typeface="Georgia Pro"/>
              </a:rPr>
              <a:t>mucha</a:t>
            </a:r>
            <a:r>
              <a:rPr lang="en-US" sz="1200" dirty="0">
                <a:solidFill>
                  <a:srgbClr val="000000"/>
                </a:solidFill>
                <a:latin typeface="Georgia Pro"/>
              </a:rPr>
              <a:t> </a:t>
            </a:r>
            <a:r>
              <a:rPr lang="en-US" sz="1200" dirty="0" err="1">
                <a:solidFill>
                  <a:srgbClr val="000000"/>
                </a:solidFill>
                <a:latin typeface="Georgia Pro"/>
              </a:rPr>
              <a:t>actividad</a:t>
            </a:r>
            <a:r>
              <a:rPr lang="en-US" sz="1200" dirty="0">
                <a:solidFill>
                  <a:srgbClr val="000000"/>
                </a:solidFill>
                <a:latin typeface="Georgia Pro"/>
              </a:rPr>
              <a:t> y </a:t>
            </a:r>
            <a:r>
              <a:rPr lang="en-US" sz="1200" dirty="0" err="1">
                <a:solidFill>
                  <a:srgbClr val="000000"/>
                </a:solidFill>
                <a:latin typeface="Georgia Pro"/>
              </a:rPr>
              <a:t>puertas</a:t>
            </a:r>
            <a:r>
              <a:rPr lang="en-US" sz="1200" dirty="0">
                <a:solidFill>
                  <a:srgbClr val="000000"/>
                </a:solidFill>
                <a:latin typeface="Georgia Pro"/>
              </a:rPr>
              <a:t> </a:t>
            </a:r>
            <a:r>
              <a:rPr lang="en-US" sz="1200" dirty="0" err="1">
                <a:solidFill>
                  <a:srgbClr val="000000"/>
                </a:solidFill>
                <a:latin typeface="Georgia Pro"/>
              </a:rPr>
              <a:t>abiertas</a:t>
            </a:r>
            <a:r>
              <a:rPr lang="en-US" sz="1200" dirty="0">
                <a:solidFill>
                  <a:srgbClr val="000000"/>
                </a:solidFill>
                <a:latin typeface="Georgia Pro"/>
              </a:rPr>
              <a:t> </a:t>
            </a:r>
            <a:r>
              <a:rPr lang="en-US" sz="1200" dirty="0" err="1">
                <a:solidFill>
                  <a:srgbClr val="000000"/>
                </a:solidFill>
                <a:latin typeface="Georgia Pro"/>
              </a:rPr>
              <a:t>durante</a:t>
            </a:r>
            <a:r>
              <a:rPr lang="en-US" sz="1200" dirty="0">
                <a:solidFill>
                  <a:srgbClr val="000000"/>
                </a:solidFill>
                <a:latin typeface="Georgia Pro"/>
              </a:rPr>
              <a:t> largos </a:t>
            </a:r>
            <a:r>
              <a:rPr lang="en-US" sz="1200" dirty="0" err="1">
                <a:solidFill>
                  <a:srgbClr val="000000"/>
                </a:solidFill>
                <a:latin typeface="Georgia Pro"/>
              </a:rPr>
              <a:t>periodos</a:t>
            </a:r>
            <a:r>
              <a:rPr lang="en-US" sz="1200" dirty="0">
                <a:solidFill>
                  <a:srgbClr val="000000"/>
                </a:solidFill>
                <a:latin typeface="Georgia Pro"/>
              </a:rPr>
              <a:t> de </a:t>
            </a:r>
            <a:r>
              <a:rPr lang="en-US" sz="1200" dirty="0" err="1">
                <a:solidFill>
                  <a:srgbClr val="000000"/>
                </a:solidFill>
                <a:latin typeface="Georgia Pro"/>
              </a:rPr>
              <a:t>tiempo</a:t>
            </a:r>
            <a:r>
              <a:rPr lang="en-US" sz="1200" dirty="0">
                <a:solidFill>
                  <a:srgbClr val="000000"/>
                </a:solidFill>
                <a:latin typeface="Georgia Pro"/>
              </a:rPr>
              <a:t>.</a:t>
            </a:r>
          </a:p>
          <a:p>
            <a:pPr algn="just">
              <a:lnSpc>
                <a:spcPts val="1969"/>
              </a:lnSpc>
            </a:pPr>
            <a:r>
              <a:rPr lang="en-US" sz="1200" dirty="0" err="1">
                <a:solidFill>
                  <a:srgbClr val="000000"/>
                </a:solidFill>
                <a:latin typeface="Georgia Pro"/>
              </a:rPr>
              <a:t>Consigue</a:t>
            </a:r>
            <a:r>
              <a:rPr lang="en-US" sz="1200" dirty="0">
                <a:solidFill>
                  <a:srgbClr val="000000"/>
                </a:solidFill>
                <a:latin typeface="Georgia Pro"/>
              </a:rPr>
              <a:t> </a:t>
            </a:r>
            <a:r>
              <a:rPr lang="en-US" sz="1200" dirty="0" err="1">
                <a:solidFill>
                  <a:srgbClr val="000000"/>
                </a:solidFill>
                <a:latin typeface="Georgia Pro"/>
              </a:rPr>
              <a:t>canguros</a:t>
            </a:r>
            <a:r>
              <a:rPr lang="en-US" sz="1200" dirty="0">
                <a:solidFill>
                  <a:srgbClr val="000000"/>
                </a:solidFill>
                <a:latin typeface="Georgia Pro"/>
              </a:rPr>
              <a:t> para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niños</a:t>
            </a:r>
            <a:r>
              <a:rPr lang="en-US" sz="1200" dirty="0">
                <a:solidFill>
                  <a:srgbClr val="000000"/>
                </a:solidFill>
                <a:latin typeface="Georgia Pro"/>
              </a:rPr>
              <a:t> </a:t>
            </a:r>
            <a:r>
              <a:rPr lang="en-US" sz="1200" dirty="0" err="1">
                <a:solidFill>
                  <a:srgbClr val="000000"/>
                </a:solidFill>
                <a:latin typeface="Georgia Pro"/>
              </a:rPr>
              <a:t>pequeños</a:t>
            </a:r>
            <a:r>
              <a:rPr lang="en-US" sz="1200" dirty="0">
                <a:solidFill>
                  <a:srgbClr val="000000"/>
                </a:solidFill>
                <a:latin typeface="Georgia Pro"/>
              </a:rPr>
              <a:t>.</a:t>
            </a:r>
          </a:p>
          <a:p>
            <a:pPr algn="just">
              <a:lnSpc>
                <a:spcPts val="1969"/>
              </a:lnSpc>
            </a:pPr>
            <a:r>
              <a:rPr lang="en-US" sz="1200" dirty="0" err="1">
                <a:solidFill>
                  <a:srgbClr val="000000"/>
                </a:solidFill>
                <a:latin typeface="Georgia Pro"/>
              </a:rPr>
              <a:t>Confirma</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arreglos</a:t>
            </a:r>
            <a:r>
              <a:rPr lang="en-US" sz="1200" dirty="0">
                <a:solidFill>
                  <a:srgbClr val="000000"/>
                </a:solidFill>
                <a:latin typeface="Georgia Pro"/>
              </a:rPr>
              <a:t> con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empresa</a:t>
            </a:r>
            <a:r>
              <a:rPr lang="en-US" sz="1200" dirty="0">
                <a:solidFill>
                  <a:srgbClr val="000000"/>
                </a:solidFill>
                <a:latin typeface="Georgia Pro"/>
              </a:rPr>
              <a:t> de </a:t>
            </a:r>
            <a:r>
              <a:rPr lang="en-US" sz="1200" dirty="0" err="1">
                <a:solidFill>
                  <a:srgbClr val="000000"/>
                </a:solidFill>
                <a:latin typeface="Georgia Pro"/>
              </a:rPr>
              <a:t>mudanzas</a:t>
            </a:r>
            <a:r>
              <a:rPr lang="en-US" sz="1200" dirty="0">
                <a:solidFill>
                  <a:srgbClr val="000000"/>
                </a:solidFill>
                <a:latin typeface="Georgia Pro"/>
              </a:rPr>
              <a:t> o de </a:t>
            </a:r>
            <a:r>
              <a:rPr lang="en-US" sz="1200" dirty="0" err="1">
                <a:solidFill>
                  <a:srgbClr val="000000"/>
                </a:solidFill>
                <a:latin typeface="Georgia Pro"/>
              </a:rPr>
              <a:t>alquiler</a:t>
            </a:r>
            <a:r>
              <a:rPr lang="en-US" sz="1200" dirty="0">
                <a:solidFill>
                  <a:srgbClr val="000000"/>
                </a:solidFill>
                <a:latin typeface="Georgia Pro"/>
              </a:rPr>
              <a:t> de </a:t>
            </a:r>
            <a:r>
              <a:rPr lang="en-US" sz="1200" dirty="0" err="1">
                <a:solidFill>
                  <a:srgbClr val="000000"/>
                </a:solidFill>
                <a:latin typeface="Georgia Pro"/>
              </a:rPr>
              <a:t>camiones</a:t>
            </a:r>
            <a:r>
              <a:rPr lang="en-US" sz="1200" dirty="0">
                <a:solidFill>
                  <a:srgbClr val="000000"/>
                </a:solidFill>
                <a:latin typeface="Georgia Pro"/>
              </a:rPr>
              <a:t>. </a:t>
            </a:r>
          </a:p>
          <a:p>
            <a:pPr algn="just">
              <a:lnSpc>
                <a:spcPts val="1969"/>
              </a:lnSpc>
            </a:pPr>
            <a:r>
              <a:rPr lang="en-US" sz="1200" dirty="0" err="1">
                <a:solidFill>
                  <a:srgbClr val="000000"/>
                </a:solidFill>
                <a:latin typeface="Georgia Pro"/>
              </a:rPr>
              <a:t>Avisa</a:t>
            </a:r>
            <a:r>
              <a:rPr lang="en-US" sz="1200" dirty="0">
                <a:solidFill>
                  <a:srgbClr val="000000"/>
                </a:solidFill>
                <a:latin typeface="Georgia Pro"/>
              </a:rPr>
              <a:t> a </a:t>
            </a:r>
            <a:r>
              <a:rPr lang="en-US" sz="1200" dirty="0" err="1">
                <a:solidFill>
                  <a:srgbClr val="000000"/>
                </a:solidFill>
                <a:latin typeface="Georgia Pro"/>
              </a:rPr>
              <a:t>tu</a:t>
            </a:r>
            <a:r>
              <a:rPr lang="en-US" sz="1200" dirty="0">
                <a:solidFill>
                  <a:srgbClr val="000000"/>
                </a:solidFill>
                <a:latin typeface="Georgia Pro"/>
              </a:rPr>
              <a:t> banco </a:t>
            </a:r>
            <a:r>
              <a:rPr lang="en-US" sz="1200" dirty="0" err="1">
                <a:solidFill>
                  <a:srgbClr val="000000"/>
                </a:solidFill>
                <a:latin typeface="Georgia Pro"/>
              </a:rPr>
              <a:t>si</a:t>
            </a:r>
            <a:r>
              <a:rPr lang="en-US" sz="1200" dirty="0">
                <a:solidFill>
                  <a:srgbClr val="000000"/>
                </a:solidFill>
                <a:latin typeface="Georgia Pro"/>
              </a:rPr>
              <a:t> vas a </a:t>
            </a:r>
            <a:r>
              <a:rPr lang="en-US" sz="1200" dirty="0" err="1">
                <a:solidFill>
                  <a:srgbClr val="000000"/>
                </a:solidFill>
                <a:latin typeface="Georgia Pro"/>
              </a:rPr>
              <a:t>salir</a:t>
            </a:r>
            <a:r>
              <a:rPr lang="en-US" sz="1200" dirty="0">
                <a:solidFill>
                  <a:srgbClr val="000000"/>
                </a:solidFill>
                <a:latin typeface="Georgia Pro"/>
              </a:rPr>
              <a:t> de la ciudad.</a:t>
            </a:r>
          </a:p>
        </p:txBody>
      </p:sp>
      <p:sp>
        <p:nvSpPr>
          <p:cNvPr id="8" name="TextBox 8"/>
          <p:cNvSpPr txBox="1"/>
          <p:nvPr/>
        </p:nvSpPr>
        <p:spPr>
          <a:xfrm>
            <a:off x="1706971" y="4165820"/>
            <a:ext cx="4388260" cy="440366"/>
          </a:xfrm>
          <a:prstGeom prst="rect">
            <a:avLst/>
          </a:prstGeom>
        </p:spPr>
        <p:txBody>
          <a:bodyPr lIns="0" tIns="0" rIns="0" bIns="0" rtlCol="0" anchor="t">
            <a:spAutoFit/>
          </a:bodyPr>
          <a:lstStyle/>
          <a:p>
            <a:pPr algn="ctr">
              <a:lnSpc>
                <a:spcPts val="3303"/>
              </a:lnSpc>
            </a:pPr>
            <a:r>
              <a:rPr lang="en-US" sz="3002" dirty="0">
                <a:solidFill>
                  <a:srgbClr val="292929"/>
                </a:solidFill>
                <a:latin typeface="Georgia Pro Bold"/>
              </a:rPr>
              <a:t>LISTA DE CONTROL PARA LA MUDANZA</a:t>
            </a:r>
          </a:p>
        </p:txBody>
      </p:sp>
      <p:grpSp>
        <p:nvGrpSpPr>
          <p:cNvPr id="9" name="Group 9"/>
          <p:cNvGrpSpPr/>
          <p:nvPr/>
        </p:nvGrpSpPr>
        <p:grpSpPr>
          <a:xfrm>
            <a:off x="-93720" y="9611929"/>
            <a:ext cx="7989642" cy="446471"/>
            <a:chOff x="0" y="0"/>
            <a:chExt cx="2785060" cy="155633"/>
          </a:xfrm>
        </p:grpSpPr>
        <p:sp>
          <p:nvSpPr>
            <p:cNvPr id="10" name="Freeform 10"/>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1" name="TextBox 11"/>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53</a:t>
            </a:r>
          </a:p>
        </p:txBody>
      </p:sp>
      <p:sp>
        <p:nvSpPr>
          <p:cNvPr id="13" name="TextBox 13"/>
          <p:cNvSpPr txBox="1"/>
          <p:nvPr/>
        </p:nvSpPr>
        <p:spPr>
          <a:xfrm>
            <a:off x="1546972" y="5395973"/>
            <a:ext cx="258260" cy="3823996"/>
          </a:xfrm>
          <a:prstGeom prst="rect">
            <a:avLst/>
          </a:prstGeom>
        </p:spPr>
        <p:txBody>
          <a:bodyPr lIns="0" tIns="0" rIns="0" bIns="0" rtlCol="0" anchor="t">
            <a:spAutoFit/>
          </a:bodyPr>
          <a:lstStyle/>
          <a:p>
            <a:pPr algn="just">
              <a:lnSpc>
                <a:spcPts val="1992"/>
              </a:lnSpc>
            </a:pPr>
            <a:r>
              <a:rPr lang="en-US" sz="1222" dirty="0">
                <a:solidFill>
                  <a:srgbClr val="000000"/>
                </a:solidFill>
                <a:latin typeface="Aquawax Pro Pictograms"/>
              </a:rPr>
              <a:t>u</a:t>
            </a:r>
          </a:p>
          <a:p>
            <a:pPr algn="just">
              <a:lnSpc>
                <a:spcPts val="1992"/>
              </a:lnSpc>
            </a:pPr>
            <a:endParaRPr lang="en-US" sz="1222" dirty="0">
              <a:solidFill>
                <a:srgbClr val="000000"/>
              </a:solidFill>
              <a:latin typeface="Aquawax Pro Pictograms"/>
            </a:endParaRPr>
          </a:p>
          <a:p>
            <a:pPr algn="just">
              <a:lnSpc>
                <a:spcPts val="1992"/>
              </a:lnSpc>
            </a:pPr>
            <a:r>
              <a:rPr lang="en-US" sz="1222" dirty="0">
                <a:solidFill>
                  <a:srgbClr val="000000"/>
                </a:solidFill>
                <a:latin typeface="Aquawax Pro Pictograms"/>
              </a:rPr>
              <a:t>u</a:t>
            </a:r>
          </a:p>
          <a:p>
            <a:pPr algn="just">
              <a:lnSpc>
                <a:spcPts val="1992"/>
              </a:lnSpc>
            </a:pPr>
            <a:r>
              <a:rPr lang="en-US" sz="1222" dirty="0">
                <a:solidFill>
                  <a:srgbClr val="000000"/>
                </a:solidFill>
                <a:latin typeface="Aquawax Pro Pictograms"/>
              </a:rPr>
              <a:t>u</a:t>
            </a:r>
          </a:p>
          <a:p>
            <a:pPr algn="just">
              <a:lnSpc>
                <a:spcPts val="1992"/>
              </a:lnSpc>
            </a:pPr>
            <a:r>
              <a:rPr lang="en-US" sz="1222" dirty="0">
                <a:solidFill>
                  <a:srgbClr val="000000"/>
                </a:solidFill>
                <a:latin typeface="Aquawax Pro Pictograms"/>
              </a:rPr>
              <a:t>u</a:t>
            </a:r>
          </a:p>
          <a:p>
            <a:pPr algn="just">
              <a:lnSpc>
                <a:spcPts val="1992"/>
              </a:lnSpc>
            </a:pPr>
            <a:r>
              <a:rPr lang="en-US" sz="1222" dirty="0">
                <a:solidFill>
                  <a:srgbClr val="000000"/>
                </a:solidFill>
                <a:latin typeface="Aquawax Pro Pictograms"/>
              </a:rPr>
              <a:t>u</a:t>
            </a:r>
          </a:p>
          <a:p>
            <a:pPr algn="just">
              <a:lnSpc>
                <a:spcPts val="1992"/>
              </a:lnSpc>
            </a:pPr>
            <a:endParaRPr lang="en-US" sz="1222" dirty="0">
              <a:solidFill>
                <a:srgbClr val="000000"/>
              </a:solidFill>
              <a:latin typeface="Aquawax Pro Pictograms"/>
            </a:endParaRPr>
          </a:p>
          <a:p>
            <a:pPr algn="just">
              <a:lnSpc>
                <a:spcPts val="1992"/>
              </a:lnSpc>
            </a:pPr>
            <a:endParaRPr lang="en-US" sz="1222" dirty="0">
              <a:solidFill>
                <a:srgbClr val="000000"/>
              </a:solidFill>
              <a:latin typeface="Aquawax Pro Pictograms"/>
            </a:endParaRPr>
          </a:p>
          <a:p>
            <a:pPr algn="just">
              <a:lnSpc>
                <a:spcPts val="1992"/>
              </a:lnSpc>
            </a:pPr>
            <a:endParaRPr lang="en-US" sz="1222" dirty="0">
              <a:solidFill>
                <a:srgbClr val="000000"/>
              </a:solidFill>
              <a:latin typeface="Aquawax Pro Pictograms"/>
            </a:endParaRPr>
          </a:p>
          <a:p>
            <a:pPr algn="just">
              <a:lnSpc>
                <a:spcPts val="1992"/>
              </a:lnSpc>
            </a:pPr>
            <a:endParaRPr lang="en-US" sz="1222" dirty="0">
              <a:solidFill>
                <a:srgbClr val="000000"/>
              </a:solidFill>
              <a:latin typeface="Aquawax Pro Pictograms"/>
            </a:endParaRPr>
          </a:p>
          <a:p>
            <a:pPr algn="just">
              <a:lnSpc>
                <a:spcPts val="1992"/>
              </a:lnSpc>
            </a:pPr>
            <a:r>
              <a:rPr lang="en-US" sz="1222" dirty="0">
                <a:solidFill>
                  <a:srgbClr val="000000"/>
                </a:solidFill>
                <a:latin typeface="Aquawax Pro Pictograms"/>
              </a:rPr>
              <a:t>u</a:t>
            </a:r>
          </a:p>
          <a:p>
            <a:pPr algn="just">
              <a:lnSpc>
                <a:spcPts val="1992"/>
              </a:lnSpc>
            </a:pPr>
            <a:r>
              <a:rPr lang="en-US" sz="1222" dirty="0">
                <a:solidFill>
                  <a:srgbClr val="000000"/>
                </a:solidFill>
                <a:latin typeface="Aquawax Pro Pictograms"/>
              </a:rPr>
              <a:t>u</a:t>
            </a:r>
          </a:p>
          <a:p>
            <a:pPr algn="just">
              <a:lnSpc>
                <a:spcPts val="1992"/>
              </a:lnSpc>
            </a:pPr>
            <a:endParaRPr lang="en-US" sz="1222" dirty="0">
              <a:solidFill>
                <a:srgbClr val="000000"/>
              </a:solidFill>
              <a:latin typeface="Aquawax Pro Pictograms"/>
            </a:endParaRPr>
          </a:p>
          <a:p>
            <a:pPr algn="just">
              <a:lnSpc>
                <a:spcPts val="1992"/>
              </a:lnSpc>
            </a:pPr>
            <a:r>
              <a:rPr lang="en-US" sz="1222" dirty="0">
                <a:solidFill>
                  <a:srgbClr val="000000"/>
                </a:solidFill>
                <a:latin typeface="Aquawax Pro Pictograms"/>
              </a:rPr>
              <a:t>u</a:t>
            </a:r>
          </a:p>
          <a:p>
            <a:pPr algn="just">
              <a:lnSpc>
                <a:spcPts val="1992"/>
              </a:lnSpc>
            </a:pPr>
            <a:endParaRPr lang="en-US" sz="1222" dirty="0">
              <a:solidFill>
                <a:srgbClr val="000000"/>
              </a:solidFill>
              <a:latin typeface="Aquawax Pro Pictograms"/>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0"/>
            <a:ext cx="6705600" cy="3170061"/>
            <a:chOff x="0" y="0"/>
            <a:chExt cx="8940800" cy="4226748"/>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l="4684" t="35750" r="4684"/>
            <a:stretch>
              <a:fillRect/>
            </a:stretch>
          </p:blipFill>
          <p:spPr>
            <a:xfrm>
              <a:off x="0" y="0"/>
              <a:ext cx="8940800" cy="4226748"/>
            </a:xfrm>
            <a:prstGeom prst="rect">
              <a:avLst/>
            </a:prstGeom>
          </p:spPr>
        </p:pic>
      </p:grpSp>
      <p:grpSp>
        <p:nvGrpSpPr>
          <p:cNvPr id="4" name="Group 4"/>
          <p:cNvGrpSpPr/>
          <p:nvPr/>
        </p:nvGrpSpPr>
        <p:grpSpPr>
          <a:xfrm>
            <a:off x="1073403" y="446086"/>
            <a:ext cx="5625594" cy="8808106"/>
            <a:chOff x="0" y="0"/>
            <a:chExt cx="62273543" cy="97502935"/>
          </a:xfrm>
        </p:grpSpPr>
        <p:sp>
          <p:nvSpPr>
            <p:cNvPr id="5" name="Freeform 5"/>
            <p:cNvSpPr/>
            <p:nvPr/>
          </p:nvSpPr>
          <p:spPr>
            <a:xfrm>
              <a:off x="0" y="0"/>
              <a:ext cx="62273545" cy="97502935"/>
            </a:xfrm>
            <a:custGeom>
              <a:avLst/>
              <a:gdLst/>
              <a:ahLst/>
              <a:cxnLst/>
              <a:rect l="l" t="t" r="r" b="b"/>
              <a:pathLst>
                <a:path w="62273545" h="97502935">
                  <a:moveTo>
                    <a:pt x="62047481" y="0"/>
                  </a:moveTo>
                  <a:lnTo>
                    <a:pt x="0" y="0"/>
                  </a:lnTo>
                  <a:lnTo>
                    <a:pt x="0" y="97502935"/>
                  </a:lnTo>
                  <a:lnTo>
                    <a:pt x="62273545" y="97502935"/>
                  </a:lnTo>
                  <a:lnTo>
                    <a:pt x="62273545" y="0"/>
                  </a:lnTo>
                  <a:lnTo>
                    <a:pt x="62047481" y="0"/>
                  </a:lnTo>
                  <a:close/>
                  <a:moveTo>
                    <a:pt x="62047481" y="97276878"/>
                  </a:moveTo>
                  <a:lnTo>
                    <a:pt x="228600" y="97276878"/>
                  </a:lnTo>
                  <a:lnTo>
                    <a:pt x="228600" y="228600"/>
                  </a:lnTo>
                  <a:lnTo>
                    <a:pt x="62047481" y="228600"/>
                  </a:lnTo>
                  <a:lnTo>
                    <a:pt x="62047481" y="97276878"/>
                  </a:lnTo>
                  <a:close/>
                </a:path>
              </a:pathLst>
            </a:custGeom>
            <a:solidFill>
              <a:srgbClr val="424242"/>
            </a:solidFill>
          </p:spPr>
          <p:txBody>
            <a:bodyPr/>
            <a:lstStyle/>
            <a:p>
              <a:endParaRPr lang="en-US"/>
            </a:p>
          </p:txBody>
        </p:sp>
      </p:grpSp>
      <p:sp>
        <p:nvSpPr>
          <p:cNvPr id="6" name="TextBox 6"/>
          <p:cNvSpPr txBox="1"/>
          <p:nvPr/>
        </p:nvSpPr>
        <p:spPr>
          <a:xfrm>
            <a:off x="1019344" y="4035282"/>
            <a:ext cx="5733713" cy="283097"/>
          </a:xfrm>
          <a:prstGeom prst="rect">
            <a:avLst/>
          </a:prstGeom>
        </p:spPr>
        <p:txBody>
          <a:bodyPr lIns="0" tIns="0" rIns="0" bIns="0" rtlCol="0" anchor="t">
            <a:spAutoFit/>
          </a:bodyPr>
          <a:lstStyle/>
          <a:p>
            <a:pPr algn="ctr">
              <a:lnSpc>
                <a:spcPts val="2223"/>
              </a:lnSpc>
            </a:pPr>
            <a:r>
              <a:rPr lang="en-US" sz="1852" dirty="0">
                <a:solidFill>
                  <a:srgbClr val="000000"/>
                </a:solidFill>
                <a:latin typeface="Georgia Pro Bold Italics"/>
              </a:rPr>
              <a:t>Un día antes</a:t>
            </a:r>
          </a:p>
        </p:txBody>
      </p:sp>
      <p:sp>
        <p:nvSpPr>
          <p:cNvPr id="7" name="TextBox 7"/>
          <p:cNvSpPr txBox="1"/>
          <p:nvPr/>
        </p:nvSpPr>
        <p:spPr>
          <a:xfrm>
            <a:off x="1725052" y="4329632"/>
            <a:ext cx="4686176" cy="1830053"/>
          </a:xfrm>
          <a:prstGeom prst="rect">
            <a:avLst/>
          </a:prstGeom>
        </p:spPr>
        <p:txBody>
          <a:bodyPr lIns="0" tIns="0" rIns="0" bIns="0" rtlCol="0" anchor="t">
            <a:spAutoFit/>
          </a:bodyPr>
          <a:lstStyle/>
          <a:p>
            <a:pPr algn="just">
              <a:lnSpc>
                <a:spcPts val="1836"/>
              </a:lnSpc>
            </a:pPr>
            <a:r>
              <a:rPr lang="en-US" sz="1200" dirty="0" err="1">
                <a:solidFill>
                  <a:srgbClr val="000000"/>
                </a:solidFill>
                <a:latin typeface="Georgia Pro"/>
              </a:rPr>
              <a:t>Mantén</a:t>
            </a:r>
            <a:r>
              <a:rPr lang="en-US" sz="1200" dirty="0">
                <a:solidFill>
                  <a:srgbClr val="000000"/>
                </a:solidFill>
                <a:latin typeface="Georgia Pro"/>
              </a:rPr>
              <a:t> </a:t>
            </a:r>
            <a:r>
              <a:rPr lang="en-US" sz="1200" dirty="0" err="1">
                <a:solidFill>
                  <a:srgbClr val="000000"/>
                </a:solidFill>
                <a:latin typeface="Georgia Pro"/>
              </a:rPr>
              <a:t>separados</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materiales</a:t>
            </a:r>
            <a:r>
              <a:rPr lang="en-US" sz="1200" dirty="0">
                <a:solidFill>
                  <a:srgbClr val="000000"/>
                </a:solidFill>
                <a:latin typeface="Georgia Pro"/>
              </a:rPr>
              <a:t> de la </a:t>
            </a:r>
            <a:r>
              <a:rPr lang="en-US" sz="1200" dirty="0" err="1">
                <a:solidFill>
                  <a:srgbClr val="000000"/>
                </a:solidFill>
                <a:latin typeface="Georgia Pro"/>
              </a:rPr>
              <a:t>mudanza</a:t>
            </a:r>
            <a:r>
              <a:rPr lang="en-US" sz="1200" dirty="0">
                <a:solidFill>
                  <a:srgbClr val="000000"/>
                </a:solidFill>
                <a:latin typeface="Georgia Pro"/>
              </a:rPr>
              <a:t> para que no se </a:t>
            </a:r>
            <a:r>
              <a:rPr lang="en-US" sz="1200" dirty="0" err="1">
                <a:solidFill>
                  <a:srgbClr val="000000"/>
                </a:solidFill>
                <a:latin typeface="Georgia Pro"/>
              </a:rPr>
              <a:t>empaqueten</a:t>
            </a:r>
            <a:r>
              <a:rPr lang="en-US" sz="1200" dirty="0">
                <a:solidFill>
                  <a:srgbClr val="000000"/>
                </a:solidFill>
                <a:latin typeface="Georgia Pro"/>
              </a:rPr>
              <a:t> </a:t>
            </a:r>
            <a:r>
              <a:rPr lang="en-US" sz="1200" dirty="0" err="1">
                <a:solidFill>
                  <a:srgbClr val="000000"/>
                </a:solidFill>
                <a:latin typeface="Georgia Pro"/>
              </a:rPr>
              <a:t>accidentalmente</a:t>
            </a:r>
            <a:r>
              <a:rPr lang="en-US" sz="1200" dirty="0">
                <a:solidFill>
                  <a:srgbClr val="000000"/>
                </a:solidFill>
                <a:latin typeface="Georgia Pro"/>
              </a:rPr>
              <a:t> hasta que </a:t>
            </a:r>
            <a:r>
              <a:rPr lang="en-US" sz="1200" dirty="0" err="1">
                <a:solidFill>
                  <a:srgbClr val="000000"/>
                </a:solidFill>
                <a:latin typeface="Georgia Pro"/>
              </a:rPr>
              <a:t>hayas</a:t>
            </a:r>
            <a:r>
              <a:rPr lang="en-US" sz="1200" dirty="0">
                <a:solidFill>
                  <a:srgbClr val="000000"/>
                </a:solidFill>
                <a:latin typeface="Georgia Pro"/>
              </a:rPr>
              <a:t> </a:t>
            </a:r>
            <a:r>
              <a:rPr lang="en-US" sz="1200" dirty="0" err="1">
                <a:solidFill>
                  <a:srgbClr val="000000"/>
                </a:solidFill>
                <a:latin typeface="Georgia Pro"/>
              </a:rPr>
              <a:t>terminado</a:t>
            </a:r>
            <a:r>
              <a:rPr lang="en-US" sz="1200" dirty="0">
                <a:solidFill>
                  <a:srgbClr val="000000"/>
                </a:solidFill>
                <a:latin typeface="Georgia Pro"/>
              </a:rPr>
              <a:t>.</a:t>
            </a:r>
          </a:p>
          <a:p>
            <a:pPr algn="just">
              <a:lnSpc>
                <a:spcPts val="1836"/>
              </a:lnSpc>
            </a:pPr>
            <a:r>
              <a:rPr lang="en-US" sz="1200" dirty="0" err="1">
                <a:solidFill>
                  <a:srgbClr val="000000"/>
                </a:solidFill>
                <a:latin typeface="Georgia Pro"/>
              </a:rPr>
              <a:t>Pon</a:t>
            </a:r>
            <a:r>
              <a:rPr lang="en-US" sz="1200" dirty="0">
                <a:solidFill>
                  <a:srgbClr val="000000"/>
                </a:solidFill>
                <a:latin typeface="Georgia Pro"/>
              </a:rPr>
              <a:t> </a:t>
            </a:r>
            <a:r>
              <a:rPr lang="en-US" sz="1200" dirty="0" err="1">
                <a:solidFill>
                  <a:srgbClr val="000000"/>
                </a:solidFill>
                <a:latin typeface="Georgia Pro"/>
              </a:rPr>
              <a:t>los</a:t>
            </a:r>
            <a:r>
              <a:rPr lang="en-US" sz="1200" dirty="0">
                <a:solidFill>
                  <a:srgbClr val="000000"/>
                </a:solidFill>
                <a:latin typeface="Georgia Pro"/>
              </a:rPr>
              <a:t> cargadores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teléfono</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un </a:t>
            </a:r>
            <a:r>
              <a:rPr lang="en-US" sz="1200" dirty="0" err="1">
                <a:solidFill>
                  <a:srgbClr val="000000"/>
                </a:solidFill>
                <a:latin typeface="Georgia Pro"/>
              </a:rPr>
              <a:t>lugar</a:t>
            </a:r>
            <a:r>
              <a:rPr lang="en-US" sz="1200" dirty="0">
                <a:solidFill>
                  <a:srgbClr val="000000"/>
                </a:solidFill>
                <a:latin typeface="Georgia Pro"/>
              </a:rPr>
              <a:t> </a:t>
            </a:r>
            <a:r>
              <a:rPr lang="en-US" sz="1200" dirty="0" err="1">
                <a:solidFill>
                  <a:srgbClr val="000000"/>
                </a:solidFill>
                <a:latin typeface="Georgia Pro"/>
              </a:rPr>
              <a:t>seguro</a:t>
            </a:r>
            <a:r>
              <a:rPr lang="en-US" sz="1200" dirty="0">
                <a:solidFill>
                  <a:srgbClr val="000000"/>
                </a:solidFill>
                <a:latin typeface="Georgia Pro"/>
              </a:rPr>
              <a:t> para </a:t>
            </a:r>
            <a:r>
              <a:rPr lang="en-US" sz="1200" dirty="0" err="1">
                <a:solidFill>
                  <a:srgbClr val="000000"/>
                </a:solidFill>
                <a:latin typeface="Georgia Pro"/>
              </a:rPr>
              <a:t>tenerlos</a:t>
            </a:r>
            <a:r>
              <a:rPr lang="en-US" sz="1200" dirty="0">
                <a:solidFill>
                  <a:srgbClr val="000000"/>
                </a:solidFill>
                <a:latin typeface="Georgia Pro"/>
              </a:rPr>
              <a:t> a mano.</a:t>
            </a:r>
          </a:p>
          <a:p>
            <a:pPr algn="just">
              <a:lnSpc>
                <a:spcPts val="1836"/>
              </a:lnSpc>
            </a:pPr>
            <a:r>
              <a:rPr lang="en-US" sz="1200" dirty="0" err="1">
                <a:solidFill>
                  <a:srgbClr val="000000"/>
                </a:solidFill>
                <a:latin typeface="Georgia Pro"/>
              </a:rPr>
              <a:t>Coge</a:t>
            </a:r>
            <a:r>
              <a:rPr lang="en-US" sz="1200" dirty="0">
                <a:solidFill>
                  <a:srgbClr val="000000"/>
                </a:solidFill>
                <a:latin typeface="Georgia Pro"/>
              </a:rPr>
              <a:t> un </a:t>
            </a:r>
            <a:r>
              <a:rPr lang="en-US" sz="1200" dirty="0" err="1">
                <a:solidFill>
                  <a:srgbClr val="000000"/>
                </a:solidFill>
                <a:latin typeface="Georgia Pro"/>
              </a:rPr>
              <a:t>camión</a:t>
            </a:r>
            <a:r>
              <a:rPr lang="en-US" sz="1200" dirty="0">
                <a:solidFill>
                  <a:srgbClr val="000000"/>
                </a:solidFill>
                <a:latin typeface="Georgia Pro"/>
              </a:rPr>
              <a:t> de </a:t>
            </a:r>
            <a:r>
              <a:rPr lang="en-US" sz="1200" dirty="0" err="1">
                <a:solidFill>
                  <a:srgbClr val="000000"/>
                </a:solidFill>
                <a:latin typeface="Georgia Pro"/>
              </a:rPr>
              <a:t>alquiler</a:t>
            </a:r>
            <a:r>
              <a:rPr lang="en-US" sz="1200" dirty="0">
                <a:solidFill>
                  <a:srgbClr val="000000"/>
                </a:solidFill>
                <a:latin typeface="Georgia Pro"/>
              </a:rPr>
              <a:t> </a:t>
            </a:r>
            <a:r>
              <a:rPr lang="en-US" sz="1200" dirty="0" err="1">
                <a:solidFill>
                  <a:srgbClr val="000000"/>
                </a:solidFill>
                <a:latin typeface="Georgia Pro"/>
              </a:rPr>
              <a:t>si</a:t>
            </a:r>
            <a:r>
              <a:rPr lang="en-US" sz="1200" dirty="0">
                <a:solidFill>
                  <a:srgbClr val="000000"/>
                </a:solidFill>
                <a:latin typeface="Georgia Pro"/>
              </a:rPr>
              <a:t> </a:t>
            </a:r>
            <a:r>
              <a:rPr lang="en-US" sz="1200" dirty="0" err="1">
                <a:solidFill>
                  <a:srgbClr val="000000"/>
                </a:solidFill>
                <a:latin typeface="Georgia Pro"/>
              </a:rPr>
              <a:t>te</a:t>
            </a:r>
            <a:r>
              <a:rPr lang="en-US" sz="1200" dirty="0">
                <a:solidFill>
                  <a:srgbClr val="000000"/>
                </a:solidFill>
                <a:latin typeface="Georgia Pro"/>
              </a:rPr>
              <a:t> vas a mudar </a:t>
            </a:r>
            <a:r>
              <a:rPr lang="en-US" sz="1200" dirty="0" err="1">
                <a:solidFill>
                  <a:srgbClr val="000000"/>
                </a:solidFill>
                <a:latin typeface="Georgia Pro"/>
              </a:rPr>
              <a:t>tú</a:t>
            </a:r>
            <a:r>
              <a:rPr lang="en-US" sz="1200" dirty="0">
                <a:solidFill>
                  <a:srgbClr val="000000"/>
                </a:solidFill>
                <a:latin typeface="Georgia Pro"/>
              </a:rPr>
              <a:t> </a:t>
            </a:r>
            <a:r>
              <a:rPr lang="en-US" sz="1200" dirty="0" err="1">
                <a:solidFill>
                  <a:srgbClr val="000000"/>
                </a:solidFill>
                <a:latin typeface="Georgia Pro"/>
              </a:rPr>
              <a:t>mismo</a:t>
            </a:r>
            <a:r>
              <a:rPr lang="en-US" sz="1200" dirty="0">
                <a:solidFill>
                  <a:srgbClr val="000000"/>
                </a:solidFill>
                <a:latin typeface="Georgia Pro"/>
              </a:rPr>
              <a:t>.</a:t>
            </a:r>
          </a:p>
          <a:p>
            <a:pPr algn="just">
              <a:lnSpc>
                <a:spcPts val="1836"/>
              </a:lnSpc>
            </a:pPr>
            <a:r>
              <a:rPr lang="en-US" sz="1200" dirty="0" err="1">
                <a:solidFill>
                  <a:srgbClr val="000000"/>
                </a:solidFill>
                <a:latin typeface="Georgia Pro"/>
              </a:rPr>
              <a:t>Llena</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depósito</a:t>
            </a:r>
            <a:r>
              <a:rPr lang="en-US" sz="1200" dirty="0">
                <a:solidFill>
                  <a:srgbClr val="000000"/>
                </a:solidFill>
                <a:latin typeface="Georgia Pro"/>
              </a:rPr>
              <a:t> del </a:t>
            </a:r>
            <a:r>
              <a:rPr lang="en-US" sz="1200" dirty="0" err="1">
                <a:solidFill>
                  <a:srgbClr val="000000"/>
                </a:solidFill>
                <a:latin typeface="Georgia Pro"/>
              </a:rPr>
              <a:t>coche</a:t>
            </a:r>
            <a:r>
              <a:rPr lang="en-US" sz="1200" dirty="0">
                <a:solidFill>
                  <a:srgbClr val="000000"/>
                </a:solidFill>
                <a:latin typeface="Georgia Pro"/>
              </a:rPr>
              <a:t> y </a:t>
            </a:r>
            <a:r>
              <a:rPr lang="en-US" sz="1200" dirty="0" err="1">
                <a:solidFill>
                  <a:srgbClr val="000000"/>
                </a:solidFill>
                <a:latin typeface="Georgia Pro"/>
              </a:rPr>
              <a:t>comprueba</a:t>
            </a:r>
            <a:r>
              <a:rPr lang="en-US" sz="1200" dirty="0">
                <a:solidFill>
                  <a:srgbClr val="000000"/>
                </a:solidFill>
                <a:latin typeface="Georgia Pro"/>
              </a:rPr>
              <a:t> dos </a:t>
            </a:r>
            <a:r>
              <a:rPr lang="en-US" sz="1200" dirty="0" err="1">
                <a:solidFill>
                  <a:srgbClr val="000000"/>
                </a:solidFill>
                <a:latin typeface="Georgia Pro"/>
              </a:rPr>
              <a:t>veces</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aceite</a:t>
            </a:r>
            <a:r>
              <a:rPr lang="en-US" sz="1200" dirty="0">
                <a:solidFill>
                  <a:srgbClr val="000000"/>
                </a:solidFill>
                <a:latin typeface="Georgia Pro"/>
              </a:rPr>
              <a:t> y la </a:t>
            </a:r>
            <a:r>
              <a:rPr lang="en-US" sz="1200" dirty="0" err="1">
                <a:solidFill>
                  <a:srgbClr val="000000"/>
                </a:solidFill>
                <a:latin typeface="Georgia Pro"/>
              </a:rPr>
              <a:t>presión</a:t>
            </a:r>
            <a:r>
              <a:rPr lang="en-US" sz="1200" dirty="0">
                <a:solidFill>
                  <a:srgbClr val="000000"/>
                </a:solidFill>
                <a:latin typeface="Georgia Pro"/>
              </a:rPr>
              <a:t>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neumáticos</a:t>
            </a:r>
            <a:r>
              <a:rPr lang="en-US" sz="1200" dirty="0">
                <a:solidFill>
                  <a:srgbClr val="000000"/>
                </a:solidFill>
                <a:latin typeface="Georgia Pro"/>
              </a:rPr>
              <a:t>.</a:t>
            </a:r>
          </a:p>
          <a:p>
            <a:pPr algn="just">
              <a:lnSpc>
                <a:spcPts val="1836"/>
              </a:lnSpc>
            </a:pPr>
            <a:r>
              <a:rPr lang="en-US" sz="1200" dirty="0">
                <a:solidFill>
                  <a:srgbClr val="000000"/>
                </a:solidFill>
                <a:latin typeface="Georgia Pro"/>
              </a:rPr>
              <a:t>¡</a:t>
            </a:r>
            <a:r>
              <a:rPr lang="en-US" sz="1200" dirty="0" err="1">
                <a:solidFill>
                  <a:srgbClr val="000000"/>
                </a:solidFill>
                <a:latin typeface="Georgia Pro"/>
              </a:rPr>
              <a:t>Duerme</a:t>
            </a:r>
            <a:r>
              <a:rPr lang="en-US" sz="1200" dirty="0">
                <a:solidFill>
                  <a:srgbClr val="000000"/>
                </a:solidFill>
                <a:latin typeface="Georgia Pro"/>
              </a:rPr>
              <a:t> bien!</a:t>
            </a:r>
          </a:p>
        </p:txBody>
      </p:sp>
      <p:sp>
        <p:nvSpPr>
          <p:cNvPr id="8" name="TextBox 8"/>
          <p:cNvSpPr txBox="1"/>
          <p:nvPr/>
        </p:nvSpPr>
        <p:spPr>
          <a:xfrm>
            <a:off x="1019344" y="6244684"/>
            <a:ext cx="5733713" cy="283097"/>
          </a:xfrm>
          <a:prstGeom prst="rect">
            <a:avLst/>
          </a:prstGeom>
        </p:spPr>
        <p:txBody>
          <a:bodyPr lIns="0" tIns="0" rIns="0" bIns="0" rtlCol="0" anchor="t">
            <a:spAutoFit/>
          </a:bodyPr>
          <a:lstStyle/>
          <a:p>
            <a:pPr algn="ctr">
              <a:lnSpc>
                <a:spcPts val="2223"/>
              </a:lnSpc>
            </a:pPr>
            <a:r>
              <a:rPr lang="en-US" sz="1852">
                <a:solidFill>
                  <a:srgbClr val="000000"/>
                </a:solidFill>
                <a:latin typeface="Georgia Pro Bold Italics"/>
              </a:rPr>
              <a:t>El día de la mudanza</a:t>
            </a:r>
          </a:p>
        </p:txBody>
      </p:sp>
      <p:sp>
        <p:nvSpPr>
          <p:cNvPr id="9" name="TextBox 9"/>
          <p:cNvSpPr txBox="1"/>
          <p:nvPr/>
        </p:nvSpPr>
        <p:spPr>
          <a:xfrm>
            <a:off x="1692070" y="6697779"/>
            <a:ext cx="4861130" cy="2522550"/>
          </a:xfrm>
          <a:prstGeom prst="rect">
            <a:avLst/>
          </a:prstGeom>
        </p:spPr>
        <p:txBody>
          <a:bodyPr wrap="square" lIns="0" tIns="0" rIns="0" bIns="0" rtlCol="0" anchor="t">
            <a:spAutoFit/>
          </a:bodyPr>
          <a:lstStyle/>
          <a:p>
            <a:pPr algn="just">
              <a:lnSpc>
                <a:spcPts val="1830"/>
              </a:lnSpc>
            </a:pPr>
            <a:r>
              <a:rPr lang="en-US" sz="1200" dirty="0">
                <a:solidFill>
                  <a:srgbClr val="000000"/>
                </a:solidFill>
                <a:latin typeface="Georgia Pro"/>
              </a:rPr>
              <a:t>Ten a mano </a:t>
            </a:r>
            <a:r>
              <a:rPr lang="en-US" sz="1200" dirty="0" err="1">
                <a:solidFill>
                  <a:srgbClr val="000000"/>
                </a:solidFill>
                <a:latin typeface="Georgia Pro"/>
              </a:rPr>
              <a:t>el</a:t>
            </a:r>
            <a:r>
              <a:rPr lang="en-US" sz="1200" dirty="0">
                <a:solidFill>
                  <a:srgbClr val="000000"/>
                </a:solidFill>
                <a:latin typeface="Georgia Pro"/>
              </a:rPr>
              <a:t> material de </a:t>
            </a:r>
            <a:r>
              <a:rPr lang="en-US" sz="1200" dirty="0" err="1">
                <a:solidFill>
                  <a:srgbClr val="000000"/>
                </a:solidFill>
                <a:latin typeface="Georgia Pro"/>
              </a:rPr>
              <a:t>mudanza</a:t>
            </a:r>
            <a:r>
              <a:rPr lang="en-US" sz="1200" dirty="0">
                <a:solidFill>
                  <a:srgbClr val="000000"/>
                </a:solidFill>
                <a:latin typeface="Georgia Pro"/>
              </a:rPr>
              <a:t> </a:t>
            </a:r>
            <a:r>
              <a:rPr lang="en-US" sz="1200" dirty="0" err="1">
                <a:solidFill>
                  <a:srgbClr val="000000"/>
                </a:solidFill>
                <a:latin typeface="Georgia Pro"/>
              </a:rPr>
              <a:t>adecuado</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a:t>
            </a:r>
            <a:r>
              <a:rPr lang="en-US" sz="1200" dirty="0" err="1">
                <a:solidFill>
                  <a:srgbClr val="000000"/>
                </a:solidFill>
                <a:latin typeface="Georgia Pro"/>
              </a:rPr>
              <a:t>cajas</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buen</a:t>
            </a:r>
            <a:r>
              <a:rPr lang="en-US" sz="1200" dirty="0">
                <a:solidFill>
                  <a:srgbClr val="000000"/>
                </a:solidFill>
                <a:latin typeface="Georgia Pro"/>
              </a:rPr>
              <a:t> </a:t>
            </a:r>
            <a:r>
              <a:rPr lang="en-US" sz="1200" dirty="0" err="1">
                <a:solidFill>
                  <a:srgbClr val="000000"/>
                </a:solidFill>
                <a:latin typeface="Georgia Pro"/>
              </a:rPr>
              <a:t>estado</a:t>
            </a:r>
            <a:r>
              <a:rPr lang="en-US" sz="1200" dirty="0">
                <a:solidFill>
                  <a:srgbClr val="000000"/>
                </a:solidFill>
                <a:latin typeface="Georgia Pro"/>
              </a:rPr>
              <a:t> para </a:t>
            </a:r>
            <a:r>
              <a:rPr lang="en-US" sz="1200" dirty="0" err="1">
                <a:solidFill>
                  <a:srgbClr val="000000"/>
                </a:solidFill>
                <a:latin typeface="Georgia Pro"/>
              </a:rPr>
              <a:t>terminar</a:t>
            </a:r>
            <a:r>
              <a:rPr lang="en-US" sz="1200" dirty="0">
                <a:solidFill>
                  <a:srgbClr val="000000"/>
                </a:solidFill>
                <a:latin typeface="Georgia Pro"/>
              </a:rPr>
              <a:t> de </a:t>
            </a:r>
            <a:r>
              <a:rPr lang="en-US" sz="1200" dirty="0" err="1">
                <a:solidFill>
                  <a:srgbClr val="000000"/>
                </a:solidFill>
                <a:latin typeface="Georgia Pro"/>
              </a:rPr>
              <a:t>empaquetar</a:t>
            </a:r>
            <a:r>
              <a:rPr lang="en-US" sz="1200" dirty="0">
                <a:solidFill>
                  <a:srgbClr val="000000"/>
                </a:solidFill>
                <a:latin typeface="Georgia Pro"/>
              </a:rPr>
              <a:t>, mantas para </a:t>
            </a:r>
            <a:r>
              <a:rPr lang="en-US" sz="1200" dirty="0" err="1">
                <a:solidFill>
                  <a:srgbClr val="000000"/>
                </a:solidFill>
                <a:latin typeface="Georgia Pro"/>
              </a:rPr>
              <a:t>televisores</a:t>
            </a:r>
            <a:r>
              <a:rPr lang="en-US" sz="1200" dirty="0">
                <a:solidFill>
                  <a:srgbClr val="000000"/>
                </a:solidFill>
                <a:latin typeface="Georgia Pro"/>
              </a:rPr>
              <a:t>, </a:t>
            </a:r>
            <a:r>
              <a:rPr lang="en-US" sz="1200" dirty="0" err="1">
                <a:solidFill>
                  <a:srgbClr val="000000"/>
                </a:solidFill>
                <a:latin typeface="Georgia Pro"/>
              </a:rPr>
              <a:t>espejos</a:t>
            </a:r>
            <a:r>
              <a:rPr lang="en-US" sz="1200" dirty="0">
                <a:solidFill>
                  <a:srgbClr val="000000"/>
                </a:solidFill>
                <a:latin typeface="Georgia Pro"/>
              </a:rPr>
              <a:t> y </a:t>
            </a:r>
            <a:r>
              <a:rPr lang="en-US" sz="1200" dirty="0" err="1">
                <a:solidFill>
                  <a:srgbClr val="000000"/>
                </a:solidFill>
                <a:latin typeface="Georgia Pro"/>
              </a:rPr>
              <a:t>cuadros</a:t>
            </a:r>
            <a:r>
              <a:rPr lang="en-US" sz="1200" dirty="0">
                <a:solidFill>
                  <a:srgbClr val="000000"/>
                </a:solidFill>
                <a:latin typeface="Georgia Pro"/>
              </a:rPr>
              <a:t>, y correas de </a:t>
            </a:r>
            <a:r>
              <a:rPr lang="en-US" sz="1200" dirty="0" err="1">
                <a:solidFill>
                  <a:srgbClr val="000000"/>
                </a:solidFill>
                <a:latin typeface="Georgia Pro"/>
              </a:rPr>
              <a:t>amarre</a:t>
            </a:r>
            <a:r>
              <a:rPr lang="en-US" sz="1200" dirty="0">
                <a:solidFill>
                  <a:srgbClr val="000000"/>
                </a:solidFill>
                <a:latin typeface="Georgia Pro"/>
              </a:rPr>
              <a:t> para </a:t>
            </a:r>
            <a:r>
              <a:rPr lang="en-US" sz="1200" dirty="0" err="1">
                <a:solidFill>
                  <a:srgbClr val="000000"/>
                </a:solidFill>
                <a:latin typeface="Georgia Pro"/>
              </a:rPr>
              <a:t>evitar</a:t>
            </a:r>
            <a:r>
              <a:rPr lang="en-US" sz="1200" dirty="0">
                <a:solidFill>
                  <a:srgbClr val="000000"/>
                </a:solidFill>
                <a:latin typeface="Georgia Pro"/>
              </a:rPr>
              <a:t> que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objetos</a:t>
            </a:r>
            <a:r>
              <a:rPr lang="en-US" sz="1200" dirty="0">
                <a:solidFill>
                  <a:srgbClr val="000000"/>
                </a:solidFill>
                <a:latin typeface="Georgia Pro"/>
              </a:rPr>
              <a:t> </a:t>
            </a:r>
            <a:r>
              <a:rPr lang="en-US" sz="1200" dirty="0" err="1">
                <a:solidFill>
                  <a:srgbClr val="000000"/>
                </a:solidFill>
                <a:latin typeface="Georgia Pro"/>
              </a:rPr>
              <a:t>grandes</a:t>
            </a:r>
            <a:r>
              <a:rPr lang="en-US" sz="1200" dirty="0">
                <a:solidFill>
                  <a:srgbClr val="000000"/>
                </a:solidFill>
                <a:latin typeface="Georgia Pro"/>
              </a:rPr>
              <a:t> se </a:t>
            </a:r>
            <a:r>
              <a:rPr lang="en-US" sz="1200" dirty="0" err="1">
                <a:solidFill>
                  <a:srgbClr val="000000"/>
                </a:solidFill>
                <a:latin typeface="Georgia Pro"/>
              </a:rPr>
              <a:t>desplacen</a:t>
            </a:r>
            <a:r>
              <a:rPr lang="en-US" sz="1200" dirty="0">
                <a:solidFill>
                  <a:srgbClr val="000000"/>
                </a:solidFill>
                <a:latin typeface="Georgia Pro"/>
              </a:rPr>
              <a:t> </a:t>
            </a:r>
            <a:r>
              <a:rPr lang="en-US" sz="1200" dirty="0" err="1">
                <a:solidFill>
                  <a:srgbClr val="000000"/>
                </a:solidFill>
                <a:latin typeface="Georgia Pro"/>
              </a:rPr>
              <a:t>durante</a:t>
            </a:r>
            <a:r>
              <a:rPr lang="en-US" sz="1200" dirty="0">
                <a:solidFill>
                  <a:srgbClr val="000000"/>
                </a:solidFill>
                <a:latin typeface="Georgia Pro"/>
              </a:rPr>
              <a:t>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trayecto</a:t>
            </a:r>
            <a:r>
              <a:rPr lang="en-US" sz="1200" dirty="0">
                <a:solidFill>
                  <a:srgbClr val="000000"/>
                </a:solidFill>
                <a:latin typeface="Georgia Pro"/>
              </a:rPr>
              <a:t>.</a:t>
            </a:r>
          </a:p>
          <a:p>
            <a:pPr algn="just">
              <a:lnSpc>
                <a:spcPts val="1830"/>
              </a:lnSpc>
            </a:pPr>
            <a:r>
              <a:rPr lang="en-US" sz="1200" dirty="0">
                <a:solidFill>
                  <a:srgbClr val="000000"/>
                </a:solidFill>
                <a:latin typeface="Georgia Pro"/>
              </a:rPr>
              <a:t>¡Haz un </a:t>
            </a:r>
            <a:r>
              <a:rPr lang="en-US" sz="1200" dirty="0" err="1">
                <a:solidFill>
                  <a:srgbClr val="000000"/>
                </a:solidFill>
                <a:latin typeface="Georgia Pro"/>
              </a:rPr>
              <a:t>recorrido</a:t>
            </a:r>
            <a:r>
              <a:rPr lang="en-US" sz="1200" dirty="0">
                <a:solidFill>
                  <a:srgbClr val="000000"/>
                </a:solidFill>
                <a:latin typeface="Georgia Pro"/>
              </a:rPr>
              <a:t> final para </a:t>
            </a:r>
            <a:r>
              <a:rPr lang="en-US" sz="1200" dirty="0" err="1">
                <a:solidFill>
                  <a:srgbClr val="000000"/>
                </a:solidFill>
                <a:latin typeface="Georgia Pro"/>
              </a:rPr>
              <a:t>asegurarte</a:t>
            </a:r>
            <a:r>
              <a:rPr lang="en-US" sz="1200" dirty="0">
                <a:solidFill>
                  <a:srgbClr val="000000"/>
                </a:solidFill>
                <a:latin typeface="Georgia Pro"/>
              </a:rPr>
              <a:t> de que lo </a:t>
            </a:r>
            <a:r>
              <a:rPr lang="en-US" sz="1200" dirty="0" err="1">
                <a:solidFill>
                  <a:srgbClr val="000000"/>
                </a:solidFill>
                <a:latin typeface="Georgia Pro"/>
              </a:rPr>
              <a:t>tienes</a:t>
            </a:r>
            <a:r>
              <a:rPr lang="en-US" sz="1200" dirty="0">
                <a:solidFill>
                  <a:srgbClr val="000000"/>
                </a:solidFill>
                <a:latin typeface="Georgia Pro"/>
              </a:rPr>
              <a:t> </a:t>
            </a:r>
            <a:r>
              <a:rPr lang="en-US" sz="1200" dirty="0" err="1">
                <a:solidFill>
                  <a:srgbClr val="000000"/>
                </a:solidFill>
                <a:latin typeface="Georgia Pro"/>
              </a:rPr>
              <a:t>todo</a:t>
            </a:r>
            <a:r>
              <a:rPr lang="en-US" sz="1200" dirty="0">
                <a:solidFill>
                  <a:srgbClr val="000000"/>
                </a:solidFill>
                <a:latin typeface="Georgia Pro"/>
              </a:rPr>
              <a:t>!</a:t>
            </a:r>
          </a:p>
          <a:p>
            <a:pPr algn="just">
              <a:lnSpc>
                <a:spcPts val="1830"/>
              </a:lnSpc>
            </a:pPr>
            <a:r>
              <a:rPr lang="en-US" sz="1200" dirty="0" err="1">
                <a:solidFill>
                  <a:srgbClr val="000000"/>
                </a:solidFill>
                <a:latin typeface="Georgia Pro"/>
              </a:rPr>
              <a:t>Empaca</a:t>
            </a:r>
            <a:r>
              <a:rPr lang="en-US" sz="1200" dirty="0">
                <a:solidFill>
                  <a:srgbClr val="000000"/>
                </a:solidFill>
                <a:latin typeface="Georgia Pro"/>
              </a:rPr>
              <a:t> la </a:t>
            </a:r>
            <a:r>
              <a:rPr lang="en-US" sz="1200" dirty="0" err="1">
                <a:solidFill>
                  <a:srgbClr val="000000"/>
                </a:solidFill>
                <a:latin typeface="Georgia Pro"/>
              </a:rPr>
              <a:t>caja</a:t>
            </a:r>
            <a:r>
              <a:rPr lang="en-US" sz="1200" dirty="0">
                <a:solidFill>
                  <a:srgbClr val="000000"/>
                </a:solidFill>
                <a:latin typeface="Georgia Pro"/>
              </a:rPr>
              <a:t> "</a:t>
            </a:r>
            <a:r>
              <a:rPr lang="en-US" sz="1200" dirty="0" err="1">
                <a:solidFill>
                  <a:srgbClr val="000000"/>
                </a:solidFill>
                <a:latin typeface="Georgia Pro"/>
              </a:rPr>
              <a:t>Esenciales</a:t>
            </a:r>
            <a:r>
              <a:rPr lang="en-US" sz="1200" dirty="0">
                <a:solidFill>
                  <a:srgbClr val="000000"/>
                </a:solidFill>
                <a:latin typeface="Georgia Pro"/>
              </a:rPr>
              <a:t>". </a:t>
            </a:r>
            <a:r>
              <a:rPr lang="en-US" sz="1200" dirty="0" err="1">
                <a:solidFill>
                  <a:srgbClr val="000000"/>
                </a:solidFill>
                <a:latin typeface="Georgia Pro"/>
              </a:rPr>
              <a:t>Será</a:t>
            </a:r>
            <a:r>
              <a:rPr lang="en-US" sz="1200" dirty="0">
                <a:solidFill>
                  <a:srgbClr val="000000"/>
                </a:solidFill>
                <a:latin typeface="Georgia Pro"/>
              </a:rPr>
              <a:t> la </a:t>
            </a:r>
            <a:r>
              <a:rPr lang="en-US" sz="1200" dirty="0" err="1">
                <a:solidFill>
                  <a:srgbClr val="000000"/>
                </a:solidFill>
                <a:latin typeface="Georgia Pro"/>
              </a:rPr>
              <a:t>caja</a:t>
            </a:r>
            <a:r>
              <a:rPr lang="en-US" sz="1200" dirty="0">
                <a:solidFill>
                  <a:srgbClr val="000000"/>
                </a:solidFill>
                <a:latin typeface="Georgia Pro"/>
              </a:rPr>
              <a:t> que abras primero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casa, y </a:t>
            </a:r>
            <a:r>
              <a:rPr lang="en-US" sz="1200" dirty="0" err="1">
                <a:solidFill>
                  <a:srgbClr val="000000"/>
                </a:solidFill>
                <a:latin typeface="Georgia Pro"/>
              </a:rPr>
              <a:t>tendrá</a:t>
            </a:r>
            <a:r>
              <a:rPr lang="en-US" sz="1200" dirty="0">
                <a:solidFill>
                  <a:srgbClr val="000000"/>
                </a:solidFill>
                <a:latin typeface="Georgia Pro"/>
              </a:rPr>
              <a:t> cargadores de </a:t>
            </a:r>
            <a:r>
              <a:rPr lang="en-US" sz="1200" dirty="0" err="1">
                <a:solidFill>
                  <a:srgbClr val="000000"/>
                </a:solidFill>
                <a:latin typeface="Georgia Pro"/>
              </a:rPr>
              <a:t>teléfono</a:t>
            </a:r>
            <a:r>
              <a:rPr lang="en-US" sz="1200" dirty="0">
                <a:solidFill>
                  <a:srgbClr val="000000"/>
                </a:solidFill>
                <a:latin typeface="Georgia Pro"/>
              </a:rPr>
              <a:t>, </a:t>
            </a:r>
            <a:r>
              <a:rPr lang="en-US" sz="1200" dirty="0" err="1">
                <a:solidFill>
                  <a:srgbClr val="000000"/>
                </a:solidFill>
                <a:latin typeface="Georgia Pro"/>
              </a:rPr>
              <a:t>artículos</a:t>
            </a:r>
            <a:r>
              <a:rPr lang="en-US" sz="1200" dirty="0">
                <a:solidFill>
                  <a:srgbClr val="000000"/>
                </a:solidFill>
                <a:latin typeface="Georgia Pro"/>
              </a:rPr>
              <a:t> de </a:t>
            </a:r>
            <a:r>
              <a:rPr lang="en-US" sz="1200" dirty="0" err="1">
                <a:solidFill>
                  <a:srgbClr val="000000"/>
                </a:solidFill>
                <a:latin typeface="Georgia Pro"/>
              </a:rPr>
              <a:t>higiene</a:t>
            </a:r>
            <a:r>
              <a:rPr lang="en-US" sz="1200" dirty="0">
                <a:solidFill>
                  <a:srgbClr val="000000"/>
                </a:solidFill>
                <a:latin typeface="Georgia Pro"/>
              </a:rPr>
              <a:t> personal, comida para </a:t>
            </a:r>
            <a:r>
              <a:rPr lang="en-US" sz="1200" dirty="0" err="1">
                <a:solidFill>
                  <a:srgbClr val="000000"/>
                </a:solidFill>
                <a:latin typeface="Georgia Pro"/>
              </a:rPr>
              <a:t>mascotas</a:t>
            </a:r>
            <a:r>
              <a:rPr lang="en-US" sz="1200" dirty="0">
                <a:solidFill>
                  <a:srgbClr val="000000"/>
                </a:solidFill>
                <a:latin typeface="Georgia Pro"/>
              </a:rPr>
              <a:t>, aperitivos, </a:t>
            </a:r>
            <a:r>
              <a:rPr lang="en-US" sz="1200" dirty="0" err="1">
                <a:solidFill>
                  <a:srgbClr val="000000"/>
                </a:solidFill>
                <a:latin typeface="Georgia Pro"/>
              </a:rPr>
              <a:t>agua</a:t>
            </a:r>
            <a:r>
              <a:rPr lang="en-US" sz="1200" dirty="0">
                <a:solidFill>
                  <a:srgbClr val="000000"/>
                </a:solidFill>
                <a:latin typeface="Georgia Pro"/>
              </a:rPr>
              <a:t> </a:t>
            </a:r>
            <a:r>
              <a:rPr lang="en-US" sz="1200" dirty="0" err="1">
                <a:solidFill>
                  <a:srgbClr val="000000"/>
                </a:solidFill>
                <a:latin typeface="Georgia Pro"/>
              </a:rPr>
              <a:t>embotellada</a:t>
            </a:r>
            <a:r>
              <a:rPr lang="en-US" sz="1200" dirty="0">
                <a:solidFill>
                  <a:srgbClr val="000000"/>
                </a:solidFill>
                <a:latin typeface="Georgia Pro"/>
              </a:rPr>
              <a:t>, etc. Todo lo que </a:t>
            </a:r>
            <a:r>
              <a:rPr lang="en-US" sz="1200" dirty="0" err="1">
                <a:solidFill>
                  <a:srgbClr val="000000"/>
                </a:solidFill>
                <a:latin typeface="Georgia Pro"/>
              </a:rPr>
              <a:t>necesites</a:t>
            </a:r>
            <a:r>
              <a:rPr lang="en-US" sz="1200" dirty="0">
                <a:solidFill>
                  <a:srgbClr val="000000"/>
                </a:solidFill>
                <a:latin typeface="Georgia Pro"/>
              </a:rPr>
              <a:t> </a:t>
            </a:r>
            <a:r>
              <a:rPr lang="en-US" sz="1200" dirty="0" err="1">
                <a:solidFill>
                  <a:srgbClr val="000000"/>
                </a:solidFill>
                <a:latin typeface="Georgia Pro"/>
              </a:rPr>
              <a:t>tener</a:t>
            </a:r>
            <a:r>
              <a:rPr lang="en-US" sz="1200" dirty="0">
                <a:solidFill>
                  <a:srgbClr val="000000"/>
                </a:solidFill>
                <a:latin typeface="Georgia Pro"/>
              </a:rPr>
              <a:t> a mano </a:t>
            </a:r>
            <a:r>
              <a:rPr lang="en-US" sz="1200" dirty="0" err="1">
                <a:solidFill>
                  <a:srgbClr val="000000"/>
                </a:solidFill>
                <a:latin typeface="Georgia Pro"/>
              </a:rPr>
              <a:t>mientras</a:t>
            </a:r>
            <a:r>
              <a:rPr lang="en-US" sz="1200" dirty="0">
                <a:solidFill>
                  <a:srgbClr val="000000"/>
                </a:solidFill>
                <a:latin typeface="Georgia Pro"/>
              </a:rPr>
              <a:t> </a:t>
            </a:r>
            <a:r>
              <a:rPr lang="en-US" sz="1200" dirty="0" err="1">
                <a:solidFill>
                  <a:srgbClr val="000000"/>
                </a:solidFill>
                <a:latin typeface="Georgia Pro"/>
              </a:rPr>
              <a:t>te</a:t>
            </a:r>
            <a:r>
              <a:rPr lang="en-US" sz="1200" dirty="0">
                <a:solidFill>
                  <a:srgbClr val="000000"/>
                </a:solidFill>
                <a:latin typeface="Georgia Pro"/>
              </a:rPr>
              <a:t> </a:t>
            </a:r>
            <a:r>
              <a:rPr lang="en-US" sz="1200" dirty="0" err="1">
                <a:solidFill>
                  <a:srgbClr val="000000"/>
                </a:solidFill>
                <a:latin typeface="Georgia Pro"/>
              </a:rPr>
              <a:t>mudas</a:t>
            </a:r>
            <a:r>
              <a:rPr lang="en-US" sz="1200" dirty="0">
                <a:solidFill>
                  <a:srgbClr val="000000"/>
                </a:solidFill>
                <a:latin typeface="Georgia Pro"/>
              </a:rPr>
              <a:t> a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casa. </a:t>
            </a:r>
          </a:p>
          <a:p>
            <a:pPr algn="just">
              <a:lnSpc>
                <a:spcPts val="1830"/>
              </a:lnSpc>
            </a:pPr>
            <a:r>
              <a:rPr lang="en-US" sz="1200" dirty="0" err="1">
                <a:solidFill>
                  <a:srgbClr val="000000"/>
                </a:solidFill>
                <a:latin typeface="Georgia Pro"/>
              </a:rPr>
              <a:t>Recorre</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casa y </a:t>
            </a:r>
            <a:r>
              <a:rPr lang="en-US" sz="1200" dirty="0" err="1">
                <a:solidFill>
                  <a:srgbClr val="000000"/>
                </a:solidFill>
                <a:latin typeface="Georgia Pro"/>
              </a:rPr>
              <a:t>haz</a:t>
            </a:r>
            <a:r>
              <a:rPr lang="en-US" sz="1200" dirty="0">
                <a:solidFill>
                  <a:srgbClr val="000000"/>
                </a:solidFill>
                <a:latin typeface="Georgia Pro"/>
              </a:rPr>
              <a:t> </a:t>
            </a:r>
            <a:r>
              <a:rPr lang="en-US" sz="1200" dirty="0" err="1">
                <a:solidFill>
                  <a:srgbClr val="000000"/>
                </a:solidFill>
                <a:latin typeface="Georgia Pro"/>
              </a:rPr>
              <a:t>fotos</a:t>
            </a:r>
            <a:r>
              <a:rPr lang="en-US" sz="1200" dirty="0">
                <a:solidFill>
                  <a:srgbClr val="000000"/>
                </a:solidFill>
                <a:latin typeface="Georgia Pro"/>
              </a:rPr>
              <a:t>, </a:t>
            </a:r>
            <a:r>
              <a:rPr lang="en-US" sz="1200" dirty="0" err="1">
                <a:solidFill>
                  <a:srgbClr val="000000"/>
                </a:solidFill>
                <a:latin typeface="Georgia Pro"/>
              </a:rPr>
              <a:t>comprobando</a:t>
            </a:r>
            <a:r>
              <a:rPr lang="en-US" sz="1200" dirty="0">
                <a:solidFill>
                  <a:srgbClr val="000000"/>
                </a:solidFill>
                <a:latin typeface="Georgia Pro"/>
              </a:rPr>
              <a:t> </a:t>
            </a:r>
            <a:r>
              <a:rPr lang="en-US" sz="1200" dirty="0" err="1">
                <a:solidFill>
                  <a:srgbClr val="000000"/>
                </a:solidFill>
                <a:latin typeface="Georgia Pro"/>
              </a:rPr>
              <a:t>si</a:t>
            </a:r>
            <a:r>
              <a:rPr lang="en-US" sz="1200" dirty="0">
                <a:solidFill>
                  <a:srgbClr val="000000"/>
                </a:solidFill>
                <a:latin typeface="Georgia Pro"/>
              </a:rPr>
              <a:t> hay </a:t>
            </a:r>
            <a:r>
              <a:rPr lang="en-US" sz="1200" dirty="0" err="1">
                <a:solidFill>
                  <a:srgbClr val="000000"/>
                </a:solidFill>
                <a:latin typeface="Georgia Pro"/>
              </a:rPr>
              <a:t>algún</a:t>
            </a:r>
            <a:r>
              <a:rPr lang="en-US" sz="1200" dirty="0">
                <a:solidFill>
                  <a:srgbClr val="000000"/>
                </a:solidFill>
                <a:latin typeface="Georgia Pro"/>
              </a:rPr>
              <a:t> </a:t>
            </a:r>
            <a:r>
              <a:rPr lang="en-US" sz="1200" dirty="0" err="1">
                <a:solidFill>
                  <a:srgbClr val="000000"/>
                </a:solidFill>
                <a:latin typeface="Georgia Pro"/>
              </a:rPr>
              <a:t>desperfecto</a:t>
            </a:r>
            <a:r>
              <a:rPr lang="en-US" sz="1200" dirty="0">
                <a:solidFill>
                  <a:srgbClr val="000000"/>
                </a:solidFill>
                <a:latin typeface="Georgia Pro"/>
              </a:rPr>
              <a:t> que no </a:t>
            </a:r>
            <a:r>
              <a:rPr lang="en-US" sz="1200" dirty="0" err="1">
                <a:solidFill>
                  <a:srgbClr val="000000"/>
                </a:solidFill>
                <a:latin typeface="Georgia Pro"/>
              </a:rPr>
              <a:t>estuviera</a:t>
            </a:r>
            <a:r>
              <a:rPr lang="en-US" sz="1200" dirty="0">
                <a:solidFill>
                  <a:srgbClr val="000000"/>
                </a:solidFill>
                <a:latin typeface="Georgia Pro"/>
              </a:rPr>
              <a:t> </a:t>
            </a:r>
            <a:r>
              <a:rPr lang="en-US" sz="1200" dirty="0" err="1">
                <a:solidFill>
                  <a:srgbClr val="000000"/>
                </a:solidFill>
                <a:latin typeface="Georgia Pro"/>
              </a:rPr>
              <a:t>cuando</a:t>
            </a:r>
            <a:r>
              <a:rPr lang="en-US" sz="1200" dirty="0">
                <a:solidFill>
                  <a:srgbClr val="000000"/>
                </a:solidFill>
                <a:latin typeface="Georgia Pro"/>
              </a:rPr>
              <a:t> la </a:t>
            </a:r>
            <a:r>
              <a:rPr lang="en-US" sz="1200" dirty="0" err="1">
                <a:solidFill>
                  <a:srgbClr val="000000"/>
                </a:solidFill>
                <a:latin typeface="Georgia Pro"/>
              </a:rPr>
              <a:t>compraste</a:t>
            </a:r>
            <a:r>
              <a:rPr lang="en-US" sz="1200" dirty="0">
                <a:solidFill>
                  <a:srgbClr val="000000"/>
                </a:solidFill>
                <a:latin typeface="Georgia Pro"/>
              </a:rPr>
              <a:t>.</a:t>
            </a:r>
          </a:p>
        </p:txBody>
      </p:sp>
      <p:sp>
        <p:nvSpPr>
          <p:cNvPr id="10" name="TextBox 10"/>
          <p:cNvSpPr txBox="1"/>
          <p:nvPr/>
        </p:nvSpPr>
        <p:spPr>
          <a:xfrm>
            <a:off x="1706971" y="3204979"/>
            <a:ext cx="4388260" cy="440366"/>
          </a:xfrm>
          <a:prstGeom prst="rect">
            <a:avLst/>
          </a:prstGeom>
        </p:spPr>
        <p:txBody>
          <a:bodyPr lIns="0" tIns="0" rIns="0" bIns="0" rtlCol="0" anchor="t">
            <a:spAutoFit/>
          </a:bodyPr>
          <a:lstStyle/>
          <a:p>
            <a:pPr algn="ctr">
              <a:lnSpc>
                <a:spcPts val="3303"/>
              </a:lnSpc>
            </a:pPr>
            <a:r>
              <a:rPr lang="en-US" sz="3002" dirty="0">
                <a:solidFill>
                  <a:srgbClr val="292929"/>
                </a:solidFill>
                <a:latin typeface="Georgia Pro Bold"/>
              </a:rPr>
              <a:t>LISTA DE CONTROL PARA LA MUDANZA</a:t>
            </a:r>
          </a:p>
        </p:txBody>
      </p:sp>
      <p:grpSp>
        <p:nvGrpSpPr>
          <p:cNvPr id="11" name="Group 11"/>
          <p:cNvGrpSpPr/>
          <p:nvPr/>
        </p:nvGrpSpPr>
        <p:grpSpPr>
          <a:xfrm>
            <a:off x="-93720" y="9611929"/>
            <a:ext cx="7989642" cy="446471"/>
            <a:chOff x="0" y="0"/>
            <a:chExt cx="2785060" cy="155633"/>
          </a:xfrm>
        </p:grpSpPr>
        <p:sp>
          <p:nvSpPr>
            <p:cNvPr id="12" name="Freeform 12"/>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3" name="TextBox 13"/>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4" name="TextBox 14"/>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54</a:t>
            </a:r>
          </a:p>
        </p:txBody>
      </p:sp>
      <p:sp>
        <p:nvSpPr>
          <p:cNvPr id="15" name="TextBox 15"/>
          <p:cNvSpPr txBox="1"/>
          <p:nvPr/>
        </p:nvSpPr>
        <p:spPr>
          <a:xfrm>
            <a:off x="1427175" y="4353315"/>
            <a:ext cx="258260" cy="2172903"/>
          </a:xfrm>
          <a:prstGeom prst="rect">
            <a:avLst/>
          </a:prstGeom>
        </p:spPr>
        <p:txBody>
          <a:bodyPr lIns="0" tIns="0" rIns="0" bIns="0" rtlCol="0" anchor="t">
            <a:spAutoFit/>
          </a:bodyPr>
          <a:lstStyle/>
          <a:p>
            <a:pPr algn="just">
              <a:lnSpc>
                <a:spcPts val="1870"/>
              </a:lnSpc>
            </a:pPr>
            <a:r>
              <a:rPr lang="en-US" sz="1222" dirty="0">
                <a:solidFill>
                  <a:srgbClr val="000000"/>
                </a:solidFill>
                <a:latin typeface="Aquawax Pro Pictograms"/>
              </a:rPr>
              <a:t>u</a:t>
            </a:r>
          </a:p>
          <a:p>
            <a:pPr algn="just">
              <a:lnSpc>
                <a:spcPts val="1870"/>
              </a:lnSpc>
            </a:pPr>
            <a:endParaRPr lang="en-US" sz="1222" dirty="0">
              <a:solidFill>
                <a:srgbClr val="000000"/>
              </a:solidFill>
              <a:latin typeface="Aquawax Pro Pictograms"/>
            </a:endParaRPr>
          </a:p>
          <a:p>
            <a:pPr algn="just">
              <a:lnSpc>
                <a:spcPts val="1870"/>
              </a:lnSpc>
            </a:pPr>
            <a:r>
              <a:rPr lang="en-US" sz="1222" dirty="0">
                <a:solidFill>
                  <a:srgbClr val="000000"/>
                </a:solidFill>
                <a:latin typeface="Aquawax Pro Pictograms"/>
              </a:rPr>
              <a:t>u</a:t>
            </a:r>
          </a:p>
          <a:p>
            <a:pPr algn="just">
              <a:lnSpc>
                <a:spcPts val="1870"/>
              </a:lnSpc>
            </a:pPr>
            <a:endParaRPr lang="en-US" sz="1222" dirty="0">
              <a:solidFill>
                <a:srgbClr val="000000"/>
              </a:solidFill>
              <a:latin typeface="Aquawax Pro Pictograms"/>
            </a:endParaRPr>
          </a:p>
          <a:p>
            <a:pPr algn="just">
              <a:lnSpc>
                <a:spcPts val="1870"/>
              </a:lnSpc>
            </a:pPr>
            <a:r>
              <a:rPr lang="en-US" sz="1222" dirty="0">
                <a:solidFill>
                  <a:srgbClr val="000000"/>
                </a:solidFill>
                <a:latin typeface="Aquawax Pro Pictograms"/>
              </a:rPr>
              <a:t>u</a:t>
            </a:r>
          </a:p>
          <a:p>
            <a:pPr algn="just">
              <a:lnSpc>
                <a:spcPts val="1870"/>
              </a:lnSpc>
            </a:pPr>
            <a:endParaRPr lang="en-US" sz="1222" dirty="0">
              <a:solidFill>
                <a:srgbClr val="000000"/>
              </a:solidFill>
              <a:latin typeface="Aquawax Pro Pictograms"/>
            </a:endParaRPr>
          </a:p>
          <a:p>
            <a:pPr algn="just">
              <a:lnSpc>
                <a:spcPts val="1870"/>
              </a:lnSpc>
            </a:pPr>
            <a:r>
              <a:rPr lang="en-US" sz="1222" dirty="0">
                <a:solidFill>
                  <a:srgbClr val="000000"/>
                </a:solidFill>
                <a:latin typeface="Aquawax Pro Pictograms"/>
              </a:rPr>
              <a:t>u</a:t>
            </a:r>
          </a:p>
          <a:p>
            <a:pPr algn="just">
              <a:lnSpc>
                <a:spcPts val="1870"/>
              </a:lnSpc>
            </a:pPr>
            <a:endParaRPr lang="en-US" sz="1222" dirty="0">
              <a:solidFill>
                <a:srgbClr val="000000"/>
              </a:solidFill>
              <a:latin typeface="Aquawax Pro Pictograms"/>
            </a:endParaRPr>
          </a:p>
          <a:p>
            <a:pPr algn="just">
              <a:lnSpc>
                <a:spcPts val="1870"/>
              </a:lnSpc>
            </a:pPr>
            <a:endParaRPr lang="en-US" sz="1222" dirty="0">
              <a:solidFill>
                <a:srgbClr val="000000"/>
              </a:solidFill>
              <a:latin typeface="Aquawax Pro Pictograms"/>
            </a:endParaRPr>
          </a:p>
        </p:txBody>
      </p:sp>
      <p:sp>
        <p:nvSpPr>
          <p:cNvPr id="16" name="TextBox 16"/>
          <p:cNvSpPr txBox="1"/>
          <p:nvPr/>
        </p:nvSpPr>
        <p:spPr>
          <a:xfrm>
            <a:off x="1433810" y="6705600"/>
            <a:ext cx="258260" cy="2660215"/>
          </a:xfrm>
          <a:prstGeom prst="rect">
            <a:avLst/>
          </a:prstGeom>
        </p:spPr>
        <p:txBody>
          <a:bodyPr lIns="0" tIns="0" rIns="0" bIns="0" rtlCol="0" anchor="t">
            <a:spAutoFit/>
          </a:bodyPr>
          <a:lstStyle/>
          <a:p>
            <a:pPr algn="just">
              <a:lnSpc>
                <a:spcPts val="1870"/>
              </a:lnSpc>
            </a:pPr>
            <a:r>
              <a:rPr lang="en-US" sz="1222" dirty="0">
                <a:solidFill>
                  <a:srgbClr val="000000"/>
                </a:solidFill>
                <a:latin typeface="Aquawax Pro Pictograms"/>
              </a:rPr>
              <a:t>u</a:t>
            </a:r>
          </a:p>
          <a:p>
            <a:pPr algn="just">
              <a:lnSpc>
                <a:spcPts val="1870"/>
              </a:lnSpc>
            </a:pPr>
            <a:endParaRPr lang="en-US" sz="1222" dirty="0">
              <a:solidFill>
                <a:srgbClr val="000000"/>
              </a:solidFill>
              <a:latin typeface="Aquawax Pro Pictograms"/>
            </a:endParaRPr>
          </a:p>
          <a:p>
            <a:pPr algn="just">
              <a:lnSpc>
                <a:spcPts val="1870"/>
              </a:lnSpc>
            </a:pPr>
            <a:endParaRPr lang="en-US" sz="1222" dirty="0">
              <a:solidFill>
                <a:srgbClr val="000000"/>
              </a:solidFill>
              <a:latin typeface="Aquawax Pro Pictograms"/>
            </a:endParaRPr>
          </a:p>
          <a:p>
            <a:pPr algn="just">
              <a:lnSpc>
                <a:spcPts val="1870"/>
              </a:lnSpc>
            </a:pPr>
            <a:endParaRPr lang="en-US" sz="1222" dirty="0">
              <a:solidFill>
                <a:srgbClr val="000000"/>
              </a:solidFill>
              <a:latin typeface="Aquawax Pro Pictograms"/>
            </a:endParaRPr>
          </a:p>
          <a:p>
            <a:pPr algn="just">
              <a:lnSpc>
                <a:spcPts val="1870"/>
              </a:lnSpc>
            </a:pPr>
            <a:r>
              <a:rPr lang="en-US" sz="1222" dirty="0">
                <a:solidFill>
                  <a:srgbClr val="000000"/>
                </a:solidFill>
                <a:latin typeface="Aquawax Pro Pictograms"/>
              </a:rPr>
              <a:t>u</a:t>
            </a:r>
          </a:p>
          <a:p>
            <a:pPr algn="just">
              <a:lnSpc>
                <a:spcPts val="1870"/>
              </a:lnSpc>
            </a:pPr>
            <a:r>
              <a:rPr lang="en-US" sz="1222" dirty="0">
                <a:solidFill>
                  <a:srgbClr val="000000"/>
                </a:solidFill>
                <a:latin typeface="Aquawax Pro Pictograms"/>
              </a:rPr>
              <a:t>u</a:t>
            </a:r>
          </a:p>
          <a:p>
            <a:pPr algn="just">
              <a:lnSpc>
                <a:spcPts val="1870"/>
              </a:lnSpc>
            </a:pPr>
            <a:endParaRPr lang="en-US" sz="1222" dirty="0">
              <a:solidFill>
                <a:srgbClr val="000000"/>
              </a:solidFill>
              <a:latin typeface="Aquawax Pro Pictograms"/>
            </a:endParaRPr>
          </a:p>
          <a:p>
            <a:pPr algn="just">
              <a:lnSpc>
                <a:spcPts val="1870"/>
              </a:lnSpc>
            </a:pPr>
            <a:endParaRPr lang="en-US" sz="1222" dirty="0">
              <a:solidFill>
                <a:srgbClr val="000000"/>
              </a:solidFill>
              <a:latin typeface="Aquawax Pro Pictograms"/>
            </a:endParaRPr>
          </a:p>
          <a:p>
            <a:pPr algn="just">
              <a:lnSpc>
                <a:spcPts val="1870"/>
              </a:lnSpc>
            </a:pPr>
            <a:r>
              <a:rPr lang="en-US" sz="1222" dirty="0">
                <a:solidFill>
                  <a:srgbClr val="000000"/>
                </a:solidFill>
                <a:latin typeface="Aquawax Pro Pictograms"/>
              </a:rPr>
              <a:t>u</a:t>
            </a:r>
          </a:p>
          <a:p>
            <a:pPr algn="just">
              <a:lnSpc>
                <a:spcPts val="1870"/>
              </a:lnSpc>
            </a:pPr>
            <a:endParaRPr lang="en-US" sz="1222" dirty="0">
              <a:solidFill>
                <a:srgbClr val="000000"/>
              </a:solidFill>
              <a:latin typeface="Aquawax Pro Pictograms"/>
            </a:endParaRPr>
          </a:p>
          <a:p>
            <a:pPr algn="just">
              <a:lnSpc>
                <a:spcPts val="1870"/>
              </a:lnSpc>
            </a:pPr>
            <a:endParaRPr lang="en-US" sz="1222" dirty="0">
              <a:solidFill>
                <a:srgbClr val="000000"/>
              </a:solidFill>
              <a:latin typeface="Aquawax Pro Pictograms"/>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0"/>
            <a:ext cx="6705600" cy="3499319"/>
            <a:chOff x="0" y="0"/>
            <a:chExt cx="8940800" cy="4665759"/>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t="18052" r="2869" b="5916"/>
            <a:stretch>
              <a:fillRect/>
            </a:stretch>
          </p:blipFill>
          <p:spPr>
            <a:xfrm>
              <a:off x="0" y="0"/>
              <a:ext cx="8940800" cy="4665759"/>
            </a:xfrm>
            <a:prstGeom prst="rect">
              <a:avLst/>
            </a:prstGeom>
          </p:spPr>
        </p:pic>
      </p:grpSp>
      <p:grpSp>
        <p:nvGrpSpPr>
          <p:cNvPr id="4" name="Group 4"/>
          <p:cNvGrpSpPr/>
          <p:nvPr/>
        </p:nvGrpSpPr>
        <p:grpSpPr>
          <a:xfrm>
            <a:off x="1073403" y="446086"/>
            <a:ext cx="5625594" cy="8808106"/>
            <a:chOff x="0" y="0"/>
            <a:chExt cx="62273543" cy="97502935"/>
          </a:xfrm>
        </p:grpSpPr>
        <p:sp>
          <p:nvSpPr>
            <p:cNvPr id="5" name="Freeform 5"/>
            <p:cNvSpPr/>
            <p:nvPr/>
          </p:nvSpPr>
          <p:spPr>
            <a:xfrm>
              <a:off x="0" y="0"/>
              <a:ext cx="62273545" cy="97502935"/>
            </a:xfrm>
            <a:custGeom>
              <a:avLst/>
              <a:gdLst/>
              <a:ahLst/>
              <a:cxnLst/>
              <a:rect l="l" t="t" r="r" b="b"/>
              <a:pathLst>
                <a:path w="62273545" h="97502935">
                  <a:moveTo>
                    <a:pt x="62047481" y="0"/>
                  </a:moveTo>
                  <a:lnTo>
                    <a:pt x="0" y="0"/>
                  </a:lnTo>
                  <a:lnTo>
                    <a:pt x="0" y="97502935"/>
                  </a:lnTo>
                  <a:lnTo>
                    <a:pt x="62273545" y="97502935"/>
                  </a:lnTo>
                  <a:lnTo>
                    <a:pt x="62273545" y="0"/>
                  </a:lnTo>
                  <a:lnTo>
                    <a:pt x="62047481" y="0"/>
                  </a:lnTo>
                  <a:close/>
                  <a:moveTo>
                    <a:pt x="62047481" y="97276878"/>
                  </a:moveTo>
                  <a:lnTo>
                    <a:pt x="228600" y="97276878"/>
                  </a:lnTo>
                  <a:lnTo>
                    <a:pt x="228600" y="228600"/>
                  </a:lnTo>
                  <a:lnTo>
                    <a:pt x="62047481" y="228600"/>
                  </a:lnTo>
                  <a:lnTo>
                    <a:pt x="62047481" y="97276878"/>
                  </a:lnTo>
                  <a:close/>
                </a:path>
              </a:pathLst>
            </a:custGeom>
            <a:solidFill>
              <a:srgbClr val="424242"/>
            </a:solidFill>
          </p:spPr>
          <p:txBody>
            <a:bodyPr/>
            <a:lstStyle/>
            <a:p>
              <a:endParaRPr lang="en-US"/>
            </a:p>
          </p:txBody>
        </p:sp>
      </p:grpSp>
      <p:sp>
        <p:nvSpPr>
          <p:cNvPr id="6" name="TextBox 6"/>
          <p:cNvSpPr txBox="1"/>
          <p:nvPr/>
        </p:nvSpPr>
        <p:spPr>
          <a:xfrm>
            <a:off x="1004491" y="4387932"/>
            <a:ext cx="5763417" cy="274989"/>
          </a:xfrm>
          <a:prstGeom prst="rect">
            <a:avLst/>
          </a:prstGeom>
        </p:spPr>
        <p:txBody>
          <a:bodyPr lIns="0" tIns="0" rIns="0" bIns="0" rtlCol="0" anchor="t">
            <a:spAutoFit/>
          </a:bodyPr>
          <a:lstStyle/>
          <a:p>
            <a:pPr algn="ctr">
              <a:lnSpc>
                <a:spcPts val="2235"/>
              </a:lnSpc>
            </a:pPr>
            <a:r>
              <a:rPr lang="en-US" sz="1862">
                <a:solidFill>
                  <a:srgbClr val="000000"/>
                </a:solidFill>
                <a:latin typeface="Georgia Pro Bold Italics"/>
              </a:rPr>
              <a:t>Después de la mudanza</a:t>
            </a:r>
          </a:p>
        </p:txBody>
      </p:sp>
      <p:sp>
        <p:nvSpPr>
          <p:cNvPr id="7" name="TextBox 7"/>
          <p:cNvSpPr txBox="1"/>
          <p:nvPr/>
        </p:nvSpPr>
        <p:spPr>
          <a:xfrm>
            <a:off x="1947380" y="4871223"/>
            <a:ext cx="4529619" cy="4337149"/>
          </a:xfrm>
          <a:prstGeom prst="rect">
            <a:avLst/>
          </a:prstGeom>
        </p:spPr>
        <p:txBody>
          <a:bodyPr wrap="square" lIns="0" tIns="0" rIns="0" bIns="0" rtlCol="0" anchor="t">
            <a:spAutoFit/>
          </a:bodyPr>
          <a:lstStyle/>
          <a:p>
            <a:pPr algn="just">
              <a:lnSpc>
                <a:spcPts val="1981"/>
              </a:lnSpc>
            </a:pPr>
            <a:r>
              <a:rPr lang="en-US" sz="1200" dirty="0" err="1">
                <a:solidFill>
                  <a:srgbClr val="000000"/>
                </a:solidFill>
                <a:latin typeface="Georgia Pro"/>
              </a:rPr>
              <a:t>Asegúrate</a:t>
            </a:r>
            <a:r>
              <a:rPr lang="en-US" sz="1200" dirty="0">
                <a:solidFill>
                  <a:srgbClr val="000000"/>
                </a:solidFill>
                <a:latin typeface="Georgia Pro"/>
              </a:rPr>
              <a:t> de que </a:t>
            </a:r>
            <a:r>
              <a:rPr lang="en-US" sz="1200" dirty="0" err="1">
                <a:solidFill>
                  <a:srgbClr val="000000"/>
                </a:solidFill>
                <a:latin typeface="Georgia Pro"/>
              </a:rPr>
              <a:t>cualquier</a:t>
            </a:r>
            <a:r>
              <a:rPr lang="en-US" sz="1200" dirty="0">
                <a:solidFill>
                  <a:srgbClr val="000000"/>
                </a:solidFill>
                <a:latin typeface="Georgia Pro"/>
              </a:rPr>
              <a:t> </a:t>
            </a:r>
            <a:r>
              <a:rPr lang="en-US" sz="1200" dirty="0" err="1">
                <a:solidFill>
                  <a:srgbClr val="000000"/>
                </a:solidFill>
                <a:latin typeface="Georgia Pro"/>
              </a:rPr>
              <a:t>correo</a:t>
            </a:r>
            <a:r>
              <a:rPr lang="en-US" sz="1200" dirty="0">
                <a:solidFill>
                  <a:srgbClr val="000000"/>
                </a:solidFill>
                <a:latin typeface="Georgia Pro"/>
              </a:rPr>
              <a:t> que </a:t>
            </a:r>
            <a:r>
              <a:rPr lang="en-US" sz="1200" dirty="0" err="1">
                <a:solidFill>
                  <a:srgbClr val="000000"/>
                </a:solidFill>
                <a:latin typeface="Georgia Pro"/>
              </a:rPr>
              <a:t>llegue</a:t>
            </a:r>
            <a:r>
              <a:rPr lang="en-US" sz="1200" dirty="0">
                <a:solidFill>
                  <a:srgbClr val="000000"/>
                </a:solidFill>
                <a:latin typeface="Georgia Pro"/>
              </a:rPr>
              <a:t> con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pegatina</a:t>
            </a:r>
            <a:r>
              <a:rPr lang="en-US" sz="1200" dirty="0">
                <a:solidFill>
                  <a:srgbClr val="000000"/>
                </a:solidFill>
                <a:latin typeface="Georgia Pro"/>
              </a:rPr>
              <a:t> amarilla (</a:t>
            </a:r>
            <a:r>
              <a:rPr lang="en-US" sz="1200" dirty="0" err="1">
                <a:solidFill>
                  <a:srgbClr val="000000"/>
                </a:solidFill>
                <a:latin typeface="Georgia Pro"/>
              </a:rPr>
              <a:t>esto</a:t>
            </a:r>
            <a:r>
              <a:rPr lang="en-US" sz="1200" dirty="0">
                <a:solidFill>
                  <a:srgbClr val="000000"/>
                </a:solidFill>
                <a:latin typeface="Georgia Pro"/>
              </a:rPr>
              <a:t> indica que ha </a:t>
            </a:r>
            <a:r>
              <a:rPr lang="en-US" sz="1200" dirty="0" err="1">
                <a:solidFill>
                  <a:srgbClr val="000000"/>
                </a:solidFill>
                <a:latin typeface="Georgia Pro"/>
              </a:rPr>
              <a:t>sido</a:t>
            </a:r>
            <a:r>
              <a:rPr lang="en-US" sz="1200" dirty="0">
                <a:solidFill>
                  <a:srgbClr val="000000"/>
                </a:solidFill>
                <a:latin typeface="Georgia Pro"/>
              </a:rPr>
              <a:t> </a:t>
            </a:r>
            <a:r>
              <a:rPr lang="en-US" sz="1200" dirty="0" err="1">
                <a:solidFill>
                  <a:srgbClr val="000000"/>
                </a:solidFill>
                <a:latin typeface="Georgia Pro"/>
              </a:rPr>
              <a:t>reenviado</a:t>
            </a:r>
            <a:r>
              <a:rPr lang="en-US" sz="1200" dirty="0">
                <a:solidFill>
                  <a:srgbClr val="000000"/>
                </a:solidFill>
                <a:latin typeface="Georgia Pro"/>
              </a:rPr>
              <a:t>) es </a:t>
            </a:r>
            <a:r>
              <a:rPr lang="en-US" sz="1200" dirty="0" err="1">
                <a:solidFill>
                  <a:srgbClr val="000000"/>
                </a:solidFill>
                <a:latin typeface="Georgia Pro"/>
              </a:rPr>
              <a:t>contactado</a:t>
            </a:r>
            <a:r>
              <a:rPr lang="en-US" sz="1200" dirty="0">
                <a:solidFill>
                  <a:srgbClr val="000000"/>
                </a:solidFill>
                <a:latin typeface="Georgia Pro"/>
              </a:rPr>
              <a:t> y se le da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a:t>
            </a:r>
            <a:r>
              <a:rPr lang="en-US" sz="1200" dirty="0" err="1">
                <a:solidFill>
                  <a:srgbClr val="000000"/>
                </a:solidFill>
                <a:latin typeface="Georgia Pro"/>
              </a:rPr>
              <a:t>dirección</a:t>
            </a:r>
            <a:r>
              <a:rPr lang="en-US" sz="1200" dirty="0">
                <a:solidFill>
                  <a:srgbClr val="000000"/>
                </a:solidFill>
                <a:latin typeface="Georgia Pro"/>
              </a:rPr>
              <a:t>. </a:t>
            </a:r>
          </a:p>
          <a:p>
            <a:pPr algn="just">
              <a:lnSpc>
                <a:spcPts val="1981"/>
              </a:lnSpc>
            </a:pPr>
            <a:r>
              <a:rPr lang="en-US" sz="1200" dirty="0" err="1">
                <a:solidFill>
                  <a:srgbClr val="000000"/>
                </a:solidFill>
                <a:latin typeface="Georgia Pro"/>
              </a:rPr>
              <a:t>Inscríbete</a:t>
            </a:r>
            <a:r>
              <a:rPr lang="en-US" sz="1200" dirty="0">
                <a:solidFill>
                  <a:srgbClr val="000000"/>
                </a:solidFill>
                <a:latin typeface="Georgia Pro"/>
              </a:rPr>
              <a:t> para </a:t>
            </a:r>
            <a:r>
              <a:rPr lang="en-US" sz="1200" dirty="0" err="1">
                <a:solidFill>
                  <a:srgbClr val="000000"/>
                </a:solidFill>
                <a:latin typeface="Georgia Pro"/>
              </a:rPr>
              <a:t>votar</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zona.</a:t>
            </a:r>
          </a:p>
          <a:p>
            <a:pPr algn="just">
              <a:lnSpc>
                <a:spcPts val="1981"/>
              </a:lnSpc>
            </a:pPr>
            <a:r>
              <a:rPr lang="en-US" sz="1200" dirty="0">
                <a:solidFill>
                  <a:srgbClr val="000000"/>
                </a:solidFill>
                <a:latin typeface="Georgia Pro"/>
              </a:rPr>
              <a:t>Haz que </a:t>
            </a:r>
            <a:r>
              <a:rPr lang="en-US" sz="1200" dirty="0" err="1">
                <a:solidFill>
                  <a:srgbClr val="000000"/>
                </a:solidFill>
                <a:latin typeface="Georgia Pro"/>
              </a:rPr>
              <a:t>cambien</a:t>
            </a:r>
            <a:r>
              <a:rPr lang="en-US" sz="1200" dirty="0">
                <a:solidFill>
                  <a:srgbClr val="000000"/>
                </a:solidFill>
                <a:latin typeface="Georgia Pro"/>
              </a:rPr>
              <a:t> la </a:t>
            </a:r>
            <a:r>
              <a:rPr lang="en-US" sz="1200" dirty="0" err="1">
                <a:solidFill>
                  <a:srgbClr val="000000"/>
                </a:solidFill>
                <a:latin typeface="Georgia Pro"/>
              </a:rPr>
              <a:t>dirección</a:t>
            </a:r>
            <a:r>
              <a:rPr lang="en-US" sz="1200" dirty="0">
                <a:solidFill>
                  <a:srgbClr val="000000"/>
                </a:solidFill>
                <a:latin typeface="Georgia Pro"/>
              </a:rPr>
              <a:t> de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permiso</a:t>
            </a:r>
            <a:r>
              <a:rPr lang="en-US" sz="1200" dirty="0">
                <a:solidFill>
                  <a:srgbClr val="000000"/>
                </a:solidFill>
                <a:latin typeface="Georgia Pro"/>
              </a:rPr>
              <a:t> de </a:t>
            </a:r>
            <a:r>
              <a:rPr lang="en-US" sz="1200" dirty="0" err="1">
                <a:solidFill>
                  <a:srgbClr val="000000"/>
                </a:solidFill>
                <a:latin typeface="Georgia Pro"/>
              </a:rPr>
              <a:t>conducir</a:t>
            </a:r>
            <a:r>
              <a:rPr lang="en-US" sz="1200" dirty="0">
                <a:solidFill>
                  <a:srgbClr val="000000"/>
                </a:solidFill>
                <a:latin typeface="Georgia Pro"/>
              </a:rPr>
              <a:t> </a:t>
            </a:r>
            <a:r>
              <a:rPr lang="en-US" sz="1200" dirty="0" err="1">
                <a:solidFill>
                  <a:srgbClr val="000000"/>
                </a:solidFill>
                <a:latin typeface="Georgia Pro"/>
              </a:rPr>
              <a:t>por</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dirección</a:t>
            </a:r>
            <a:r>
              <a:rPr lang="en-US" sz="1200" dirty="0">
                <a:solidFill>
                  <a:srgbClr val="000000"/>
                </a:solidFill>
                <a:latin typeface="Georgia Pro"/>
              </a:rPr>
              <a:t> actual. Si </a:t>
            </a:r>
            <a:r>
              <a:rPr lang="en-US" sz="1200" dirty="0" err="1">
                <a:solidFill>
                  <a:srgbClr val="000000"/>
                </a:solidFill>
                <a:latin typeface="Georgia Pro"/>
              </a:rPr>
              <a:t>te</a:t>
            </a:r>
            <a:r>
              <a:rPr lang="en-US" sz="1200" dirty="0">
                <a:solidFill>
                  <a:srgbClr val="000000"/>
                </a:solidFill>
                <a:latin typeface="Georgia Pro"/>
              </a:rPr>
              <a:t> has </a:t>
            </a:r>
            <a:r>
              <a:rPr lang="en-US" sz="1200" dirty="0" err="1">
                <a:solidFill>
                  <a:srgbClr val="000000"/>
                </a:solidFill>
                <a:latin typeface="Georgia Pro"/>
              </a:rPr>
              <a:t>trasladado</a:t>
            </a:r>
            <a:r>
              <a:rPr lang="en-US" sz="1200" dirty="0">
                <a:solidFill>
                  <a:srgbClr val="000000"/>
                </a:solidFill>
                <a:latin typeface="Georgia Pro"/>
              </a:rPr>
              <a:t> a </a:t>
            </a:r>
            <a:r>
              <a:rPr lang="en-US" sz="1200" dirty="0" err="1">
                <a:solidFill>
                  <a:srgbClr val="000000"/>
                </a:solidFill>
                <a:latin typeface="Georgia Pro"/>
              </a:rPr>
              <a:t>otro</a:t>
            </a:r>
            <a:r>
              <a:rPr lang="en-US" sz="1200" dirty="0">
                <a:solidFill>
                  <a:srgbClr val="000000"/>
                </a:solidFill>
                <a:latin typeface="Georgia Pro"/>
              </a:rPr>
              <a:t> </a:t>
            </a:r>
            <a:r>
              <a:rPr lang="en-US" sz="1200" dirty="0" err="1">
                <a:solidFill>
                  <a:srgbClr val="000000"/>
                </a:solidFill>
                <a:latin typeface="Georgia Pro"/>
              </a:rPr>
              <a:t>estado</a:t>
            </a:r>
            <a:r>
              <a:rPr lang="en-US" sz="1200" dirty="0">
                <a:solidFill>
                  <a:srgbClr val="000000"/>
                </a:solidFill>
                <a:latin typeface="Georgia Pro"/>
              </a:rPr>
              <a:t>, </a:t>
            </a:r>
            <a:r>
              <a:rPr lang="en-US" sz="1200" dirty="0" err="1">
                <a:solidFill>
                  <a:srgbClr val="000000"/>
                </a:solidFill>
                <a:latin typeface="Georgia Pro"/>
              </a:rPr>
              <a:t>tendrás</a:t>
            </a:r>
            <a:r>
              <a:rPr lang="en-US" sz="1200" dirty="0">
                <a:solidFill>
                  <a:srgbClr val="000000"/>
                </a:solidFill>
                <a:latin typeface="Georgia Pro"/>
              </a:rPr>
              <a:t> que </a:t>
            </a:r>
            <a:r>
              <a:rPr lang="en-US" sz="1200" dirty="0" err="1">
                <a:solidFill>
                  <a:srgbClr val="000000"/>
                </a:solidFill>
                <a:latin typeface="Georgia Pro"/>
              </a:rPr>
              <a:t>solicitar</a:t>
            </a:r>
            <a:r>
              <a:rPr lang="en-US" sz="1200" dirty="0">
                <a:solidFill>
                  <a:srgbClr val="000000"/>
                </a:solidFill>
                <a:latin typeface="Georgia Pro"/>
              </a:rPr>
              <a:t> uno nuevo.</a:t>
            </a:r>
          </a:p>
          <a:p>
            <a:pPr algn="just">
              <a:lnSpc>
                <a:spcPts val="1981"/>
              </a:lnSpc>
            </a:pPr>
            <a:r>
              <a:rPr lang="en-US" sz="1200" dirty="0">
                <a:solidFill>
                  <a:srgbClr val="000000"/>
                </a:solidFill>
                <a:latin typeface="Georgia Pro"/>
              </a:rPr>
              <a:t>Ponte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contacto</a:t>
            </a:r>
            <a:r>
              <a:rPr lang="en-US" sz="1200" dirty="0">
                <a:solidFill>
                  <a:srgbClr val="000000"/>
                </a:solidFill>
                <a:latin typeface="Georgia Pro"/>
              </a:rPr>
              <a:t> con </a:t>
            </a:r>
            <a:r>
              <a:rPr lang="en-US" sz="1200" dirty="0" err="1">
                <a:solidFill>
                  <a:srgbClr val="000000"/>
                </a:solidFill>
                <a:latin typeface="Georgia Pro"/>
              </a:rPr>
              <a:t>el</a:t>
            </a:r>
            <a:r>
              <a:rPr lang="en-US" sz="1200" dirty="0">
                <a:solidFill>
                  <a:srgbClr val="000000"/>
                </a:solidFill>
                <a:latin typeface="Georgia Pro"/>
              </a:rPr>
              <a:t> </a:t>
            </a:r>
            <a:r>
              <a:rPr lang="en-US" sz="1200" dirty="0" err="1">
                <a:solidFill>
                  <a:srgbClr val="000000"/>
                </a:solidFill>
                <a:latin typeface="Georgia Pro"/>
              </a:rPr>
              <a:t>seguro</a:t>
            </a:r>
            <a:r>
              <a:rPr lang="en-US" sz="1200" dirty="0">
                <a:solidFill>
                  <a:srgbClr val="000000"/>
                </a:solidFill>
                <a:latin typeface="Georgia Pro"/>
              </a:rPr>
              <a:t> del </a:t>
            </a:r>
            <a:r>
              <a:rPr lang="en-US" sz="1200" dirty="0" err="1">
                <a:solidFill>
                  <a:srgbClr val="000000"/>
                </a:solidFill>
                <a:latin typeface="Georgia Pro"/>
              </a:rPr>
              <a:t>automóvil</a:t>
            </a:r>
            <a:r>
              <a:rPr lang="en-US" sz="1200" dirty="0">
                <a:solidFill>
                  <a:srgbClr val="000000"/>
                </a:solidFill>
                <a:latin typeface="Georgia Pro"/>
              </a:rPr>
              <a:t> para que </a:t>
            </a:r>
            <a:r>
              <a:rPr lang="en-US" sz="1200" dirty="0" err="1">
                <a:solidFill>
                  <a:srgbClr val="000000"/>
                </a:solidFill>
                <a:latin typeface="Georgia Pro"/>
              </a:rPr>
              <a:t>cambien</a:t>
            </a:r>
            <a:r>
              <a:rPr lang="en-US" sz="1200" dirty="0">
                <a:solidFill>
                  <a:srgbClr val="000000"/>
                </a:solidFill>
                <a:latin typeface="Georgia Pro"/>
              </a:rPr>
              <a:t> la </a:t>
            </a:r>
            <a:r>
              <a:rPr lang="en-US" sz="1200" dirty="0" err="1">
                <a:solidFill>
                  <a:srgbClr val="000000"/>
                </a:solidFill>
                <a:latin typeface="Georgia Pro"/>
              </a:rPr>
              <a:t>póliza</a:t>
            </a:r>
            <a:r>
              <a:rPr lang="en-US" sz="1200" dirty="0">
                <a:solidFill>
                  <a:srgbClr val="000000"/>
                </a:solidFill>
                <a:latin typeface="Georgia Pro"/>
              </a:rPr>
              <a:t> a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a:t>
            </a:r>
            <a:r>
              <a:rPr lang="en-US" sz="1200" dirty="0" err="1">
                <a:solidFill>
                  <a:srgbClr val="000000"/>
                </a:solidFill>
                <a:latin typeface="Georgia Pro"/>
              </a:rPr>
              <a:t>dirección</a:t>
            </a:r>
            <a:r>
              <a:rPr lang="en-US" sz="1200" dirty="0">
                <a:solidFill>
                  <a:srgbClr val="000000"/>
                </a:solidFill>
                <a:latin typeface="Georgia Pro"/>
              </a:rPr>
              <a:t>.</a:t>
            </a:r>
          </a:p>
          <a:p>
            <a:pPr algn="just">
              <a:lnSpc>
                <a:spcPts val="1981"/>
              </a:lnSpc>
            </a:pPr>
            <a:r>
              <a:rPr lang="en-US" sz="1200" dirty="0" err="1">
                <a:solidFill>
                  <a:srgbClr val="000000"/>
                </a:solidFill>
                <a:latin typeface="Georgia Pro"/>
              </a:rPr>
              <a:t>Averigua</a:t>
            </a:r>
            <a:r>
              <a:rPr lang="en-US" sz="1200" dirty="0">
                <a:solidFill>
                  <a:srgbClr val="000000"/>
                </a:solidFill>
                <a:latin typeface="Georgia Pro"/>
              </a:rPr>
              <a:t> </a:t>
            </a:r>
            <a:r>
              <a:rPr lang="en-US" sz="1200" dirty="0" err="1">
                <a:solidFill>
                  <a:srgbClr val="000000"/>
                </a:solidFill>
                <a:latin typeface="Georgia Pro"/>
              </a:rPr>
              <a:t>cuándo</a:t>
            </a:r>
            <a:r>
              <a:rPr lang="en-US" sz="1200" dirty="0">
                <a:solidFill>
                  <a:srgbClr val="000000"/>
                </a:solidFill>
                <a:latin typeface="Georgia Pro"/>
              </a:rPr>
              <a:t> </a:t>
            </a:r>
            <a:r>
              <a:rPr lang="en-US" sz="1200" dirty="0" err="1">
                <a:solidFill>
                  <a:srgbClr val="000000"/>
                </a:solidFill>
                <a:latin typeface="Georgia Pro"/>
              </a:rPr>
              <a:t>recogen</a:t>
            </a:r>
            <a:r>
              <a:rPr lang="en-US" sz="1200" dirty="0">
                <a:solidFill>
                  <a:srgbClr val="000000"/>
                </a:solidFill>
                <a:latin typeface="Georgia Pro"/>
              </a:rPr>
              <a:t> la </a:t>
            </a:r>
            <a:r>
              <a:rPr lang="en-US" sz="1200" dirty="0" err="1">
                <a:solidFill>
                  <a:srgbClr val="000000"/>
                </a:solidFill>
                <a:latin typeface="Georgia Pro"/>
              </a:rPr>
              <a:t>basura</a:t>
            </a:r>
            <a:r>
              <a:rPr lang="en-US" sz="1200" dirty="0">
                <a:solidFill>
                  <a:srgbClr val="000000"/>
                </a:solidFill>
                <a:latin typeface="Georgia Pro"/>
              </a:rPr>
              <a:t>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casa y </a:t>
            </a:r>
            <a:r>
              <a:rPr lang="en-US" sz="1200" dirty="0" err="1">
                <a:solidFill>
                  <a:srgbClr val="000000"/>
                </a:solidFill>
                <a:latin typeface="Georgia Pro"/>
              </a:rPr>
              <a:t>qué</a:t>
            </a:r>
            <a:r>
              <a:rPr lang="en-US" sz="1200" dirty="0">
                <a:solidFill>
                  <a:srgbClr val="000000"/>
                </a:solidFill>
                <a:latin typeface="Georgia Pro"/>
              </a:rPr>
              <a:t> </a:t>
            </a:r>
            <a:r>
              <a:rPr lang="en-US" sz="1200" dirty="0" err="1">
                <a:solidFill>
                  <a:srgbClr val="000000"/>
                </a:solidFill>
                <a:latin typeface="Georgia Pro"/>
              </a:rPr>
              <a:t>programas</a:t>
            </a:r>
            <a:r>
              <a:rPr lang="en-US" sz="1200" dirty="0">
                <a:solidFill>
                  <a:srgbClr val="000000"/>
                </a:solidFill>
                <a:latin typeface="Georgia Pro"/>
              </a:rPr>
              <a:t> de </a:t>
            </a:r>
            <a:r>
              <a:rPr lang="en-US" sz="1200" dirty="0" err="1">
                <a:solidFill>
                  <a:srgbClr val="000000"/>
                </a:solidFill>
                <a:latin typeface="Georgia Pro"/>
              </a:rPr>
              <a:t>reciclaje</a:t>
            </a:r>
            <a:r>
              <a:rPr lang="en-US" sz="1200" dirty="0">
                <a:solidFill>
                  <a:srgbClr val="000000"/>
                </a:solidFill>
                <a:latin typeface="Georgia Pro"/>
              </a:rPr>
              <a:t> hay </a:t>
            </a:r>
            <a:r>
              <a:rPr lang="en-US" sz="1200" dirty="0" err="1">
                <a:solidFill>
                  <a:srgbClr val="000000"/>
                </a:solidFill>
                <a:latin typeface="Georgia Pro"/>
              </a:rPr>
              <a:t>disponibles</a:t>
            </a:r>
            <a:r>
              <a:rPr lang="en-US" sz="1200" dirty="0">
                <a:solidFill>
                  <a:srgbClr val="000000"/>
                </a:solidFill>
                <a:latin typeface="Georgia Pro"/>
              </a:rPr>
              <a:t>.</a:t>
            </a:r>
          </a:p>
          <a:p>
            <a:pPr algn="just">
              <a:lnSpc>
                <a:spcPts val="1981"/>
              </a:lnSpc>
            </a:pPr>
            <a:r>
              <a:rPr lang="en-US" sz="1200" dirty="0" err="1">
                <a:solidFill>
                  <a:srgbClr val="000000"/>
                </a:solidFill>
                <a:latin typeface="Georgia Pro"/>
              </a:rPr>
              <a:t>Selecciona</a:t>
            </a:r>
            <a:r>
              <a:rPr lang="en-US" sz="1200" dirty="0">
                <a:solidFill>
                  <a:srgbClr val="000000"/>
                </a:solidFill>
                <a:latin typeface="Georgia Pro"/>
              </a:rPr>
              <a:t> un nuevo </a:t>
            </a:r>
            <a:r>
              <a:rPr lang="en-US" sz="1200" dirty="0" err="1">
                <a:solidFill>
                  <a:srgbClr val="000000"/>
                </a:solidFill>
                <a:latin typeface="Georgia Pro"/>
              </a:rPr>
              <a:t>médico</a:t>
            </a:r>
            <a:r>
              <a:rPr lang="en-US" sz="1200" dirty="0">
                <a:solidFill>
                  <a:srgbClr val="000000"/>
                </a:solidFill>
                <a:latin typeface="Georgia Pro"/>
              </a:rPr>
              <a:t>, </a:t>
            </a:r>
            <a:r>
              <a:rPr lang="en-US" sz="1200" dirty="0" err="1">
                <a:solidFill>
                  <a:srgbClr val="000000"/>
                </a:solidFill>
                <a:latin typeface="Georgia Pro"/>
              </a:rPr>
              <a:t>dentista</a:t>
            </a:r>
            <a:r>
              <a:rPr lang="en-US" sz="1200" dirty="0">
                <a:solidFill>
                  <a:srgbClr val="000000"/>
                </a:solidFill>
                <a:latin typeface="Georgia Pro"/>
              </a:rPr>
              <a:t>, </a:t>
            </a:r>
            <a:r>
              <a:rPr lang="en-US" sz="1200" dirty="0" err="1">
                <a:solidFill>
                  <a:srgbClr val="000000"/>
                </a:solidFill>
                <a:latin typeface="Georgia Pro"/>
              </a:rPr>
              <a:t>quiropráctico</a:t>
            </a:r>
            <a:r>
              <a:rPr lang="en-US" sz="1200" dirty="0">
                <a:solidFill>
                  <a:srgbClr val="000000"/>
                </a:solidFill>
                <a:latin typeface="Georgia Pro"/>
              </a:rPr>
              <a:t>, </a:t>
            </a:r>
            <a:r>
              <a:rPr lang="en-US" sz="1200" dirty="0" err="1">
                <a:solidFill>
                  <a:srgbClr val="000000"/>
                </a:solidFill>
                <a:latin typeface="Georgia Pro"/>
              </a:rPr>
              <a:t>optometrista</a:t>
            </a:r>
            <a:r>
              <a:rPr lang="en-US" sz="1200" dirty="0">
                <a:solidFill>
                  <a:srgbClr val="000000"/>
                </a:solidFill>
                <a:latin typeface="Georgia Pro"/>
              </a:rPr>
              <a:t>, etc., y </a:t>
            </a:r>
            <a:r>
              <a:rPr lang="en-US" sz="1200" dirty="0" err="1">
                <a:solidFill>
                  <a:srgbClr val="000000"/>
                </a:solidFill>
                <a:latin typeface="Georgia Pro"/>
              </a:rPr>
              <a:t>haz</a:t>
            </a:r>
            <a:r>
              <a:rPr lang="en-US" sz="1200" dirty="0">
                <a:solidFill>
                  <a:srgbClr val="000000"/>
                </a:solidFill>
                <a:latin typeface="Georgia Pro"/>
              </a:rPr>
              <a:t> que </a:t>
            </a:r>
            <a:r>
              <a:rPr lang="en-US" sz="1200" dirty="0" err="1">
                <a:solidFill>
                  <a:srgbClr val="000000"/>
                </a:solidFill>
                <a:latin typeface="Georgia Pro"/>
              </a:rPr>
              <a:t>transfieran</a:t>
            </a:r>
            <a:r>
              <a:rPr lang="en-US" sz="1200" dirty="0">
                <a:solidFill>
                  <a:srgbClr val="000000"/>
                </a:solidFill>
                <a:latin typeface="Georgia Pro"/>
              </a:rPr>
              <a:t> </a:t>
            </a:r>
            <a:r>
              <a:rPr lang="en-US" sz="1200" dirty="0" err="1">
                <a:solidFill>
                  <a:srgbClr val="000000"/>
                </a:solidFill>
                <a:latin typeface="Georgia Pro"/>
              </a:rPr>
              <a:t>tus</a:t>
            </a:r>
            <a:r>
              <a:rPr lang="en-US" sz="1200" dirty="0">
                <a:solidFill>
                  <a:srgbClr val="000000"/>
                </a:solidFill>
                <a:latin typeface="Georgia Pro"/>
              </a:rPr>
              <a:t> </a:t>
            </a:r>
            <a:r>
              <a:rPr lang="en-US" sz="1200" dirty="0" err="1">
                <a:solidFill>
                  <a:srgbClr val="000000"/>
                </a:solidFill>
                <a:latin typeface="Georgia Pro"/>
              </a:rPr>
              <a:t>expedientes</a:t>
            </a:r>
            <a:r>
              <a:rPr lang="en-US" sz="1200" dirty="0">
                <a:solidFill>
                  <a:srgbClr val="000000"/>
                </a:solidFill>
                <a:latin typeface="Georgia Pro"/>
              </a:rPr>
              <a:t> </a:t>
            </a:r>
            <a:r>
              <a:rPr lang="en-US" sz="1200" dirty="0" err="1">
                <a:solidFill>
                  <a:srgbClr val="000000"/>
                </a:solidFill>
                <a:latin typeface="Georgia Pro"/>
              </a:rPr>
              <a:t>médicos</a:t>
            </a:r>
            <a:r>
              <a:rPr lang="en-US" sz="1200" dirty="0">
                <a:solidFill>
                  <a:srgbClr val="000000"/>
                </a:solidFill>
                <a:latin typeface="Georgia Pro"/>
              </a:rPr>
              <a:t>. </a:t>
            </a:r>
          </a:p>
          <a:p>
            <a:pPr algn="just">
              <a:lnSpc>
                <a:spcPts val="1981"/>
              </a:lnSpc>
            </a:pPr>
            <a:r>
              <a:rPr lang="en-US" sz="1200" dirty="0" err="1">
                <a:solidFill>
                  <a:srgbClr val="000000"/>
                </a:solidFill>
                <a:latin typeface="Georgia Pro"/>
              </a:rPr>
              <a:t>Localiza</a:t>
            </a:r>
            <a:r>
              <a:rPr lang="en-US" sz="1200" dirty="0">
                <a:solidFill>
                  <a:srgbClr val="000000"/>
                </a:solidFill>
                <a:latin typeface="Georgia Pro"/>
              </a:rPr>
              <a:t> </a:t>
            </a:r>
            <a:r>
              <a:rPr lang="en-US" sz="1200" dirty="0" err="1">
                <a:solidFill>
                  <a:srgbClr val="000000"/>
                </a:solidFill>
                <a:latin typeface="Georgia Pro"/>
              </a:rPr>
              <a:t>nuevos</a:t>
            </a:r>
            <a:r>
              <a:rPr lang="en-US" sz="1200" dirty="0">
                <a:solidFill>
                  <a:srgbClr val="000000"/>
                </a:solidFill>
                <a:latin typeface="Georgia Pro"/>
              </a:rPr>
              <a:t> </a:t>
            </a:r>
            <a:r>
              <a:rPr lang="en-US" sz="1200" dirty="0" err="1">
                <a:solidFill>
                  <a:srgbClr val="000000"/>
                </a:solidFill>
                <a:latin typeface="Georgia Pro"/>
              </a:rPr>
              <a:t>proveedores</a:t>
            </a:r>
            <a:r>
              <a:rPr lang="en-US" sz="1200" dirty="0">
                <a:solidFill>
                  <a:srgbClr val="000000"/>
                </a:solidFill>
                <a:latin typeface="Georgia Pro"/>
              </a:rPr>
              <a:t> de </a:t>
            </a:r>
            <a:r>
              <a:rPr lang="en-US" sz="1200" dirty="0" err="1">
                <a:solidFill>
                  <a:srgbClr val="000000"/>
                </a:solidFill>
                <a:latin typeface="Georgia Pro"/>
              </a:rPr>
              <a:t>servicios</a:t>
            </a:r>
            <a:r>
              <a:rPr lang="en-US" sz="1200" dirty="0">
                <a:solidFill>
                  <a:srgbClr val="000000"/>
                </a:solidFill>
                <a:latin typeface="Georgia Pro"/>
              </a:rPr>
              <a:t>, </a:t>
            </a:r>
            <a:r>
              <a:rPr lang="en-US" sz="1200" dirty="0" err="1">
                <a:solidFill>
                  <a:srgbClr val="000000"/>
                </a:solidFill>
                <a:latin typeface="Georgia Pro"/>
              </a:rPr>
              <a:t>como</a:t>
            </a:r>
            <a:r>
              <a:rPr lang="en-US" sz="1200" dirty="0">
                <a:solidFill>
                  <a:srgbClr val="000000"/>
                </a:solidFill>
                <a:latin typeface="Georgia Pro"/>
              </a:rPr>
              <a:t> </a:t>
            </a:r>
            <a:r>
              <a:rPr lang="en-US" sz="1200" dirty="0" err="1">
                <a:solidFill>
                  <a:srgbClr val="000000"/>
                </a:solidFill>
                <a:latin typeface="Georgia Pro"/>
              </a:rPr>
              <a:t>bancos</a:t>
            </a:r>
            <a:r>
              <a:rPr lang="en-US" sz="1200" dirty="0">
                <a:solidFill>
                  <a:srgbClr val="000000"/>
                </a:solidFill>
                <a:latin typeface="Georgia Pro"/>
              </a:rPr>
              <a:t>, </a:t>
            </a:r>
            <a:r>
              <a:rPr lang="en-US" sz="1200" dirty="0" err="1">
                <a:solidFill>
                  <a:srgbClr val="000000"/>
                </a:solidFill>
                <a:latin typeface="Georgia Pro"/>
              </a:rPr>
              <a:t>farmacias</a:t>
            </a:r>
            <a:r>
              <a:rPr lang="en-US" sz="1200" dirty="0">
                <a:solidFill>
                  <a:srgbClr val="000000"/>
                </a:solidFill>
                <a:latin typeface="Georgia Pro"/>
              </a:rPr>
              <a:t>, </a:t>
            </a:r>
            <a:r>
              <a:rPr lang="en-US" sz="1200" dirty="0" err="1">
                <a:solidFill>
                  <a:srgbClr val="000000"/>
                </a:solidFill>
                <a:latin typeface="Georgia Pro"/>
              </a:rPr>
              <a:t>fontaneros</a:t>
            </a:r>
            <a:r>
              <a:rPr lang="en-US" sz="1200" dirty="0">
                <a:solidFill>
                  <a:srgbClr val="000000"/>
                </a:solidFill>
                <a:latin typeface="Georgia Pro"/>
              </a:rPr>
              <a:t>, </a:t>
            </a:r>
            <a:r>
              <a:rPr lang="en-US" sz="1200" dirty="0" err="1">
                <a:solidFill>
                  <a:srgbClr val="000000"/>
                </a:solidFill>
                <a:latin typeface="Georgia Pro"/>
              </a:rPr>
              <a:t>contratistas</a:t>
            </a:r>
            <a:r>
              <a:rPr lang="en-US" sz="1200" dirty="0">
                <a:solidFill>
                  <a:srgbClr val="000000"/>
                </a:solidFill>
                <a:latin typeface="Georgia Pro"/>
              </a:rPr>
              <a:t> de </a:t>
            </a:r>
            <a:r>
              <a:rPr lang="en-US" sz="1200" dirty="0" err="1">
                <a:solidFill>
                  <a:srgbClr val="000000"/>
                </a:solidFill>
                <a:latin typeface="Georgia Pro"/>
              </a:rPr>
              <a:t>climatización</a:t>
            </a:r>
            <a:r>
              <a:rPr lang="en-US" sz="1200" dirty="0">
                <a:solidFill>
                  <a:srgbClr val="000000"/>
                </a:solidFill>
                <a:latin typeface="Georgia Pro"/>
              </a:rPr>
              <a:t>, etc. </a:t>
            </a:r>
          </a:p>
          <a:p>
            <a:pPr algn="just">
              <a:lnSpc>
                <a:spcPts val="1981"/>
              </a:lnSpc>
            </a:pPr>
            <a:r>
              <a:rPr lang="en-US" sz="1200" dirty="0">
                <a:solidFill>
                  <a:srgbClr val="000000"/>
                </a:solidFill>
                <a:latin typeface="Georgia Pro"/>
              </a:rPr>
              <a:t>Haz </a:t>
            </a:r>
            <a:r>
              <a:rPr lang="en-US" sz="1200" dirty="0" err="1">
                <a:solidFill>
                  <a:srgbClr val="000000"/>
                </a:solidFill>
                <a:latin typeface="Georgia Pro"/>
              </a:rPr>
              <a:t>una</a:t>
            </a:r>
            <a:r>
              <a:rPr lang="en-US" sz="1200" dirty="0">
                <a:solidFill>
                  <a:srgbClr val="000000"/>
                </a:solidFill>
                <a:latin typeface="Georgia Pro"/>
              </a:rPr>
              <a:t> </a:t>
            </a:r>
            <a:r>
              <a:rPr lang="en-US" sz="1200" dirty="0" err="1">
                <a:solidFill>
                  <a:srgbClr val="000000"/>
                </a:solidFill>
                <a:latin typeface="Georgia Pro"/>
              </a:rPr>
              <a:t>lista</a:t>
            </a:r>
            <a:r>
              <a:rPr lang="en-US" sz="1200" dirty="0">
                <a:solidFill>
                  <a:srgbClr val="000000"/>
                </a:solidFill>
                <a:latin typeface="Georgia Pro"/>
              </a:rPr>
              <a:t> de </a:t>
            </a:r>
            <a:r>
              <a:rPr lang="en-US" sz="1200" dirty="0" err="1">
                <a:solidFill>
                  <a:srgbClr val="000000"/>
                </a:solidFill>
                <a:latin typeface="Georgia Pro"/>
              </a:rPr>
              <a:t>los</a:t>
            </a:r>
            <a:r>
              <a:rPr lang="en-US" sz="1200" dirty="0">
                <a:solidFill>
                  <a:srgbClr val="000000"/>
                </a:solidFill>
                <a:latin typeface="Georgia Pro"/>
              </a:rPr>
              <a:t> </a:t>
            </a:r>
            <a:r>
              <a:rPr lang="en-US" sz="1200" dirty="0" err="1">
                <a:solidFill>
                  <a:srgbClr val="000000"/>
                </a:solidFill>
                <a:latin typeface="Georgia Pro"/>
              </a:rPr>
              <a:t>nuevos</a:t>
            </a:r>
            <a:r>
              <a:rPr lang="en-US" sz="1200" dirty="0">
                <a:solidFill>
                  <a:srgbClr val="000000"/>
                </a:solidFill>
                <a:latin typeface="Georgia Pro"/>
              </a:rPr>
              <a:t> </a:t>
            </a:r>
            <a:r>
              <a:rPr lang="en-US" sz="1200" dirty="0" err="1">
                <a:solidFill>
                  <a:srgbClr val="000000"/>
                </a:solidFill>
                <a:latin typeface="Georgia Pro"/>
              </a:rPr>
              <a:t>números</a:t>
            </a:r>
            <a:r>
              <a:rPr lang="en-US" sz="1200" dirty="0">
                <a:solidFill>
                  <a:srgbClr val="000000"/>
                </a:solidFill>
                <a:latin typeface="Georgia Pro"/>
              </a:rPr>
              <a:t> de </a:t>
            </a:r>
            <a:r>
              <a:rPr lang="en-US" sz="1200" dirty="0" err="1">
                <a:solidFill>
                  <a:srgbClr val="000000"/>
                </a:solidFill>
                <a:latin typeface="Georgia Pro"/>
              </a:rPr>
              <a:t>emergencia</a:t>
            </a:r>
            <a:r>
              <a:rPr lang="en-US" sz="1200" dirty="0">
                <a:solidFill>
                  <a:srgbClr val="000000"/>
                </a:solidFill>
                <a:latin typeface="Georgia Pro"/>
              </a:rPr>
              <a:t> para </a:t>
            </a:r>
            <a:r>
              <a:rPr lang="en-US" sz="1200" dirty="0" err="1">
                <a:solidFill>
                  <a:srgbClr val="000000"/>
                </a:solidFill>
                <a:latin typeface="Georgia Pro"/>
              </a:rPr>
              <a:t>tenerlos</a:t>
            </a:r>
            <a:r>
              <a:rPr lang="en-US" sz="1200" dirty="0">
                <a:solidFill>
                  <a:srgbClr val="000000"/>
                </a:solidFill>
                <a:latin typeface="Georgia Pro"/>
              </a:rPr>
              <a:t> a mano </a:t>
            </a:r>
            <a:r>
              <a:rPr lang="en-US" sz="1200" dirty="0" err="1">
                <a:solidFill>
                  <a:srgbClr val="000000"/>
                </a:solidFill>
                <a:latin typeface="Georgia Pro"/>
              </a:rPr>
              <a:t>en</a:t>
            </a:r>
            <a:r>
              <a:rPr lang="en-US" sz="1200" dirty="0">
                <a:solidFill>
                  <a:srgbClr val="000000"/>
                </a:solidFill>
                <a:latin typeface="Georgia Pro"/>
              </a:rPr>
              <a:t> </a:t>
            </a:r>
            <a:r>
              <a:rPr lang="en-US" sz="1200" dirty="0" err="1">
                <a:solidFill>
                  <a:srgbClr val="000000"/>
                </a:solidFill>
                <a:latin typeface="Georgia Pro"/>
              </a:rPr>
              <a:t>tu</a:t>
            </a:r>
            <a:r>
              <a:rPr lang="en-US" sz="1200" dirty="0">
                <a:solidFill>
                  <a:srgbClr val="000000"/>
                </a:solidFill>
                <a:latin typeface="Georgia Pro"/>
              </a:rPr>
              <a:t> </a:t>
            </a:r>
            <a:r>
              <a:rPr lang="en-US" sz="1200" dirty="0" err="1">
                <a:solidFill>
                  <a:srgbClr val="000000"/>
                </a:solidFill>
                <a:latin typeface="Georgia Pro"/>
              </a:rPr>
              <a:t>nueva</a:t>
            </a:r>
            <a:r>
              <a:rPr lang="en-US" sz="1200" dirty="0">
                <a:solidFill>
                  <a:srgbClr val="000000"/>
                </a:solidFill>
                <a:latin typeface="Georgia Pro"/>
              </a:rPr>
              <a:t> casa. </a:t>
            </a:r>
          </a:p>
        </p:txBody>
      </p:sp>
      <p:sp>
        <p:nvSpPr>
          <p:cNvPr id="8" name="TextBox 8"/>
          <p:cNvSpPr txBox="1"/>
          <p:nvPr/>
        </p:nvSpPr>
        <p:spPr>
          <a:xfrm>
            <a:off x="1815976" y="3417018"/>
            <a:ext cx="4388260" cy="440366"/>
          </a:xfrm>
          <a:prstGeom prst="rect">
            <a:avLst/>
          </a:prstGeom>
        </p:spPr>
        <p:txBody>
          <a:bodyPr lIns="0" tIns="0" rIns="0" bIns="0" rtlCol="0" anchor="t">
            <a:spAutoFit/>
          </a:bodyPr>
          <a:lstStyle/>
          <a:p>
            <a:pPr algn="ctr">
              <a:lnSpc>
                <a:spcPts val="3303"/>
              </a:lnSpc>
            </a:pPr>
            <a:r>
              <a:rPr lang="en-US" sz="3002" dirty="0">
                <a:solidFill>
                  <a:srgbClr val="292929"/>
                </a:solidFill>
                <a:latin typeface="Georgia Pro Bold"/>
              </a:rPr>
              <a:t>LISTA DE CONTROL PARA LA MUDANZA</a:t>
            </a:r>
          </a:p>
        </p:txBody>
      </p:sp>
      <p:grpSp>
        <p:nvGrpSpPr>
          <p:cNvPr id="9" name="Group 9"/>
          <p:cNvGrpSpPr/>
          <p:nvPr/>
        </p:nvGrpSpPr>
        <p:grpSpPr>
          <a:xfrm>
            <a:off x="-93720" y="9611929"/>
            <a:ext cx="7989642" cy="446471"/>
            <a:chOff x="0" y="0"/>
            <a:chExt cx="2785060" cy="155633"/>
          </a:xfrm>
        </p:grpSpPr>
        <p:sp>
          <p:nvSpPr>
            <p:cNvPr id="10" name="Freeform 10"/>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1" name="TextBox 11"/>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55</a:t>
            </a:r>
          </a:p>
        </p:txBody>
      </p:sp>
      <p:sp>
        <p:nvSpPr>
          <p:cNvPr id="13" name="TextBox 13"/>
          <p:cNvSpPr txBox="1"/>
          <p:nvPr/>
        </p:nvSpPr>
        <p:spPr>
          <a:xfrm>
            <a:off x="1689121" y="4884982"/>
            <a:ext cx="258260" cy="4200454"/>
          </a:xfrm>
          <a:prstGeom prst="rect">
            <a:avLst/>
          </a:prstGeom>
        </p:spPr>
        <p:txBody>
          <a:bodyPr lIns="0" tIns="0" rIns="0" bIns="0" rtlCol="0" anchor="t">
            <a:spAutoFit/>
          </a:bodyPr>
          <a:lstStyle/>
          <a:p>
            <a:pPr algn="just">
              <a:lnSpc>
                <a:spcPts val="1992"/>
              </a:lnSpc>
            </a:pPr>
            <a:r>
              <a:rPr lang="en-US" sz="1222">
                <a:solidFill>
                  <a:srgbClr val="000000"/>
                </a:solidFill>
                <a:latin typeface="Aquawax Pro Pictograms"/>
              </a:rPr>
              <a:t>u</a:t>
            </a:r>
          </a:p>
          <a:p>
            <a:pPr algn="just">
              <a:lnSpc>
                <a:spcPts val="1992"/>
              </a:lnSpc>
            </a:pPr>
            <a:endParaRPr lang="en-US" sz="1222">
              <a:solidFill>
                <a:srgbClr val="000000"/>
              </a:solidFill>
              <a:latin typeface="Aquawax Pro Pictograms"/>
            </a:endParaRPr>
          </a:p>
          <a:p>
            <a:pPr algn="just">
              <a:lnSpc>
                <a:spcPts val="1992"/>
              </a:lnSpc>
            </a:pPr>
            <a:endParaRPr lang="en-US" sz="1222">
              <a:solidFill>
                <a:srgbClr val="000000"/>
              </a:solidFill>
              <a:latin typeface="Aquawax Pro Pictograms"/>
            </a:endParaRPr>
          </a:p>
          <a:p>
            <a:pPr algn="just">
              <a:lnSpc>
                <a:spcPts val="1992"/>
              </a:lnSpc>
            </a:pPr>
            <a:r>
              <a:rPr lang="en-US" sz="1222">
                <a:solidFill>
                  <a:srgbClr val="000000"/>
                </a:solidFill>
                <a:latin typeface="Aquawax Pro Pictograms"/>
              </a:rPr>
              <a:t>u</a:t>
            </a:r>
          </a:p>
          <a:p>
            <a:pPr algn="just">
              <a:lnSpc>
                <a:spcPts val="1992"/>
              </a:lnSpc>
            </a:pPr>
            <a:r>
              <a:rPr lang="en-US" sz="1222">
                <a:solidFill>
                  <a:srgbClr val="000000"/>
                </a:solidFill>
                <a:latin typeface="Aquawax Pro Pictograms"/>
              </a:rPr>
              <a:t>u</a:t>
            </a:r>
          </a:p>
          <a:p>
            <a:pPr algn="just">
              <a:lnSpc>
                <a:spcPts val="1992"/>
              </a:lnSpc>
            </a:pPr>
            <a:endParaRPr lang="en-US" sz="1222">
              <a:solidFill>
                <a:srgbClr val="000000"/>
              </a:solidFill>
              <a:latin typeface="Aquawax Pro Pictograms"/>
            </a:endParaRPr>
          </a:p>
          <a:p>
            <a:pPr algn="just">
              <a:lnSpc>
                <a:spcPts val="1992"/>
              </a:lnSpc>
            </a:pPr>
            <a:endParaRPr lang="en-US" sz="1222">
              <a:solidFill>
                <a:srgbClr val="000000"/>
              </a:solidFill>
              <a:latin typeface="Aquawax Pro Pictograms"/>
            </a:endParaRPr>
          </a:p>
          <a:p>
            <a:pPr algn="just">
              <a:lnSpc>
                <a:spcPts val="1992"/>
              </a:lnSpc>
            </a:pPr>
            <a:r>
              <a:rPr lang="en-US" sz="1222">
                <a:solidFill>
                  <a:srgbClr val="000000"/>
                </a:solidFill>
                <a:latin typeface="Aquawax Pro Pictograms"/>
              </a:rPr>
              <a:t>u</a:t>
            </a:r>
          </a:p>
          <a:p>
            <a:pPr algn="just">
              <a:lnSpc>
                <a:spcPts val="1992"/>
              </a:lnSpc>
            </a:pPr>
            <a:endParaRPr lang="en-US" sz="1222">
              <a:solidFill>
                <a:srgbClr val="000000"/>
              </a:solidFill>
              <a:latin typeface="Aquawax Pro Pictograms"/>
            </a:endParaRPr>
          </a:p>
          <a:p>
            <a:pPr algn="just">
              <a:lnSpc>
                <a:spcPts val="1992"/>
              </a:lnSpc>
            </a:pPr>
            <a:r>
              <a:rPr lang="en-US" sz="1222">
                <a:solidFill>
                  <a:srgbClr val="000000"/>
                </a:solidFill>
                <a:latin typeface="Aquawax Pro Pictograms"/>
              </a:rPr>
              <a:t>u</a:t>
            </a:r>
          </a:p>
          <a:p>
            <a:pPr algn="just">
              <a:lnSpc>
                <a:spcPts val="1992"/>
              </a:lnSpc>
            </a:pPr>
            <a:endParaRPr lang="en-US" sz="1222">
              <a:solidFill>
                <a:srgbClr val="000000"/>
              </a:solidFill>
              <a:latin typeface="Aquawax Pro Pictograms"/>
            </a:endParaRPr>
          </a:p>
          <a:p>
            <a:pPr algn="just">
              <a:lnSpc>
                <a:spcPts val="1992"/>
              </a:lnSpc>
            </a:pPr>
            <a:r>
              <a:rPr lang="en-US" sz="1222">
                <a:solidFill>
                  <a:srgbClr val="000000"/>
                </a:solidFill>
                <a:latin typeface="Aquawax Pro Pictograms"/>
              </a:rPr>
              <a:t>u</a:t>
            </a:r>
          </a:p>
          <a:p>
            <a:pPr algn="just">
              <a:lnSpc>
                <a:spcPts val="1992"/>
              </a:lnSpc>
            </a:pPr>
            <a:endParaRPr lang="en-US" sz="1222">
              <a:solidFill>
                <a:srgbClr val="000000"/>
              </a:solidFill>
              <a:latin typeface="Aquawax Pro Pictograms"/>
            </a:endParaRPr>
          </a:p>
          <a:p>
            <a:pPr algn="just">
              <a:lnSpc>
                <a:spcPts val="1992"/>
              </a:lnSpc>
            </a:pPr>
            <a:r>
              <a:rPr lang="en-US" sz="1222">
                <a:solidFill>
                  <a:srgbClr val="000000"/>
                </a:solidFill>
                <a:latin typeface="Aquawax Pro Pictograms"/>
              </a:rPr>
              <a:t>u</a:t>
            </a:r>
          </a:p>
          <a:p>
            <a:pPr algn="just">
              <a:lnSpc>
                <a:spcPts val="1992"/>
              </a:lnSpc>
            </a:pPr>
            <a:endParaRPr lang="en-US" sz="1222">
              <a:solidFill>
                <a:srgbClr val="000000"/>
              </a:solidFill>
              <a:latin typeface="Aquawax Pro Pictograms"/>
            </a:endParaRPr>
          </a:p>
          <a:p>
            <a:pPr algn="just">
              <a:lnSpc>
                <a:spcPts val="1992"/>
              </a:lnSpc>
            </a:pPr>
            <a:r>
              <a:rPr lang="en-US" sz="1222">
                <a:solidFill>
                  <a:srgbClr val="000000"/>
                </a:solidFill>
                <a:latin typeface="Aquawax Pro Pictograms"/>
              </a:rPr>
              <a:t>u</a:t>
            </a:r>
          </a:p>
          <a:p>
            <a:pPr algn="just">
              <a:lnSpc>
                <a:spcPts val="1992"/>
              </a:lnSpc>
            </a:pPr>
            <a:endParaRPr lang="en-US" sz="1222">
              <a:solidFill>
                <a:srgbClr val="000000"/>
              </a:solidFill>
              <a:latin typeface="Aquawax Pro Pictograms"/>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3403" y="446086"/>
            <a:ext cx="5625594" cy="8808106"/>
            <a:chOff x="0" y="0"/>
            <a:chExt cx="62273543" cy="97502935"/>
          </a:xfrm>
        </p:grpSpPr>
        <p:sp>
          <p:nvSpPr>
            <p:cNvPr id="3" name="Freeform 3"/>
            <p:cNvSpPr/>
            <p:nvPr/>
          </p:nvSpPr>
          <p:spPr>
            <a:xfrm>
              <a:off x="0" y="0"/>
              <a:ext cx="62273545" cy="97502935"/>
            </a:xfrm>
            <a:custGeom>
              <a:avLst/>
              <a:gdLst/>
              <a:ahLst/>
              <a:cxnLst/>
              <a:rect l="l" t="t" r="r" b="b"/>
              <a:pathLst>
                <a:path w="62273545" h="97502935">
                  <a:moveTo>
                    <a:pt x="62047481" y="0"/>
                  </a:moveTo>
                  <a:lnTo>
                    <a:pt x="0" y="0"/>
                  </a:lnTo>
                  <a:lnTo>
                    <a:pt x="0" y="97502935"/>
                  </a:lnTo>
                  <a:lnTo>
                    <a:pt x="62273545" y="97502935"/>
                  </a:lnTo>
                  <a:lnTo>
                    <a:pt x="62273545" y="0"/>
                  </a:lnTo>
                  <a:lnTo>
                    <a:pt x="62047481" y="0"/>
                  </a:lnTo>
                  <a:close/>
                  <a:moveTo>
                    <a:pt x="62047481" y="97276878"/>
                  </a:moveTo>
                  <a:lnTo>
                    <a:pt x="228600" y="97276878"/>
                  </a:lnTo>
                  <a:lnTo>
                    <a:pt x="228600" y="228600"/>
                  </a:lnTo>
                  <a:lnTo>
                    <a:pt x="62047481" y="228600"/>
                  </a:lnTo>
                  <a:lnTo>
                    <a:pt x="62047481" y="97276878"/>
                  </a:lnTo>
                  <a:close/>
                </a:path>
              </a:pathLst>
            </a:custGeom>
            <a:solidFill>
              <a:srgbClr val="424242"/>
            </a:solidFill>
          </p:spPr>
          <p:txBody>
            <a:bodyPr/>
            <a:lstStyle/>
            <a:p>
              <a:endParaRPr lang="en-US"/>
            </a:p>
          </p:txBody>
        </p:sp>
      </p:grpSp>
      <p:grpSp>
        <p:nvGrpSpPr>
          <p:cNvPr id="4" name="Group 4"/>
          <p:cNvGrpSpPr/>
          <p:nvPr/>
        </p:nvGrpSpPr>
        <p:grpSpPr>
          <a:xfrm>
            <a:off x="375255" y="8550229"/>
            <a:ext cx="6705600" cy="1508171"/>
            <a:chOff x="0" y="0"/>
            <a:chExt cx="8940800" cy="2010894"/>
          </a:xfrm>
        </p:grpSpPr>
        <p:sp>
          <p:nvSpPr>
            <p:cNvPr id="5" name="Freeform 5"/>
            <p:cNvSpPr/>
            <p:nvPr/>
          </p:nvSpPr>
          <p:spPr>
            <a:xfrm rot="-1647758">
              <a:off x="172153" y="507254"/>
              <a:ext cx="1732795" cy="1170007"/>
            </a:xfrm>
            <a:custGeom>
              <a:avLst/>
              <a:gdLst/>
              <a:ahLst/>
              <a:cxnLst/>
              <a:rect l="l" t="t" r="r" b="b"/>
              <a:pathLst>
                <a:path w="1732795" h="1170007">
                  <a:moveTo>
                    <a:pt x="0" y="0"/>
                  </a:moveTo>
                  <a:lnTo>
                    <a:pt x="1732795" y="0"/>
                  </a:lnTo>
                  <a:lnTo>
                    <a:pt x="1732795" y="1170007"/>
                  </a:lnTo>
                  <a:lnTo>
                    <a:pt x="0" y="1170007"/>
                  </a:lnTo>
                  <a:lnTo>
                    <a:pt x="0" y="0"/>
                  </a:lnTo>
                  <a:close/>
                </a:path>
              </a:pathLst>
            </a:custGeom>
            <a:blipFill>
              <a:blip r:embed="rId2">
                <a:extLst>
                  <a:ext uri="{96DAC541-7B7A-43D3-8B79-37D633B846F1}">
                    <asvg:svgBlip xmlns:asvg="http://schemas.microsoft.com/office/drawing/2016/SVG/main" r:embed="rId3"/>
                  </a:ext>
                </a:extLst>
              </a:blip>
              <a:stretch>
                <a:fillRect l="-641" r="-641"/>
              </a:stretch>
            </a:blipFill>
          </p:spPr>
          <p:txBody>
            <a:bodyPr/>
            <a:lstStyle/>
            <a:p>
              <a:endParaRPr lang="en-US"/>
            </a:p>
          </p:txBody>
        </p:sp>
        <p:sp>
          <p:nvSpPr>
            <p:cNvPr id="6" name="Freeform 6"/>
            <p:cNvSpPr/>
            <p:nvPr/>
          </p:nvSpPr>
          <p:spPr>
            <a:xfrm rot="-2200364">
              <a:off x="6760373" y="620867"/>
              <a:ext cx="2249518" cy="514176"/>
            </a:xfrm>
            <a:custGeom>
              <a:avLst/>
              <a:gdLst/>
              <a:ahLst/>
              <a:cxnLst/>
              <a:rect l="l" t="t" r="r" b="b"/>
              <a:pathLst>
                <a:path w="2249518" h="514176">
                  <a:moveTo>
                    <a:pt x="0" y="0"/>
                  </a:moveTo>
                  <a:lnTo>
                    <a:pt x="2249518" y="0"/>
                  </a:lnTo>
                  <a:lnTo>
                    <a:pt x="2249518" y="514176"/>
                  </a:lnTo>
                  <a:lnTo>
                    <a:pt x="0" y="514176"/>
                  </a:lnTo>
                  <a:lnTo>
                    <a:pt x="0" y="0"/>
                  </a:lnTo>
                  <a:close/>
                </a:path>
              </a:pathLst>
            </a:custGeom>
            <a:blipFill>
              <a:blip r:embed="rId4">
                <a:extLst>
                  <a:ext uri="{96DAC541-7B7A-43D3-8B79-37D633B846F1}">
                    <asvg:svgBlip xmlns:asvg="http://schemas.microsoft.com/office/drawing/2016/SVG/main" r:embed="rId5"/>
                  </a:ext>
                </a:extLst>
              </a:blip>
              <a:stretch>
                <a:fillRect t="-253" b="-253"/>
              </a:stretch>
            </a:blipFill>
          </p:spPr>
          <p:txBody>
            <a:bodyPr/>
            <a:lstStyle/>
            <a:p>
              <a:endParaRPr lang="en-US"/>
            </a:p>
          </p:txBody>
        </p:sp>
      </p:grpSp>
      <p:sp>
        <p:nvSpPr>
          <p:cNvPr id="7" name="TextBox 7"/>
          <p:cNvSpPr txBox="1"/>
          <p:nvPr/>
        </p:nvSpPr>
        <p:spPr>
          <a:xfrm>
            <a:off x="1438966" y="1048105"/>
            <a:ext cx="4894468" cy="594695"/>
          </a:xfrm>
          <a:prstGeom prst="rect">
            <a:avLst/>
          </a:prstGeom>
        </p:spPr>
        <p:txBody>
          <a:bodyPr lIns="0" tIns="0" rIns="0" bIns="0" rtlCol="0" anchor="t">
            <a:spAutoFit/>
          </a:bodyPr>
          <a:lstStyle/>
          <a:p>
            <a:pPr algn="ctr">
              <a:lnSpc>
                <a:spcPts val="1538"/>
              </a:lnSpc>
            </a:pPr>
            <a:r>
              <a:rPr lang="en-US" sz="1281" dirty="0">
                <a:solidFill>
                  <a:srgbClr val="000000"/>
                </a:solidFill>
                <a:latin typeface="Georgia Pro"/>
              </a:rPr>
              <a:t>Los </a:t>
            </a:r>
            <a:r>
              <a:rPr lang="en-US" sz="1281" dirty="0" err="1">
                <a:solidFill>
                  <a:srgbClr val="000000"/>
                </a:solidFill>
                <a:latin typeface="Georgia Pro"/>
              </a:rPr>
              <a:t>niños</a:t>
            </a:r>
            <a:r>
              <a:rPr lang="en-US" sz="1281" dirty="0">
                <a:solidFill>
                  <a:srgbClr val="000000"/>
                </a:solidFill>
                <a:latin typeface="Georgia Pro"/>
              </a:rPr>
              <a:t> </a:t>
            </a:r>
            <a:r>
              <a:rPr lang="en-US" sz="1281" dirty="0" err="1">
                <a:solidFill>
                  <a:srgbClr val="000000"/>
                </a:solidFill>
                <a:latin typeface="Georgia Pro"/>
              </a:rPr>
              <a:t>requieren</a:t>
            </a:r>
            <a:r>
              <a:rPr lang="en-US" sz="1281" dirty="0">
                <a:solidFill>
                  <a:srgbClr val="000000"/>
                </a:solidFill>
                <a:latin typeface="Georgia Pro"/>
              </a:rPr>
              <a:t> </a:t>
            </a:r>
            <a:r>
              <a:rPr lang="en-US" sz="1281" dirty="0" err="1">
                <a:solidFill>
                  <a:srgbClr val="000000"/>
                </a:solidFill>
                <a:latin typeface="Georgia Pro"/>
              </a:rPr>
              <a:t>más</a:t>
            </a:r>
            <a:r>
              <a:rPr lang="en-US" sz="1281" dirty="0">
                <a:solidFill>
                  <a:srgbClr val="000000"/>
                </a:solidFill>
                <a:latin typeface="Georgia Pro"/>
              </a:rPr>
              <a:t> </a:t>
            </a:r>
            <a:r>
              <a:rPr lang="en-US" sz="1281" dirty="0" err="1">
                <a:solidFill>
                  <a:srgbClr val="000000"/>
                </a:solidFill>
                <a:latin typeface="Georgia Pro"/>
              </a:rPr>
              <a:t>atención</a:t>
            </a:r>
            <a:r>
              <a:rPr lang="en-US" sz="1281" dirty="0">
                <a:solidFill>
                  <a:srgbClr val="000000"/>
                </a:solidFill>
                <a:latin typeface="Georgia Pro"/>
              </a:rPr>
              <a:t> y </a:t>
            </a:r>
            <a:r>
              <a:rPr lang="en-US" sz="1281" dirty="0" err="1">
                <a:solidFill>
                  <a:srgbClr val="000000"/>
                </a:solidFill>
                <a:latin typeface="Georgia Pro"/>
              </a:rPr>
              <a:t>cuidado</a:t>
            </a:r>
            <a:r>
              <a:rPr lang="en-US" sz="1281" dirty="0">
                <a:solidFill>
                  <a:srgbClr val="000000"/>
                </a:solidFill>
                <a:latin typeface="Georgia Pro"/>
              </a:rPr>
              <a:t> </a:t>
            </a:r>
            <a:r>
              <a:rPr lang="en-US" sz="1281" dirty="0" err="1">
                <a:solidFill>
                  <a:srgbClr val="000000"/>
                </a:solidFill>
                <a:latin typeface="Georgia Pro"/>
              </a:rPr>
              <a:t>cuando</a:t>
            </a:r>
            <a:r>
              <a:rPr lang="en-US" sz="1281" dirty="0">
                <a:solidFill>
                  <a:srgbClr val="000000"/>
                </a:solidFill>
                <a:latin typeface="Georgia Pro"/>
              </a:rPr>
              <a:t> se </a:t>
            </a:r>
            <a:r>
              <a:rPr lang="en-US" sz="1281" dirty="0" err="1">
                <a:solidFill>
                  <a:srgbClr val="000000"/>
                </a:solidFill>
                <a:latin typeface="Georgia Pro"/>
              </a:rPr>
              <a:t>planea</a:t>
            </a:r>
            <a:r>
              <a:rPr lang="en-US" sz="1281" dirty="0">
                <a:solidFill>
                  <a:srgbClr val="000000"/>
                </a:solidFill>
                <a:latin typeface="Georgia Pro"/>
              </a:rPr>
              <a:t> </a:t>
            </a:r>
            <a:r>
              <a:rPr lang="en-US" sz="1281" dirty="0" err="1">
                <a:solidFill>
                  <a:srgbClr val="000000"/>
                </a:solidFill>
                <a:latin typeface="Georgia Pro"/>
              </a:rPr>
              <a:t>comprar</a:t>
            </a:r>
            <a:r>
              <a:rPr lang="en-US" sz="1281" dirty="0">
                <a:solidFill>
                  <a:srgbClr val="000000"/>
                </a:solidFill>
                <a:latin typeface="Georgia Pro"/>
              </a:rPr>
              <a:t> o vender </a:t>
            </a:r>
            <a:r>
              <a:rPr lang="en-US" sz="1281" dirty="0" err="1">
                <a:solidFill>
                  <a:srgbClr val="000000"/>
                </a:solidFill>
                <a:latin typeface="Georgia Pro"/>
              </a:rPr>
              <a:t>una</a:t>
            </a:r>
            <a:r>
              <a:rPr lang="en-US" sz="1281" dirty="0">
                <a:solidFill>
                  <a:srgbClr val="000000"/>
                </a:solidFill>
                <a:latin typeface="Georgia Pro"/>
              </a:rPr>
              <a:t> casa. </a:t>
            </a:r>
            <a:r>
              <a:rPr lang="en-US" sz="1281" dirty="0" err="1">
                <a:solidFill>
                  <a:srgbClr val="000000"/>
                </a:solidFill>
                <a:latin typeface="Georgia Pro"/>
              </a:rPr>
              <a:t>Hacer</a:t>
            </a:r>
            <a:r>
              <a:rPr lang="en-US" sz="1281" dirty="0">
                <a:solidFill>
                  <a:srgbClr val="000000"/>
                </a:solidFill>
                <a:latin typeface="Georgia Pro"/>
              </a:rPr>
              <a:t> un </a:t>
            </a:r>
            <a:r>
              <a:rPr lang="en-US" sz="1281" dirty="0" err="1">
                <a:solidFill>
                  <a:srgbClr val="000000"/>
                </a:solidFill>
                <a:latin typeface="Georgia Pro"/>
              </a:rPr>
              <a:t>pequeño</a:t>
            </a:r>
            <a:r>
              <a:rPr lang="en-US" sz="1281" dirty="0">
                <a:solidFill>
                  <a:srgbClr val="000000"/>
                </a:solidFill>
                <a:latin typeface="Georgia Pro"/>
              </a:rPr>
              <a:t> </a:t>
            </a:r>
            <a:r>
              <a:rPr lang="en-US" sz="1281" dirty="0" err="1">
                <a:solidFill>
                  <a:srgbClr val="000000"/>
                </a:solidFill>
                <a:latin typeface="Georgia Pro"/>
              </a:rPr>
              <a:t>esfuerzo</a:t>
            </a:r>
            <a:r>
              <a:rPr lang="en-US" sz="1281" dirty="0">
                <a:solidFill>
                  <a:srgbClr val="000000"/>
                </a:solidFill>
                <a:latin typeface="Georgia Pro"/>
              </a:rPr>
              <a:t> </a:t>
            </a:r>
            <a:r>
              <a:rPr lang="en-US" sz="1281" dirty="0" err="1">
                <a:solidFill>
                  <a:srgbClr val="000000"/>
                </a:solidFill>
                <a:latin typeface="Georgia Pro"/>
              </a:rPr>
              <a:t>adicional</a:t>
            </a:r>
            <a:r>
              <a:rPr lang="en-US" sz="1281" dirty="0">
                <a:solidFill>
                  <a:srgbClr val="000000"/>
                </a:solidFill>
                <a:latin typeface="Georgia Pro"/>
              </a:rPr>
              <a:t> para </a:t>
            </a:r>
            <a:r>
              <a:rPr lang="en-US" sz="1281" dirty="0" err="1">
                <a:solidFill>
                  <a:srgbClr val="000000"/>
                </a:solidFill>
                <a:latin typeface="Georgia Pro"/>
              </a:rPr>
              <a:t>incluirlos</a:t>
            </a:r>
            <a:r>
              <a:rPr lang="en-US" sz="1281" dirty="0">
                <a:solidFill>
                  <a:srgbClr val="000000"/>
                </a:solidFill>
                <a:latin typeface="Georgia Pro"/>
              </a:rPr>
              <a:t> </a:t>
            </a:r>
            <a:r>
              <a:rPr lang="en-US" sz="1281" dirty="0" err="1">
                <a:solidFill>
                  <a:srgbClr val="000000"/>
                </a:solidFill>
                <a:latin typeface="Georgia Pro"/>
              </a:rPr>
              <a:t>en</a:t>
            </a:r>
            <a:r>
              <a:rPr lang="en-US" sz="1281" dirty="0">
                <a:solidFill>
                  <a:srgbClr val="000000"/>
                </a:solidFill>
                <a:latin typeface="Georgia Pro"/>
              </a:rPr>
              <a:t> </a:t>
            </a:r>
            <a:r>
              <a:rPr lang="en-US" sz="1281" dirty="0" err="1">
                <a:solidFill>
                  <a:srgbClr val="000000"/>
                </a:solidFill>
                <a:latin typeface="Georgia Pro"/>
              </a:rPr>
              <a:t>el</a:t>
            </a:r>
            <a:r>
              <a:rPr lang="en-US" sz="1281" dirty="0">
                <a:solidFill>
                  <a:srgbClr val="000000"/>
                </a:solidFill>
                <a:latin typeface="Georgia Pro"/>
              </a:rPr>
              <a:t> </a:t>
            </a:r>
            <a:r>
              <a:rPr lang="en-US" sz="1281" dirty="0" err="1">
                <a:solidFill>
                  <a:srgbClr val="000000"/>
                </a:solidFill>
                <a:latin typeface="Georgia Pro"/>
              </a:rPr>
              <a:t>proceso</a:t>
            </a:r>
            <a:r>
              <a:rPr lang="en-US" sz="1281" dirty="0">
                <a:solidFill>
                  <a:srgbClr val="000000"/>
                </a:solidFill>
                <a:latin typeface="Georgia Pro"/>
              </a:rPr>
              <a:t> de </a:t>
            </a:r>
            <a:r>
              <a:rPr lang="en-US" sz="1281" dirty="0" err="1">
                <a:solidFill>
                  <a:srgbClr val="000000"/>
                </a:solidFill>
                <a:latin typeface="Georgia Pro"/>
              </a:rPr>
              <a:t>compraventa</a:t>
            </a:r>
            <a:r>
              <a:rPr lang="en-US" sz="1281" dirty="0">
                <a:solidFill>
                  <a:srgbClr val="000000"/>
                </a:solidFill>
                <a:latin typeface="Georgia Pro"/>
              </a:rPr>
              <a:t> les </a:t>
            </a:r>
            <a:r>
              <a:rPr lang="en-US" sz="1281" dirty="0" err="1">
                <a:solidFill>
                  <a:srgbClr val="000000"/>
                </a:solidFill>
                <a:latin typeface="Georgia Pro"/>
              </a:rPr>
              <a:t>ayuda</a:t>
            </a:r>
            <a:r>
              <a:rPr lang="en-US" sz="1281" dirty="0">
                <a:solidFill>
                  <a:srgbClr val="000000"/>
                </a:solidFill>
                <a:latin typeface="Georgia Pro"/>
              </a:rPr>
              <a:t> a </a:t>
            </a:r>
            <a:r>
              <a:rPr lang="en-US" sz="1281" dirty="0" err="1">
                <a:solidFill>
                  <a:srgbClr val="000000"/>
                </a:solidFill>
                <a:latin typeface="Georgia Pro"/>
              </a:rPr>
              <a:t>adaptarse</a:t>
            </a:r>
            <a:r>
              <a:rPr lang="en-US" sz="1281" dirty="0">
                <a:solidFill>
                  <a:srgbClr val="000000"/>
                </a:solidFill>
                <a:latin typeface="Georgia Pro"/>
              </a:rPr>
              <a:t> </a:t>
            </a:r>
            <a:r>
              <a:rPr lang="en-US" sz="1281" dirty="0" err="1">
                <a:solidFill>
                  <a:srgbClr val="000000"/>
                </a:solidFill>
                <a:latin typeface="Georgia Pro"/>
              </a:rPr>
              <a:t>más</a:t>
            </a:r>
            <a:r>
              <a:rPr lang="en-US" sz="1281" dirty="0">
                <a:solidFill>
                  <a:srgbClr val="000000"/>
                </a:solidFill>
                <a:latin typeface="Georgia Pro"/>
              </a:rPr>
              <a:t> </a:t>
            </a:r>
            <a:r>
              <a:rPr lang="en-US" sz="1281" dirty="0" err="1">
                <a:solidFill>
                  <a:srgbClr val="000000"/>
                </a:solidFill>
                <a:latin typeface="Georgia Pro"/>
              </a:rPr>
              <a:t>rápidamente</a:t>
            </a:r>
            <a:r>
              <a:rPr lang="en-US" sz="1281" dirty="0">
                <a:solidFill>
                  <a:srgbClr val="000000"/>
                </a:solidFill>
                <a:latin typeface="Georgia Pro"/>
              </a:rPr>
              <a:t> a la </a:t>
            </a:r>
            <a:r>
              <a:rPr lang="en-US" sz="1281" dirty="0" err="1">
                <a:solidFill>
                  <a:srgbClr val="000000"/>
                </a:solidFill>
                <a:latin typeface="Georgia Pro"/>
              </a:rPr>
              <a:t>mudanza</a:t>
            </a:r>
            <a:r>
              <a:rPr lang="en-US" sz="1281" dirty="0">
                <a:solidFill>
                  <a:srgbClr val="000000"/>
                </a:solidFill>
                <a:latin typeface="Georgia Pro"/>
              </a:rPr>
              <a:t>.</a:t>
            </a:r>
          </a:p>
        </p:txBody>
      </p:sp>
      <p:sp>
        <p:nvSpPr>
          <p:cNvPr id="8" name="TextBox 8"/>
          <p:cNvSpPr txBox="1"/>
          <p:nvPr/>
        </p:nvSpPr>
        <p:spPr>
          <a:xfrm>
            <a:off x="1753171" y="1983010"/>
            <a:ext cx="4812039" cy="6940361"/>
          </a:xfrm>
          <a:prstGeom prst="rect">
            <a:avLst/>
          </a:prstGeom>
        </p:spPr>
        <p:txBody>
          <a:bodyPr wrap="square" lIns="0" tIns="0" rIns="0" bIns="0" rtlCol="0" anchor="t">
            <a:spAutoFit/>
          </a:bodyPr>
          <a:lstStyle/>
          <a:p>
            <a:pPr algn="just"/>
            <a:r>
              <a:rPr lang="en-US" sz="1100" dirty="0" err="1">
                <a:solidFill>
                  <a:srgbClr val="000000"/>
                </a:solidFill>
                <a:latin typeface="Georgia Pro"/>
              </a:rPr>
              <a:t>Enseña</a:t>
            </a:r>
            <a:r>
              <a:rPr lang="en-US" sz="1100" dirty="0">
                <a:solidFill>
                  <a:srgbClr val="000000"/>
                </a:solidFill>
                <a:latin typeface="Georgia Pro"/>
              </a:rPr>
              <a:t> a </a:t>
            </a:r>
            <a:r>
              <a:rPr lang="en-US" sz="1100" dirty="0" err="1">
                <a:solidFill>
                  <a:srgbClr val="000000"/>
                </a:solidFill>
                <a:latin typeface="Georgia Pro"/>
              </a:rPr>
              <a:t>los</a:t>
            </a:r>
            <a:r>
              <a:rPr lang="en-US" sz="1100" dirty="0">
                <a:solidFill>
                  <a:srgbClr val="000000"/>
                </a:solidFill>
                <a:latin typeface="Georgia Pro"/>
              </a:rPr>
              <a:t> </a:t>
            </a:r>
            <a:r>
              <a:rPr lang="en-US" sz="1100" dirty="0" err="1">
                <a:solidFill>
                  <a:srgbClr val="000000"/>
                </a:solidFill>
                <a:latin typeface="Georgia Pro"/>
              </a:rPr>
              <a:t>niños</a:t>
            </a:r>
            <a:r>
              <a:rPr lang="en-US" sz="1100" dirty="0">
                <a:solidFill>
                  <a:srgbClr val="000000"/>
                </a:solidFill>
                <a:latin typeface="Georgia Pro"/>
              </a:rPr>
              <a:t> la </a:t>
            </a:r>
            <a:r>
              <a:rPr lang="en-US" sz="1100" dirty="0" err="1">
                <a:solidFill>
                  <a:srgbClr val="000000"/>
                </a:solidFill>
                <a:latin typeface="Georgia Pro"/>
              </a:rPr>
              <a:t>nueva</a:t>
            </a:r>
            <a:r>
              <a:rPr lang="en-US" sz="1100" dirty="0">
                <a:solidFill>
                  <a:srgbClr val="000000"/>
                </a:solidFill>
                <a:latin typeface="Georgia Pro"/>
              </a:rPr>
              <a:t> casa antes de la </a:t>
            </a:r>
            <a:r>
              <a:rPr lang="en-US" sz="1100" dirty="0" err="1">
                <a:solidFill>
                  <a:srgbClr val="000000"/>
                </a:solidFill>
                <a:latin typeface="Georgia Pro"/>
              </a:rPr>
              <a:t>mudanza</a:t>
            </a:r>
            <a:r>
              <a:rPr lang="en-US" sz="1100" dirty="0">
                <a:solidFill>
                  <a:srgbClr val="000000"/>
                </a:solidFill>
                <a:latin typeface="Georgia Pro"/>
              </a:rPr>
              <a:t>. Si no es </a:t>
            </a:r>
            <a:r>
              <a:rPr lang="en-US" sz="1100" dirty="0" err="1">
                <a:solidFill>
                  <a:srgbClr val="000000"/>
                </a:solidFill>
                <a:latin typeface="Georgia Pro"/>
              </a:rPr>
              <a:t>posible</a:t>
            </a:r>
            <a:r>
              <a:rPr lang="en-US" sz="1100" dirty="0">
                <a:solidFill>
                  <a:srgbClr val="000000"/>
                </a:solidFill>
                <a:latin typeface="Georgia Pro"/>
              </a:rPr>
              <a:t>, las </a:t>
            </a:r>
            <a:r>
              <a:rPr lang="en-US" sz="1100" dirty="0" err="1">
                <a:solidFill>
                  <a:srgbClr val="000000"/>
                </a:solidFill>
                <a:latin typeface="Georgia Pro"/>
              </a:rPr>
              <a:t>fotos</a:t>
            </a:r>
            <a:r>
              <a:rPr lang="en-US" sz="1100" dirty="0">
                <a:solidFill>
                  <a:srgbClr val="000000"/>
                </a:solidFill>
                <a:latin typeface="Georgia Pro"/>
              </a:rPr>
              <a:t> o </a:t>
            </a:r>
            <a:r>
              <a:rPr lang="en-US" sz="1100" dirty="0" err="1">
                <a:solidFill>
                  <a:srgbClr val="000000"/>
                </a:solidFill>
                <a:latin typeface="Georgia Pro"/>
              </a:rPr>
              <a:t>los</a:t>
            </a:r>
            <a:r>
              <a:rPr lang="en-US" sz="1100" dirty="0">
                <a:solidFill>
                  <a:srgbClr val="000000"/>
                </a:solidFill>
                <a:latin typeface="Georgia Pro"/>
              </a:rPr>
              <a:t> </a:t>
            </a:r>
            <a:r>
              <a:rPr lang="en-US" sz="1100" dirty="0" err="1">
                <a:solidFill>
                  <a:srgbClr val="000000"/>
                </a:solidFill>
                <a:latin typeface="Georgia Pro"/>
              </a:rPr>
              <a:t>vídeos</a:t>
            </a:r>
            <a:r>
              <a:rPr lang="en-US" sz="1100" dirty="0">
                <a:solidFill>
                  <a:srgbClr val="000000"/>
                </a:solidFill>
                <a:latin typeface="Georgia Pro"/>
              </a:rPr>
              <a:t> les </a:t>
            </a:r>
            <a:r>
              <a:rPr lang="en-US" sz="1100" dirty="0" err="1">
                <a:solidFill>
                  <a:srgbClr val="000000"/>
                </a:solidFill>
                <a:latin typeface="Georgia Pro"/>
              </a:rPr>
              <a:t>ayudarán</a:t>
            </a:r>
            <a:r>
              <a:rPr lang="en-US" sz="1100" dirty="0">
                <a:solidFill>
                  <a:srgbClr val="000000"/>
                </a:solidFill>
                <a:latin typeface="Georgia Pro"/>
              </a:rPr>
              <a:t> a </a:t>
            </a:r>
            <a:r>
              <a:rPr lang="en-US" sz="1100" dirty="0" err="1">
                <a:solidFill>
                  <a:srgbClr val="000000"/>
                </a:solidFill>
                <a:latin typeface="Georgia Pro"/>
              </a:rPr>
              <a:t>visualizar</a:t>
            </a:r>
            <a:r>
              <a:rPr lang="en-US" sz="1100" dirty="0">
                <a:solidFill>
                  <a:srgbClr val="000000"/>
                </a:solidFill>
                <a:latin typeface="Georgia Pro"/>
              </a:rPr>
              <a:t> </a:t>
            </a:r>
            <a:r>
              <a:rPr lang="en-US" sz="1100" dirty="0" err="1">
                <a:solidFill>
                  <a:srgbClr val="000000"/>
                </a:solidFill>
                <a:latin typeface="Georgia Pro"/>
              </a:rPr>
              <a:t>adónde</a:t>
            </a:r>
            <a:r>
              <a:rPr lang="en-US" sz="1100" dirty="0">
                <a:solidFill>
                  <a:srgbClr val="000000"/>
                </a:solidFill>
                <a:latin typeface="Georgia Pro"/>
              </a:rPr>
              <a:t> van.</a:t>
            </a:r>
          </a:p>
          <a:p>
            <a:pPr algn="just"/>
            <a:endParaRPr lang="en-US" sz="1100" dirty="0">
              <a:solidFill>
                <a:srgbClr val="000000"/>
              </a:solidFill>
              <a:latin typeface="Georgia Pro"/>
            </a:endParaRPr>
          </a:p>
          <a:p>
            <a:pPr algn="just"/>
            <a:r>
              <a:rPr lang="en-US" sz="1100" dirty="0" err="1">
                <a:solidFill>
                  <a:srgbClr val="000000"/>
                </a:solidFill>
                <a:latin typeface="Georgia Pro"/>
              </a:rPr>
              <a:t>Asegura</a:t>
            </a:r>
            <a:r>
              <a:rPr lang="en-US" sz="1100" dirty="0">
                <a:solidFill>
                  <a:srgbClr val="000000"/>
                </a:solidFill>
                <a:latin typeface="Georgia Pro"/>
              </a:rPr>
              <a:t> a </a:t>
            </a:r>
            <a:r>
              <a:rPr lang="en-US" sz="1100" dirty="0" err="1">
                <a:solidFill>
                  <a:srgbClr val="000000"/>
                </a:solidFill>
                <a:latin typeface="Georgia Pro"/>
              </a:rPr>
              <a:t>los</a:t>
            </a:r>
            <a:r>
              <a:rPr lang="en-US" sz="1100" dirty="0">
                <a:solidFill>
                  <a:srgbClr val="000000"/>
                </a:solidFill>
                <a:latin typeface="Georgia Pro"/>
              </a:rPr>
              <a:t> </a:t>
            </a:r>
            <a:r>
              <a:rPr lang="en-US" sz="1100" dirty="0" err="1">
                <a:solidFill>
                  <a:srgbClr val="000000"/>
                </a:solidFill>
                <a:latin typeface="Georgia Pro"/>
              </a:rPr>
              <a:t>niños</a:t>
            </a:r>
            <a:r>
              <a:rPr lang="en-US" sz="1100" dirty="0">
                <a:solidFill>
                  <a:srgbClr val="000000"/>
                </a:solidFill>
                <a:latin typeface="Georgia Pro"/>
              </a:rPr>
              <a:t> que no </a:t>
            </a:r>
            <a:r>
              <a:rPr lang="en-US" sz="1100" dirty="0" err="1">
                <a:solidFill>
                  <a:srgbClr val="000000"/>
                </a:solidFill>
                <a:latin typeface="Georgia Pro"/>
              </a:rPr>
              <a:t>te</a:t>
            </a:r>
            <a:r>
              <a:rPr lang="en-US" sz="1100" dirty="0">
                <a:solidFill>
                  <a:srgbClr val="000000"/>
                </a:solidFill>
                <a:latin typeface="Georgia Pro"/>
              </a:rPr>
              <a:t> </a:t>
            </a:r>
            <a:r>
              <a:rPr lang="en-US" sz="1100" dirty="0" err="1">
                <a:solidFill>
                  <a:srgbClr val="000000"/>
                </a:solidFill>
                <a:latin typeface="Georgia Pro"/>
              </a:rPr>
              <a:t>olvidarás</a:t>
            </a:r>
            <a:r>
              <a:rPr lang="en-US" sz="1100" dirty="0">
                <a:solidFill>
                  <a:srgbClr val="000000"/>
                </a:solidFill>
                <a:latin typeface="Georgia Pro"/>
              </a:rPr>
              <a:t> de sus amigos.  </a:t>
            </a:r>
          </a:p>
          <a:p>
            <a:pPr algn="just"/>
            <a:endParaRPr lang="en-US" sz="1100" dirty="0">
              <a:solidFill>
                <a:srgbClr val="000000"/>
              </a:solidFill>
              <a:latin typeface="Georgia Pro"/>
            </a:endParaRPr>
          </a:p>
          <a:p>
            <a:pPr algn="just"/>
            <a:r>
              <a:rPr lang="en-US" sz="1100" dirty="0">
                <a:solidFill>
                  <a:srgbClr val="000000"/>
                </a:solidFill>
                <a:latin typeface="Georgia Pro"/>
              </a:rPr>
              <a:t>Haz un </a:t>
            </a:r>
            <a:r>
              <a:rPr lang="en-US" sz="1100" dirty="0" err="1">
                <a:solidFill>
                  <a:srgbClr val="000000"/>
                </a:solidFill>
                <a:latin typeface="Georgia Pro"/>
              </a:rPr>
              <a:t>álbum</a:t>
            </a:r>
            <a:r>
              <a:rPr lang="en-US" sz="1100" dirty="0">
                <a:solidFill>
                  <a:srgbClr val="000000"/>
                </a:solidFill>
                <a:latin typeface="Georgia Pro"/>
              </a:rPr>
              <a:t> de </a:t>
            </a:r>
            <a:r>
              <a:rPr lang="en-US" sz="1100" dirty="0" err="1">
                <a:solidFill>
                  <a:srgbClr val="000000"/>
                </a:solidFill>
                <a:latin typeface="Georgia Pro"/>
              </a:rPr>
              <a:t>recortes</a:t>
            </a:r>
            <a:r>
              <a:rPr lang="en-US" sz="1100" dirty="0">
                <a:solidFill>
                  <a:srgbClr val="000000"/>
                </a:solidFill>
                <a:latin typeface="Georgia Pro"/>
              </a:rPr>
              <a:t> de la </a:t>
            </a:r>
            <a:r>
              <a:rPr lang="en-US" sz="1100" dirty="0" err="1">
                <a:solidFill>
                  <a:srgbClr val="000000"/>
                </a:solidFill>
                <a:latin typeface="Georgia Pro"/>
              </a:rPr>
              <a:t>antigua</a:t>
            </a:r>
            <a:r>
              <a:rPr lang="en-US" sz="1100" dirty="0">
                <a:solidFill>
                  <a:srgbClr val="000000"/>
                </a:solidFill>
                <a:latin typeface="Georgia Pro"/>
              </a:rPr>
              <a:t> casa y del barrio.</a:t>
            </a:r>
          </a:p>
          <a:p>
            <a:pPr algn="just"/>
            <a:endParaRPr lang="en-US" sz="1100" dirty="0">
              <a:solidFill>
                <a:srgbClr val="000000"/>
              </a:solidFill>
              <a:latin typeface="Georgia Pro"/>
            </a:endParaRPr>
          </a:p>
          <a:p>
            <a:pPr algn="just"/>
            <a:r>
              <a:rPr lang="en-US" sz="1100" dirty="0" err="1">
                <a:solidFill>
                  <a:srgbClr val="000000"/>
                </a:solidFill>
                <a:latin typeface="Georgia Pro"/>
              </a:rPr>
              <a:t>Organiza</a:t>
            </a:r>
            <a:r>
              <a:rPr lang="en-US" sz="1100" dirty="0">
                <a:solidFill>
                  <a:srgbClr val="000000"/>
                </a:solidFill>
                <a:latin typeface="Georgia Pro"/>
              </a:rPr>
              <a:t> </a:t>
            </a:r>
            <a:r>
              <a:rPr lang="en-US" sz="1100" dirty="0" err="1">
                <a:solidFill>
                  <a:srgbClr val="000000"/>
                </a:solidFill>
                <a:latin typeface="Georgia Pro"/>
              </a:rPr>
              <a:t>una</a:t>
            </a:r>
            <a:r>
              <a:rPr lang="en-US" sz="1100" dirty="0">
                <a:solidFill>
                  <a:srgbClr val="000000"/>
                </a:solidFill>
                <a:latin typeface="Georgia Pro"/>
              </a:rPr>
              <a:t> fiesta de despedida. En la fiesta, </a:t>
            </a:r>
            <a:r>
              <a:rPr lang="en-US" sz="1100" dirty="0" err="1">
                <a:solidFill>
                  <a:srgbClr val="000000"/>
                </a:solidFill>
                <a:latin typeface="Georgia Pro"/>
              </a:rPr>
              <a:t>haz</a:t>
            </a:r>
            <a:r>
              <a:rPr lang="en-US" sz="1100" dirty="0">
                <a:solidFill>
                  <a:srgbClr val="000000"/>
                </a:solidFill>
                <a:latin typeface="Georgia Pro"/>
              </a:rPr>
              <a:t> que sus amigos </a:t>
            </a:r>
            <a:r>
              <a:rPr lang="en-US" sz="1100" dirty="0" err="1">
                <a:solidFill>
                  <a:srgbClr val="000000"/>
                </a:solidFill>
                <a:latin typeface="Georgia Pro"/>
              </a:rPr>
              <a:t>firmen</a:t>
            </a:r>
            <a:r>
              <a:rPr lang="en-US" sz="1100" dirty="0">
                <a:solidFill>
                  <a:srgbClr val="000000"/>
                </a:solidFill>
                <a:latin typeface="Georgia Pro"/>
              </a:rPr>
              <a:t> </a:t>
            </a:r>
            <a:r>
              <a:rPr lang="en-US" sz="1100" dirty="0" err="1">
                <a:solidFill>
                  <a:srgbClr val="000000"/>
                </a:solidFill>
                <a:latin typeface="Georgia Pro"/>
              </a:rPr>
              <a:t>una</a:t>
            </a:r>
            <a:r>
              <a:rPr lang="en-US" sz="1100" dirty="0">
                <a:solidFill>
                  <a:srgbClr val="000000"/>
                </a:solidFill>
                <a:latin typeface="Georgia Pro"/>
              </a:rPr>
              <a:t> </a:t>
            </a:r>
            <a:r>
              <a:rPr lang="en-US" sz="1100" dirty="0" err="1">
                <a:solidFill>
                  <a:srgbClr val="000000"/>
                </a:solidFill>
                <a:latin typeface="Georgia Pro"/>
              </a:rPr>
              <a:t>camiseta</a:t>
            </a:r>
            <a:r>
              <a:rPr lang="en-US" sz="1100" dirty="0">
                <a:solidFill>
                  <a:srgbClr val="000000"/>
                </a:solidFill>
                <a:latin typeface="Georgia Pro"/>
              </a:rPr>
              <a:t>.</a:t>
            </a:r>
          </a:p>
          <a:p>
            <a:pPr algn="just"/>
            <a:endParaRPr lang="en-US" sz="1100" dirty="0">
              <a:solidFill>
                <a:srgbClr val="000000"/>
              </a:solidFill>
              <a:latin typeface="Georgia Pro"/>
            </a:endParaRPr>
          </a:p>
          <a:p>
            <a:pPr algn="just"/>
            <a:r>
              <a:rPr lang="en-US" sz="1100" dirty="0">
                <a:solidFill>
                  <a:srgbClr val="000000"/>
                </a:solidFill>
                <a:latin typeface="Georgia Pro"/>
              </a:rPr>
              <a:t>Haz que </a:t>
            </a:r>
            <a:r>
              <a:rPr lang="en-US" sz="1100" dirty="0" err="1">
                <a:solidFill>
                  <a:srgbClr val="000000"/>
                </a:solidFill>
                <a:latin typeface="Georgia Pro"/>
              </a:rPr>
              <a:t>tus</a:t>
            </a:r>
            <a:r>
              <a:rPr lang="en-US" sz="1100" dirty="0">
                <a:solidFill>
                  <a:srgbClr val="000000"/>
                </a:solidFill>
                <a:latin typeface="Georgia Pro"/>
              </a:rPr>
              <a:t> </a:t>
            </a:r>
            <a:r>
              <a:rPr lang="en-US" sz="1100" dirty="0" err="1">
                <a:solidFill>
                  <a:srgbClr val="000000"/>
                </a:solidFill>
                <a:latin typeface="Georgia Pro"/>
              </a:rPr>
              <a:t>hijos</a:t>
            </a:r>
            <a:r>
              <a:rPr lang="en-US" sz="1100" dirty="0">
                <a:solidFill>
                  <a:srgbClr val="000000"/>
                </a:solidFill>
                <a:latin typeface="Georgia Pro"/>
              </a:rPr>
              <a:t> </a:t>
            </a:r>
            <a:r>
              <a:rPr lang="en-US" sz="1100" dirty="0" err="1">
                <a:solidFill>
                  <a:srgbClr val="000000"/>
                </a:solidFill>
                <a:latin typeface="Georgia Pro"/>
              </a:rPr>
              <a:t>escriban</a:t>
            </a:r>
            <a:r>
              <a:rPr lang="en-US" sz="1100" dirty="0">
                <a:solidFill>
                  <a:srgbClr val="000000"/>
                </a:solidFill>
                <a:latin typeface="Georgia Pro"/>
              </a:rPr>
              <a:t> cartas de despedida a sus amigos y </a:t>
            </a:r>
            <a:r>
              <a:rPr lang="en-US" sz="1100" dirty="0" err="1">
                <a:solidFill>
                  <a:srgbClr val="000000"/>
                </a:solidFill>
                <a:latin typeface="Georgia Pro"/>
              </a:rPr>
              <a:t>adjunten</a:t>
            </a:r>
            <a:r>
              <a:rPr lang="en-US" sz="1100" dirty="0">
                <a:solidFill>
                  <a:srgbClr val="000000"/>
                </a:solidFill>
                <a:latin typeface="Georgia Pro"/>
              </a:rPr>
              <a:t> </a:t>
            </a:r>
            <a:r>
              <a:rPr lang="en-US" sz="1100" dirty="0" err="1">
                <a:solidFill>
                  <a:srgbClr val="000000"/>
                </a:solidFill>
                <a:latin typeface="Georgia Pro"/>
              </a:rPr>
              <a:t>su</a:t>
            </a:r>
            <a:r>
              <a:rPr lang="en-US" sz="1100" dirty="0">
                <a:solidFill>
                  <a:srgbClr val="000000"/>
                </a:solidFill>
                <a:latin typeface="Georgia Pro"/>
              </a:rPr>
              <a:t> </a:t>
            </a:r>
            <a:r>
              <a:rPr lang="en-US" sz="1100" dirty="0" err="1">
                <a:solidFill>
                  <a:srgbClr val="000000"/>
                </a:solidFill>
                <a:latin typeface="Georgia Pro"/>
              </a:rPr>
              <a:t>nueva</a:t>
            </a:r>
            <a:r>
              <a:rPr lang="en-US" sz="1100" dirty="0">
                <a:solidFill>
                  <a:srgbClr val="000000"/>
                </a:solidFill>
                <a:latin typeface="Georgia Pro"/>
              </a:rPr>
              <a:t> </a:t>
            </a:r>
            <a:r>
              <a:rPr lang="en-US" sz="1100" dirty="0" err="1">
                <a:solidFill>
                  <a:srgbClr val="000000"/>
                </a:solidFill>
                <a:latin typeface="Georgia Pro"/>
              </a:rPr>
              <a:t>dirección</a:t>
            </a:r>
            <a:r>
              <a:rPr lang="en-US" sz="1100" dirty="0">
                <a:solidFill>
                  <a:srgbClr val="000000"/>
                </a:solidFill>
                <a:latin typeface="Georgia Pro"/>
              </a:rPr>
              <a:t>. </a:t>
            </a:r>
            <a:r>
              <a:rPr lang="en-US" sz="1100" dirty="0" err="1">
                <a:solidFill>
                  <a:srgbClr val="000000"/>
                </a:solidFill>
                <a:latin typeface="Georgia Pro"/>
              </a:rPr>
              <a:t>Puedes</a:t>
            </a:r>
            <a:r>
              <a:rPr lang="en-US" sz="1100" dirty="0">
                <a:solidFill>
                  <a:srgbClr val="000000"/>
                </a:solidFill>
                <a:latin typeface="Georgia Pro"/>
              </a:rPr>
              <a:t> </a:t>
            </a:r>
            <a:r>
              <a:rPr lang="en-US" sz="1100" dirty="0" err="1">
                <a:solidFill>
                  <a:srgbClr val="000000"/>
                </a:solidFill>
                <a:latin typeface="Georgia Pro"/>
              </a:rPr>
              <a:t>llamar</a:t>
            </a:r>
            <a:r>
              <a:rPr lang="en-US" sz="1100" dirty="0">
                <a:solidFill>
                  <a:srgbClr val="000000"/>
                </a:solidFill>
                <a:latin typeface="Georgia Pro"/>
              </a:rPr>
              <a:t> a </a:t>
            </a:r>
            <a:r>
              <a:rPr lang="en-US" sz="1100" dirty="0" err="1">
                <a:solidFill>
                  <a:srgbClr val="000000"/>
                </a:solidFill>
                <a:latin typeface="Georgia Pro"/>
              </a:rPr>
              <a:t>los</a:t>
            </a:r>
            <a:r>
              <a:rPr lang="en-US" sz="1100" dirty="0">
                <a:solidFill>
                  <a:srgbClr val="000000"/>
                </a:solidFill>
                <a:latin typeface="Georgia Pro"/>
              </a:rPr>
              <a:t> padres de </a:t>
            </a:r>
            <a:r>
              <a:rPr lang="en-US" sz="1100" dirty="0" err="1">
                <a:solidFill>
                  <a:srgbClr val="000000"/>
                </a:solidFill>
                <a:latin typeface="Georgia Pro"/>
              </a:rPr>
              <a:t>los</a:t>
            </a:r>
            <a:r>
              <a:rPr lang="en-US" sz="1100" dirty="0">
                <a:solidFill>
                  <a:srgbClr val="000000"/>
                </a:solidFill>
                <a:latin typeface="Georgia Pro"/>
              </a:rPr>
              <a:t> </a:t>
            </a:r>
            <a:r>
              <a:rPr lang="en-US" sz="1100" dirty="0" err="1">
                <a:solidFill>
                  <a:srgbClr val="000000"/>
                </a:solidFill>
                <a:latin typeface="Georgia Pro"/>
              </a:rPr>
              <a:t>otros</a:t>
            </a:r>
            <a:r>
              <a:rPr lang="en-US" sz="1100" dirty="0">
                <a:solidFill>
                  <a:srgbClr val="000000"/>
                </a:solidFill>
                <a:latin typeface="Georgia Pro"/>
              </a:rPr>
              <a:t> </a:t>
            </a:r>
            <a:r>
              <a:rPr lang="en-US" sz="1100" dirty="0" err="1">
                <a:solidFill>
                  <a:srgbClr val="000000"/>
                </a:solidFill>
                <a:latin typeface="Georgia Pro"/>
              </a:rPr>
              <a:t>niños</a:t>
            </a:r>
            <a:r>
              <a:rPr lang="en-US" sz="1100" dirty="0">
                <a:solidFill>
                  <a:srgbClr val="000000"/>
                </a:solidFill>
                <a:latin typeface="Georgia Pro"/>
              </a:rPr>
              <a:t> para que les </a:t>
            </a:r>
            <a:r>
              <a:rPr lang="en-US" sz="1100" dirty="0" err="1">
                <a:solidFill>
                  <a:srgbClr val="000000"/>
                </a:solidFill>
                <a:latin typeface="Georgia Pro"/>
              </a:rPr>
              <a:t>animen</a:t>
            </a:r>
            <a:r>
              <a:rPr lang="en-US" sz="1100" dirty="0">
                <a:solidFill>
                  <a:srgbClr val="000000"/>
                </a:solidFill>
                <a:latin typeface="Georgia Pro"/>
              </a:rPr>
              <a:t> a </a:t>
            </a:r>
            <a:r>
              <a:rPr lang="en-US" sz="1100" dirty="0" err="1">
                <a:solidFill>
                  <a:srgbClr val="000000"/>
                </a:solidFill>
                <a:latin typeface="Georgia Pro"/>
              </a:rPr>
              <a:t>devolver</a:t>
            </a:r>
            <a:r>
              <a:rPr lang="en-US" sz="1100" dirty="0">
                <a:solidFill>
                  <a:srgbClr val="000000"/>
                </a:solidFill>
                <a:latin typeface="Georgia Pro"/>
              </a:rPr>
              <a:t> las cartas.</a:t>
            </a:r>
          </a:p>
          <a:p>
            <a:pPr algn="just"/>
            <a:endParaRPr lang="en-US" sz="1100" dirty="0">
              <a:solidFill>
                <a:srgbClr val="000000"/>
              </a:solidFill>
              <a:latin typeface="Georgia Pro"/>
            </a:endParaRPr>
          </a:p>
          <a:p>
            <a:pPr algn="just"/>
            <a:r>
              <a:rPr lang="en-US" sz="1100" dirty="0" err="1">
                <a:solidFill>
                  <a:srgbClr val="000000"/>
                </a:solidFill>
                <a:latin typeface="Georgia Pro"/>
              </a:rPr>
              <a:t>Cuando</a:t>
            </a:r>
            <a:r>
              <a:rPr lang="en-US" sz="1100" dirty="0">
                <a:solidFill>
                  <a:srgbClr val="000000"/>
                </a:solidFill>
                <a:latin typeface="Georgia Pro"/>
              </a:rPr>
              <a:t> </a:t>
            </a:r>
            <a:r>
              <a:rPr lang="en-US" sz="1100" dirty="0" err="1">
                <a:solidFill>
                  <a:srgbClr val="000000"/>
                </a:solidFill>
                <a:latin typeface="Georgia Pro"/>
              </a:rPr>
              <a:t>empaques</a:t>
            </a:r>
            <a:r>
              <a:rPr lang="en-US" sz="1100" dirty="0">
                <a:solidFill>
                  <a:srgbClr val="000000"/>
                </a:solidFill>
                <a:latin typeface="Georgia Pro"/>
              </a:rPr>
              <a:t>, dales </a:t>
            </a:r>
            <a:r>
              <a:rPr lang="en-US" sz="1100" dirty="0" err="1">
                <a:solidFill>
                  <a:srgbClr val="000000"/>
                </a:solidFill>
                <a:latin typeface="Georgia Pro"/>
              </a:rPr>
              <a:t>su</a:t>
            </a:r>
            <a:r>
              <a:rPr lang="en-US" sz="1100" dirty="0">
                <a:solidFill>
                  <a:srgbClr val="000000"/>
                </a:solidFill>
                <a:latin typeface="Georgia Pro"/>
              </a:rPr>
              <a:t> </a:t>
            </a:r>
            <a:r>
              <a:rPr lang="en-US" sz="1100" dirty="0" err="1">
                <a:solidFill>
                  <a:srgbClr val="000000"/>
                </a:solidFill>
                <a:latin typeface="Georgia Pro"/>
              </a:rPr>
              <a:t>propia</a:t>
            </a:r>
            <a:r>
              <a:rPr lang="en-US" sz="1100" dirty="0">
                <a:solidFill>
                  <a:srgbClr val="000000"/>
                </a:solidFill>
                <a:latin typeface="Georgia Pro"/>
              </a:rPr>
              <a:t> </a:t>
            </a:r>
            <a:r>
              <a:rPr lang="en-US" sz="1100" dirty="0" err="1">
                <a:solidFill>
                  <a:srgbClr val="000000"/>
                </a:solidFill>
                <a:latin typeface="Georgia Pro"/>
              </a:rPr>
              <a:t>caja</a:t>
            </a:r>
            <a:r>
              <a:rPr lang="en-US" sz="1100" dirty="0">
                <a:solidFill>
                  <a:srgbClr val="000000"/>
                </a:solidFill>
                <a:latin typeface="Georgia Pro"/>
              </a:rPr>
              <a:t>. </a:t>
            </a:r>
            <a:r>
              <a:rPr lang="en-US" sz="1100" dirty="0" err="1">
                <a:solidFill>
                  <a:srgbClr val="000000"/>
                </a:solidFill>
                <a:latin typeface="Georgia Pro"/>
              </a:rPr>
              <a:t>Pueden</a:t>
            </a:r>
            <a:r>
              <a:rPr lang="en-US" sz="1100" dirty="0">
                <a:solidFill>
                  <a:srgbClr val="000000"/>
                </a:solidFill>
                <a:latin typeface="Georgia Pro"/>
              </a:rPr>
              <a:t> </a:t>
            </a:r>
            <a:r>
              <a:rPr lang="en-US" sz="1100" dirty="0" err="1">
                <a:solidFill>
                  <a:srgbClr val="000000"/>
                </a:solidFill>
                <a:latin typeface="Georgia Pro"/>
              </a:rPr>
              <a:t>decorarla</a:t>
            </a:r>
            <a:r>
              <a:rPr lang="en-US" sz="1100" dirty="0">
                <a:solidFill>
                  <a:srgbClr val="000000"/>
                </a:solidFill>
                <a:latin typeface="Georgia Pro"/>
              </a:rPr>
              <a:t> para que </a:t>
            </a:r>
            <a:r>
              <a:rPr lang="en-US" sz="1100" dirty="0" err="1">
                <a:solidFill>
                  <a:srgbClr val="000000"/>
                </a:solidFill>
                <a:latin typeface="Georgia Pro"/>
              </a:rPr>
              <a:t>sepan</a:t>
            </a:r>
            <a:r>
              <a:rPr lang="en-US" sz="1100" dirty="0">
                <a:solidFill>
                  <a:srgbClr val="000000"/>
                </a:solidFill>
                <a:latin typeface="Georgia Pro"/>
              </a:rPr>
              <a:t> </a:t>
            </a:r>
            <a:r>
              <a:rPr lang="en-US" sz="1100" dirty="0" err="1">
                <a:solidFill>
                  <a:srgbClr val="000000"/>
                </a:solidFill>
                <a:latin typeface="Georgia Pro"/>
              </a:rPr>
              <a:t>cuál</a:t>
            </a:r>
            <a:r>
              <a:rPr lang="en-US" sz="1100" dirty="0">
                <a:solidFill>
                  <a:srgbClr val="000000"/>
                </a:solidFill>
                <a:latin typeface="Georgia Pro"/>
              </a:rPr>
              <a:t> es la suya </a:t>
            </a:r>
            <a:r>
              <a:rPr lang="en-US" sz="1100" dirty="0" err="1">
                <a:solidFill>
                  <a:srgbClr val="000000"/>
                </a:solidFill>
                <a:latin typeface="Georgia Pro"/>
              </a:rPr>
              <a:t>después</a:t>
            </a:r>
            <a:r>
              <a:rPr lang="en-US" sz="1100" dirty="0">
                <a:solidFill>
                  <a:srgbClr val="000000"/>
                </a:solidFill>
                <a:latin typeface="Georgia Pro"/>
              </a:rPr>
              <a:t> de la </a:t>
            </a:r>
            <a:r>
              <a:rPr lang="en-US" sz="1100" dirty="0" err="1">
                <a:solidFill>
                  <a:srgbClr val="000000"/>
                </a:solidFill>
                <a:latin typeface="Georgia Pro"/>
              </a:rPr>
              <a:t>mudanza</a:t>
            </a:r>
            <a:r>
              <a:rPr lang="en-US" sz="1100" dirty="0">
                <a:solidFill>
                  <a:srgbClr val="000000"/>
                </a:solidFill>
                <a:latin typeface="Georgia Pro"/>
              </a:rPr>
              <a:t>.</a:t>
            </a:r>
          </a:p>
          <a:p>
            <a:pPr algn="just"/>
            <a:endParaRPr lang="en-US" sz="1100" dirty="0">
              <a:solidFill>
                <a:srgbClr val="000000"/>
              </a:solidFill>
              <a:latin typeface="Georgia Pro"/>
            </a:endParaRPr>
          </a:p>
          <a:p>
            <a:pPr algn="just"/>
            <a:r>
              <a:rPr lang="en-US" sz="1100" dirty="0">
                <a:solidFill>
                  <a:srgbClr val="000000"/>
                </a:solidFill>
                <a:latin typeface="Georgia Pro"/>
              </a:rPr>
              <a:t>Si </a:t>
            </a:r>
            <a:r>
              <a:rPr lang="en-US" sz="1100" dirty="0" err="1">
                <a:solidFill>
                  <a:srgbClr val="000000"/>
                </a:solidFill>
                <a:latin typeface="Georgia Pro"/>
              </a:rPr>
              <a:t>te</a:t>
            </a:r>
            <a:r>
              <a:rPr lang="en-US" sz="1100" dirty="0">
                <a:solidFill>
                  <a:srgbClr val="000000"/>
                </a:solidFill>
                <a:latin typeface="Georgia Pro"/>
              </a:rPr>
              <a:t> </a:t>
            </a:r>
            <a:r>
              <a:rPr lang="en-US" sz="1100" dirty="0" err="1">
                <a:solidFill>
                  <a:srgbClr val="000000"/>
                </a:solidFill>
                <a:latin typeface="Georgia Pro"/>
              </a:rPr>
              <a:t>mudas</a:t>
            </a:r>
            <a:r>
              <a:rPr lang="en-US" sz="1100" dirty="0">
                <a:solidFill>
                  <a:srgbClr val="000000"/>
                </a:solidFill>
                <a:latin typeface="Georgia Pro"/>
              </a:rPr>
              <a:t> </a:t>
            </a:r>
            <a:r>
              <a:rPr lang="en-US" sz="1100" dirty="0" err="1">
                <a:solidFill>
                  <a:srgbClr val="000000"/>
                </a:solidFill>
                <a:latin typeface="Georgia Pro"/>
              </a:rPr>
              <a:t>lejos</a:t>
            </a:r>
            <a:r>
              <a:rPr lang="en-US" sz="1100" dirty="0">
                <a:solidFill>
                  <a:srgbClr val="000000"/>
                </a:solidFill>
                <a:latin typeface="Georgia Pro"/>
              </a:rPr>
              <a:t>, </a:t>
            </a:r>
            <a:r>
              <a:rPr lang="en-US" sz="1100" dirty="0" err="1">
                <a:solidFill>
                  <a:srgbClr val="000000"/>
                </a:solidFill>
                <a:latin typeface="Georgia Pro"/>
              </a:rPr>
              <a:t>compra</a:t>
            </a:r>
            <a:r>
              <a:rPr lang="en-US" sz="1100" dirty="0">
                <a:solidFill>
                  <a:srgbClr val="000000"/>
                </a:solidFill>
                <a:latin typeface="Georgia Pro"/>
              </a:rPr>
              <a:t> </a:t>
            </a:r>
            <a:r>
              <a:rPr lang="en-US" sz="1100" dirty="0" err="1">
                <a:solidFill>
                  <a:srgbClr val="000000"/>
                </a:solidFill>
                <a:latin typeface="Georgia Pro"/>
              </a:rPr>
              <a:t>postales</a:t>
            </a:r>
            <a:r>
              <a:rPr lang="en-US" sz="1100" dirty="0">
                <a:solidFill>
                  <a:srgbClr val="000000"/>
                </a:solidFill>
                <a:latin typeface="Georgia Pro"/>
              </a:rPr>
              <a:t> </a:t>
            </a:r>
            <a:r>
              <a:rPr lang="en-US" sz="1100" dirty="0" err="1">
                <a:solidFill>
                  <a:srgbClr val="000000"/>
                </a:solidFill>
                <a:latin typeface="Georgia Pro"/>
              </a:rPr>
              <a:t>cuando</a:t>
            </a:r>
            <a:r>
              <a:rPr lang="en-US" sz="1100" dirty="0">
                <a:solidFill>
                  <a:srgbClr val="000000"/>
                </a:solidFill>
                <a:latin typeface="Georgia Pro"/>
              </a:rPr>
              <a:t> </a:t>
            </a:r>
            <a:r>
              <a:rPr lang="en-US" sz="1100" dirty="0" err="1">
                <a:solidFill>
                  <a:srgbClr val="000000"/>
                </a:solidFill>
                <a:latin typeface="Georgia Pro"/>
              </a:rPr>
              <a:t>te</a:t>
            </a:r>
            <a:r>
              <a:rPr lang="en-US" sz="1100" dirty="0">
                <a:solidFill>
                  <a:srgbClr val="000000"/>
                </a:solidFill>
                <a:latin typeface="Georgia Pro"/>
              </a:rPr>
              <a:t> </a:t>
            </a:r>
            <a:r>
              <a:rPr lang="en-US" sz="1100" dirty="0" err="1">
                <a:solidFill>
                  <a:srgbClr val="000000"/>
                </a:solidFill>
                <a:latin typeface="Georgia Pro"/>
              </a:rPr>
              <a:t>detengas</a:t>
            </a:r>
            <a:r>
              <a:rPr lang="en-US" sz="1100" dirty="0">
                <a:solidFill>
                  <a:srgbClr val="000000"/>
                </a:solidFill>
                <a:latin typeface="Georgia Pro"/>
              </a:rPr>
              <a:t> para que </a:t>
            </a:r>
            <a:r>
              <a:rPr lang="en-US" sz="1100" dirty="0" err="1">
                <a:solidFill>
                  <a:srgbClr val="000000"/>
                </a:solidFill>
                <a:latin typeface="Georgia Pro"/>
              </a:rPr>
              <a:t>puedan</a:t>
            </a:r>
            <a:r>
              <a:rPr lang="en-US" sz="1100" dirty="0">
                <a:solidFill>
                  <a:srgbClr val="000000"/>
                </a:solidFill>
                <a:latin typeface="Georgia Pro"/>
              </a:rPr>
              <a:t> </a:t>
            </a:r>
            <a:r>
              <a:rPr lang="en-US" sz="1100" dirty="0" err="1">
                <a:solidFill>
                  <a:srgbClr val="000000"/>
                </a:solidFill>
                <a:latin typeface="Georgia Pro"/>
              </a:rPr>
              <a:t>recordar</a:t>
            </a:r>
            <a:r>
              <a:rPr lang="en-US" sz="1100" dirty="0">
                <a:solidFill>
                  <a:srgbClr val="000000"/>
                </a:solidFill>
                <a:latin typeface="Georgia Pro"/>
              </a:rPr>
              <a:t> </a:t>
            </a:r>
            <a:r>
              <a:rPr lang="en-US" sz="1100" dirty="0" err="1">
                <a:solidFill>
                  <a:srgbClr val="000000"/>
                </a:solidFill>
                <a:latin typeface="Georgia Pro"/>
              </a:rPr>
              <a:t>el</a:t>
            </a:r>
            <a:r>
              <a:rPr lang="en-US" sz="1100" dirty="0">
                <a:solidFill>
                  <a:srgbClr val="000000"/>
                </a:solidFill>
                <a:latin typeface="Georgia Pro"/>
              </a:rPr>
              <a:t> </a:t>
            </a:r>
            <a:r>
              <a:rPr lang="en-US" sz="1100" dirty="0" err="1">
                <a:solidFill>
                  <a:srgbClr val="000000"/>
                </a:solidFill>
                <a:latin typeface="Georgia Pro"/>
              </a:rPr>
              <a:t>viaje</a:t>
            </a:r>
            <a:r>
              <a:rPr lang="en-US" sz="1100" dirty="0">
                <a:solidFill>
                  <a:srgbClr val="000000"/>
                </a:solidFill>
                <a:latin typeface="Georgia Pro"/>
              </a:rPr>
              <a:t>.</a:t>
            </a:r>
          </a:p>
          <a:p>
            <a:pPr algn="just"/>
            <a:endParaRPr lang="en-US" sz="1100" dirty="0">
              <a:solidFill>
                <a:srgbClr val="000000"/>
              </a:solidFill>
              <a:latin typeface="Georgia Pro"/>
            </a:endParaRPr>
          </a:p>
          <a:p>
            <a:pPr algn="just"/>
            <a:r>
              <a:rPr lang="en-US" sz="1100" dirty="0">
                <a:solidFill>
                  <a:srgbClr val="000000"/>
                </a:solidFill>
                <a:latin typeface="Georgia Pro"/>
              </a:rPr>
              <a:t>Al </a:t>
            </a:r>
            <a:r>
              <a:rPr lang="en-US" sz="1100" dirty="0" err="1">
                <a:solidFill>
                  <a:srgbClr val="000000"/>
                </a:solidFill>
                <a:latin typeface="Georgia Pro"/>
              </a:rPr>
              <a:t>desembalar</a:t>
            </a:r>
            <a:r>
              <a:rPr lang="en-US" sz="1100" dirty="0">
                <a:solidFill>
                  <a:srgbClr val="000000"/>
                </a:solidFill>
                <a:latin typeface="Georgia Pro"/>
              </a:rPr>
              <a:t>, </a:t>
            </a:r>
            <a:r>
              <a:rPr lang="en-US" sz="1100" dirty="0" err="1">
                <a:solidFill>
                  <a:srgbClr val="000000"/>
                </a:solidFill>
                <a:latin typeface="Georgia Pro"/>
              </a:rPr>
              <a:t>permíteles</a:t>
            </a:r>
            <a:r>
              <a:rPr lang="en-US" sz="1100" dirty="0">
                <a:solidFill>
                  <a:srgbClr val="000000"/>
                </a:solidFill>
                <a:latin typeface="Georgia Pro"/>
              </a:rPr>
              <a:t> que </a:t>
            </a:r>
            <a:r>
              <a:rPr lang="en-US" sz="1100" dirty="0" err="1">
                <a:solidFill>
                  <a:srgbClr val="000000"/>
                </a:solidFill>
                <a:latin typeface="Georgia Pro"/>
              </a:rPr>
              <a:t>desempaqueten</a:t>
            </a:r>
            <a:r>
              <a:rPr lang="en-US" sz="1100" dirty="0">
                <a:solidFill>
                  <a:srgbClr val="000000"/>
                </a:solidFill>
                <a:latin typeface="Georgia Pro"/>
              </a:rPr>
              <a:t> </a:t>
            </a:r>
            <a:r>
              <a:rPr lang="en-US" sz="1100" dirty="0" err="1">
                <a:solidFill>
                  <a:srgbClr val="000000"/>
                </a:solidFill>
                <a:latin typeface="Georgia Pro"/>
              </a:rPr>
              <a:t>entonces</a:t>
            </a:r>
            <a:r>
              <a:rPr lang="en-US" sz="1100" dirty="0">
                <a:solidFill>
                  <a:srgbClr val="000000"/>
                </a:solidFill>
                <a:latin typeface="Georgia Pro"/>
              </a:rPr>
              <a:t> sus </a:t>
            </a:r>
            <a:r>
              <a:rPr lang="en-US" sz="1100" dirty="0" err="1">
                <a:solidFill>
                  <a:srgbClr val="000000"/>
                </a:solidFill>
                <a:latin typeface="Georgia Pro"/>
              </a:rPr>
              <a:t>tesoros</a:t>
            </a:r>
            <a:r>
              <a:rPr lang="en-US" sz="1100" dirty="0">
                <a:solidFill>
                  <a:srgbClr val="000000"/>
                </a:solidFill>
                <a:latin typeface="Georgia Pro"/>
              </a:rPr>
              <a:t>, y </a:t>
            </a:r>
            <a:r>
              <a:rPr lang="en-US" sz="1100" dirty="0" err="1">
                <a:solidFill>
                  <a:srgbClr val="000000"/>
                </a:solidFill>
                <a:latin typeface="Georgia Pro"/>
              </a:rPr>
              <a:t>haz</a:t>
            </a:r>
            <a:r>
              <a:rPr lang="en-US" sz="1100" dirty="0">
                <a:solidFill>
                  <a:srgbClr val="000000"/>
                </a:solidFill>
                <a:latin typeface="Georgia Pro"/>
              </a:rPr>
              <a:t> que </a:t>
            </a:r>
            <a:r>
              <a:rPr lang="en-US" sz="1100" dirty="0" err="1">
                <a:solidFill>
                  <a:srgbClr val="000000"/>
                </a:solidFill>
                <a:latin typeface="Georgia Pro"/>
              </a:rPr>
              <a:t>jueguen</a:t>
            </a:r>
            <a:r>
              <a:rPr lang="en-US" sz="1100" dirty="0">
                <a:solidFill>
                  <a:srgbClr val="000000"/>
                </a:solidFill>
                <a:latin typeface="Georgia Pro"/>
              </a:rPr>
              <a:t> con las </a:t>
            </a:r>
            <a:r>
              <a:rPr lang="en-US" sz="1100" dirty="0" err="1">
                <a:solidFill>
                  <a:srgbClr val="000000"/>
                </a:solidFill>
                <a:latin typeface="Georgia Pro"/>
              </a:rPr>
              <a:t>cajas</a:t>
            </a:r>
            <a:r>
              <a:rPr lang="en-US" sz="1100" dirty="0">
                <a:solidFill>
                  <a:srgbClr val="000000"/>
                </a:solidFill>
                <a:latin typeface="Georgia Pro"/>
              </a:rPr>
              <a:t> </a:t>
            </a:r>
            <a:r>
              <a:rPr lang="en-US" sz="1100" dirty="0" err="1">
                <a:solidFill>
                  <a:srgbClr val="000000"/>
                </a:solidFill>
                <a:latin typeface="Georgia Pro"/>
              </a:rPr>
              <a:t>mientras</a:t>
            </a:r>
            <a:r>
              <a:rPr lang="en-US" sz="1100" dirty="0">
                <a:solidFill>
                  <a:srgbClr val="000000"/>
                </a:solidFill>
                <a:latin typeface="Georgia Pro"/>
              </a:rPr>
              <a:t> </a:t>
            </a:r>
            <a:r>
              <a:rPr lang="en-US" sz="1100" dirty="0" err="1">
                <a:solidFill>
                  <a:srgbClr val="000000"/>
                </a:solidFill>
                <a:latin typeface="Georgia Pro"/>
              </a:rPr>
              <a:t>tú</a:t>
            </a:r>
            <a:r>
              <a:rPr lang="en-US" sz="1100" dirty="0">
                <a:solidFill>
                  <a:srgbClr val="000000"/>
                </a:solidFill>
                <a:latin typeface="Georgia Pro"/>
              </a:rPr>
              <a:t> </a:t>
            </a:r>
            <a:r>
              <a:rPr lang="en-US" sz="1100" dirty="0" err="1">
                <a:solidFill>
                  <a:srgbClr val="000000"/>
                </a:solidFill>
                <a:latin typeface="Georgia Pro"/>
              </a:rPr>
              <a:t>desembalas</a:t>
            </a:r>
            <a:r>
              <a:rPr lang="en-US" sz="1100" dirty="0">
                <a:solidFill>
                  <a:srgbClr val="000000"/>
                </a:solidFill>
                <a:latin typeface="Georgia Pro"/>
              </a:rPr>
              <a:t>.</a:t>
            </a:r>
          </a:p>
          <a:p>
            <a:pPr algn="just"/>
            <a:endParaRPr lang="en-US" sz="1100" dirty="0">
              <a:solidFill>
                <a:srgbClr val="000000"/>
              </a:solidFill>
              <a:latin typeface="Georgia Pro"/>
            </a:endParaRPr>
          </a:p>
          <a:p>
            <a:pPr algn="just"/>
            <a:r>
              <a:rPr lang="en-US" sz="1100" dirty="0" err="1">
                <a:solidFill>
                  <a:srgbClr val="000000"/>
                </a:solidFill>
                <a:latin typeface="Georgia Pro"/>
              </a:rPr>
              <a:t>Empieza</a:t>
            </a:r>
            <a:r>
              <a:rPr lang="en-US" sz="1100" dirty="0">
                <a:solidFill>
                  <a:srgbClr val="000000"/>
                </a:solidFill>
                <a:latin typeface="Georgia Pro"/>
              </a:rPr>
              <a:t> un </a:t>
            </a:r>
            <a:r>
              <a:rPr lang="en-US" sz="1100" dirty="0" err="1">
                <a:solidFill>
                  <a:srgbClr val="000000"/>
                </a:solidFill>
                <a:latin typeface="Georgia Pro"/>
              </a:rPr>
              <a:t>álbum</a:t>
            </a:r>
            <a:r>
              <a:rPr lang="en-US" sz="1100" dirty="0">
                <a:solidFill>
                  <a:srgbClr val="000000"/>
                </a:solidFill>
                <a:latin typeface="Georgia Pro"/>
              </a:rPr>
              <a:t> de </a:t>
            </a:r>
            <a:r>
              <a:rPr lang="en-US" sz="1100" dirty="0" err="1">
                <a:solidFill>
                  <a:srgbClr val="000000"/>
                </a:solidFill>
                <a:latin typeface="Georgia Pro"/>
              </a:rPr>
              <a:t>recortes</a:t>
            </a:r>
            <a:r>
              <a:rPr lang="en-US" sz="1100" dirty="0">
                <a:solidFill>
                  <a:srgbClr val="000000"/>
                </a:solidFill>
                <a:latin typeface="Georgia Pro"/>
              </a:rPr>
              <a:t> para </a:t>
            </a:r>
            <a:r>
              <a:rPr lang="en-US" sz="1100" dirty="0" err="1">
                <a:solidFill>
                  <a:srgbClr val="000000"/>
                </a:solidFill>
                <a:latin typeface="Georgia Pro"/>
              </a:rPr>
              <a:t>su</a:t>
            </a:r>
            <a:r>
              <a:rPr lang="en-US" sz="1100" dirty="0">
                <a:solidFill>
                  <a:srgbClr val="000000"/>
                </a:solidFill>
                <a:latin typeface="Georgia Pro"/>
              </a:rPr>
              <a:t> nuevo </a:t>
            </a:r>
            <a:r>
              <a:rPr lang="en-US" sz="1100" dirty="0" err="1">
                <a:solidFill>
                  <a:srgbClr val="000000"/>
                </a:solidFill>
                <a:latin typeface="Georgia Pro"/>
              </a:rPr>
              <a:t>hogar</a:t>
            </a:r>
            <a:r>
              <a:rPr lang="en-US" sz="1100" dirty="0">
                <a:solidFill>
                  <a:srgbClr val="000000"/>
                </a:solidFill>
                <a:latin typeface="Georgia Pro"/>
              </a:rPr>
              <a:t>, </a:t>
            </a:r>
            <a:r>
              <a:rPr lang="en-US" sz="1100" dirty="0" err="1">
                <a:solidFill>
                  <a:srgbClr val="000000"/>
                </a:solidFill>
                <a:latin typeface="Georgia Pro"/>
              </a:rPr>
              <a:t>incluyendo</a:t>
            </a:r>
            <a:r>
              <a:rPr lang="en-US" sz="1100" dirty="0">
                <a:solidFill>
                  <a:srgbClr val="000000"/>
                </a:solidFill>
                <a:latin typeface="Georgia Pro"/>
              </a:rPr>
              <a:t> un </a:t>
            </a:r>
            <a:r>
              <a:rPr lang="en-US" sz="1100" dirty="0" err="1">
                <a:solidFill>
                  <a:srgbClr val="000000"/>
                </a:solidFill>
                <a:latin typeface="Georgia Pro"/>
              </a:rPr>
              <a:t>diario</a:t>
            </a:r>
            <a:r>
              <a:rPr lang="en-US" sz="1100" dirty="0">
                <a:solidFill>
                  <a:srgbClr val="000000"/>
                </a:solidFill>
                <a:latin typeface="Georgia Pro"/>
              </a:rPr>
              <a:t> de Mi...</a:t>
            </a:r>
          </a:p>
          <a:p>
            <a:pPr algn="just"/>
            <a:endParaRPr lang="en-US" sz="1100" dirty="0">
              <a:solidFill>
                <a:srgbClr val="000000"/>
              </a:solidFill>
              <a:latin typeface="Georgia Pro"/>
            </a:endParaRPr>
          </a:p>
          <a:p>
            <a:pPr algn="just"/>
            <a:r>
              <a:rPr lang="en-US" sz="1100" dirty="0">
                <a:solidFill>
                  <a:srgbClr val="000000"/>
                </a:solidFill>
                <a:latin typeface="Georgia Pro"/>
              </a:rPr>
              <a:t>Visita </a:t>
            </a:r>
            <a:r>
              <a:rPr lang="en-US" sz="1100" dirty="0" err="1">
                <a:solidFill>
                  <a:srgbClr val="000000"/>
                </a:solidFill>
                <a:latin typeface="Georgia Pro"/>
              </a:rPr>
              <a:t>su</a:t>
            </a:r>
            <a:r>
              <a:rPr lang="en-US" sz="1100" dirty="0">
                <a:solidFill>
                  <a:srgbClr val="000000"/>
                </a:solidFill>
                <a:latin typeface="Georgia Pro"/>
              </a:rPr>
              <a:t> nuevo colegio, </a:t>
            </a:r>
            <a:r>
              <a:rPr lang="en-US" sz="1100" dirty="0" err="1">
                <a:solidFill>
                  <a:srgbClr val="000000"/>
                </a:solidFill>
                <a:latin typeface="Georgia Pro"/>
              </a:rPr>
              <a:t>parque</a:t>
            </a:r>
            <a:r>
              <a:rPr lang="en-US" sz="1100" dirty="0">
                <a:solidFill>
                  <a:srgbClr val="000000"/>
                </a:solidFill>
                <a:latin typeface="Georgia Pro"/>
              </a:rPr>
              <a:t>, </a:t>
            </a:r>
            <a:r>
              <a:rPr lang="en-US" sz="1100" dirty="0" err="1">
                <a:solidFill>
                  <a:srgbClr val="000000"/>
                </a:solidFill>
                <a:latin typeface="Georgia Pro"/>
              </a:rPr>
              <a:t>iglesia</a:t>
            </a:r>
            <a:r>
              <a:rPr lang="en-US" sz="1100" dirty="0">
                <a:solidFill>
                  <a:srgbClr val="000000"/>
                </a:solidFill>
                <a:latin typeface="Georgia Pro"/>
              </a:rPr>
              <a:t>, etc. </a:t>
            </a:r>
            <a:r>
              <a:rPr lang="en-US" sz="1100" dirty="0" err="1">
                <a:solidFill>
                  <a:srgbClr val="000000"/>
                </a:solidFill>
                <a:latin typeface="Georgia Pro"/>
              </a:rPr>
              <a:t>Lleva</a:t>
            </a:r>
            <a:r>
              <a:rPr lang="en-US" sz="1100" dirty="0">
                <a:solidFill>
                  <a:srgbClr val="000000"/>
                </a:solidFill>
                <a:latin typeface="Georgia Pro"/>
              </a:rPr>
              <a:t> </a:t>
            </a:r>
            <a:r>
              <a:rPr lang="en-US" sz="1100" dirty="0" err="1">
                <a:solidFill>
                  <a:srgbClr val="000000"/>
                </a:solidFill>
                <a:latin typeface="Georgia Pro"/>
              </a:rPr>
              <a:t>una</a:t>
            </a:r>
            <a:r>
              <a:rPr lang="en-US" sz="1100" dirty="0">
                <a:solidFill>
                  <a:srgbClr val="000000"/>
                </a:solidFill>
                <a:latin typeface="Georgia Pro"/>
              </a:rPr>
              <a:t> </a:t>
            </a:r>
            <a:r>
              <a:rPr lang="en-US" sz="1100" dirty="0" err="1">
                <a:solidFill>
                  <a:srgbClr val="000000"/>
                </a:solidFill>
                <a:latin typeface="Georgia Pro"/>
              </a:rPr>
              <a:t>cámara</a:t>
            </a:r>
            <a:r>
              <a:rPr lang="en-US" sz="1100" dirty="0">
                <a:solidFill>
                  <a:srgbClr val="000000"/>
                </a:solidFill>
                <a:latin typeface="Georgia Pro"/>
              </a:rPr>
              <a:t> para </a:t>
            </a:r>
            <a:r>
              <a:rPr lang="en-US" sz="1100" dirty="0" err="1">
                <a:solidFill>
                  <a:srgbClr val="000000"/>
                </a:solidFill>
                <a:latin typeface="Georgia Pro"/>
              </a:rPr>
              <a:t>hacer</a:t>
            </a:r>
            <a:r>
              <a:rPr lang="en-US" sz="1100" dirty="0">
                <a:solidFill>
                  <a:srgbClr val="000000"/>
                </a:solidFill>
                <a:latin typeface="Georgia Pro"/>
              </a:rPr>
              <a:t> </a:t>
            </a:r>
            <a:r>
              <a:rPr lang="en-US" sz="1100" dirty="0" err="1">
                <a:solidFill>
                  <a:srgbClr val="000000"/>
                </a:solidFill>
                <a:latin typeface="Georgia Pro"/>
              </a:rPr>
              <a:t>fotos</a:t>
            </a:r>
            <a:r>
              <a:rPr lang="en-US" sz="1100" dirty="0">
                <a:solidFill>
                  <a:srgbClr val="000000"/>
                </a:solidFill>
                <a:latin typeface="Georgia Pro"/>
              </a:rPr>
              <a:t> para </a:t>
            </a:r>
            <a:r>
              <a:rPr lang="en-US" sz="1100" dirty="0" err="1">
                <a:solidFill>
                  <a:srgbClr val="000000"/>
                </a:solidFill>
                <a:latin typeface="Georgia Pro"/>
              </a:rPr>
              <a:t>el</a:t>
            </a:r>
            <a:r>
              <a:rPr lang="en-US" sz="1100" dirty="0">
                <a:solidFill>
                  <a:srgbClr val="000000"/>
                </a:solidFill>
                <a:latin typeface="Georgia Pro"/>
              </a:rPr>
              <a:t> </a:t>
            </a:r>
            <a:r>
              <a:rPr lang="en-US" sz="1100" dirty="0" err="1">
                <a:solidFill>
                  <a:srgbClr val="000000"/>
                </a:solidFill>
                <a:latin typeface="Georgia Pro"/>
              </a:rPr>
              <a:t>álbum</a:t>
            </a:r>
            <a:r>
              <a:rPr lang="en-US" sz="1100" dirty="0">
                <a:solidFill>
                  <a:srgbClr val="000000"/>
                </a:solidFill>
                <a:latin typeface="Georgia Pro"/>
              </a:rPr>
              <a:t> de </a:t>
            </a:r>
            <a:r>
              <a:rPr lang="en-US" sz="1100" dirty="0" err="1">
                <a:solidFill>
                  <a:srgbClr val="000000"/>
                </a:solidFill>
                <a:latin typeface="Georgia Pro"/>
              </a:rPr>
              <a:t>recortes</a:t>
            </a:r>
            <a:r>
              <a:rPr lang="en-US" sz="1100" dirty="0">
                <a:solidFill>
                  <a:srgbClr val="000000"/>
                </a:solidFill>
                <a:latin typeface="Georgia Pro"/>
              </a:rPr>
              <a:t>.</a:t>
            </a:r>
          </a:p>
          <a:p>
            <a:pPr algn="just"/>
            <a:endParaRPr lang="en-US" sz="1100" dirty="0">
              <a:solidFill>
                <a:srgbClr val="000000"/>
              </a:solidFill>
              <a:latin typeface="Georgia Pro"/>
            </a:endParaRPr>
          </a:p>
          <a:p>
            <a:pPr algn="just"/>
            <a:r>
              <a:rPr lang="en-US" sz="1100" dirty="0" err="1">
                <a:solidFill>
                  <a:srgbClr val="000000"/>
                </a:solidFill>
                <a:latin typeface="Georgia Pro"/>
              </a:rPr>
              <a:t>Ayuda</a:t>
            </a:r>
            <a:r>
              <a:rPr lang="en-US" sz="1100" dirty="0">
                <a:solidFill>
                  <a:srgbClr val="000000"/>
                </a:solidFill>
                <a:latin typeface="Georgia Pro"/>
              </a:rPr>
              <a:t> a </a:t>
            </a:r>
            <a:r>
              <a:rPr lang="en-US" sz="1100" dirty="0" err="1">
                <a:solidFill>
                  <a:srgbClr val="000000"/>
                </a:solidFill>
                <a:latin typeface="Georgia Pro"/>
              </a:rPr>
              <a:t>tus</a:t>
            </a:r>
            <a:r>
              <a:rPr lang="en-US" sz="1100" dirty="0">
                <a:solidFill>
                  <a:srgbClr val="000000"/>
                </a:solidFill>
                <a:latin typeface="Georgia Pro"/>
              </a:rPr>
              <a:t> </a:t>
            </a:r>
            <a:r>
              <a:rPr lang="en-US" sz="1100" dirty="0" err="1">
                <a:solidFill>
                  <a:srgbClr val="000000"/>
                </a:solidFill>
                <a:latin typeface="Georgia Pro"/>
              </a:rPr>
              <a:t>hijos</a:t>
            </a:r>
            <a:r>
              <a:rPr lang="en-US" sz="1100" dirty="0">
                <a:solidFill>
                  <a:srgbClr val="000000"/>
                </a:solidFill>
                <a:latin typeface="Georgia Pro"/>
              </a:rPr>
              <a:t> a </a:t>
            </a:r>
            <a:r>
              <a:rPr lang="en-US" sz="1100" dirty="0" err="1">
                <a:solidFill>
                  <a:srgbClr val="000000"/>
                </a:solidFill>
                <a:latin typeface="Georgia Pro"/>
              </a:rPr>
              <a:t>invitar</a:t>
            </a:r>
            <a:r>
              <a:rPr lang="en-US" sz="1100" dirty="0">
                <a:solidFill>
                  <a:srgbClr val="000000"/>
                </a:solidFill>
                <a:latin typeface="Georgia Pro"/>
              </a:rPr>
              <a:t> a </a:t>
            </a:r>
            <a:r>
              <a:rPr lang="en-US" sz="1100" dirty="0" err="1">
                <a:solidFill>
                  <a:srgbClr val="000000"/>
                </a:solidFill>
                <a:latin typeface="Georgia Pro"/>
              </a:rPr>
              <a:t>nuevos</a:t>
            </a:r>
            <a:r>
              <a:rPr lang="en-US" sz="1100" dirty="0">
                <a:solidFill>
                  <a:srgbClr val="000000"/>
                </a:solidFill>
                <a:latin typeface="Georgia Pro"/>
              </a:rPr>
              <a:t> amigos a casa.</a:t>
            </a:r>
          </a:p>
          <a:p>
            <a:pPr algn="just"/>
            <a:endParaRPr lang="en-US" sz="1100" dirty="0">
              <a:solidFill>
                <a:srgbClr val="000000"/>
              </a:solidFill>
              <a:latin typeface="Georgia Pro"/>
            </a:endParaRPr>
          </a:p>
          <a:p>
            <a:pPr algn="just"/>
            <a:r>
              <a:rPr lang="en-US" sz="1100" dirty="0">
                <a:solidFill>
                  <a:srgbClr val="000000"/>
                </a:solidFill>
                <a:latin typeface="Georgia Pro"/>
              </a:rPr>
              <a:t>Deja que </a:t>
            </a:r>
            <a:r>
              <a:rPr lang="en-US" sz="1100" dirty="0" err="1">
                <a:solidFill>
                  <a:srgbClr val="000000"/>
                </a:solidFill>
                <a:latin typeface="Georgia Pro"/>
              </a:rPr>
              <a:t>elijan</a:t>
            </a:r>
            <a:r>
              <a:rPr lang="en-US" sz="1100" dirty="0">
                <a:solidFill>
                  <a:srgbClr val="000000"/>
                </a:solidFill>
                <a:latin typeface="Georgia Pro"/>
              </a:rPr>
              <a:t> un nuevo </a:t>
            </a:r>
            <a:r>
              <a:rPr lang="en-US" sz="1100" dirty="0" err="1">
                <a:solidFill>
                  <a:srgbClr val="000000"/>
                </a:solidFill>
                <a:latin typeface="Georgia Pro"/>
              </a:rPr>
              <a:t>restaurante</a:t>
            </a:r>
            <a:r>
              <a:rPr lang="en-US" sz="1100" dirty="0">
                <a:solidFill>
                  <a:srgbClr val="000000"/>
                </a:solidFill>
                <a:latin typeface="Georgia Pro"/>
              </a:rPr>
              <a:t> </a:t>
            </a:r>
            <a:r>
              <a:rPr lang="en-US" sz="1100" dirty="0" err="1">
                <a:solidFill>
                  <a:srgbClr val="000000"/>
                </a:solidFill>
                <a:latin typeface="Georgia Pro"/>
              </a:rPr>
              <a:t>favorito</a:t>
            </a:r>
            <a:r>
              <a:rPr lang="en-US" sz="1100" dirty="0">
                <a:solidFill>
                  <a:srgbClr val="000000"/>
                </a:solidFill>
                <a:latin typeface="Georgia Pro"/>
              </a:rPr>
              <a:t>. </a:t>
            </a:r>
            <a:r>
              <a:rPr lang="en-US" sz="1100" dirty="0" err="1">
                <a:solidFill>
                  <a:srgbClr val="000000"/>
                </a:solidFill>
                <a:latin typeface="Georgia Pro"/>
              </a:rPr>
              <a:t>Esto</a:t>
            </a:r>
            <a:r>
              <a:rPr lang="en-US" sz="1100" dirty="0">
                <a:solidFill>
                  <a:srgbClr val="000000"/>
                </a:solidFill>
                <a:latin typeface="Georgia Pro"/>
              </a:rPr>
              <a:t> les </a:t>
            </a:r>
            <a:r>
              <a:rPr lang="en-US" sz="1100" dirty="0" err="1">
                <a:solidFill>
                  <a:srgbClr val="000000"/>
                </a:solidFill>
                <a:latin typeface="Georgia Pro"/>
              </a:rPr>
              <a:t>ayudará</a:t>
            </a:r>
            <a:r>
              <a:rPr lang="en-US" sz="1100" dirty="0">
                <a:solidFill>
                  <a:srgbClr val="000000"/>
                </a:solidFill>
                <a:latin typeface="Georgia Pro"/>
              </a:rPr>
              <a:t> a </a:t>
            </a:r>
            <a:r>
              <a:rPr lang="en-US" sz="1100" dirty="0" err="1">
                <a:solidFill>
                  <a:srgbClr val="000000"/>
                </a:solidFill>
                <a:latin typeface="Georgia Pro"/>
              </a:rPr>
              <a:t>sentir</a:t>
            </a:r>
            <a:r>
              <a:rPr lang="en-US" sz="1100" dirty="0">
                <a:solidFill>
                  <a:srgbClr val="000000"/>
                </a:solidFill>
                <a:latin typeface="Georgia Pro"/>
              </a:rPr>
              <a:t> que </a:t>
            </a:r>
            <a:r>
              <a:rPr lang="en-US" sz="1100" dirty="0" err="1">
                <a:solidFill>
                  <a:srgbClr val="000000"/>
                </a:solidFill>
                <a:latin typeface="Georgia Pro"/>
              </a:rPr>
              <a:t>controlan</a:t>
            </a:r>
            <a:r>
              <a:rPr lang="en-US" sz="1100" dirty="0">
                <a:solidFill>
                  <a:srgbClr val="000000"/>
                </a:solidFill>
                <a:latin typeface="Georgia Pro"/>
              </a:rPr>
              <a:t> </a:t>
            </a:r>
            <a:r>
              <a:rPr lang="en-US" sz="1100" dirty="0" err="1">
                <a:solidFill>
                  <a:srgbClr val="000000"/>
                </a:solidFill>
                <a:latin typeface="Georgia Pro"/>
              </a:rPr>
              <a:t>su</a:t>
            </a:r>
            <a:r>
              <a:rPr lang="en-US" sz="1100" dirty="0">
                <a:solidFill>
                  <a:srgbClr val="000000"/>
                </a:solidFill>
                <a:latin typeface="Georgia Pro"/>
              </a:rPr>
              <a:t> nuevo </a:t>
            </a:r>
            <a:r>
              <a:rPr lang="en-US" sz="1100" dirty="0" err="1">
                <a:solidFill>
                  <a:srgbClr val="000000"/>
                </a:solidFill>
                <a:latin typeface="Georgia Pro"/>
              </a:rPr>
              <a:t>mundo</a:t>
            </a:r>
            <a:r>
              <a:rPr lang="en-US" sz="1100" dirty="0">
                <a:solidFill>
                  <a:srgbClr val="000000"/>
                </a:solidFill>
                <a:latin typeface="Georgia Pro"/>
              </a:rPr>
              <a:t>.</a:t>
            </a:r>
          </a:p>
          <a:p>
            <a:pPr algn="just"/>
            <a:endParaRPr lang="en-US" sz="1100" dirty="0">
              <a:solidFill>
                <a:srgbClr val="000000"/>
              </a:solidFill>
              <a:latin typeface="Georgia Pro"/>
            </a:endParaRPr>
          </a:p>
          <a:p>
            <a:pPr algn="just"/>
            <a:r>
              <a:rPr lang="en-US" sz="1100" dirty="0" err="1">
                <a:solidFill>
                  <a:srgbClr val="000000"/>
                </a:solidFill>
                <a:latin typeface="Georgia Pro"/>
              </a:rPr>
              <a:t>Anímales</a:t>
            </a:r>
            <a:r>
              <a:rPr lang="en-US" sz="1100" dirty="0">
                <a:solidFill>
                  <a:srgbClr val="000000"/>
                </a:solidFill>
                <a:latin typeface="Georgia Pro"/>
              </a:rPr>
              <a:t> a </a:t>
            </a:r>
            <a:r>
              <a:rPr lang="en-US" sz="1100" dirty="0" err="1">
                <a:solidFill>
                  <a:srgbClr val="000000"/>
                </a:solidFill>
                <a:latin typeface="Georgia Pro"/>
              </a:rPr>
              <a:t>enviar</a:t>
            </a:r>
            <a:r>
              <a:rPr lang="en-US" sz="1100" dirty="0">
                <a:solidFill>
                  <a:srgbClr val="000000"/>
                </a:solidFill>
                <a:latin typeface="Georgia Pro"/>
              </a:rPr>
              <a:t> cartas </a:t>
            </a:r>
            <a:r>
              <a:rPr lang="en-US" sz="1100" dirty="0" err="1">
                <a:solidFill>
                  <a:srgbClr val="000000"/>
                </a:solidFill>
                <a:latin typeface="Georgia Pro"/>
              </a:rPr>
              <a:t>sobre</a:t>
            </a:r>
            <a:r>
              <a:rPr lang="en-US" sz="1100" dirty="0">
                <a:solidFill>
                  <a:srgbClr val="000000"/>
                </a:solidFill>
                <a:latin typeface="Georgia Pro"/>
              </a:rPr>
              <a:t> </a:t>
            </a:r>
            <a:r>
              <a:rPr lang="en-US" sz="1100" dirty="0" err="1">
                <a:solidFill>
                  <a:srgbClr val="000000"/>
                </a:solidFill>
                <a:latin typeface="Georgia Pro"/>
              </a:rPr>
              <a:t>su</a:t>
            </a:r>
            <a:r>
              <a:rPr lang="en-US" sz="1100" dirty="0">
                <a:solidFill>
                  <a:srgbClr val="000000"/>
                </a:solidFill>
                <a:latin typeface="Georgia Pro"/>
              </a:rPr>
              <a:t> nuevo </a:t>
            </a:r>
            <a:r>
              <a:rPr lang="en-US" sz="1100" dirty="0" err="1">
                <a:solidFill>
                  <a:srgbClr val="000000"/>
                </a:solidFill>
                <a:latin typeface="Georgia Pro"/>
              </a:rPr>
              <a:t>hogar</a:t>
            </a:r>
            <a:r>
              <a:rPr lang="en-US" sz="1100" dirty="0">
                <a:solidFill>
                  <a:srgbClr val="000000"/>
                </a:solidFill>
                <a:latin typeface="Georgia Pro"/>
              </a:rPr>
              <a:t> a sus amigos.</a:t>
            </a:r>
          </a:p>
          <a:p>
            <a:pPr algn="just"/>
            <a:endParaRPr lang="en-US" sz="1100" dirty="0">
              <a:solidFill>
                <a:srgbClr val="000000"/>
              </a:solidFill>
              <a:latin typeface="Georgia Pro"/>
            </a:endParaRPr>
          </a:p>
          <a:p>
            <a:pPr algn="just"/>
            <a:r>
              <a:rPr lang="en-US" sz="1100" dirty="0" err="1">
                <a:solidFill>
                  <a:srgbClr val="000000"/>
                </a:solidFill>
                <a:latin typeface="Georgia Pro"/>
              </a:rPr>
              <a:t>Involucra</a:t>
            </a:r>
            <a:r>
              <a:rPr lang="en-US" sz="1100" dirty="0">
                <a:solidFill>
                  <a:srgbClr val="000000"/>
                </a:solidFill>
                <a:latin typeface="Georgia Pro"/>
              </a:rPr>
              <a:t> a </a:t>
            </a:r>
            <a:r>
              <a:rPr lang="en-US" sz="1100" dirty="0" err="1">
                <a:solidFill>
                  <a:srgbClr val="000000"/>
                </a:solidFill>
                <a:latin typeface="Georgia Pro"/>
              </a:rPr>
              <a:t>tus</a:t>
            </a:r>
            <a:r>
              <a:rPr lang="en-US" sz="1100" dirty="0">
                <a:solidFill>
                  <a:srgbClr val="000000"/>
                </a:solidFill>
                <a:latin typeface="Georgia Pro"/>
              </a:rPr>
              <a:t> </a:t>
            </a:r>
            <a:r>
              <a:rPr lang="en-US" sz="1100" dirty="0" err="1">
                <a:solidFill>
                  <a:srgbClr val="000000"/>
                </a:solidFill>
                <a:latin typeface="Georgia Pro"/>
              </a:rPr>
              <a:t>hijos</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grupos</a:t>
            </a:r>
            <a:r>
              <a:rPr lang="en-US" sz="1100" dirty="0">
                <a:solidFill>
                  <a:srgbClr val="000000"/>
                </a:solidFill>
                <a:latin typeface="Georgia Pro"/>
              </a:rPr>
              <a:t>, </a:t>
            </a:r>
            <a:r>
              <a:rPr lang="en-US" sz="1100" dirty="0" err="1">
                <a:solidFill>
                  <a:srgbClr val="000000"/>
                </a:solidFill>
                <a:latin typeface="Georgia Pro"/>
              </a:rPr>
              <a:t>deportes</a:t>
            </a:r>
            <a:r>
              <a:rPr lang="en-US" sz="1100" dirty="0">
                <a:solidFill>
                  <a:srgbClr val="000000"/>
                </a:solidFill>
                <a:latin typeface="Georgia Pro"/>
              </a:rPr>
              <a:t> y </a:t>
            </a:r>
            <a:r>
              <a:rPr lang="en-US" sz="1100" dirty="0" err="1">
                <a:solidFill>
                  <a:srgbClr val="000000"/>
                </a:solidFill>
                <a:latin typeface="Georgia Pro"/>
              </a:rPr>
              <a:t>actividades</a:t>
            </a:r>
            <a:r>
              <a:rPr lang="en-US" sz="1100" dirty="0">
                <a:solidFill>
                  <a:srgbClr val="000000"/>
                </a:solidFill>
                <a:latin typeface="Georgia Pro"/>
              </a:rPr>
              <a:t> </a:t>
            </a:r>
            <a:r>
              <a:rPr lang="en-US" sz="1100" dirty="0" err="1">
                <a:solidFill>
                  <a:srgbClr val="000000"/>
                </a:solidFill>
                <a:latin typeface="Georgia Pro"/>
              </a:rPr>
              <a:t>como</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las que </a:t>
            </a:r>
            <a:r>
              <a:rPr lang="en-US" sz="1100" dirty="0" err="1">
                <a:solidFill>
                  <a:srgbClr val="000000"/>
                </a:solidFill>
                <a:latin typeface="Georgia Pro"/>
              </a:rPr>
              <a:t>solían</a:t>
            </a:r>
            <a:r>
              <a:rPr lang="en-US" sz="1100" dirty="0">
                <a:solidFill>
                  <a:srgbClr val="000000"/>
                </a:solidFill>
                <a:latin typeface="Georgia Pro"/>
              </a:rPr>
              <a:t> </a:t>
            </a:r>
            <a:r>
              <a:rPr lang="en-US" sz="1100" dirty="0" err="1">
                <a:solidFill>
                  <a:srgbClr val="000000"/>
                </a:solidFill>
                <a:latin typeface="Georgia Pro"/>
              </a:rPr>
              <a:t>participar</a:t>
            </a:r>
            <a:r>
              <a:rPr lang="en-US" sz="1100" dirty="0">
                <a:solidFill>
                  <a:srgbClr val="000000"/>
                </a:solidFill>
                <a:latin typeface="Georgia Pro"/>
              </a:rPr>
              <a:t>.</a:t>
            </a:r>
          </a:p>
          <a:p>
            <a:pPr algn="just"/>
            <a:endParaRPr lang="en-US" sz="1100" dirty="0">
              <a:solidFill>
                <a:srgbClr val="000000"/>
              </a:solidFill>
              <a:latin typeface="Georgia Pro"/>
            </a:endParaRPr>
          </a:p>
          <a:p>
            <a:pPr algn="just"/>
            <a:r>
              <a:rPr lang="en-US" sz="1100" dirty="0" err="1">
                <a:solidFill>
                  <a:srgbClr val="000000"/>
                </a:solidFill>
                <a:latin typeface="Georgia Pro"/>
              </a:rPr>
              <a:t>Recuerda</a:t>
            </a:r>
            <a:r>
              <a:rPr lang="en-US" sz="1100" dirty="0">
                <a:solidFill>
                  <a:srgbClr val="000000"/>
                </a:solidFill>
                <a:latin typeface="Georgia Pro"/>
              </a:rPr>
              <a:t> que, </a:t>
            </a:r>
            <a:r>
              <a:rPr lang="en-US" sz="1100" dirty="0" err="1">
                <a:solidFill>
                  <a:srgbClr val="000000"/>
                </a:solidFill>
                <a:latin typeface="Georgia Pro"/>
              </a:rPr>
              <a:t>aunque</a:t>
            </a:r>
            <a:r>
              <a:rPr lang="en-US" sz="1100" dirty="0">
                <a:solidFill>
                  <a:srgbClr val="000000"/>
                </a:solidFill>
                <a:latin typeface="Georgia Pro"/>
              </a:rPr>
              <a:t> </a:t>
            </a:r>
            <a:r>
              <a:rPr lang="en-US" sz="1100" dirty="0" err="1">
                <a:solidFill>
                  <a:srgbClr val="000000"/>
                </a:solidFill>
                <a:latin typeface="Georgia Pro"/>
              </a:rPr>
              <a:t>sólo</a:t>
            </a:r>
            <a:r>
              <a:rPr lang="en-US" sz="1100" dirty="0">
                <a:solidFill>
                  <a:srgbClr val="000000"/>
                </a:solidFill>
                <a:latin typeface="Georgia Pro"/>
              </a:rPr>
              <a:t> </a:t>
            </a:r>
            <a:r>
              <a:rPr lang="en-US" sz="1100" dirty="0" err="1">
                <a:solidFill>
                  <a:srgbClr val="000000"/>
                </a:solidFill>
                <a:latin typeface="Georgia Pro"/>
              </a:rPr>
              <a:t>hayas</a:t>
            </a:r>
            <a:r>
              <a:rPr lang="en-US" sz="1100" dirty="0">
                <a:solidFill>
                  <a:srgbClr val="000000"/>
                </a:solidFill>
                <a:latin typeface="Georgia Pro"/>
              </a:rPr>
              <a:t> </a:t>
            </a:r>
            <a:r>
              <a:rPr lang="en-US" sz="1100" dirty="0" err="1">
                <a:solidFill>
                  <a:srgbClr val="000000"/>
                </a:solidFill>
                <a:latin typeface="Georgia Pro"/>
              </a:rPr>
              <a:t>vivido</a:t>
            </a:r>
            <a:r>
              <a:rPr lang="en-US" sz="1100" dirty="0">
                <a:solidFill>
                  <a:srgbClr val="000000"/>
                </a:solidFill>
                <a:latin typeface="Georgia Pro"/>
              </a:rPr>
              <a:t> </a:t>
            </a:r>
            <a:r>
              <a:rPr lang="en-US" sz="1100" dirty="0" err="1">
                <a:solidFill>
                  <a:srgbClr val="000000"/>
                </a:solidFill>
                <a:latin typeface="Georgia Pro"/>
              </a:rPr>
              <a:t>unos</a:t>
            </a:r>
            <a:r>
              <a:rPr lang="en-US" sz="1100" dirty="0">
                <a:solidFill>
                  <a:srgbClr val="000000"/>
                </a:solidFill>
                <a:latin typeface="Georgia Pro"/>
              </a:rPr>
              <a:t> </a:t>
            </a:r>
            <a:r>
              <a:rPr lang="en-US" sz="1100" dirty="0" err="1">
                <a:solidFill>
                  <a:srgbClr val="000000"/>
                </a:solidFill>
                <a:latin typeface="Georgia Pro"/>
              </a:rPr>
              <a:t>años</a:t>
            </a:r>
            <a:r>
              <a:rPr lang="en-US" sz="1100" dirty="0">
                <a:solidFill>
                  <a:srgbClr val="000000"/>
                </a:solidFill>
                <a:latin typeface="Georgia Pro"/>
              </a:rPr>
              <a:t> </a:t>
            </a:r>
            <a:r>
              <a:rPr lang="en-US" sz="1100" dirty="0" err="1">
                <a:solidFill>
                  <a:srgbClr val="000000"/>
                </a:solidFill>
                <a:latin typeface="Georgia Pro"/>
              </a:rPr>
              <a:t>en</a:t>
            </a:r>
            <a:r>
              <a:rPr lang="en-US" sz="1100" dirty="0">
                <a:solidFill>
                  <a:srgbClr val="000000"/>
                </a:solidFill>
                <a:latin typeface="Georgia Pro"/>
              </a:rPr>
              <a:t> </a:t>
            </a:r>
            <a:r>
              <a:rPr lang="en-US" sz="1100" dirty="0" err="1">
                <a:solidFill>
                  <a:srgbClr val="000000"/>
                </a:solidFill>
                <a:latin typeface="Georgia Pro"/>
              </a:rPr>
              <a:t>tu</a:t>
            </a:r>
            <a:r>
              <a:rPr lang="en-US" sz="1100" dirty="0">
                <a:solidFill>
                  <a:srgbClr val="000000"/>
                </a:solidFill>
                <a:latin typeface="Georgia Pro"/>
              </a:rPr>
              <a:t> </a:t>
            </a:r>
            <a:r>
              <a:rPr lang="en-US" sz="1100" dirty="0" err="1">
                <a:solidFill>
                  <a:srgbClr val="000000"/>
                </a:solidFill>
                <a:latin typeface="Georgia Pro"/>
              </a:rPr>
              <a:t>antigua</a:t>
            </a:r>
            <a:r>
              <a:rPr lang="en-US" sz="1100" dirty="0">
                <a:solidFill>
                  <a:srgbClr val="000000"/>
                </a:solidFill>
                <a:latin typeface="Georgia Pro"/>
              </a:rPr>
              <a:t> casa, para un </a:t>
            </a:r>
            <a:r>
              <a:rPr lang="en-US" sz="1100" dirty="0" err="1">
                <a:solidFill>
                  <a:srgbClr val="000000"/>
                </a:solidFill>
                <a:latin typeface="Georgia Pro"/>
              </a:rPr>
              <a:t>niño</a:t>
            </a:r>
            <a:r>
              <a:rPr lang="en-US" sz="1100" dirty="0">
                <a:solidFill>
                  <a:srgbClr val="000000"/>
                </a:solidFill>
                <a:latin typeface="Georgia Pro"/>
              </a:rPr>
              <a:t> </a:t>
            </a:r>
            <a:r>
              <a:rPr lang="en-US" sz="1100" dirty="0" err="1">
                <a:solidFill>
                  <a:srgbClr val="000000"/>
                </a:solidFill>
                <a:latin typeface="Georgia Pro"/>
              </a:rPr>
              <a:t>pequeño</a:t>
            </a:r>
            <a:r>
              <a:rPr lang="en-US" sz="1100" dirty="0">
                <a:solidFill>
                  <a:srgbClr val="000000"/>
                </a:solidFill>
                <a:latin typeface="Georgia Pro"/>
              </a:rPr>
              <a:t> es </a:t>
            </a:r>
            <a:r>
              <a:rPr lang="en-US" sz="1100" dirty="0" err="1">
                <a:solidFill>
                  <a:srgbClr val="000000"/>
                </a:solidFill>
                <a:latin typeface="Georgia Pro"/>
              </a:rPr>
              <a:t>casi</a:t>
            </a:r>
            <a:r>
              <a:rPr lang="en-US" sz="1100" dirty="0">
                <a:solidFill>
                  <a:srgbClr val="000000"/>
                </a:solidFill>
                <a:latin typeface="Georgia Pro"/>
              </a:rPr>
              <a:t> </a:t>
            </a:r>
            <a:r>
              <a:rPr lang="en-US" sz="1100" dirty="0" err="1">
                <a:solidFill>
                  <a:srgbClr val="000000"/>
                </a:solidFill>
                <a:latin typeface="Georgia Pro"/>
              </a:rPr>
              <a:t>toda</a:t>
            </a:r>
            <a:r>
              <a:rPr lang="en-US" sz="1100" dirty="0">
                <a:solidFill>
                  <a:srgbClr val="000000"/>
                </a:solidFill>
                <a:latin typeface="Georgia Pro"/>
              </a:rPr>
              <a:t> </a:t>
            </a:r>
            <a:r>
              <a:rPr lang="en-US" sz="1100" dirty="0" err="1">
                <a:solidFill>
                  <a:srgbClr val="000000"/>
                </a:solidFill>
                <a:latin typeface="Georgia Pro"/>
              </a:rPr>
              <a:t>su</a:t>
            </a:r>
            <a:r>
              <a:rPr lang="en-US" sz="1100" dirty="0">
                <a:solidFill>
                  <a:srgbClr val="000000"/>
                </a:solidFill>
                <a:latin typeface="Georgia Pro"/>
              </a:rPr>
              <a:t> </a:t>
            </a:r>
            <a:r>
              <a:rPr lang="en-US" sz="1100" dirty="0" err="1">
                <a:solidFill>
                  <a:srgbClr val="000000"/>
                </a:solidFill>
                <a:latin typeface="Georgia Pro"/>
              </a:rPr>
              <a:t>vida</a:t>
            </a:r>
            <a:r>
              <a:rPr lang="en-US" sz="1100" dirty="0">
                <a:solidFill>
                  <a:srgbClr val="000000"/>
                </a:solidFill>
                <a:latin typeface="Georgia Pro"/>
              </a:rPr>
              <a:t>.</a:t>
            </a:r>
          </a:p>
        </p:txBody>
      </p:sp>
      <p:sp>
        <p:nvSpPr>
          <p:cNvPr id="9" name="TextBox 9"/>
          <p:cNvSpPr txBox="1"/>
          <p:nvPr/>
        </p:nvSpPr>
        <p:spPr>
          <a:xfrm>
            <a:off x="1073403" y="616756"/>
            <a:ext cx="5628823" cy="369909"/>
          </a:xfrm>
          <a:prstGeom prst="rect">
            <a:avLst/>
          </a:prstGeom>
        </p:spPr>
        <p:txBody>
          <a:bodyPr lIns="0" tIns="0" rIns="0" bIns="0" rtlCol="0" anchor="t">
            <a:spAutoFit/>
          </a:bodyPr>
          <a:lstStyle/>
          <a:p>
            <a:pPr algn="ctr">
              <a:lnSpc>
                <a:spcPts val="3134"/>
              </a:lnSpc>
            </a:pPr>
            <a:r>
              <a:rPr lang="en-US" sz="2400" dirty="0">
                <a:solidFill>
                  <a:srgbClr val="76C153"/>
                </a:solidFill>
                <a:latin typeface="Amatic SC Bold"/>
              </a:rPr>
              <a:t>CONSEJOS PARA AYUDAR A LOS NIÑOS EN UNA MUDANZA</a:t>
            </a:r>
          </a:p>
        </p:txBody>
      </p:sp>
      <p:sp>
        <p:nvSpPr>
          <p:cNvPr id="10" name="Freeform 10"/>
          <p:cNvSpPr/>
          <p:nvPr/>
        </p:nvSpPr>
        <p:spPr>
          <a:xfrm rot="4347355">
            <a:off x="110958" y="3346280"/>
            <a:ext cx="1744078" cy="391679"/>
          </a:xfrm>
          <a:custGeom>
            <a:avLst/>
            <a:gdLst/>
            <a:ahLst/>
            <a:cxnLst/>
            <a:rect l="l" t="t" r="r" b="b"/>
            <a:pathLst>
              <a:path w="1744078" h="391679">
                <a:moveTo>
                  <a:pt x="0" y="0"/>
                </a:moveTo>
                <a:lnTo>
                  <a:pt x="1744078" y="0"/>
                </a:lnTo>
                <a:lnTo>
                  <a:pt x="1744078" y="391678"/>
                </a:lnTo>
                <a:lnTo>
                  <a:pt x="0" y="391678"/>
                </a:lnTo>
                <a:lnTo>
                  <a:pt x="0" y="0"/>
                </a:lnTo>
                <a:close/>
              </a:path>
            </a:pathLst>
          </a:custGeom>
          <a:blipFill>
            <a:blip r:embed="rId4">
              <a:extLst>
                <a:ext uri="{96DAC541-7B7A-43D3-8B79-37D633B846F1}">
                  <asvg:svgBlip xmlns:asvg="http://schemas.microsoft.com/office/drawing/2016/SVG/main" r:embed="rId5"/>
                </a:ext>
              </a:extLst>
            </a:blip>
            <a:stretch>
              <a:fillRect t="-1147" b="-1147"/>
            </a:stretch>
          </a:blipFill>
        </p:spPr>
        <p:txBody>
          <a:bodyPr/>
          <a:lstStyle/>
          <a:p>
            <a:endParaRPr lang="en-US"/>
          </a:p>
        </p:txBody>
      </p:sp>
      <p:sp>
        <p:nvSpPr>
          <p:cNvPr id="11" name="Freeform 11"/>
          <p:cNvSpPr/>
          <p:nvPr/>
        </p:nvSpPr>
        <p:spPr>
          <a:xfrm rot="-1647758">
            <a:off x="161162" y="-236849"/>
            <a:ext cx="1448759" cy="975262"/>
          </a:xfrm>
          <a:custGeom>
            <a:avLst/>
            <a:gdLst/>
            <a:ahLst/>
            <a:cxnLst/>
            <a:rect l="l" t="t" r="r" b="b"/>
            <a:pathLst>
              <a:path w="1448759" h="975262">
                <a:moveTo>
                  <a:pt x="0" y="0"/>
                </a:moveTo>
                <a:lnTo>
                  <a:pt x="1448758" y="0"/>
                </a:lnTo>
                <a:lnTo>
                  <a:pt x="1448758" y="975262"/>
                </a:lnTo>
                <a:lnTo>
                  <a:pt x="0" y="975262"/>
                </a:lnTo>
                <a:lnTo>
                  <a:pt x="0" y="0"/>
                </a:lnTo>
                <a:close/>
              </a:path>
            </a:pathLst>
          </a:custGeom>
          <a:blipFill>
            <a:blip r:embed="rId6">
              <a:extLst>
                <a:ext uri="{96DAC541-7B7A-43D3-8B79-37D633B846F1}">
                  <asvg:svgBlip xmlns:asvg="http://schemas.microsoft.com/office/drawing/2016/SVG/main" r:embed="rId7"/>
                </a:ext>
              </a:extLst>
            </a:blip>
            <a:stretch>
              <a:fillRect l="-487" r="-487"/>
            </a:stretch>
          </a:blipFill>
        </p:spPr>
        <p:txBody>
          <a:bodyPr/>
          <a:lstStyle/>
          <a:p>
            <a:endParaRPr lang="en-US"/>
          </a:p>
        </p:txBody>
      </p:sp>
      <p:sp>
        <p:nvSpPr>
          <p:cNvPr id="12" name="Freeform 12"/>
          <p:cNvSpPr/>
          <p:nvPr/>
        </p:nvSpPr>
        <p:spPr>
          <a:xfrm>
            <a:off x="6568440" y="4432629"/>
            <a:ext cx="1024831" cy="1134634"/>
          </a:xfrm>
          <a:custGeom>
            <a:avLst/>
            <a:gdLst/>
            <a:ahLst/>
            <a:cxnLst/>
            <a:rect l="l" t="t" r="r" b="b"/>
            <a:pathLst>
              <a:path w="1024831" h="1134634">
                <a:moveTo>
                  <a:pt x="0" y="0"/>
                </a:moveTo>
                <a:lnTo>
                  <a:pt x="1024831" y="0"/>
                </a:lnTo>
                <a:lnTo>
                  <a:pt x="1024831" y="1134634"/>
                </a:lnTo>
                <a:lnTo>
                  <a:pt x="0" y="1134634"/>
                </a:lnTo>
                <a:lnTo>
                  <a:pt x="0" y="0"/>
                </a:lnTo>
                <a:close/>
              </a:path>
            </a:pathLst>
          </a:custGeom>
          <a:blipFill>
            <a:blip r:embed="rId8">
              <a:extLst>
                <a:ext uri="{96DAC541-7B7A-43D3-8B79-37D633B846F1}">
                  <asvg:svgBlip xmlns:asvg="http://schemas.microsoft.com/office/drawing/2016/SVG/main" r:embed="rId9"/>
                </a:ext>
              </a:extLst>
            </a:blip>
            <a:stretch>
              <a:fillRect t="-580" b="-580"/>
            </a:stretch>
          </a:blipFill>
        </p:spPr>
        <p:txBody>
          <a:bodyPr/>
          <a:lstStyle/>
          <a:p>
            <a:endParaRPr lang="en-US"/>
          </a:p>
        </p:txBody>
      </p:sp>
      <p:sp>
        <p:nvSpPr>
          <p:cNvPr id="13" name="Freeform 13"/>
          <p:cNvSpPr/>
          <p:nvPr/>
        </p:nvSpPr>
        <p:spPr>
          <a:xfrm rot="-2464999">
            <a:off x="5826958" y="275630"/>
            <a:ext cx="1744078" cy="391679"/>
          </a:xfrm>
          <a:custGeom>
            <a:avLst/>
            <a:gdLst/>
            <a:ahLst/>
            <a:cxnLst/>
            <a:rect l="l" t="t" r="r" b="b"/>
            <a:pathLst>
              <a:path w="1744078" h="391679">
                <a:moveTo>
                  <a:pt x="0" y="0"/>
                </a:moveTo>
                <a:lnTo>
                  <a:pt x="1744078" y="0"/>
                </a:lnTo>
                <a:lnTo>
                  <a:pt x="1744078" y="391678"/>
                </a:lnTo>
                <a:lnTo>
                  <a:pt x="0" y="391678"/>
                </a:lnTo>
                <a:lnTo>
                  <a:pt x="0" y="0"/>
                </a:lnTo>
                <a:close/>
              </a:path>
            </a:pathLst>
          </a:custGeom>
          <a:blipFill>
            <a:blip r:embed="rId4">
              <a:extLst>
                <a:ext uri="{96DAC541-7B7A-43D3-8B79-37D633B846F1}">
                  <asvg:svgBlip xmlns:asvg="http://schemas.microsoft.com/office/drawing/2016/SVG/main" r:embed="rId5"/>
                </a:ext>
              </a:extLst>
            </a:blip>
            <a:stretch>
              <a:fillRect t="-1147" b="-1147"/>
            </a:stretch>
          </a:blipFill>
        </p:spPr>
        <p:txBody>
          <a:bodyPr/>
          <a:lstStyle/>
          <a:p>
            <a:endParaRPr lang="en-US"/>
          </a:p>
        </p:txBody>
      </p:sp>
      <p:grpSp>
        <p:nvGrpSpPr>
          <p:cNvPr id="14" name="Group 14"/>
          <p:cNvGrpSpPr/>
          <p:nvPr/>
        </p:nvGrpSpPr>
        <p:grpSpPr>
          <a:xfrm>
            <a:off x="-93720" y="9611929"/>
            <a:ext cx="7989642" cy="446471"/>
            <a:chOff x="0" y="0"/>
            <a:chExt cx="2785060" cy="155633"/>
          </a:xfrm>
        </p:grpSpPr>
        <p:sp>
          <p:nvSpPr>
            <p:cNvPr id="15" name="Freeform 15"/>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6" name="TextBox 16"/>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7" name="TextBox 17"/>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56</a:t>
            </a:r>
          </a:p>
        </p:txBody>
      </p:sp>
      <p:sp>
        <p:nvSpPr>
          <p:cNvPr id="18" name="TextBox 18"/>
          <p:cNvSpPr txBox="1"/>
          <p:nvPr/>
        </p:nvSpPr>
        <p:spPr>
          <a:xfrm>
            <a:off x="1494912" y="2031478"/>
            <a:ext cx="258260" cy="940322"/>
          </a:xfrm>
          <a:prstGeom prst="rect">
            <a:avLst/>
          </a:prstGeom>
        </p:spPr>
        <p:txBody>
          <a:bodyPr lIns="0" tIns="0" rIns="0" bIns="0" rtlCol="0" anchor="t">
            <a:spAutoFit/>
          </a:bodyPr>
          <a:lstStyle/>
          <a:p>
            <a:pPr algn="just"/>
            <a:r>
              <a:rPr lang="en-US" sz="1222" dirty="0">
                <a:solidFill>
                  <a:srgbClr val="000000"/>
                </a:solidFill>
                <a:latin typeface="Aquawax Pro Pictograms"/>
              </a:rPr>
              <a:t>u</a:t>
            </a:r>
          </a:p>
          <a:p>
            <a:pPr algn="just"/>
            <a:endParaRPr lang="en-US" sz="1222" dirty="0">
              <a:solidFill>
                <a:srgbClr val="000000"/>
              </a:solidFill>
              <a:latin typeface="Aquawax Pro Pictograms"/>
            </a:endParaRPr>
          </a:p>
          <a:p>
            <a:pPr algn="just"/>
            <a:r>
              <a:rPr lang="en-US" sz="1222" dirty="0">
                <a:solidFill>
                  <a:srgbClr val="000000"/>
                </a:solidFill>
                <a:latin typeface="Aquawax Pro Pictograms"/>
              </a:rPr>
              <a:t>u</a:t>
            </a:r>
          </a:p>
          <a:p>
            <a:pPr algn="just"/>
            <a:endParaRPr lang="en-US" sz="1222" dirty="0">
              <a:solidFill>
                <a:srgbClr val="000000"/>
              </a:solidFill>
              <a:latin typeface="Aquawax Pro Pictograms"/>
            </a:endParaRPr>
          </a:p>
          <a:p>
            <a:pPr algn="just"/>
            <a:r>
              <a:rPr lang="en-US" sz="1222" dirty="0">
                <a:solidFill>
                  <a:srgbClr val="000000"/>
                </a:solidFill>
                <a:latin typeface="Aquawax Pro Pictograms"/>
              </a:rPr>
              <a:t>u</a:t>
            </a:r>
          </a:p>
        </p:txBody>
      </p:sp>
      <p:sp>
        <p:nvSpPr>
          <p:cNvPr id="19" name="TextBox 19"/>
          <p:cNvSpPr txBox="1"/>
          <p:nvPr/>
        </p:nvSpPr>
        <p:spPr>
          <a:xfrm>
            <a:off x="1494912" y="3133943"/>
            <a:ext cx="258260" cy="1316451"/>
          </a:xfrm>
          <a:prstGeom prst="rect">
            <a:avLst/>
          </a:prstGeom>
        </p:spPr>
        <p:txBody>
          <a:bodyPr lIns="0" tIns="0" rIns="0" bIns="0" rtlCol="0" anchor="t">
            <a:spAutoFit/>
          </a:bodyPr>
          <a:lstStyle/>
          <a:p>
            <a:pPr algn="just"/>
            <a:r>
              <a:rPr lang="en-US" sz="1222" dirty="0">
                <a:solidFill>
                  <a:srgbClr val="000000"/>
                </a:solidFill>
                <a:latin typeface="Aquawax Pro Pictograms"/>
              </a:rPr>
              <a:t>u</a:t>
            </a:r>
            <a:endParaRPr lang="en-US" sz="1222" dirty="0">
              <a:solidFill>
                <a:schemeClr val="tx1">
                  <a:lumMod val="85000"/>
                  <a:lumOff val="15000"/>
                </a:schemeClr>
              </a:solidFill>
              <a:latin typeface="Aquawax Pro Pictograms"/>
            </a:endParaRPr>
          </a:p>
          <a:p>
            <a:pPr algn="just"/>
            <a:endParaRPr lang="en-US" sz="1222" dirty="0">
              <a:solidFill>
                <a:schemeClr val="tx1">
                  <a:lumMod val="85000"/>
                  <a:lumOff val="15000"/>
                </a:schemeClr>
              </a:solidFill>
              <a:latin typeface="Aquawax Pro Pictograms"/>
            </a:endParaRPr>
          </a:p>
          <a:p>
            <a:pPr algn="just"/>
            <a:endParaRPr lang="en-US" sz="1222" dirty="0">
              <a:solidFill>
                <a:schemeClr val="tx1">
                  <a:lumMod val="85000"/>
                  <a:lumOff val="15000"/>
                </a:schemeClr>
              </a:solidFill>
              <a:latin typeface="Aquawax Pro Pictograms"/>
            </a:endParaRPr>
          </a:p>
          <a:p>
            <a:pPr algn="just"/>
            <a:r>
              <a:rPr lang="en-US" sz="1222" dirty="0">
                <a:solidFill>
                  <a:schemeClr val="tx1">
                    <a:lumMod val="85000"/>
                    <a:lumOff val="15000"/>
                  </a:schemeClr>
                </a:solidFill>
                <a:latin typeface="Aquawax Pro Pictograms"/>
              </a:rPr>
              <a:t>u</a:t>
            </a:r>
          </a:p>
          <a:p>
            <a:pPr algn="just"/>
            <a:endParaRPr lang="en-US" sz="1222" dirty="0">
              <a:solidFill>
                <a:schemeClr val="tx1">
                  <a:lumMod val="85000"/>
                  <a:lumOff val="15000"/>
                </a:schemeClr>
              </a:solidFill>
              <a:latin typeface="Aquawax Pro Pictograms"/>
            </a:endParaRPr>
          </a:p>
          <a:p>
            <a:pPr algn="just"/>
            <a:endParaRPr lang="en-US" sz="1222" dirty="0">
              <a:solidFill>
                <a:schemeClr val="tx1">
                  <a:lumMod val="85000"/>
                  <a:lumOff val="15000"/>
                </a:schemeClr>
              </a:solidFill>
              <a:latin typeface="Aquawax Pro Pictograms"/>
            </a:endParaRPr>
          </a:p>
          <a:p>
            <a:pPr algn="just"/>
            <a:r>
              <a:rPr lang="en-US" sz="1222" dirty="0">
                <a:solidFill>
                  <a:schemeClr val="tx1">
                    <a:lumMod val="85000"/>
                    <a:lumOff val="15000"/>
                  </a:schemeClr>
                </a:solidFill>
                <a:latin typeface="Aquawax Pro Pictograms"/>
              </a:rPr>
              <a:t>u</a:t>
            </a:r>
          </a:p>
        </p:txBody>
      </p:sp>
      <p:sp>
        <p:nvSpPr>
          <p:cNvPr id="20" name="TextBox 20"/>
          <p:cNvSpPr txBox="1"/>
          <p:nvPr/>
        </p:nvSpPr>
        <p:spPr>
          <a:xfrm>
            <a:off x="1494912" y="4724400"/>
            <a:ext cx="258260" cy="1327432"/>
          </a:xfrm>
          <a:prstGeom prst="rect">
            <a:avLst/>
          </a:prstGeom>
        </p:spPr>
        <p:txBody>
          <a:bodyPr lIns="0" tIns="0" rIns="0" bIns="0" rtlCol="0" anchor="t">
            <a:spAutoFit/>
          </a:bodyPr>
          <a:lstStyle/>
          <a:p>
            <a:pPr algn="just">
              <a:lnSpc>
                <a:spcPts val="2114"/>
              </a:lnSpc>
            </a:pPr>
            <a:r>
              <a:rPr lang="en-US" sz="1222" dirty="0">
                <a:solidFill>
                  <a:srgbClr val="000000"/>
                </a:solidFill>
                <a:latin typeface="Aquawax Pro Pictograms"/>
              </a:rPr>
              <a:t>u</a:t>
            </a:r>
          </a:p>
          <a:p>
            <a:pPr algn="just">
              <a:lnSpc>
                <a:spcPts val="2114"/>
              </a:lnSpc>
            </a:pPr>
            <a:endParaRPr lang="en-US" sz="1222" dirty="0">
              <a:solidFill>
                <a:srgbClr val="000000"/>
              </a:solidFill>
              <a:latin typeface="Aquawax Pro Pictograms"/>
            </a:endParaRPr>
          </a:p>
          <a:p>
            <a:pPr algn="just">
              <a:lnSpc>
                <a:spcPts val="2114"/>
              </a:lnSpc>
            </a:pPr>
            <a:r>
              <a:rPr lang="en-US" sz="1222" dirty="0">
                <a:solidFill>
                  <a:srgbClr val="000000"/>
                </a:solidFill>
                <a:latin typeface="Aquawax Pro Pictograms"/>
              </a:rPr>
              <a:t>u</a:t>
            </a:r>
          </a:p>
          <a:p>
            <a:pPr algn="just">
              <a:lnSpc>
                <a:spcPts val="2114"/>
              </a:lnSpc>
            </a:pPr>
            <a:endParaRPr lang="en-US" sz="1222" dirty="0">
              <a:solidFill>
                <a:srgbClr val="000000"/>
              </a:solidFill>
              <a:latin typeface="Aquawax Pro Pictograms"/>
            </a:endParaRPr>
          </a:p>
          <a:p>
            <a:pPr algn="just">
              <a:lnSpc>
                <a:spcPts val="2114"/>
              </a:lnSpc>
            </a:pPr>
            <a:r>
              <a:rPr lang="en-US" sz="1222" dirty="0">
                <a:solidFill>
                  <a:srgbClr val="000000"/>
                </a:solidFill>
                <a:latin typeface="Aquawax Pro Pictograms"/>
              </a:rPr>
              <a:t>u</a:t>
            </a:r>
          </a:p>
        </p:txBody>
      </p:sp>
      <p:sp>
        <p:nvSpPr>
          <p:cNvPr id="21" name="TextBox 21"/>
          <p:cNvSpPr txBox="1"/>
          <p:nvPr/>
        </p:nvSpPr>
        <p:spPr>
          <a:xfrm>
            <a:off x="1494912" y="6282469"/>
            <a:ext cx="258260" cy="789376"/>
          </a:xfrm>
          <a:prstGeom prst="rect">
            <a:avLst/>
          </a:prstGeom>
        </p:spPr>
        <p:txBody>
          <a:bodyPr lIns="0" tIns="0" rIns="0" bIns="0" rtlCol="0" anchor="t">
            <a:spAutoFit/>
          </a:bodyPr>
          <a:lstStyle/>
          <a:p>
            <a:pPr algn="just">
              <a:lnSpc>
                <a:spcPts val="2151"/>
              </a:lnSpc>
            </a:pPr>
            <a:r>
              <a:rPr lang="en-US" sz="1222" dirty="0">
                <a:solidFill>
                  <a:srgbClr val="000000"/>
                </a:solidFill>
                <a:latin typeface="Aquawax Pro Pictograms"/>
              </a:rPr>
              <a:t>u</a:t>
            </a:r>
          </a:p>
          <a:p>
            <a:pPr algn="just">
              <a:lnSpc>
                <a:spcPts val="2151"/>
              </a:lnSpc>
            </a:pPr>
            <a:endParaRPr lang="en-US" sz="1222" dirty="0">
              <a:solidFill>
                <a:srgbClr val="000000"/>
              </a:solidFill>
              <a:latin typeface="Aquawax Pro Pictograms"/>
            </a:endParaRPr>
          </a:p>
          <a:p>
            <a:pPr algn="just">
              <a:lnSpc>
                <a:spcPts val="2151"/>
              </a:lnSpc>
            </a:pPr>
            <a:r>
              <a:rPr lang="en-US" sz="1222" dirty="0">
                <a:solidFill>
                  <a:srgbClr val="000000"/>
                </a:solidFill>
                <a:latin typeface="Aquawax Pro Pictograms"/>
              </a:rPr>
              <a:t>u</a:t>
            </a:r>
          </a:p>
        </p:txBody>
      </p:sp>
      <p:sp>
        <p:nvSpPr>
          <p:cNvPr id="22" name="TextBox 22"/>
          <p:cNvSpPr txBox="1"/>
          <p:nvPr/>
        </p:nvSpPr>
        <p:spPr>
          <a:xfrm>
            <a:off x="1494912" y="7130768"/>
            <a:ext cx="258260" cy="794032"/>
          </a:xfrm>
          <a:prstGeom prst="rect">
            <a:avLst/>
          </a:prstGeom>
        </p:spPr>
        <p:txBody>
          <a:bodyPr lIns="0" tIns="0" rIns="0" bIns="0" rtlCol="0" anchor="t">
            <a:spAutoFit/>
          </a:bodyPr>
          <a:lstStyle/>
          <a:p>
            <a:pPr algn="just">
              <a:lnSpc>
                <a:spcPts val="2114"/>
              </a:lnSpc>
            </a:pPr>
            <a:r>
              <a:rPr lang="en-US" sz="1222" dirty="0">
                <a:solidFill>
                  <a:srgbClr val="000000"/>
                </a:solidFill>
                <a:latin typeface="Aquawax Pro Pictograms"/>
              </a:rPr>
              <a:t>u</a:t>
            </a:r>
          </a:p>
          <a:p>
            <a:pPr algn="just">
              <a:lnSpc>
                <a:spcPts val="2114"/>
              </a:lnSpc>
            </a:pPr>
            <a:endParaRPr lang="en-US" sz="1222" dirty="0">
              <a:solidFill>
                <a:srgbClr val="000000"/>
              </a:solidFill>
              <a:latin typeface="Aquawax Pro Pictograms"/>
            </a:endParaRPr>
          </a:p>
          <a:p>
            <a:pPr algn="just">
              <a:lnSpc>
                <a:spcPts val="2114"/>
              </a:lnSpc>
            </a:pPr>
            <a:r>
              <a:rPr lang="en-US" sz="1222" dirty="0">
                <a:solidFill>
                  <a:srgbClr val="000000"/>
                </a:solidFill>
                <a:latin typeface="Aquawax Pro Pictograms"/>
              </a:rPr>
              <a:t>u</a:t>
            </a:r>
          </a:p>
        </p:txBody>
      </p:sp>
      <p:sp>
        <p:nvSpPr>
          <p:cNvPr id="23" name="TextBox 23"/>
          <p:cNvSpPr txBox="1"/>
          <p:nvPr/>
        </p:nvSpPr>
        <p:spPr>
          <a:xfrm>
            <a:off x="1494912" y="8001000"/>
            <a:ext cx="258260" cy="1060732"/>
          </a:xfrm>
          <a:prstGeom prst="rect">
            <a:avLst/>
          </a:prstGeom>
        </p:spPr>
        <p:txBody>
          <a:bodyPr lIns="0" tIns="0" rIns="0" bIns="0" rtlCol="0" anchor="t">
            <a:spAutoFit/>
          </a:bodyPr>
          <a:lstStyle/>
          <a:p>
            <a:pPr algn="just">
              <a:lnSpc>
                <a:spcPts val="2114"/>
              </a:lnSpc>
            </a:pPr>
            <a:r>
              <a:rPr lang="en-US" sz="1222" dirty="0">
                <a:solidFill>
                  <a:srgbClr val="000000"/>
                </a:solidFill>
                <a:latin typeface="Aquawax Pro Pictograms"/>
              </a:rPr>
              <a:t>u</a:t>
            </a:r>
          </a:p>
          <a:p>
            <a:pPr algn="just">
              <a:lnSpc>
                <a:spcPts val="2114"/>
              </a:lnSpc>
            </a:pPr>
            <a:endParaRPr lang="en-US" sz="1222" dirty="0">
              <a:solidFill>
                <a:srgbClr val="000000"/>
              </a:solidFill>
              <a:latin typeface="Aquawax Pro Pictograms"/>
            </a:endParaRPr>
          </a:p>
          <a:p>
            <a:pPr algn="just">
              <a:lnSpc>
                <a:spcPts val="2114"/>
              </a:lnSpc>
            </a:pPr>
            <a:r>
              <a:rPr lang="en-US" sz="1222" dirty="0">
                <a:solidFill>
                  <a:srgbClr val="000000"/>
                </a:solidFill>
                <a:latin typeface="Aquawax Pro Pictograms"/>
              </a:rPr>
              <a:t>u</a:t>
            </a:r>
          </a:p>
          <a:p>
            <a:pPr algn="just">
              <a:lnSpc>
                <a:spcPts val="2114"/>
              </a:lnSpc>
            </a:pPr>
            <a:endParaRPr lang="en-US" sz="1222" dirty="0">
              <a:solidFill>
                <a:srgbClr val="000000"/>
              </a:solidFill>
              <a:latin typeface="Aquawax Pro Pictograms"/>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grpSp>
        <p:nvGrpSpPr>
          <p:cNvPr id="2" name="Group 2"/>
          <p:cNvGrpSpPr/>
          <p:nvPr/>
        </p:nvGrpSpPr>
        <p:grpSpPr>
          <a:xfrm>
            <a:off x="452946" y="1491135"/>
            <a:ext cx="6866508" cy="7511400"/>
            <a:chOff x="0" y="0"/>
            <a:chExt cx="4041125" cy="4420661"/>
          </a:xfrm>
        </p:grpSpPr>
        <p:sp>
          <p:nvSpPr>
            <p:cNvPr id="3" name="Freeform 3"/>
            <p:cNvSpPr/>
            <p:nvPr/>
          </p:nvSpPr>
          <p:spPr>
            <a:xfrm>
              <a:off x="0" y="0"/>
              <a:ext cx="4041125" cy="4420661"/>
            </a:xfrm>
            <a:custGeom>
              <a:avLst/>
              <a:gdLst/>
              <a:ahLst/>
              <a:cxnLst/>
              <a:rect l="l" t="t" r="r" b="b"/>
              <a:pathLst>
                <a:path w="4041125" h="4420661">
                  <a:moveTo>
                    <a:pt x="0" y="0"/>
                  </a:moveTo>
                  <a:lnTo>
                    <a:pt x="4041125" y="0"/>
                  </a:lnTo>
                  <a:lnTo>
                    <a:pt x="4041125" y="4420661"/>
                  </a:lnTo>
                  <a:lnTo>
                    <a:pt x="0" y="4420661"/>
                  </a:lnTo>
                  <a:close/>
                </a:path>
              </a:pathLst>
            </a:custGeom>
            <a:solidFill>
              <a:srgbClr val="FFFFFF"/>
            </a:solidFill>
          </p:spPr>
          <p:txBody>
            <a:bodyPr/>
            <a:lstStyle/>
            <a:p>
              <a:endParaRPr lang="en-US"/>
            </a:p>
          </p:txBody>
        </p:sp>
      </p:grpSp>
      <p:sp>
        <p:nvSpPr>
          <p:cNvPr id="4" name="TextBox 4"/>
          <p:cNvSpPr txBox="1"/>
          <p:nvPr/>
        </p:nvSpPr>
        <p:spPr>
          <a:xfrm>
            <a:off x="955036" y="1970501"/>
            <a:ext cx="5331338" cy="6680996"/>
          </a:xfrm>
          <a:prstGeom prst="rect">
            <a:avLst/>
          </a:prstGeom>
        </p:spPr>
        <p:txBody>
          <a:bodyPr lIns="0" tIns="0" rIns="0" bIns="0" rtlCol="0" anchor="t">
            <a:spAutoFit/>
          </a:bodyPr>
          <a:lstStyle/>
          <a:p>
            <a:pPr algn="just">
              <a:lnSpc>
                <a:spcPts val="1756"/>
              </a:lnSpc>
            </a:pPr>
            <a:r>
              <a:rPr lang="en-US" sz="1300" dirty="0" err="1">
                <a:solidFill>
                  <a:srgbClr val="000000"/>
                </a:solidFill>
                <a:latin typeface="Georgia Pro"/>
              </a:rPr>
              <a:t>Aunque</a:t>
            </a:r>
            <a:r>
              <a:rPr lang="en-US" sz="1300" dirty="0">
                <a:solidFill>
                  <a:srgbClr val="000000"/>
                </a:solidFill>
                <a:latin typeface="Georgia Pro"/>
              </a:rPr>
              <a:t> </a:t>
            </a:r>
            <a:r>
              <a:rPr lang="en-US" sz="1300" dirty="0" err="1">
                <a:solidFill>
                  <a:srgbClr val="000000"/>
                </a:solidFill>
                <a:latin typeface="Georgia Pro"/>
              </a:rPr>
              <a:t>el</a:t>
            </a:r>
            <a:r>
              <a:rPr lang="en-US" sz="1300" dirty="0">
                <a:solidFill>
                  <a:srgbClr val="000000"/>
                </a:solidFill>
                <a:latin typeface="Georgia Pro"/>
              </a:rPr>
              <a:t> </a:t>
            </a:r>
            <a:r>
              <a:rPr lang="en-US" sz="1300" dirty="0" err="1">
                <a:solidFill>
                  <a:srgbClr val="000000"/>
                </a:solidFill>
                <a:latin typeface="Georgia Pro"/>
              </a:rPr>
              <a:t>cierre</a:t>
            </a:r>
            <a:r>
              <a:rPr lang="en-US" sz="1300" dirty="0">
                <a:solidFill>
                  <a:srgbClr val="000000"/>
                </a:solidFill>
                <a:latin typeface="Georgia Pro"/>
              </a:rPr>
              <a:t> de </a:t>
            </a:r>
            <a:r>
              <a:rPr lang="en-US" sz="1300" dirty="0" err="1">
                <a:solidFill>
                  <a:srgbClr val="000000"/>
                </a:solidFill>
                <a:latin typeface="Georgia Pro"/>
              </a:rPr>
              <a:t>tu</a:t>
            </a:r>
            <a:r>
              <a:rPr lang="en-US" sz="1300" dirty="0">
                <a:solidFill>
                  <a:srgbClr val="000000"/>
                </a:solidFill>
                <a:latin typeface="Georgia Pro"/>
              </a:rPr>
              <a:t> </a:t>
            </a:r>
            <a:r>
              <a:rPr lang="en-US" sz="1300" dirty="0" err="1">
                <a:solidFill>
                  <a:srgbClr val="000000"/>
                </a:solidFill>
                <a:latin typeface="Georgia Pro"/>
              </a:rPr>
              <a:t>nueva</a:t>
            </a:r>
            <a:r>
              <a:rPr lang="en-US" sz="1300" dirty="0">
                <a:solidFill>
                  <a:srgbClr val="000000"/>
                </a:solidFill>
                <a:latin typeface="Georgia Pro"/>
              </a:rPr>
              <a:t> casa </a:t>
            </a:r>
            <a:r>
              <a:rPr lang="en-US" sz="1300" dirty="0" err="1">
                <a:solidFill>
                  <a:srgbClr val="000000"/>
                </a:solidFill>
                <a:latin typeface="Georgia Pro"/>
              </a:rPr>
              <a:t>puede</a:t>
            </a:r>
            <a:r>
              <a:rPr lang="en-US" sz="1300" dirty="0">
                <a:solidFill>
                  <a:srgbClr val="000000"/>
                </a:solidFill>
                <a:latin typeface="Georgia Pro"/>
              </a:rPr>
              <a:t> </a:t>
            </a:r>
            <a:r>
              <a:rPr lang="en-US" sz="1300" dirty="0" err="1">
                <a:solidFill>
                  <a:srgbClr val="000000"/>
                </a:solidFill>
                <a:latin typeface="Georgia Pro"/>
              </a:rPr>
              <a:t>marcar</a:t>
            </a:r>
            <a:r>
              <a:rPr lang="en-US" sz="1300" dirty="0">
                <a:solidFill>
                  <a:srgbClr val="000000"/>
                </a:solidFill>
                <a:latin typeface="Georgia Pro"/>
              </a:rPr>
              <a:t> </a:t>
            </a:r>
            <a:r>
              <a:rPr lang="en-US" sz="1300" dirty="0" err="1">
                <a:solidFill>
                  <a:srgbClr val="000000"/>
                </a:solidFill>
                <a:latin typeface="Georgia Pro"/>
              </a:rPr>
              <a:t>el</a:t>
            </a:r>
            <a:r>
              <a:rPr lang="en-US" sz="1300" dirty="0">
                <a:solidFill>
                  <a:srgbClr val="000000"/>
                </a:solidFill>
                <a:latin typeface="Georgia Pro"/>
              </a:rPr>
              <a:t> final del </a:t>
            </a:r>
            <a:r>
              <a:rPr lang="en-US" sz="1300" dirty="0" err="1">
                <a:solidFill>
                  <a:srgbClr val="000000"/>
                </a:solidFill>
                <a:latin typeface="Georgia Pro"/>
              </a:rPr>
              <a:t>proceso</a:t>
            </a:r>
            <a:r>
              <a:rPr lang="en-US" sz="1300" dirty="0">
                <a:solidFill>
                  <a:srgbClr val="000000"/>
                </a:solidFill>
                <a:latin typeface="Georgia Pro"/>
              </a:rPr>
              <a:t> de </a:t>
            </a:r>
            <a:r>
              <a:rPr lang="en-US" sz="1300" dirty="0" err="1">
                <a:solidFill>
                  <a:srgbClr val="000000"/>
                </a:solidFill>
                <a:latin typeface="Georgia Pro"/>
              </a:rPr>
              <a:t>compra</a:t>
            </a:r>
            <a:r>
              <a:rPr lang="en-US" sz="1300" dirty="0">
                <a:solidFill>
                  <a:srgbClr val="000000"/>
                </a:solidFill>
                <a:latin typeface="Georgia Pro"/>
              </a:rPr>
              <a:t>, </a:t>
            </a:r>
            <a:r>
              <a:rPr lang="en-US" sz="1300" dirty="0" err="1">
                <a:solidFill>
                  <a:srgbClr val="000000"/>
                </a:solidFill>
                <a:latin typeface="Georgia Pro"/>
              </a:rPr>
              <a:t>espero</a:t>
            </a:r>
            <a:r>
              <a:rPr lang="en-US" sz="1300" dirty="0">
                <a:solidFill>
                  <a:srgbClr val="000000"/>
                </a:solidFill>
                <a:latin typeface="Georgia Pro"/>
              </a:rPr>
              <a:t> que marque </a:t>
            </a:r>
            <a:r>
              <a:rPr lang="en-US" sz="1300" dirty="0" err="1">
                <a:solidFill>
                  <a:srgbClr val="000000"/>
                </a:solidFill>
                <a:latin typeface="Georgia Pro"/>
              </a:rPr>
              <a:t>el</a:t>
            </a:r>
            <a:r>
              <a:rPr lang="en-US" sz="1300" dirty="0">
                <a:solidFill>
                  <a:srgbClr val="000000"/>
                </a:solidFill>
                <a:latin typeface="Georgia Pro"/>
              </a:rPr>
              <a:t> </a:t>
            </a:r>
            <a:r>
              <a:rPr lang="en-US" sz="1300" dirty="0" err="1">
                <a:solidFill>
                  <a:srgbClr val="000000"/>
                </a:solidFill>
                <a:latin typeface="Georgia Pro"/>
              </a:rPr>
              <a:t>comienzo</a:t>
            </a:r>
            <a:r>
              <a:rPr lang="en-US" sz="1300" dirty="0">
                <a:solidFill>
                  <a:srgbClr val="000000"/>
                </a:solidFill>
                <a:latin typeface="Georgia Pro"/>
              </a:rPr>
              <a:t> de </a:t>
            </a:r>
            <a:r>
              <a:rPr lang="en-US" sz="1300" dirty="0" err="1">
                <a:solidFill>
                  <a:srgbClr val="000000"/>
                </a:solidFill>
                <a:latin typeface="Georgia Pro"/>
              </a:rPr>
              <a:t>una</a:t>
            </a:r>
            <a:r>
              <a:rPr lang="en-US" sz="1300" dirty="0">
                <a:solidFill>
                  <a:srgbClr val="000000"/>
                </a:solidFill>
                <a:latin typeface="Georgia Pro"/>
              </a:rPr>
              <a:t> </a:t>
            </a:r>
            <a:r>
              <a:rPr lang="en-US" sz="1300" dirty="0" err="1">
                <a:solidFill>
                  <a:srgbClr val="000000"/>
                </a:solidFill>
                <a:latin typeface="Georgia Pro"/>
              </a:rPr>
              <a:t>relación</a:t>
            </a:r>
            <a:r>
              <a:rPr lang="en-US" sz="1300" dirty="0">
                <a:solidFill>
                  <a:srgbClr val="000000"/>
                </a:solidFill>
                <a:latin typeface="Georgia Pro"/>
              </a:rPr>
              <a:t> </a:t>
            </a:r>
            <a:r>
              <a:rPr lang="en-US" sz="1300" dirty="0" err="1">
                <a:solidFill>
                  <a:srgbClr val="000000"/>
                </a:solidFill>
                <a:latin typeface="Georgia Pro"/>
              </a:rPr>
              <a:t>continuada</a:t>
            </a:r>
            <a:r>
              <a:rPr lang="en-US" sz="1300" dirty="0">
                <a:solidFill>
                  <a:srgbClr val="000000"/>
                </a:solidFill>
                <a:latin typeface="Georgia Pro"/>
              </a:rPr>
              <a:t>. Hago un </a:t>
            </a:r>
            <a:r>
              <a:rPr lang="en-US" sz="1300" dirty="0" err="1">
                <a:solidFill>
                  <a:srgbClr val="000000"/>
                </a:solidFill>
                <a:latin typeface="Georgia Pro"/>
              </a:rPr>
              <a:t>esfuerzo</a:t>
            </a:r>
            <a:r>
              <a:rPr lang="en-US" sz="1300" dirty="0">
                <a:solidFill>
                  <a:srgbClr val="000000"/>
                </a:solidFill>
                <a:latin typeface="Georgia Pro"/>
              </a:rPr>
              <a:t> </a:t>
            </a:r>
            <a:r>
              <a:rPr lang="en-US" sz="1300" dirty="0" err="1">
                <a:solidFill>
                  <a:srgbClr val="000000"/>
                </a:solidFill>
                <a:latin typeface="Georgia Pro"/>
              </a:rPr>
              <a:t>concertado</a:t>
            </a:r>
            <a:r>
              <a:rPr lang="en-US" sz="1300" dirty="0">
                <a:solidFill>
                  <a:srgbClr val="000000"/>
                </a:solidFill>
                <a:latin typeface="Georgia Pro"/>
              </a:rPr>
              <a:t> para </a:t>
            </a:r>
            <a:r>
              <a:rPr lang="en-US" sz="1300" dirty="0" err="1">
                <a:solidFill>
                  <a:srgbClr val="000000"/>
                </a:solidFill>
                <a:latin typeface="Georgia Pro"/>
              </a:rPr>
              <a:t>mantener</a:t>
            </a:r>
            <a:r>
              <a:rPr lang="en-US" sz="1300" dirty="0">
                <a:solidFill>
                  <a:srgbClr val="000000"/>
                </a:solidFill>
                <a:latin typeface="Georgia Pro"/>
              </a:rPr>
              <a:t> </a:t>
            </a:r>
            <a:r>
              <a:rPr lang="en-US" sz="1300" dirty="0" err="1">
                <a:solidFill>
                  <a:srgbClr val="000000"/>
                </a:solidFill>
                <a:latin typeface="Georgia Pro"/>
              </a:rPr>
              <a:t>el</a:t>
            </a:r>
            <a:r>
              <a:rPr lang="en-US" sz="1300" dirty="0">
                <a:solidFill>
                  <a:srgbClr val="000000"/>
                </a:solidFill>
                <a:latin typeface="Georgia Pro"/>
              </a:rPr>
              <a:t> </a:t>
            </a:r>
            <a:r>
              <a:rPr lang="en-US" sz="1300" dirty="0" err="1">
                <a:solidFill>
                  <a:srgbClr val="000000"/>
                </a:solidFill>
                <a:latin typeface="Georgia Pro"/>
              </a:rPr>
              <a:t>contacto</a:t>
            </a:r>
            <a:r>
              <a:rPr lang="en-US" sz="1300" dirty="0">
                <a:solidFill>
                  <a:srgbClr val="000000"/>
                </a:solidFill>
                <a:latin typeface="Georgia Pro"/>
              </a:rPr>
              <a:t> con mis </a:t>
            </a:r>
            <a:r>
              <a:rPr lang="en-US" sz="1300" dirty="0" err="1">
                <a:solidFill>
                  <a:srgbClr val="000000"/>
                </a:solidFill>
                <a:latin typeface="Georgia Pro"/>
              </a:rPr>
              <a:t>clientes</a:t>
            </a:r>
            <a:r>
              <a:rPr lang="en-US" sz="1300" dirty="0">
                <a:solidFill>
                  <a:srgbClr val="000000"/>
                </a:solidFill>
                <a:latin typeface="Georgia Pro"/>
              </a:rPr>
              <a:t> y </a:t>
            </a:r>
            <a:r>
              <a:rPr lang="en-US" sz="1300" dirty="0" err="1">
                <a:solidFill>
                  <a:srgbClr val="000000"/>
                </a:solidFill>
                <a:latin typeface="Georgia Pro"/>
              </a:rPr>
              <a:t>seguir</a:t>
            </a:r>
            <a:r>
              <a:rPr lang="en-US" sz="1300" dirty="0">
                <a:solidFill>
                  <a:srgbClr val="000000"/>
                </a:solidFill>
                <a:latin typeface="Georgia Pro"/>
              </a:rPr>
              <a:t> </a:t>
            </a:r>
            <a:r>
              <a:rPr lang="en-US" sz="1300" dirty="0" err="1">
                <a:solidFill>
                  <a:srgbClr val="000000"/>
                </a:solidFill>
                <a:latin typeface="Georgia Pro"/>
              </a:rPr>
              <a:t>siendo</a:t>
            </a:r>
            <a:r>
              <a:rPr lang="en-US" sz="1300" dirty="0">
                <a:solidFill>
                  <a:srgbClr val="000000"/>
                </a:solidFill>
                <a:latin typeface="Georgia Pro"/>
              </a:rPr>
              <a:t> un </a:t>
            </a:r>
            <a:r>
              <a:rPr lang="en-US" sz="1300" dirty="0" err="1">
                <a:solidFill>
                  <a:srgbClr val="000000"/>
                </a:solidFill>
                <a:latin typeface="Georgia Pro"/>
              </a:rPr>
              <a:t>recurso</a:t>
            </a:r>
            <a:r>
              <a:rPr lang="en-US" sz="1300" dirty="0">
                <a:solidFill>
                  <a:srgbClr val="000000"/>
                </a:solidFill>
                <a:latin typeface="Georgia Pro"/>
              </a:rPr>
              <a:t> para sus </a:t>
            </a:r>
            <a:r>
              <a:rPr lang="en-US" sz="1300" dirty="0" err="1">
                <a:solidFill>
                  <a:srgbClr val="000000"/>
                </a:solidFill>
                <a:latin typeface="Georgia Pro"/>
              </a:rPr>
              <a:t>necesidades</a:t>
            </a:r>
            <a:r>
              <a:rPr lang="en-US" sz="1300" dirty="0">
                <a:solidFill>
                  <a:srgbClr val="000000"/>
                </a:solidFill>
                <a:latin typeface="Georgia Pro"/>
              </a:rPr>
              <a:t> </a:t>
            </a:r>
            <a:r>
              <a:rPr lang="en-US" sz="1300" dirty="0" err="1">
                <a:solidFill>
                  <a:srgbClr val="000000"/>
                </a:solidFill>
                <a:latin typeface="Georgia Pro"/>
              </a:rPr>
              <a:t>inmobiliarias</a:t>
            </a:r>
            <a:r>
              <a:rPr lang="en-US" sz="1300" dirty="0">
                <a:solidFill>
                  <a:srgbClr val="000000"/>
                </a:solidFill>
                <a:latin typeface="Georgia Pro"/>
              </a:rPr>
              <a:t> y </a:t>
            </a:r>
            <a:r>
              <a:rPr lang="en-US" sz="1300" dirty="0" err="1">
                <a:solidFill>
                  <a:srgbClr val="000000"/>
                </a:solidFill>
                <a:latin typeface="Georgia Pro"/>
              </a:rPr>
              <a:t>vecinales</a:t>
            </a:r>
            <a:r>
              <a:rPr lang="en-US" sz="1300" dirty="0">
                <a:solidFill>
                  <a:srgbClr val="000000"/>
                </a:solidFill>
                <a:latin typeface="Georgia Pro"/>
              </a:rPr>
              <a:t>. </a:t>
            </a:r>
          </a:p>
          <a:p>
            <a:pPr algn="just">
              <a:lnSpc>
                <a:spcPts val="1756"/>
              </a:lnSpc>
            </a:pPr>
            <a:endParaRPr lang="en-US" sz="1300" dirty="0">
              <a:solidFill>
                <a:srgbClr val="000000"/>
              </a:solidFill>
              <a:latin typeface="Georgia Pro"/>
            </a:endParaRPr>
          </a:p>
          <a:p>
            <a:pPr algn="just">
              <a:lnSpc>
                <a:spcPts val="1756"/>
              </a:lnSpc>
            </a:pPr>
            <a:r>
              <a:rPr lang="en-US" sz="1300" dirty="0">
                <a:solidFill>
                  <a:srgbClr val="000000"/>
                </a:solidFill>
                <a:latin typeface="Georgia Pro"/>
              </a:rPr>
              <a:t>Como </a:t>
            </a:r>
            <a:r>
              <a:rPr lang="en-US" sz="1300" dirty="0" err="1">
                <a:solidFill>
                  <a:srgbClr val="000000"/>
                </a:solidFill>
                <a:latin typeface="Georgia Pro"/>
              </a:rPr>
              <a:t>cliente</a:t>
            </a:r>
            <a:r>
              <a:rPr lang="en-US" sz="1300" dirty="0">
                <a:solidFill>
                  <a:srgbClr val="000000"/>
                </a:solidFill>
                <a:latin typeface="Georgia Pro"/>
              </a:rPr>
              <a:t>, </a:t>
            </a:r>
            <a:r>
              <a:rPr lang="en-US" sz="1300" dirty="0" err="1">
                <a:solidFill>
                  <a:srgbClr val="000000"/>
                </a:solidFill>
                <a:latin typeface="Georgia Pro"/>
              </a:rPr>
              <a:t>puedes</a:t>
            </a:r>
            <a:r>
              <a:rPr lang="en-US" sz="1300" dirty="0">
                <a:solidFill>
                  <a:srgbClr val="000000"/>
                </a:solidFill>
                <a:latin typeface="Georgia Pro"/>
              </a:rPr>
              <a:t> </a:t>
            </a:r>
            <a:r>
              <a:rPr lang="en-US" sz="1300" dirty="0" err="1">
                <a:solidFill>
                  <a:srgbClr val="000000"/>
                </a:solidFill>
                <a:latin typeface="Georgia Pro"/>
              </a:rPr>
              <a:t>esperar</a:t>
            </a:r>
            <a:r>
              <a:rPr lang="en-US" sz="1300" dirty="0">
                <a:solidFill>
                  <a:srgbClr val="000000"/>
                </a:solidFill>
                <a:latin typeface="Georgia Pro"/>
              </a:rPr>
              <a:t> </a:t>
            </a:r>
            <a:r>
              <a:rPr lang="en-US" sz="1300" dirty="0" err="1">
                <a:solidFill>
                  <a:srgbClr val="000000"/>
                </a:solidFill>
                <a:latin typeface="Georgia Pro"/>
              </a:rPr>
              <a:t>recibir</a:t>
            </a:r>
            <a:r>
              <a:rPr lang="en-US" sz="1300" dirty="0">
                <a:solidFill>
                  <a:srgbClr val="000000"/>
                </a:solidFill>
                <a:latin typeface="Georgia Pro"/>
              </a:rPr>
              <a:t> </a:t>
            </a:r>
            <a:r>
              <a:rPr lang="en-US" sz="1300" dirty="0" err="1">
                <a:solidFill>
                  <a:srgbClr val="000000"/>
                </a:solidFill>
                <a:latin typeface="Georgia Pro"/>
              </a:rPr>
              <a:t>actualizaciones</a:t>
            </a:r>
            <a:r>
              <a:rPr lang="en-US" sz="1300" dirty="0">
                <a:solidFill>
                  <a:srgbClr val="000000"/>
                </a:solidFill>
                <a:latin typeface="Georgia Pro"/>
              </a:rPr>
              <a:t> </a:t>
            </a:r>
            <a:r>
              <a:rPr lang="en-US" sz="1300" dirty="0" err="1">
                <a:solidFill>
                  <a:srgbClr val="000000"/>
                </a:solidFill>
                <a:latin typeface="Georgia Pro"/>
              </a:rPr>
              <a:t>periódicas</a:t>
            </a:r>
            <a:r>
              <a:rPr lang="en-US" sz="1300" dirty="0">
                <a:solidFill>
                  <a:srgbClr val="000000"/>
                </a:solidFill>
                <a:latin typeface="Georgia Pro"/>
              </a:rPr>
              <a:t> </a:t>
            </a:r>
            <a:r>
              <a:rPr lang="en-US" sz="1300" dirty="0" err="1">
                <a:solidFill>
                  <a:srgbClr val="000000"/>
                </a:solidFill>
                <a:latin typeface="Georgia Pro"/>
              </a:rPr>
              <a:t>sobre</a:t>
            </a:r>
            <a:r>
              <a:rPr lang="en-US" sz="1300" dirty="0">
                <a:solidFill>
                  <a:srgbClr val="000000"/>
                </a:solidFill>
                <a:latin typeface="Georgia Pro"/>
              </a:rPr>
              <a:t> </a:t>
            </a:r>
            <a:r>
              <a:rPr lang="en-US" sz="1300" dirty="0" err="1">
                <a:solidFill>
                  <a:srgbClr val="000000"/>
                </a:solidFill>
                <a:latin typeface="Georgia Pro"/>
              </a:rPr>
              <a:t>los</a:t>
            </a:r>
            <a:r>
              <a:rPr lang="en-US" sz="1300" dirty="0">
                <a:solidFill>
                  <a:srgbClr val="000000"/>
                </a:solidFill>
                <a:latin typeface="Georgia Pro"/>
              </a:rPr>
              <a:t> </a:t>
            </a:r>
            <a:r>
              <a:rPr lang="en-US" sz="1300" dirty="0" err="1">
                <a:solidFill>
                  <a:srgbClr val="000000"/>
                </a:solidFill>
                <a:latin typeface="Georgia Pro"/>
              </a:rPr>
              <a:t>acontecimientos</a:t>
            </a:r>
            <a:r>
              <a:rPr lang="en-US" sz="1300" dirty="0">
                <a:solidFill>
                  <a:srgbClr val="000000"/>
                </a:solidFill>
                <a:latin typeface="Georgia Pro"/>
              </a:rPr>
              <a:t> del barrio e </a:t>
            </a:r>
            <a:r>
              <a:rPr lang="en-US" sz="1300" dirty="0" err="1">
                <a:solidFill>
                  <a:srgbClr val="000000"/>
                </a:solidFill>
                <a:latin typeface="Georgia Pro"/>
              </a:rPr>
              <a:t>informes</a:t>
            </a:r>
            <a:r>
              <a:rPr lang="en-US" sz="1300" dirty="0">
                <a:solidFill>
                  <a:srgbClr val="000000"/>
                </a:solidFill>
                <a:latin typeface="Georgia Pro"/>
              </a:rPr>
              <a:t> </a:t>
            </a:r>
            <a:r>
              <a:rPr lang="en-US" sz="1300" dirty="0" err="1">
                <a:solidFill>
                  <a:srgbClr val="000000"/>
                </a:solidFill>
                <a:latin typeface="Georgia Pro"/>
              </a:rPr>
              <a:t>trimestrales</a:t>
            </a:r>
            <a:r>
              <a:rPr lang="en-US" sz="1300" dirty="0">
                <a:solidFill>
                  <a:srgbClr val="000000"/>
                </a:solidFill>
                <a:latin typeface="Georgia Pro"/>
              </a:rPr>
              <a:t> de </a:t>
            </a:r>
            <a:r>
              <a:rPr lang="en-US" sz="1300" dirty="0" err="1">
                <a:solidFill>
                  <a:srgbClr val="000000"/>
                </a:solidFill>
                <a:latin typeface="Georgia Pro"/>
              </a:rPr>
              <a:t>análisis</a:t>
            </a:r>
            <a:r>
              <a:rPr lang="en-US" sz="1300" dirty="0">
                <a:solidFill>
                  <a:srgbClr val="000000"/>
                </a:solidFill>
                <a:latin typeface="Georgia Pro"/>
              </a:rPr>
              <a:t> del mercado </a:t>
            </a:r>
            <a:r>
              <a:rPr lang="en-US" sz="1300" dirty="0" err="1">
                <a:solidFill>
                  <a:srgbClr val="000000"/>
                </a:solidFill>
                <a:latin typeface="Georgia Pro"/>
              </a:rPr>
              <a:t>inmobiliario</a:t>
            </a:r>
            <a:r>
              <a:rPr lang="en-US" sz="1300" dirty="0">
                <a:solidFill>
                  <a:srgbClr val="000000"/>
                </a:solidFill>
                <a:latin typeface="Georgia Pro"/>
              </a:rPr>
              <a:t>. Y, </a:t>
            </a:r>
            <a:r>
              <a:rPr lang="en-US" sz="1300" dirty="0" err="1">
                <a:solidFill>
                  <a:srgbClr val="000000"/>
                </a:solidFill>
                <a:latin typeface="Georgia Pro"/>
              </a:rPr>
              <a:t>por</a:t>
            </a:r>
            <a:r>
              <a:rPr lang="en-US" sz="1300" dirty="0">
                <a:solidFill>
                  <a:srgbClr val="000000"/>
                </a:solidFill>
                <a:latin typeface="Georgia Pro"/>
              </a:rPr>
              <a:t> </a:t>
            </a:r>
            <a:r>
              <a:rPr lang="en-US" sz="1300" dirty="0" err="1">
                <a:solidFill>
                  <a:srgbClr val="000000"/>
                </a:solidFill>
                <a:latin typeface="Georgia Pro"/>
              </a:rPr>
              <a:t>supuesto</a:t>
            </a:r>
            <a:r>
              <a:rPr lang="en-US" sz="1300" dirty="0">
                <a:solidFill>
                  <a:srgbClr val="000000"/>
                </a:solidFill>
                <a:latin typeface="Georgia Pro"/>
              </a:rPr>
              <a:t>, </a:t>
            </a:r>
            <a:r>
              <a:rPr lang="en-US" sz="1300" dirty="0" err="1">
                <a:solidFill>
                  <a:srgbClr val="000000"/>
                </a:solidFill>
                <a:latin typeface="Georgia Pro"/>
              </a:rPr>
              <a:t>si</a:t>
            </a:r>
            <a:r>
              <a:rPr lang="en-US" sz="1300" dirty="0">
                <a:solidFill>
                  <a:srgbClr val="000000"/>
                </a:solidFill>
                <a:latin typeface="Georgia Pro"/>
              </a:rPr>
              <a:t> </a:t>
            </a:r>
            <a:r>
              <a:rPr lang="en-US" sz="1300" dirty="0" err="1">
                <a:solidFill>
                  <a:srgbClr val="000000"/>
                </a:solidFill>
                <a:latin typeface="Georgia Pro"/>
              </a:rPr>
              <a:t>necesitas</a:t>
            </a:r>
            <a:r>
              <a:rPr lang="en-US" sz="1300" dirty="0">
                <a:solidFill>
                  <a:srgbClr val="000000"/>
                </a:solidFill>
                <a:latin typeface="Georgia Pro"/>
              </a:rPr>
              <a:t> </a:t>
            </a:r>
            <a:r>
              <a:rPr lang="en-US" sz="1300" dirty="0" err="1">
                <a:solidFill>
                  <a:srgbClr val="000000"/>
                </a:solidFill>
                <a:latin typeface="Georgia Pro"/>
              </a:rPr>
              <a:t>referencias</a:t>
            </a:r>
            <a:r>
              <a:rPr lang="en-US" sz="1300" dirty="0">
                <a:solidFill>
                  <a:srgbClr val="000000"/>
                </a:solidFill>
                <a:latin typeface="Georgia Pro"/>
              </a:rPr>
              <a:t> de </a:t>
            </a:r>
            <a:r>
              <a:rPr lang="en-US" sz="1300" dirty="0" err="1">
                <a:solidFill>
                  <a:srgbClr val="000000"/>
                </a:solidFill>
                <a:latin typeface="Georgia Pro"/>
              </a:rPr>
              <a:t>fontaneros</a:t>
            </a:r>
            <a:r>
              <a:rPr lang="en-US" sz="1300" dirty="0">
                <a:solidFill>
                  <a:srgbClr val="000000"/>
                </a:solidFill>
                <a:latin typeface="Georgia Pro"/>
              </a:rPr>
              <a:t>, </a:t>
            </a:r>
            <a:r>
              <a:rPr lang="en-US" sz="1300" dirty="0" err="1">
                <a:solidFill>
                  <a:srgbClr val="000000"/>
                </a:solidFill>
                <a:latin typeface="Georgia Pro"/>
              </a:rPr>
              <a:t>electricistas</a:t>
            </a:r>
            <a:r>
              <a:rPr lang="en-US" sz="1300" dirty="0">
                <a:solidFill>
                  <a:srgbClr val="000000"/>
                </a:solidFill>
                <a:latin typeface="Georgia Pro"/>
              </a:rPr>
              <a:t> y </a:t>
            </a:r>
            <a:r>
              <a:rPr lang="en-US" sz="1300" dirty="0" err="1">
                <a:solidFill>
                  <a:srgbClr val="000000"/>
                </a:solidFill>
                <a:latin typeface="Georgia Pro"/>
              </a:rPr>
              <a:t>otros</a:t>
            </a:r>
            <a:r>
              <a:rPr lang="en-US" sz="1300" dirty="0">
                <a:solidFill>
                  <a:srgbClr val="000000"/>
                </a:solidFill>
                <a:latin typeface="Georgia Pro"/>
              </a:rPr>
              <a:t> </a:t>
            </a:r>
            <a:r>
              <a:rPr lang="en-US" sz="1300" dirty="0" err="1">
                <a:solidFill>
                  <a:srgbClr val="000000"/>
                </a:solidFill>
                <a:latin typeface="Georgia Pro"/>
              </a:rPr>
              <a:t>profesionales</a:t>
            </a:r>
            <a:r>
              <a:rPr lang="en-US" sz="1300" dirty="0">
                <a:solidFill>
                  <a:srgbClr val="000000"/>
                </a:solidFill>
                <a:latin typeface="Georgia Pro"/>
              </a:rPr>
              <a:t> de </a:t>
            </a:r>
            <a:r>
              <a:rPr lang="en-US" sz="1300" dirty="0" err="1">
                <a:solidFill>
                  <a:srgbClr val="000000"/>
                </a:solidFill>
                <a:latin typeface="Georgia Pro"/>
              </a:rPr>
              <a:t>servicios</a:t>
            </a:r>
            <a:r>
              <a:rPr lang="en-US" sz="1300" dirty="0">
                <a:solidFill>
                  <a:srgbClr val="000000"/>
                </a:solidFill>
                <a:latin typeface="Georgia Pro"/>
              </a:rPr>
              <a:t>, </a:t>
            </a:r>
            <a:r>
              <a:rPr lang="en-US" sz="1300" dirty="0" err="1">
                <a:solidFill>
                  <a:srgbClr val="000000"/>
                </a:solidFill>
                <a:latin typeface="Georgia Pro"/>
              </a:rPr>
              <a:t>siempre</a:t>
            </a:r>
            <a:r>
              <a:rPr lang="en-US" sz="1300" dirty="0">
                <a:solidFill>
                  <a:srgbClr val="000000"/>
                </a:solidFill>
                <a:latin typeface="Georgia Pro"/>
              </a:rPr>
              <a:t> me </a:t>
            </a:r>
            <a:r>
              <a:rPr lang="en-US" sz="1300" dirty="0" err="1">
                <a:solidFill>
                  <a:srgbClr val="000000"/>
                </a:solidFill>
                <a:latin typeface="Georgia Pro"/>
              </a:rPr>
              <a:t>complace</a:t>
            </a:r>
            <a:r>
              <a:rPr lang="en-US" sz="1300" dirty="0">
                <a:solidFill>
                  <a:srgbClr val="000000"/>
                </a:solidFill>
                <a:latin typeface="Georgia Pro"/>
              </a:rPr>
              <a:t> </a:t>
            </a:r>
            <a:r>
              <a:rPr lang="en-US" sz="1300" dirty="0" err="1">
                <a:solidFill>
                  <a:srgbClr val="000000"/>
                </a:solidFill>
                <a:latin typeface="Georgia Pro"/>
              </a:rPr>
              <a:t>proporcionarte</a:t>
            </a:r>
            <a:r>
              <a:rPr lang="en-US" sz="1300" dirty="0">
                <a:solidFill>
                  <a:srgbClr val="000000"/>
                </a:solidFill>
                <a:latin typeface="Georgia Pro"/>
              </a:rPr>
              <a:t> </a:t>
            </a:r>
            <a:r>
              <a:rPr lang="en-US" sz="1300" dirty="0" err="1">
                <a:solidFill>
                  <a:srgbClr val="000000"/>
                </a:solidFill>
                <a:latin typeface="Georgia Pro"/>
              </a:rPr>
              <a:t>una</a:t>
            </a:r>
            <a:r>
              <a:rPr lang="en-US" sz="1300" dirty="0">
                <a:solidFill>
                  <a:srgbClr val="000000"/>
                </a:solidFill>
                <a:latin typeface="Georgia Pro"/>
              </a:rPr>
              <a:t> </a:t>
            </a:r>
            <a:r>
              <a:rPr lang="en-US" sz="1300" dirty="0" err="1">
                <a:solidFill>
                  <a:srgbClr val="000000"/>
                </a:solidFill>
                <a:latin typeface="Georgia Pro"/>
              </a:rPr>
              <a:t>lista</a:t>
            </a:r>
            <a:r>
              <a:rPr lang="en-US" sz="1300" dirty="0">
                <a:solidFill>
                  <a:srgbClr val="000000"/>
                </a:solidFill>
                <a:latin typeface="Georgia Pro"/>
              </a:rPr>
              <a:t> de </a:t>
            </a:r>
            <a:r>
              <a:rPr lang="en-US" sz="1300" dirty="0" err="1">
                <a:solidFill>
                  <a:srgbClr val="000000"/>
                </a:solidFill>
                <a:latin typeface="Georgia Pro"/>
              </a:rPr>
              <a:t>proveedores</a:t>
            </a:r>
            <a:r>
              <a:rPr lang="en-US" sz="1300" dirty="0">
                <a:solidFill>
                  <a:srgbClr val="000000"/>
                </a:solidFill>
                <a:latin typeface="Georgia Pro"/>
              </a:rPr>
              <a:t> de </a:t>
            </a:r>
            <a:r>
              <a:rPr lang="en-US" sz="1300" dirty="0" err="1">
                <a:solidFill>
                  <a:srgbClr val="000000"/>
                </a:solidFill>
                <a:latin typeface="Georgia Pro"/>
              </a:rPr>
              <a:t>confianza</a:t>
            </a:r>
            <a:r>
              <a:rPr lang="en-US" sz="1300" dirty="0">
                <a:solidFill>
                  <a:srgbClr val="000000"/>
                </a:solidFill>
                <a:latin typeface="Georgia Pro"/>
              </a:rPr>
              <a:t>. Me </a:t>
            </a:r>
            <a:r>
              <a:rPr lang="en-US" sz="1300" dirty="0" err="1">
                <a:solidFill>
                  <a:srgbClr val="000000"/>
                </a:solidFill>
                <a:latin typeface="Georgia Pro"/>
              </a:rPr>
              <a:t>comprometo</a:t>
            </a:r>
            <a:r>
              <a:rPr lang="en-US" sz="1300" dirty="0">
                <a:solidFill>
                  <a:srgbClr val="000000"/>
                </a:solidFill>
                <a:latin typeface="Georgia Pro"/>
              </a:rPr>
              <a:t> a ser un </a:t>
            </a:r>
            <a:r>
              <a:rPr lang="en-US" sz="1300" dirty="0" err="1">
                <a:solidFill>
                  <a:srgbClr val="000000"/>
                </a:solidFill>
                <a:latin typeface="Georgia Pro"/>
              </a:rPr>
              <a:t>recurso</a:t>
            </a:r>
            <a:r>
              <a:rPr lang="en-US" sz="1300" dirty="0">
                <a:solidFill>
                  <a:srgbClr val="000000"/>
                </a:solidFill>
                <a:latin typeface="Georgia Pro"/>
              </a:rPr>
              <a:t> de </a:t>
            </a:r>
            <a:r>
              <a:rPr lang="en-US" sz="1300" dirty="0" err="1">
                <a:solidFill>
                  <a:srgbClr val="000000"/>
                </a:solidFill>
                <a:latin typeface="Georgia Pro"/>
              </a:rPr>
              <a:t>confianza</a:t>
            </a:r>
            <a:r>
              <a:rPr lang="en-US" sz="1300" dirty="0">
                <a:solidFill>
                  <a:srgbClr val="000000"/>
                </a:solidFill>
                <a:latin typeface="Georgia Pro"/>
              </a:rPr>
              <a:t> con </a:t>
            </a:r>
            <a:r>
              <a:rPr lang="en-US" sz="1300" dirty="0" err="1">
                <a:solidFill>
                  <a:srgbClr val="000000"/>
                </a:solidFill>
                <a:latin typeface="Georgia Pro"/>
              </a:rPr>
              <a:t>el</a:t>
            </a:r>
            <a:r>
              <a:rPr lang="en-US" sz="1300" dirty="0">
                <a:solidFill>
                  <a:srgbClr val="000000"/>
                </a:solidFill>
                <a:latin typeface="Georgia Pro"/>
              </a:rPr>
              <a:t> que </a:t>
            </a:r>
            <a:r>
              <a:rPr lang="en-US" sz="1300" dirty="0" err="1">
                <a:solidFill>
                  <a:srgbClr val="000000"/>
                </a:solidFill>
                <a:latin typeface="Georgia Pro"/>
              </a:rPr>
              <a:t>puedas</a:t>
            </a:r>
            <a:r>
              <a:rPr lang="en-US" sz="1300" dirty="0">
                <a:solidFill>
                  <a:srgbClr val="000000"/>
                </a:solidFill>
                <a:latin typeface="Georgia Pro"/>
              </a:rPr>
              <a:t> </a:t>
            </a:r>
            <a:r>
              <a:rPr lang="en-US" sz="1300" dirty="0" err="1">
                <a:solidFill>
                  <a:srgbClr val="000000"/>
                </a:solidFill>
                <a:latin typeface="Georgia Pro"/>
              </a:rPr>
              <a:t>contar</a:t>
            </a:r>
            <a:r>
              <a:rPr lang="en-US" sz="1300" dirty="0">
                <a:solidFill>
                  <a:srgbClr val="000000"/>
                </a:solidFill>
                <a:latin typeface="Georgia Pro"/>
              </a:rPr>
              <a:t> para </a:t>
            </a:r>
            <a:r>
              <a:rPr lang="en-US" sz="1300" dirty="0" err="1">
                <a:solidFill>
                  <a:srgbClr val="000000"/>
                </a:solidFill>
                <a:latin typeface="Georgia Pro"/>
              </a:rPr>
              <a:t>ayudarte</a:t>
            </a:r>
            <a:r>
              <a:rPr lang="en-US" sz="1300" dirty="0">
                <a:solidFill>
                  <a:srgbClr val="000000"/>
                </a:solidFill>
                <a:latin typeface="Georgia Pro"/>
              </a:rPr>
              <a:t> a resolver con </a:t>
            </a:r>
            <a:r>
              <a:rPr lang="en-US" sz="1300" dirty="0" err="1">
                <a:solidFill>
                  <a:srgbClr val="000000"/>
                </a:solidFill>
                <a:latin typeface="Georgia Pro"/>
              </a:rPr>
              <a:t>pericia</a:t>
            </a:r>
            <a:r>
              <a:rPr lang="en-US" sz="1300" dirty="0">
                <a:solidFill>
                  <a:srgbClr val="000000"/>
                </a:solidFill>
                <a:latin typeface="Georgia Pro"/>
              </a:rPr>
              <a:t> </a:t>
            </a:r>
            <a:r>
              <a:rPr lang="en-US" sz="1300" dirty="0" err="1">
                <a:solidFill>
                  <a:srgbClr val="000000"/>
                </a:solidFill>
                <a:latin typeface="Georgia Pro"/>
              </a:rPr>
              <a:t>cualquier</a:t>
            </a:r>
            <a:r>
              <a:rPr lang="en-US" sz="1300" dirty="0">
                <a:solidFill>
                  <a:srgbClr val="000000"/>
                </a:solidFill>
                <a:latin typeface="Georgia Pro"/>
              </a:rPr>
              <a:t> </a:t>
            </a:r>
            <a:r>
              <a:rPr lang="en-US" sz="1300" dirty="0" err="1">
                <a:solidFill>
                  <a:srgbClr val="000000"/>
                </a:solidFill>
                <a:latin typeface="Georgia Pro"/>
              </a:rPr>
              <a:t>duda</a:t>
            </a:r>
            <a:r>
              <a:rPr lang="en-US" sz="1300" dirty="0">
                <a:solidFill>
                  <a:srgbClr val="000000"/>
                </a:solidFill>
                <a:latin typeface="Georgia Pro"/>
              </a:rPr>
              <a:t> o </a:t>
            </a:r>
            <a:r>
              <a:rPr lang="en-US" sz="1300" dirty="0" err="1">
                <a:solidFill>
                  <a:srgbClr val="000000"/>
                </a:solidFill>
                <a:latin typeface="Georgia Pro"/>
              </a:rPr>
              <a:t>necesidad</a:t>
            </a:r>
            <a:r>
              <a:rPr lang="en-US" sz="1300" dirty="0">
                <a:solidFill>
                  <a:srgbClr val="000000"/>
                </a:solidFill>
                <a:latin typeface="Georgia Pro"/>
              </a:rPr>
              <a:t> </a:t>
            </a:r>
            <a:r>
              <a:rPr lang="en-US" sz="1300" dirty="0" err="1">
                <a:solidFill>
                  <a:srgbClr val="000000"/>
                </a:solidFill>
                <a:latin typeface="Georgia Pro"/>
              </a:rPr>
              <a:t>inmobiliaria</a:t>
            </a:r>
            <a:r>
              <a:rPr lang="en-US" sz="1300" dirty="0">
                <a:solidFill>
                  <a:srgbClr val="000000"/>
                </a:solidFill>
                <a:latin typeface="Georgia Pro"/>
              </a:rPr>
              <a:t>. </a:t>
            </a:r>
          </a:p>
          <a:p>
            <a:pPr algn="just">
              <a:lnSpc>
                <a:spcPts val="1756"/>
              </a:lnSpc>
            </a:pPr>
            <a:endParaRPr lang="en-US" sz="1300" dirty="0">
              <a:solidFill>
                <a:srgbClr val="000000"/>
              </a:solidFill>
              <a:latin typeface="Georgia Pro"/>
            </a:endParaRPr>
          </a:p>
          <a:p>
            <a:pPr algn="just">
              <a:lnSpc>
                <a:spcPts val="1756"/>
              </a:lnSpc>
            </a:pPr>
            <a:r>
              <a:rPr lang="en-US" sz="1300" dirty="0">
                <a:solidFill>
                  <a:srgbClr val="000000"/>
                </a:solidFill>
                <a:latin typeface="Georgia Pro"/>
              </a:rPr>
              <a:t>Mi </a:t>
            </a:r>
            <a:r>
              <a:rPr lang="en-US" sz="1300" dirty="0" err="1">
                <a:solidFill>
                  <a:srgbClr val="000000"/>
                </a:solidFill>
                <a:latin typeface="Georgia Pro"/>
              </a:rPr>
              <a:t>objetivo</a:t>
            </a:r>
            <a:r>
              <a:rPr lang="en-US" sz="1300" dirty="0">
                <a:solidFill>
                  <a:srgbClr val="000000"/>
                </a:solidFill>
                <a:latin typeface="Georgia Pro"/>
              </a:rPr>
              <a:t> es </a:t>
            </a:r>
            <a:r>
              <a:rPr lang="en-US" sz="1300" dirty="0" err="1">
                <a:solidFill>
                  <a:srgbClr val="000000"/>
                </a:solidFill>
                <a:latin typeface="Georgia Pro"/>
              </a:rPr>
              <a:t>tu</a:t>
            </a:r>
            <a:r>
              <a:rPr lang="en-US" sz="1300" dirty="0">
                <a:solidFill>
                  <a:srgbClr val="000000"/>
                </a:solidFill>
                <a:latin typeface="Georgia Pro"/>
              </a:rPr>
              <a:t> </a:t>
            </a:r>
            <a:r>
              <a:rPr lang="en-US" sz="1300" dirty="0" err="1">
                <a:solidFill>
                  <a:srgbClr val="000000"/>
                </a:solidFill>
                <a:latin typeface="Georgia Pro"/>
              </a:rPr>
              <a:t>objetivo</a:t>
            </a:r>
            <a:r>
              <a:rPr lang="en-US" sz="1300" dirty="0">
                <a:solidFill>
                  <a:srgbClr val="000000"/>
                </a:solidFill>
                <a:latin typeface="Georgia Pro"/>
              </a:rPr>
              <a:t>, y </a:t>
            </a:r>
            <a:r>
              <a:rPr lang="en-US" sz="1300" dirty="0" err="1">
                <a:solidFill>
                  <a:srgbClr val="000000"/>
                </a:solidFill>
                <a:latin typeface="Georgia Pro"/>
              </a:rPr>
              <a:t>quiero</a:t>
            </a:r>
            <a:r>
              <a:rPr lang="en-US" sz="1300" dirty="0">
                <a:solidFill>
                  <a:srgbClr val="000000"/>
                </a:solidFill>
                <a:latin typeface="Georgia Pro"/>
              </a:rPr>
              <a:t> </a:t>
            </a:r>
            <a:r>
              <a:rPr lang="en-US" sz="1300" dirty="0" err="1">
                <a:solidFill>
                  <a:srgbClr val="000000"/>
                </a:solidFill>
                <a:latin typeface="Georgia Pro"/>
              </a:rPr>
              <a:t>ayudarte</a:t>
            </a:r>
            <a:r>
              <a:rPr lang="en-US" sz="1300" dirty="0">
                <a:solidFill>
                  <a:srgbClr val="000000"/>
                </a:solidFill>
                <a:latin typeface="Georgia Pro"/>
              </a:rPr>
              <a:t> a </a:t>
            </a:r>
            <a:r>
              <a:rPr lang="en-US" sz="1300" dirty="0" err="1">
                <a:solidFill>
                  <a:srgbClr val="000000"/>
                </a:solidFill>
                <a:latin typeface="Georgia Pro"/>
              </a:rPr>
              <a:t>subir</a:t>
            </a:r>
            <a:r>
              <a:rPr lang="en-US" sz="1300" dirty="0">
                <a:solidFill>
                  <a:srgbClr val="000000"/>
                </a:solidFill>
                <a:latin typeface="Georgia Pro"/>
              </a:rPr>
              <a:t> a </a:t>
            </a:r>
            <a:r>
              <a:rPr lang="en-US" sz="1300" dirty="0" err="1">
                <a:solidFill>
                  <a:srgbClr val="000000"/>
                </a:solidFill>
                <a:latin typeface="Georgia Pro"/>
              </a:rPr>
              <a:t>tu</a:t>
            </a:r>
            <a:r>
              <a:rPr lang="en-US" sz="1300" dirty="0">
                <a:solidFill>
                  <a:srgbClr val="000000"/>
                </a:solidFill>
                <a:latin typeface="Georgia Pro"/>
              </a:rPr>
              <a:t> </a:t>
            </a:r>
            <a:r>
              <a:rPr lang="en-US" sz="1300" dirty="0" err="1">
                <a:solidFill>
                  <a:srgbClr val="000000"/>
                </a:solidFill>
                <a:latin typeface="Georgia Pro"/>
              </a:rPr>
              <a:t>Próximo</a:t>
            </a:r>
            <a:r>
              <a:rPr lang="en-US" sz="1300" dirty="0">
                <a:solidFill>
                  <a:srgbClr val="000000"/>
                </a:solidFill>
                <a:latin typeface="Georgia Pro"/>
              </a:rPr>
              <a:t> Nivel </a:t>
            </a:r>
            <a:r>
              <a:rPr lang="en-US" sz="1300" dirty="0" err="1">
                <a:solidFill>
                  <a:srgbClr val="000000"/>
                </a:solidFill>
                <a:latin typeface="Georgia Pro"/>
              </a:rPr>
              <a:t>en</a:t>
            </a:r>
            <a:r>
              <a:rPr lang="en-US" sz="1300" dirty="0">
                <a:solidFill>
                  <a:srgbClr val="000000"/>
                </a:solidFill>
                <a:latin typeface="Georgia Pro"/>
              </a:rPr>
              <a:t> la </a:t>
            </a:r>
            <a:r>
              <a:rPr lang="en-US" sz="1300" dirty="0" err="1">
                <a:solidFill>
                  <a:srgbClr val="000000"/>
                </a:solidFill>
                <a:latin typeface="Georgia Pro"/>
              </a:rPr>
              <a:t>vida</a:t>
            </a:r>
            <a:r>
              <a:rPr lang="en-US" sz="1300" dirty="0">
                <a:solidFill>
                  <a:srgbClr val="000000"/>
                </a:solidFill>
                <a:latin typeface="Georgia Pro"/>
              </a:rPr>
              <a:t>, sea </a:t>
            </a:r>
            <a:r>
              <a:rPr lang="en-US" sz="1300" dirty="0" err="1">
                <a:solidFill>
                  <a:srgbClr val="000000"/>
                </a:solidFill>
                <a:latin typeface="Georgia Pro"/>
              </a:rPr>
              <a:t>cual</a:t>
            </a:r>
            <a:r>
              <a:rPr lang="en-US" sz="1300" dirty="0">
                <a:solidFill>
                  <a:srgbClr val="000000"/>
                </a:solidFill>
                <a:latin typeface="Georgia Pro"/>
              </a:rPr>
              <a:t> sea.</a:t>
            </a:r>
          </a:p>
          <a:p>
            <a:pPr algn="just">
              <a:lnSpc>
                <a:spcPts val="1756"/>
              </a:lnSpc>
            </a:pPr>
            <a:endParaRPr lang="en-US" sz="1300" dirty="0">
              <a:solidFill>
                <a:srgbClr val="000000"/>
              </a:solidFill>
              <a:latin typeface="Georgia Pro"/>
            </a:endParaRPr>
          </a:p>
          <a:p>
            <a:pPr algn="just">
              <a:lnSpc>
                <a:spcPts val="1756"/>
              </a:lnSpc>
            </a:pPr>
            <a:r>
              <a:rPr lang="en-US" sz="1300" dirty="0" err="1">
                <a:solidFill>
                  <a:srgbClr val="000000"/>
                </a:solidFill>
                <a:latin typeface="Georgia Pro"/>
              </a:rPr>
              <a:t>Mantener</a:t>
            </a:r>
            <a:r>
              <a:rPr lang="en-US" sz="1300" dirty="0">
                <a:solidFill>
                  <a:srgbClr val="000000"/>
                </a:solidFill>
                <a:latin typeface="Georgia Pro"/>
              </a:rPr>
              <a:t> las </a:t>
            </a:r>
            <a:r>
              <a:rPr lang="en-US" sz="1300" dirty="0" err="1">
                <a:solidFill>
                  <a:srgbClr val="000000"/>
                </a:solidFill>
                <a:latin typeface="Georgia Pro"/>
              </a:rPr>
              <a:t>relaciones</a:t>
            </a:r>
            <a:r>
              <a:rPr lang="en-US" sz="1300" dirty="0">
                <a:solidFill>
                  <a:srgbClr val="000000"/>
                </a:solidFill>
                <a:latin typeface="Georgia Pro"/>
              </a:rPr>
              <a:t> forma </a:t>
            </a:r>
            <a:r>
              <a:rPr lang="en-US" sz="1300" dirty="0" err="1">
                <a:solidFill>
                  <a:srgbClr val="000000"/>
                </a:solidFill>
                <a:latin typeface="Georgia Pro"/>
              </a:rPr>
              <a:t>parte</a:t>
            </a:r>
            <a:r>
              <a:rPr lang="en-US" sz="1300" dirty="0">
                <a:solidFill>
                  <a:srgbClr val="000000"/>
                </a:solidFill>
                <a:latin typeface="Georgia Pro"/>
              </a:rPr>
              <a:t> de mi </a:t>
            </a:r>
            <a:r>
              <a:rPr lang="en-US" sz="1300" dirty="0" err="1">
                <a:solidFill>
                  <a:srgbClr val="000000"/>
                </a:solidFill>
                <a:latin typeface="Georgia Pro"/>
              </a:rPr>
              <a:t>compromiso</a:t>
            </a:r>
            <a:r>
              <a:rPr lang="en-US" sz="1300" dirty="0">
                <a:solidFill>
                  <a:srgbClr val="000000"/>
                </a:solidFill>
                <a:latin typeface="Georgia Pro"/>
              </a:rPr>
              <a:t> de </a:t>
            </a:r>
            <a:r>
              <a:rPr lang="en-US" sz="1300" dirty="0" err="1">
                <a:solidFill>
                  <a:srgbClr val="000000"/>
                </a:solidFill>
                <a:latin typeface="Georgia Pro"/>
              </a:rPr>
              <a:t>ofrecer</a:t>
            </a:r>
            <a:r>
              <a:rPr lang="en-US" sz="1300" dirty="0">
                <a:solidFill>
                  <a:srgbClr val="000000"/>
                </a:solidFill>
                <a:latin typeface="Georgia Pro"/>
              </a:rPr>
              <a:t> un </a:t>
            </a:r>
            <a:r>
              <a:rPr lang="en-US" sz="1300" dirty="0" err="1">
                <a:solidFill>
                  <a:srgbClr val="000000"/>
                </a:solidFill>
                <a:latin typeface="Georgia Pro"/>
              </a:rPr>
              <a:t>nivel</a:t>
            </a:r>
            <a:r>
              <a:rPr lang="en-US" sz="1300" dirty="0">
                <a:solidFill>
                  <a:srgbClr val="000000"/>
                </a:solidFill>
                <a:latin typeface="Georgia Pro"/>
              </a:rPr>
              <a:t> de </a:t>
            </a:r>
            <a:r>
              <a:rPr lang="en-US" sz="1300" dirty="0" err="1">
                <a:solidFill>
                  <a:srgbClr val="000000"/>
                </a:solidFill>
                <a:latin typeface="Georgia Pro"/>
              </a:rPr>
              <a:t>servicio</a:t>
            </a:r>
            <a:r>
              <a:rPr lang="en-US" sz="1300" dirty="0">
                <a:solidFill>
                  <a:srgbClr val="000000"/>
                </a:solidFill>
                <a:latin typeface="Georgia Pro"/>
              </a:rPr>
              <a:t> </a:t>
            </a:r>
            <a:r>
              <a:rPr lang="en-US" sz="1300" dirty="0" err="1">
                <a:solidFill>
                  <a:srgbClr val="000000"/>
                </a:solidFill>
                <a:latin typeface="Georgia Pro"/>
              </a:rPr>
              <a:t>inmobiliario</a:t>
            </a:r>
            <a:r>
              <a:rPr lang="en-US" sz="1300" dirty="0">
                <a:solidFill>
                  <a:srgbClr val="000000"/>
                </a:solidFill>
                <a:latin typeface="Georgia Pro"/>
              </a:rPr>
              <a:t> </a:t>
            </a:r>
            <a:r>
              <a:rPr lang="en-US" sz="1300" dirty="0" err="1">
                <a:solidFill>
                  <a:srgbClr val="000000"/>
                </a:solidFill>
                <a:latin typeface="Georgia Pro"/>
              </a:rPr>
              <a:t>muy</a:t>
            </a:r>
            <a:r>
              <a:rPr lang="en-US" sz="1300" dirty="0">
                <a:solidFill>
                  <a:srgbClr val="000000"/>
                </a:solidFill>
                <a:latin typeface="Georgia Pro"/>
              </a:rPr>
              <a:t> </a:t>
            </a:r>
            <a:r>
              <a:rPr lang="en-US" sz="1300" dirty="0" err="1">
                <a:solidFill>
                  <a:srgbClr val="000000"/>
                </a:solidFill>
                <a:latin typeface="Georgia Pro"/>
              </a:rPr>
              <a:t>por</a:t>
            </a:r>
            <a:r>
              <a:rPr lang="en-US" sz="1300" dirty="0">
                <a:solidFill>
                  <a:srgbClr val="000000"/>
                </a:solidFill>
                <a:latin typeface="Georgia Pro"/>
              </a:rPr>
              <a:t> </a:t>
            </a:r>
            <a:r>
              <a:rPr lang="en-US" sz="1300" dirty="0" err="1">
                <a:solidFill>
                  <a:srgbClr val="000000"/>
                </a:solidFill>
                <a:latin typeface="Georgia Pro"/>
              </a:rPr>
              <a:t>encima</a:t>
            </a:r>
            <a:r>
              <a:rPr lang="en-US" sz="1300" dirty="0">
                <a:solidFill>
                  <a:srgbClr val="000000"/>
                </a:solidFill>
                <a:latin typeface="Georgia Pro"/>
              </a:rPr>
              <a:t> de las </a:t>
            </a:r>
            <a:r>
              <a:rPr lang="en-US" sz="1300" dirty="0" err="1">
                <a:solidFill>
                  <a:srgbClr val="000000"/>
                </a:solidFill>
                <a:latin typeface="Georgia Pro"/>
              </a:rPr>
              <a:t>expectativas</a:t>
            </a:r>
            <a:r>
              <a:rPr lang="en-US" sz="1300" dirty="0">
                <a:solidFill>
                  <a:srgbClr val="000000"/>
                </a:solidFill>
                <a:latin typeface="Georgia Pro"/>
              </a:rPr>
              <a:t>. Mis </a:t>
            </a:r>
            <a:r>
              <a:rPr lang="en-US" sz="1300" dirty="0" err="1">
                <a:solidFill>
                  <a:srgbClr val="000000"/>
                </a:solidFill>
                <a:latin typeface="Georgia Pro"/>
              </a:rPr>
              <a:t>clientes</a:t>
            </a:r>
            <a:r>
              <a:rPr lang="en-US" sz="1300" dirty="0">
                <a:solidFill>
                  <a:srgbClr val="000000"/>
                </a:solidFill>
                <a:latin typeface="Georgia Pro"/>
              </a:rPr>
              <a:t> </a:t>
            </a:r>
            <a:r>
              <a:rPr lang="en-US" sz="1300" dirty="0" err="1">
                <a:solidFill>
                  <a:srgbClr val="000000"/>
                </a:solidFill>
                <a:latin typeface="Georgia Pro"/>
              </a:rPr>
              <a:t>comparten</a:t>
            </a:r>
            <a:r>
              <a:rPr lang="en-US" sz="1300" dirty="0">
                <a:solidFill>
                  <a:srgbClr val="000000"/>
                </a:solidFill>
                <a:latin typeface="Georgia Pro"/>
              </a:rPr>
              <a:t> </a:t>
            </a:r>
            <a:r>
              <a:rPr lang="en-US" sz="1300" dirty="0" err="1">
                <a:solidFill>
                  <a:srgbClr val="000000"/>
                </a:solidFill>
                <a:latin typeface="Georgia Pro"/>
              </a:rPr>
              <a:t>su</a:t>
            </a:r>
            <a:r>
              <a:rPr lang="en-US" sz="1300" dirty="0">
                <a:solidFill>
                  <a:srgbClr val="000000"/>
                </a:solidFill>
                <a:latin typeface="Georgia Pro"/>
              </a:rPr>
              <a:t> </a:t>
            </a:r>
            <a:r>
              <a:rPr lang="en-US" sz="1300" dirty="0" err="1">
                <a:solidFill>
                  <a:srgbClr val="000000"/>
                </a:solidFill>
                <a:latin typeface="Georgia Pro"/>
              </a:rPr>
              <a:t>experiencia</a:t>
            </a:r>
            <a:r>
              <a:rPr lang="en-US" sz="1300" dirty="0">
                <a:solidFill>
                  <a:srgbClr val="000000"/>
                </a:solidFill>
                <a:latin typeface="Georgia Pro"/>
              </a:rPr>
              <a:t> </a:t>
            </a:r>
            <a:r>
              <a:rPr lang="en-US" sz="1300" dirty="0" err="1">
                <a:solidFill>
                  <a:srgbClr val="000000"/>
                </a:solidFill>
                <a:latin typeface="Georgia Pro"/>
              </a:rPr>
              <a:t>positiva</a:t>
            </a:r>
            <a:r>
              <a:rPr lang="en-US" sz="1300" dirty="0">
                <a:solidFill>
                  <a:srgbClr val="000000"/>
                </a:solidFill>
                <a:latin typeface="Georgia Pro"/>
              </a:rPr>
              <a:t> con amigos y </a:t>
            </a:r>
            <a:r>
              <a:rPr lang="en-US" sz="1300" dirty="0" err="1">
                <a:solidFill>
                  <a:srgbClr val="000000"/>
                </a:solidFill>
                <a:latin typeface="Georgia Pro"/>
              </a:rPr>
              <a:t>socios</a:t>
            </a:r>
            <a:r>
              <a:rPr lang="en-US" sz="1300" dirty="0">
                <a:solidFill>
                  <a:srgbClr val="000000"/>
                </a:solidFill>
                <a:latin typeface="Georgia Pro"/>
              </a:rPr>
              <a:t> que luego me </a:t>
            </a:r>
            <a:r>
              <a:rPr lang="en-US" sz="1300" dirty="0" err="1">
                <a:solidFill>
                  <a:srgbClr val="000000"/>
                </a:solidFill>
                <a:latin typeface="Georgia Pro"/>
              </a:rPr>
              <a:t>buscan</a:t>
            </a:r>
            <a:r>
              <a:rPr lang="en-US" sz="1300" dirty="0">
                <a:solidFill>
                  <a:srgbClr val="000000"/>
                </a:solidFill>
                <a:latin typeface="Georgia Pro"/>
              </a:rPr>
              <a:t>. </a:t>
            </a:r>
            <a:r>
              <a:rPr lang="en-US" sz="1300" dirty="0" err="1">
                <a:solidFill>
                  <a:srgbClr val="000000"/>
                </a:solidFill>
                <a:latin typeface="Georgia Pro"/>
              </a:rPr>
              <a:t>Esto</a:t>
            </a:r>
            <a:r>
              <a:rPr lang="en-US" sz="1300" dirty="0">
                <a:solidFill>
                  <a:srgbClr val="000000"/>
                </a:solidFill>
                <a:latin typeface="Georgia Pro"/>
              </a:rPr>
              <a:t> me ha </a:t>
            </a:r>
            <a:r>
              <a:rPr lang="en-US" sz="1300" dirty="0" err="1">
                <a:solidFill>
                  <a:srgbClr val="000000"/>
                </a:solidFill>
                <a:latin typeface="Georgia Pro"/>
              </a:rPr>
              <a:t>permitido</a:t>
            </a:r>
            <a:r>
              <a:rPr lang="en-US" sz="1300" dirty="0">
                <a:solidFill>
                  <a:srgbClr val="000000"/>
                </a:solidFill>
                <a:latin typeface="Georgia Pro"/>
              </a:rPr>
              <a:t> </a:t>
            </a:r>
            <a:r>
              <a:rPr lang="en-US" sz="1300" dirty="0" err="1">
                <a:solidFill>
                  <a:srgbClr val="000000"/>
                </a:solidFill>
                <a:latin typeface="Georgia Pro"/>
              </a:rPr>
              <a:t>construir</a:t>
            </a:r>
            <a:r>
              <a:rPr lang="en-US" sz="1300" dirty="0">
                <a:solidFill>
                  <a:srgbClr val="000000"/>
                </a:solidFill>
                <a:latin typeface="Georgia Pro"/>
              </a:rPr>
              <a:t> </a:t>
            </a:r>
            <a:r>
              <a:rPr lang="en-US" sz="1300" dirty="0" err="1">
                <a:solidFill>
                  <a:srgbClr val="000000"/>
                </a:solidFill>
                <a:latin typeface="Georgia Pro"/>
              </a:rPr>
              <a:t>una</a:t>
            </a:r>
            <a:r>
              <a:rPr lang="en-US" sz="1300" dirty="0">
                <a:solidFill>
                  <a:srgbClr val="000000"/>
                </a:solidFill>
                <a:latin typeface="Georgia Pro"/>
              </a:rPr>
              <a:t> </a:t>
            </a:r>
            <a:r>
              <a:rPr lang="en-US" sz="1300" dirty="0" err="1">
                <a:solidFill>
                  <a:srgbClr val="000000"/>
                </a:solidFill>
                <a:latin typeface="Georgia Pro"/>
              </a:rPr>
              <a:t>exitosa</a:t>
            </a:r>
            <a:r>
              <a:rPr lang="en-US" sz="1300" dirty="0">
                <a:solidFill>
                  <a:srgbClr val="000000"/>
                </a:solidFill>
                <a:latin typeface="Georgia Pro"/>
              </a:rPr>
              <a:t> </a:t>
            </a:r>
            <a:r>
              <a:rPr lang="en-US" sz="1300" dirty="0" err="1">
                <a:solidFill>
                  <a:srgbClr val="000000"/>
                </a:solidFill>
                <a:latin typeface="Georgia Pro"/>
              </a:rPr>
              <a:t>práctica</a:t>
            </a:r>
            <a:r>
              <a:rPr lang="en-US" sz="1300" dirty="0">
                <a:solidFill>
                  <a:srgbClr val="000000"/>
                </a:solidFill>
                <a:latin typeface="Georgia Pro"/>
              </a:rPr>
              <a:t> </a:t>
            </a:r>
            <a:r>
              <a:rPr lang="en-US" sz="1300" dirty="0" err="1">
                <a:solidFill>
                  <a:srgbClr val="000000"/>
                </a:solidFill>
                <a:latin typeface="Georgia Pro"/>
              </a:rPr>
              <a:t>inmobiliaria</a:t>
            </a:r>
            <a:r>
              <a:rPr lang="en-US" sz="1300" dirty="0">
                <a:solidFill>
                  <a:srgbClr val="000000"/>
                </a:solidFill>
                <a:latin typeface="Georgia Pro"/>
              </a:rPr>
              <a:t> </a:t>
            </a:r>
            <a:r>
              <a:rPr lang="en-US" sz="1300" dirty="0" err="1">
                <a:solidFill>
                  <a:srgbClr val="000000"/>
                </a:solidFill>
                <a:latin typeface="Georgia Pro"/>
              </a:rPr>
              <a:t>basada</a:t>
            </a:r>
            <a:r>
              <a:rPr lang="en-US" sz="1300" dirty="0">
                <a:solidFill>
                  <a:srgbClr val="000000"/>
                </a:solidFill>
                <a:latin typeface="Georgia Pro"/>
              </a:rPr>
              <a:t> </a:t>
            </a:r>
            <a:r>
              <a:rPr lang="en-US" sz="1300" dirty="0" err="1">
                <a:solidFill>
                  <a:srgbClr val="000000"/>
                </a:solidFill>
                <a:latin typeface="Georgia Pro"/>
              </a:rPr>
              <a:t>en</a:t>
            </a:r>
            <a:r>
              <a:rPr lang="en-US" sz="1300" dirty="0">
                <a:solidFill>
                  <a:srgbClr val="000000"/>
                </a:solidFill>
                <a:latin typeface="Georgia Pro"/>
              </a:rPr>
              <a:t> las </a:t>
            </a:r>
            <a:r>
              <a:rPr lang="en-US" sz="1300" dirty="0" err="1">
                <a:solidFill>
                  <a:srgbClr val="000000"/>
                </a:solidFill>
                <a:latin typeface="Georgia Pro"/>
              </a:rPr>
              <a:t>referencias</a:t>
            </a:r>
            <a:r>
              <a:rPr lang="en-US" sz="1300" dirty="0">
                <a:solidFill>
                  <a:srgbClr val="000000"/>
                </a:solidFill>
                <a:latin typeface="Georgia Pro"/>
              </a:rPr>
              <a:t>. </a:t>
            </a:r>
          </a:p>
          <a:p>
            <a:pPr algn="just">
              <a:lnSpc>
                <a:spcPts val="1756"/>
              </a:lnSpc>
            </a:pPr>
            <a:endParaRPr lang="en-US" sz="1300" dirty="0">
              <a:solidFill>
                <a:srgbClr val="000000"/>
              </a:solidFill>
              <a:latin typeface="Georgia Pro"/>
            </a:endParaRPr>
          </a:p>
          <a:p>
            <a:pPr algn="just">
              <a:lnSpc>
                <a:spcPts val="1756"/>
              </a:lnSpc>
            </a:pPr>
            <a:r>
              <a:rPr lang="en-US" sz="1300" dirty="0">
                <a:solidFill>
                  <a:srgbClr val="000000"/>
                </a:solidFill>
                <a:latin typeface="Georgia Pro"/>
              </a:rPr>
              <a:t>Como </a:t>
            </a:r>
            <a:r>
              <a:rPr lang="en-US" sz="1300" dirty="0" err="1">
                <a:solidFill>
                  <a:srgbClr val="000000"/>
                </a:solidFill>
                <a:latin typeface="Georgia Pro"/>
              </a:rPr>
              <a:t>resultado</a:t>
            </a:r>
            <a:r>
              <a:rPr lang="en-US" sz="1300" dirty="0">
                <a:solidFill>
                  <a:srgbClr val="000000"/>
                </a:solidFill>
                <a:latin typeface="Georgia Pro"/>
              </a:rPr>
              <a:t>, </a:t>
            </a:r>
            <a:r>
              <a:rPr lang="en-US" sz="1300" dirty="0" err="1">
                <a:solidFill>
                  <a:srgbClr val="000000"/>
                </a:solidFill>
                <a:latin typeface="Georgia Pro"/>
              </a:rPr>
              <a:t>puedo</a:t>
            </a:r>
            <a:r>
              <a:rPr lang="en-US" sz="1300" dirty="0">
                <a:solidFill>
                  <a:srgbClr val="000000"/>
                </a:solidFill>
                <a:latin typeface="Georgia Pro"/>
              </a:rPr>
              <a:t> </a:t>
            </a:r>
            <a:r>
              <a:rPr lang="en-US" sz="1300" dirty="0" err="1">
                <a:solidFill>
                  <a:srgbClr val="000000"/>
                </a:solidFill>
                <a:latin typeface="Georgia Pro"/>
              </a:rPr>
              <a:t>dedicar</a:t>
            </a:r>
            <a:r>
              <a:rPr lang="en-US" sz="1300" dirty="0">
                <a:solidFill>
                  <a:srgbClr val="000000"/>
                </a:solidFill>
                <a:latin typeface="Georgia Pro"/>
              </a:rPr>
              <a:t> </a:t>
            </a:r>
            <a:r>
              <a:rPr lang="en-US" sz="1300" dirty="0" err="1">
                <a:solidFill>
                  <a:srgbClr val="000000"/>
                </a:solidFill>
                <a:latin typeface="Georgia Pro"/>
              </a:rPr>
              <a:t>más</a:t>
            </a:r>
            <a:r>
              <a:rPr lang="en-US" sz="1300" dirty="0">
                <a:solidFill>
                  <a:srgbClr val="000000"/>
                </a:solidFill>
                <a:latin typeface="Georgia Pro"/>
              </a:rPr>
              <a:t> </a:t>
            </a:r>
            <a:r>
              <a:rPr lang="en-US" sz="1300" dirty="0" err="1">
                <a:solidFill>
                  <a:srgbClr val="000000"/>
                </a:solidFill>
                <a:latin typeface="Georgia Pro"/>
              </a:rPr>
              <a:t>tiempo</a:t>
            </a:r>
            <a:r>
              <a:rPr lang="en-US" sz="1300" dirty="0">
                <a:solidFill>
                  <a:srgbClr val="000000"/>
                </a:solidFill>
                <a:latin typeface="Georgia Pro"/>
              </a:rPr>
              <a:t> a </a:t>
            </a:r>
            <a:r>
              <a:rPr lang="en-US" sz="1300" dirty="0" err="1">
                <a:solidFill>
                  <a:srgbClr val="000000"/>
                </a:solidFill>
                <a:latin typeface="Georgia Pro"/>
              </a:rPr>
              <a:t>ayudar</a:t>
            </a:r>
            <a:r>
              <a:rPr lang="en-US" sz="1300" dirty="0">
                <a:solidFill>
                  <a:srgbClr val="000000"/>
                </a:solidFill>
                <a:latin typeface="Georgia Pro"/>
              </a:rPr>
              <a:t> a mis </a:t>
            </a:r>
            <a:r>
              <a:rPr lang="en-US" sz="1300" dirty="0" err="1">
                <a:solidFill>
                  <a:srgbClr val="000000"/>
                </a:solidFill>
                <a:latin typeface="Georgia Pro"/>
              </a:rPr>
              <a:t>clientes</a:t>
            </a:r>
            <a:r>
              <a:rPr lang="en-US" sz="1300" dirty="0">
                <a:solidFill>
                  <a:srgbClr val="000000"/>
                </a:solidFill>
                <a:latin typeface="Georgia Pro"/>
              </a:rPr>
              <a:t> y </a:t>
            </a:r>
            <a:r>
              <a:rPr lang="en-US" sz="1300" dirty="0" err="1">
                <a:solidFill>
                  <a:srgbClr val="000000"/>
                </a:solidFill>
                <a:latin typeface="Georgia Pro"/>
              </a:rPr>
              <a:t>menos</a:t>
            </a:r>
            <a:r>
              <a:rPr lang="en-US" sz="1300" dirty="0">
                <a:solidFill>
                  <a:srgbClr val="000000"/>
                </a:solidFill>
                <a:latin typeface="Georgia Pro"/>
              </a:rPr>
              <a:t> a </a:t>
            </a:r>
            <a:r>
              <a:rPr lang="en-US" sz="1300" dirty="0" err="1">
                <a:solidFill>
                  <a:srgbClr val="000000"/>
                </a:solidFill>
                <a:latin typeface="Georgia Pro"/>
              </a:rPr>
              <a:t>buscar</a:t>
            </a:r>
            <a:r>
              <a:rPr lang="en-US" sz="1300" dirty="0">
                <a:solidFill>
                  <a:srgbClr val="000000"/>
                </a:solidFill>
                <a:latin typeface="Georgia Pro"/>
              </a:rPr>
              <a:t> </a:t>
            </a:r>
            <a:r>
              <a:rPr lang="en-US" sz="1300" dirty="0" err="1">
                <a:solidFill>
                  <a:srgbClr val="000000"/>
                </a:solidFill>
                <a:latin typeface="Georgia Pro"/>
              </a:rPr>
              <a:t>otros</a:t>
            </a:r>
            <a:r>
              <a:rPr lang="en-US" sz="1300" dirty="0">
                <a:solidFill>
                  <a:srgbClr val="000000"/>
                </a:solidFill>
                <a:latin typeface="Georgia Pro"/>
              </a:rPr>
              <a:t> </a:t>
            </a:r>
            <a:r>
              <a:rPr lang="en-US" sz="1300" dirty="0" err="1">
                <a:solidFill>
                  <a:srgbClr val="000000"/>
                </a:solidFill>
                <a:latin typeface="Georgia Pro"/>
              </a:rPr>
              <a:t>nuevos</a:t>
            </a:r>
            <a:r>
              <a:rPr lang="en-US" sz="1300" dirty="0">
                <a:solidFill>
                  <a:srgbClr val="000000"/>
                </a:solidFill>
                <a:latin typeface="Georgia Pro"/>
              </a:rPr>
              <a:t>. Si </a:t>
            </a:r>
            <a:r>
              <a:rPr lang="en-US" sz="1300" dirty="0" err="1">
                <a:solidFill>
                  <a:srgbClr val="000000"/>
                </a:solidFill>
                <a:latin typeface="Georgia Pro"/>
              </a:rPr>
              <a:t>estás</a:t>
            </a:r>
            <a:r>
              <a:rPr lang="en-US" sz="1300" dirty="0">
                <a:solidFill>
                  <a:srgbClr val="000000"/>
                </a:solidFill>
                <a:latin typeface="Georgia Pro"/>
              </a:rPr>
              <a:t> </a:t>
            </a:r>
            <a:r>
              <a:rPr lang="en-US" sz="1300" dirty="0" err="1">
                <a:solidFill>
                  <a:srgbClr val="000000"/>
                </a:solidFill>
                <a:latin typeface="Georgia Pro"/>
              </a:rPr>
              <a:t>contento</a:t>
            </a:r>
            <a:r>
              <a:rPr lang="en-US" sz="1300" dirty="0">
                <a:solidFill>
                  <a:srgbClr val="000000"/>
                </a:solidFill>
                <a:latin typeface="Georgia Pro"/>
              </a:rPr>
              <a:t> con mi </a:t>
            </a:r>
            <a:r>
              <a:rPr lang="en-US" sz="1300" dirty="0" err="1">
                <a:solidFill>
                  <a:srgbClr val="000000"/>
                </a:solidFill>
                <a:latin typeface="Georgia Pro"/>
              </a:rPr>
              <a:t>servicio</a:t>
            </a:r>
            <a:r>
              <a:rPr lang="en-US" sz="1300" dirty="0">
                <a:solidFill>
                  <a:srgbClr val="000000"/>
                </a:solidFill>
                <a:latin typeface="Georgia Pro"/>
              </a:rPr>
              <a:t>, </a:t>
            </a:r>
            <a:r>
              <a:rPr lang="en-US" sz="1300" dirty="0" err="1">
                <a:solidFill>
                  <a:srgbClr val="000000"/>
                </a:solidFill>
                <a:latin typeface="Georgia Pro"/>
              </a:rPr>
              <a:t>espero</a:t>
            </a:r>
            <a:r>
              <a:rPr lang="en-US" sz="1300" dirty="0">
                <a:solidFill>
                  <a:srgbClr val="000000"/>
                </a:solidFill>
                <a:latin typeface="Georgia Pro"/>
              </a:rPr>
              <a:t> que </a:t>
            </a:r>
            <a:r>
              <a:rPr lang="en-US" sz="1300" dirty="0" err="1">
                <a:solidFill>
                  <a:srgbClr val="000000"/>
                </a:solidFill>
                <a:latin typeface="Georgia Pro"/>
              </a:rPr>
              <a:t>corras</a:t>
            </a:r>
            <a:r>
              <a:rPr lang="en-US" sz="1300" dirty="0">
                <a:solidFill>
                  <a:srgbClr val="000000"/>
                </a:solidFill>
                <a:latin typeface="Georgia Pro"/>
              </a:rPr>
              <a:t> la </a:t>
            </a:r>
            <a:r>
              <a:rPr lang="en-US" sz="1300" dirty="0" err="1">
                <a:solidFill>
                  <a:srgbClr val="000000"/>
                </a:solidFill>
                <a:latin typeface="Georgia Pro"/>
              </a:rPr>
              <a:t>voz</a:t>
            </a:r>
            <a:r>
              <a:rPr lang="en-US" sz="1300" dirty="0">
                <a:solidFill>
                  <a:srgbClr val="000000"/>
                </a:solidFill>
                <a:latin typeface="Georgia Pro"/>
              </a:rPr>
              <a:t> y me </a:t>
            </a:r>
            <a:r>
              <a:rPr lang="en-US" sz="1300" dirty="0" err="1">
                <a:solidFill>
                  <a:srgbClr val="000000"/>
                </a:solidFill>
                <a:latin typeface="Georgia Pro"/>
              </a:rPr>
              <a:t>envíes</a:t>
            </a:r>
            <a:r>
              <a:rPr lang="en-US" sz="1300" dirty="0">
                <a:solidFill>
                  <a:srgbClr val="000000"/>
                </a:solidFill>
                <a:latin typeface="Georgia Pro"/>
              </a:rPr>
              <a:t> </a:t>
            </a:r>
            <a:r>
              <a:rPr lang="en-US" sz="1300" dirty="0" err="1">
                <a:solidFill>
                  <a:srgbClr val="000000"/>
                </a:solidFill>
                <a:latin typeface="Georgia Pro"/>
              </a:rPr>
              <a:t>gente</a:t>
            </a:r>
            <a:r>
              <a:rPr lang="en-US" sz="1300" dirty="0">
                <a:solidFill>
                  <a:srgbClr val="000000"/>
                </a:solidFill>
                <a:latin typeface="Georgia Pro"/>
              </a:rPr>
              <a:t> para que </a:t>
            </a:r>
            <a:r>
              <a:rPr lang="en-US" sz="1300" dirty="0" err="1">
                <a:solidFill>
                  <a:srgbClr val="000000"/>
                </a:solidFill>
                <a:latin typeface="Georgia Pro"/>
              </a:rPr>
              <a:t>pueda</a:t>
            </a:r>
            <a:r>
              <a:rPr lang="en-US" sz="1300" dirty="0">
                <a:solidFill>
                  <a:srgbClr val="000000"/>
                </a:solidFill>
                <a:latin typeface="Georgia Pro"/>
              </a:rPr>
              <a:t> </a:t>
            </a:r>
            <a:r>
              <a:rPr lang="en-US" sz="1300" dirty="0" err="1">
                <a:solidFill>
                  <a:srgbClr val="000000"/>
                </a:solidFill>
                <a:latin typeface="Georgia Pro"/>
              </a:rPr>
              <a:t>ayudarles</a:t>
            </a:r>
            <a:r>
              <a:rPr lang="en-US" sz="1300" dirty="0">
                <a:solidFill>
                  <a:srgbClr val="000000"/>
                </a:solidFill>
                <a:latin typeface="Georgia Pro"/>
              </a:rPr>
              <a:t> de la </a:t>
            </a:r>
            <a:r>
              <a:rPr lang="en-US" sz="1300" dirty="0" err="1">
                <a:solidFill>
                  <a:srgbClr val="000000"/>
                </a:solidFill>
                <a:latin typeface="Georgia Pro"/>
              </a:rPr>
              <a:t>misma</a:t>
            </a:r>
            <a:r>
              <a:rPr lang="en-US" sz="1300" dirty="0">
                <a:solidFill>
                  <a:srgbClr val="000000"/>
                </a:solidFill>
                <a:latin typeface="Georgia Pro"/>
              </a:rPr>
              <a:t> forma que </a:t>
            </a:r>
            <a:r>
              <a:rPr lang="en-US" sz="1300" dirty="0" err="1">
                <a:solidFill>
                  <a:srgbClr val="000000"/>
                </a:solidFill>
                <a:latin typeface="Georgia Pro"/>
              </a:rPr>
              <a:t>te</a:t>
            </a:r>
            <a:r>
              <a:rPr lang="en-US" sz="1300" dirty="0">
                <a:solidFill>
                  <a:srgbClr val="000000"/>
                </a:solidFill>
                <a:latin typeface="Georgia Pro"/>
              </a:rPr>
              <a:t> </a:t>
            </a:r>
            <a:r>
              <a:rPr lang="en-US" sz="1300" dirty="0" err="1">
                <a:solidFill>
                  <a:srgbClr val="000000"/>
                </a:solidFill>
                <a:latin typeface="Georgia Pro"/>
              </a:rPr>
              <a:t>ayudé</a:t>
            </a:r>
            <a:r>
              <a:rPr lang="en-US" sz="1300" dirty="0">
                <a:solidFill>
                  <a:srgbClr val="000000"/>
                </a:solidFill>
                <a:latin typeface="Georgia Pro"/>
              </a:rPr>
              <a:t> a </a:t>
            </a:r>
            <a:r>
              <a:rPr lang="en-US" sz="1300" dirty="0" err="1">
                <a:solidFill>
                  <a:srgbClr val="000000"/>
                </a:solidFill>
                <a:latin typeface="Georgia Pro"/>
              </a:rPr>
              <a:t>ti</a:t>
            </a:r>
            <a:r>
              <a:rPr lang="en-US" sz="1300" dirty="0">
                <a:solidFill>
                  <a:srgbClr val="000000"/>
                </a:solidFill>
                <a:latin typeface="Georgia Pro"/>
              </a:rPr>
              <a:t>. ¡</a:t>
            </a:r>
            <a:r>
              <a:rPr lang="en-US" sz="1300" dirty="0" err="1">
                <a:solidFill>
                  <a:srgbClr val="000000"/>
                </a:solidFill>
                <a:latin typeface="Georgia Pro"/>
              </a:rPr>
              <a:t>Todos</a:t>
            </a:r>
            <a:r>
              <a:rPr lang="en-US" sz="1300" dirty="0">
                <a:solidFill>
                  <a:srgbClr val="000000"/>
                </a:solidFill>
                <a:latin typeface="Georgia Pro"/>
              </a:rPr>
              <a:t> </a:t>
            </a:r>
            <a:r>
              <a:rPr lang="en-US" sz="1300" dirty="0" err="1">
                <a:solidFill>
                  <a:srgbClr val="000000"/>
                </a:solidFill>
                <a:latin typeface="Georgia Pro"/>
              </a:rPr>
              <a:t>salimos</a:t>
            </a:r>
            <a:r>
              <a:rPr lang="en-US" sz="1300" dirty="0">
                <a:solidFill>
                  <a:srgbClr val="000000"/>
                </a:solidFill>
                <a:latin typeface="Georgia Pro"/>
              </a:rPr>
              <a:t> </a:t>
            </a:r>
            <a:r>
              <a:rPr lang="en-US" sz="1300" dirty="0" err="1">
                <a:solidFill>
                  <a:srgbClr val="000000"/>
                </a:solidFill>
                <a:latin typeface="Georgia Pro"/>
              </a:rPr>
              <a:t>ganando</a:t>
            </a:r>
            <a:r>
              <a:rPr lang="en-US" sz="1300" dirty="0">
                <a:solidFill>
                  <a:srgbClr val="000000"/>
                </a:solidFill>
                <a:latin typeface="Georgia Pro"/>
              </a:rPr>
              <a:t>!</a:t>
            </a:r>
          </a:p>
          <a:p>
            <a:pPr algn="just">
              <a:lnSpc>
                <a:spcPts val="1756"/>
              </a:lnSpc>
            </a:pPr>
            <a:endParaRPr lang="en-US" sz="1300" dirty="0">
              <a:solidFill>
                <a:srgbClr val="000000"/>
              </a:solidFill>
              <a:latin typeface="Georgia Pro"/>
            </a:endParaRPr>
          </a:p>
          <a:p>
            <a:pPr algn="just">
              <a:lnSpc>
                <a:spcPts val="1756"/>
              </a:lnSpc>
            </a:pPr>
            <a:r>
              <a:rPr lang="en-US" sz="1300" dirty="0">
                <a:solidFill>
                  <a:srgbClr val="000000"/>
                </a:solidFill>
                <a:latin typeface="Georgia Pro"/>
              </a:rPr>
              <a:t>¡Gracias </a:t>
            </a:r>
            <a:r>
              <a:rPr lang="en-US" sz="1300" dirty="0" err="1">
                <a:solidFill>
                  <a:srgbClr val="000000"/>
                </a:solidFill>
                <a:latin typeface="Georgia Pro"/>
              </a:rPr>
              <a:t>por</a:t>
            </a:r>
            <a:r>
              <a:rPr lang="en-US" sz="1300" dirty="0">
                <a:solidFill>
                  <a:srgbClr val="000000"/>
                </a:solidFill>
                <a:latin typeface="Georgia Pro"/>
              </a:rPr>
              <a:t> </a:t>
            </a:r>
            <a:r>
              <a:rPr lang="en-US" sz="1300" dirty="0" err="1">
                <a:solidFill>
                  <a:srgbClr val="000000"/>
                </a:solidFill>
                <a:latin typeface="Georgia Pro"/>
              </a:rPr>
              <a:t>el</a:t>
            </a:r>
            <a:r>
              <a:rPr lang="en-US" sz="1300" dirty="0">
                <a:solidFill>
                  <a:srgbClr val="000000"/>
                </a:solidFill>
                <a:latin typeface="Georgia Pro"/>
              </a:rPr>
              <a:t> privilegio!</a:t>
            </a:r>
          </a:p>
        </p:txBody>
      </p:sp>
      <p:grpSp>
        <p:nvGrpSpPr>
          <p:cNvPr id="5" name="Group 5"/>
          <p:cNvGrpSpPr/>
          <p:nvPr/>
        </p:nvGrpSpPr>
        <p:grpSpPr>
          <a:xfrm>
            <a:off x="-93720" y="9611929"/>
            <a:ext cx="7989642" cy="446471"/>
            <a:chOff x="0" y="0"/>
            <a:chExt cx="2785060" cy="155633"/>
          </a:xfrm>
        </p:grpSpPr>
        <p:sp>
          <p:nvSpPr>
            <p:cNvPr id="6" name="Freeform 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7" name="TextBox 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grpSp>
        <p:nvGrpSpPr>
          <p:cNvPr id="8" name="Group 8"/>
          <p:cNvGrpSpPr/>
          <p:nvPr/>
        </p:nvGrpSpPr>
        <p:grpSpPr>
          <a:xfrm>
            <a:off x="452946" y="680861"/>
            <a:ext cx="6866508" cy="810275"/>
            <a:chOff x="0" y="0"/>
            <a:chExt cx="2393554" cy="282449"/>
          </a:xfrm>
        </p:grpSpPr>
        <p:sp>
          <p:nvSpPr>
            <p:cNvPr id="9" name="Freeform 9"/>
            <p:cNvSpPr/>
            <p:nvPr/>
          </p:nvSpPr>
          <p:spPr>
            <a:xfrm>
              <a:off x="0" y="0"/>
              <a:ext cx="2393554" cy="282449"/>
            </a:xfrm>
            <a:custGeom>
              <a:avLst/>
              <a:gdLst/>
              <a:ahLst/>
              <a:cxnLst/>
              <a:rect l="l" t="t" r="r" b="b"/>
              <a:pathLst>
                <a:path w="2393554" h="282449">
                  <a:moveTo>
                    <a:pt x="0" y="0"/>
                  </a:moveTo>
                  <a:lnTo>
                    <a:pt x="2393554" y="0"/>
                  </a:lnTo>
                  <a:lnTo>
                    <a:pt x="2393554" y="282449"/>
                  </a:lnTo>
                  <a:lnTo>
                    <a:pt x="0" y="282449"/>
                  </a:lnTo>
                  <a:close/>
                </a:path>
              </a:pathLst>
            </a:custGeom>
            <a:solidFill>
              <a:srgbClr val="171717"/>
            </a:solidFill>
          </p:spPr>
          <p:txBody>
            <a:bodyPr/>
            <a:lstStyle/>
            <a:p>
              <a:endParaRPr lang="en-US"/>
            </a:p>
          </p:txBody>
        </p:sp>
        <p:sp>
          <p:nvSpPr>
            <p:cNvPr id="10" name="TextBox 10"/>
            <p:cNvSpPr txBox="1"/>
            <p:nvPr/>
          </p:nvSpPr>
          <p:spPr>
            <a:xfrm>
              <a:off x="0" y="-28575"/>
              <a:ext cx="2393554" cy="311024"/>
            </a:xfrm>
            <a:prstGeom prst="rect">
              <a:avLst/>
            </a:prstGeom>
          </p:spPr>
          <p:txBody>
            <a:bodyPr lIns="50800" tIns="50800" rIns="50800" bIns="50800" rtlCol="0" anchor="ctr"/>
            <a:lstStyle/>
            <a:p>
              <a:pPr algn="ctr">
                <a:lnSpc>
                  <a:spcPts val="1526"/>
                </a:lnSpc>
              </a:pPr>
              <a:endParaRPr/>
            </a:p>
          </p:txBody>
        </p:sp>
      </p:grpSp>
      <p:sp>
        <p:nvSpPr>
          <p:cNvPr id="11" name="Freeform 11"/>
          <p:cNvSpPr/>
          <p:nvPr/>
        </p:nvSpPr>
        <p:spPr>
          <a:xfrm>
            <a:off x="3793439" y="-1722822"/>
            <a:ext cx="5916460" cy="6752022"/>
          </a:xfrm>
          <a:custGeom>
            <a:avLst/>
            <a:gdLst/>
            <a:ahLst/>
            <a:cxnLst/>
            <a:rect l="l" t="t" r="r" b="b"/>
            <a:pathLst>
              <a:path w="5916460" h="6752022">
                <a:moveTo>
                  <a:pt x="0" y="0"/>
                </a:moveTo>
                <a:lnTo>
                  <a:pt x="5916459" y="0"/>
                </a:lnTo>
                <a:lnTo>
                  <a:pt x="5916459" y="6752022"/>
                </a:lnTo>
                <a:lnTo>
                  <a:pt x="0" y="675202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57</a:t>
            </a:r>
          </a:p>
        </p:txBody>
      </p:sp>
      <p:sp>
        <p:nvSpPr>
          <p:cNvPr id="13" name="TextBox 13"/>
          <p:cNvSpPr txBox="1"/>
          <p:nvPr/>
        </p:nvSpPr>
        <p:spPr>
          <a:xfrm>
            <a:off x="452946" y="791993"/>
            <a:ext cx="6866508" cy="549910"/>
          </a:xfrm>
          <a:prstGeom prst="rect">
            <a:avLst/>
          </a:prstGeom>
        </p:spPr>
        <p:txBody>
          <a:bodyPr lIns="0" tIns="0" rIns="0" bIns="0" rtlCol="0" anchor="t">
            <a:spAutoFit/>
          </a:bodyPr>
          <a:lstStyle/>
          <a:p>
            <a:pPr algn="ctr">
              <a:lnSpc>
                <a:spcPts val="2239"/>
              </a:lnSpc>
            </a:pPr>
            <a:r>
              <a:rPr lang="en-US" sz="1599" spc="319">
                <a:solidFill>
                  <a:srgbClr val="F7F5F3"/>
                </a:solidFill>
                <a:latin typeface="Georgia Pro Bold"/>
              </a:rPr>
              <a:t>MI COMPROMISO CONTIGO, </a:t>
            </a:r>
          </a:p>
          <a:p>
            <a:pPr algn="ctr">
              <a:lnSpc>
                <a:spcPts val="2239"/>
              </a:lnSpc>
              <a:spcBef>
                <a:spcPct val="0"/>
              </a:spcBef>
            </a:pPr>
            <a:r>
              <a:rPr lang="en-US" sz="1599" spc="319">
                <a:solidFill>
                  <a:srgbClr val="F7F5F3"/>
                </a:solidFill>
                <a:latin typeface="Georgia Pro Bold"/>
              </a:rPr>
              <a:t>El Comprador</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0529" y="0"/>
            <a:ext cx="8173457" cy="10058400"/>
          </a:xfrm>
          <a:custGeom>
            <a:avLst/>
            <a:gdLst/>
            <a:ahLst/>
            <a:cxnLst/>
            <a:rect l="l" t="t" r="r" b="b"/>
            <a:pathLst>
              <a:path w="8173457" h="10058400">
                <a:moveTo>
                  <a:pt x="0" y="0"/>
                </a:moveTo>
                <a:lnTo>
                  <a:pt x="8173458" y="0"/>
                </a:lnTo>
                <a:lnTo>
                  <a:pt x="8173458" y="10058400"/>
                </a:lnTo>
                <a:lnTo>
                  <a:pt x="0" y="10058400"/>
                </a:lnTo>
                <a:lnTo>
                  <a:pt x="0" y="0"/>
                </a:lnTo>
                <a:close/>
              </a:path>
            </a:pathLst>
          </a:custGeom>
          <a:blipFill>
            <a:blip r:embed="rId2" cstate="email">
              <a:extLst>
                <a:ext uri="{28A0092B-C50C-407E-A947-70E740481C1C}">
                  <a14:useLocalDpi xmlns:a14="http://schemas.microsoft.com/office/drawing/2010/main"/>
                </a:ext>
              </a:extLst>
            </a:blip>
            <a:stretch>
              <a:fillRect l="-69857" t="-4718" r="-68557" b="-24438"/>
            </a:stretch>
          </a:blipFill>
        </p:spPr>
        <p:txBody>
          <a:bodyPr/>
          <a:lstStyle/>
          <a:p>
            <a:endParaRPr lang="en-US"/>
          </a:p>
        </p:txBody>
      </p:sp>
      <p:grpSp>
        <p:nvGrpSpPr>
          <p:cNvPr id="3" name="Group 3"/>
          <p:cNvGrpSpPr/>
          <p:nvPr/>
        </p:nvGrpSpPr>
        <p:grpSpPr>
          <a:xfrm>
            <a:off x="0" y="-134589"/>
            <a:ext cx="7845991" cy="10327578"/>
            <a:chOff x="0" y="0"/>
            <a:chExt cx="619930" cy="816006"/>
          </a:xfrm>
        </p:grpSpPr>
        <p:sp>
          <p:nvSpPr>
            <p:cNvPr id="4" name="Freeform 4"/>
            <p:cNvSpPr/>
            <p:nvPr/>
          </p:nvSpPr>
          <p:spPr>
            <a:xfrm>
              <a:off x="0" y="0"/>
              <a:ext cx="619930" cy="816006"/>
            </a:xfrm>
            <a:custGeom>
              <a:avLst/>
              <a:gdLst/>
              <a:ahLst/>
              <a:cxnLst/>
              <a:rect l="l" t="t" r="r" b="b"/>
              <a:pathLst>
                <a:path w="619930" h="816006">
                  <a:moveTo>
                    <a:pt x="0" y="0"/>
                  </a:moveTo>
                  <a:lnTo>
                    <a:pt x="619930" y="0"/>
                  </a:lnTo>
                  <a:lnTo>
                    <a:pt x="619930" y="816006"/>
                  </a:lnTo>
                  <a:lnTo>
                    <a:pt x="0" y="816006"/>
                  </a:lnTo>
                  <a:close/>
                </a:path>
              </a:pathLst>
            </a:custGeom>
            <a:solidFill>
              <a:srgbClr val="171717">
                <a:alpha val="49804"/>
              </a:srgbClr>
            </a:solidFill>
          </p:spPr>
          <p:txBody>
            <a:bodyPr/>
            <a:lstStyle/>
            <a:p>
              <a:endParaRPr lang="en-US"/>
            </a:p>
          </p:txBody>
        </p:sp>
        <p:sp>
          <p:nvSpPr>
            <p:cNvPr id="5" name="TextBox 5"/>
            <p:cNvSpPr txBox="1"/>
            <p:nvPr/>
          </p:nvSpPr>
          <p:spPr>
            <a:xfrm>
              <a:off x="0" y="-28575"/>
              <a:ext cx="619930" cy="844581"/>
            </a:xfrm>
            <a:prstGeom prst="rect">
              <a:avLst/>
            </a:prstGeom>
          </p:spPr>
          <p:txBody>
            <a:bodyPr lIns="50800" tIns="50800" rIns="50800" bIns="50800" rtlCol="0" anchor="ctr"/>
            <a:lstStyle/>
            <a:p>
              <a:pPr algn="ctr">
                <a:lnSpc>
                  <a:spcPts val="1526"/>
                </a:lnSpc>
              </a:pPr>
              <a:endParaRPr/>
            </a:p>
          </p:txBody>
        </p:sp>
      </p:grpSp>
      <p:grpSp>
        <p:nvGrpSpPr>
          <p:cNvPr id="6" name="Group 6"/>
          <p:cNvGrpSpPr/>
          <p:nvPr/>
        </p:nvGrpSpPr>
        <p:grpSpPr>
          <a:xfrm>
            <a:off x="875827" y="3186386"/>
            <a:ext cx="6044049" cy="1348604"/>
            <a:chOff x="0" y="0"/>
            <a:chExt cx="2106858" cy="470102"/>
          </a:xfrm>
        </p:grpSpPr>
        <p:sp>
          <p:nvSpPr>
            <p:cNvPr id="7" name="Freeform 7"/>
            <p:cNvSpPr/>
            <p:nvPr/>
          </p:nvSpPr>
          <p:spPr>
            <a:xfrm>
              <a:off x="0" y="0"/>
              <a:ext cx="2106858" cy="470102"/>
            </a:xfrm>
            <a:custGeom>
              <a:avLst/>
              <a:gdLst/>
              <a:ahLst/>
              <a:cxnLst/>
              <a:rect l="l" t="t" r="r" b="b"/>
              <a:pathLst>
                <a:path w="2106858" h="470102">
                  <a:moveTo>
                    <a:pt x="0" y="0"/>
                  </a:moveTo>
                  <a:lnTo>
                    <a:pt x="2106858" y="0"/>
                  </a:lnTo>
                  <a:lnTo>
                    <a:pt x="2106858" y="470102"/>
                  </a:lnTo>
                  <a:lnTo>
                    <a:pt x="0" y="470102"/>
                  </a:lnTo>
                  <a:close/>
                </a:path>
              </a:pathLst>
            </a:custGeom>
            <a:solidFill>
              <a:srgbClr val="000000">
                <a:alpha val="0"/>
              </a:srgbClr>
            </a:solidFill>
            <a:ln w="19050" cap="sq">
              <a:solidFill>
                <a:srgbClr val="F7F5F3">
                  <a:alpha val="89804"/>
                </a:srgbClr>
              </a:solidFill>
              <a:prstDash val="solid"/>
              <a:miter/>
            </a:ln>
          </p:spPr>
          <p:txBody>
            <a:bodyPr/>
            <a:lstStyle/>
            <a:p>
              <a:endParaRPr lang="en-US"/>
            </a:p>
          </p:txBody>
        </p:sp>
        <p:sp>
          <p:nvSpPr>
            <p:cNvPr id="8" name="TextBox 8"/>
            <p:cNvSpPr txBox="1"/>
            <p:nvPr/>
          </p:nvSpPr>
          <p:spPr>
            <a:xfrm>
              <a:off x="0" y="-28575"/>
              <a:ext cx="2106858" cy="498677"/>
            </a:xfrm>
            <a:prstGeom prst="rect">
              <a:avLst/>
            </a:prstGeom>
          </p:spPr>
          <p:txBody>
            <a:bodyPr lIns="50800" tIns="50800" rIns="50800" bIns="50800" rtlCol="0" anchor="ctr"/>
            <a:lstStyle/>
            <a:p>
              <a:pPr algn="ctr">
                <a:lnSpc>
                  <a:spcPts val="1526"/>
                </a:lnSpc>
              </a:pPr>
              <a:endParaRPr/>
            </a:p>
          </p:txBody>
        </p:sp>
      </p:grpSp>
      <p:grpSp>
        <p:nvGrpSpPr>
          <p:cNvPr id="9" name="Group 9"/>
          <p:cNvGrpSpPr/>
          <p:nvPr/>
        </p:nvGrpSpPr>
        <p:grpSpPr>
          <a:xfrm>
            <a:off x="951111" y="5254004"/>
            <a:ext cx="6044049" cy="1348604"/>
            <a:chOff x="0" y="0"/>
            <a:chExt cx="2106858" cy="470102"/>
          </a:xfrm>
        </p:grpSpPr>
        <p:sp>
          <p:nvSpPr>
            <p:cNvPr id="10" name="Freeform 10"/>
            <p:cNvSpPr/>
            <p:nvPr/>
          </p:nvSpPr>
          <p:spPr>
            <a:xfrm>
              <a:off x="0" y="0"/>
              <a:ext cx="2106858" cy="470102"/>
            </a:xfrm>
            <a:custGeom>
              <a:avLst/>
              <a:gdLst/>
              <a:ahLst/>
              <a:cxnLst/>
              <a:rect l="l" t="t" r="r" b="b"/>
              <a:pathLst>
                <a:path w="2106858" h="470102">
                  <a:moveTo>
                    <a:pt x="0" y="0"/>
                  </a:moveTo>
                  <a:lnTo>
                    <a:pt x="2106858" y="0"/>
                  </a:lnTo>
                  <a:lnTo>
                    <a:pt x="2106858" y="470102"/>
                  </a:lnTo>
                  <a:lnTo>
                    <a:pt x="0" y="470102"/>
                  </a:lnTo>
                  <a:close/>
                </a:path>
              </a:pathLst>
            </a:custGeom>
            <a:solidFill>
              <a:srgbClr val="000000">
                <a:alpha val="0"/>
              </a:srgbClr>
            </a:solidFill>
            <a:ln w="19050" cap="sq">
              <a:solidFill>
                <a:srgbClr val="F7F5F3">
                  <a:alpha val="89804"/>
                </a:srgbClr>
              </a:solidFill>
              <a:prstDash val="solid"/>
              <a:miter/>
            </a:ln>
          </p:spPr>
          <p:txBody>
            <a:bodyPr/>
            <a:lstStyle/>
            <a:p>
              <a:endParaRPr lang="en-US"/>
            </a:p>
          </p:txBody>
        </p:sp>
        <p:sp>
          <p:nvSpPr>
            <p:cNvPr id="11" name="TextBox 11"/>
            <p:cNvSpPr txBox="1"/>
            <p:nvPr/>
          </p:nvSpPr>
          <p:spPr>
            <a:xfrm>
              <a:off x="0" y="-28575"/>
              <a:ext cx="2106858" cy="498677"/>
            </a:xfrm>
            <a:prstGeom prst="rect">
              <a:avLst/>
            </a:prstGeom>
          </p:spPr>
          <p:txBody>
            <a:bodyPr lIns="50800" tIns="50800" rIns="50800" bIns="50800" rtlCol="0" anchor="ctr"/>
            <a:lstStyle/>
            <a:p>
              <a:pPr algn="ctr">
                <a:lnSpc>
                  <a:spcPts val="1526"/>
                </a:lnSpc>
              </a:pPr>
              <a:endParaRPr/>
            </a:p>
          </p:txBody>
        </p:sp>
      </p:grpSp>
      <p:grpSp>
        <p:nvGrpSpPr>
          <p:cNvPr id="12" name="Group 12"/>
          <p:cNvGrpSpPr/>
          <p:nvPr/>
        </p:nvGrpSpPr>
        <p:grpSpPr>
          <a:xfrm>
            <a:off x="951111" y="7319650"/>
            <a:ext cx="6044049" cy="1348604"/>
            <a:chOff x="0" y="0"/>
            <a:chExt cx="2106858" cy="470102"/>
          </a:xfrm>
        </p:grpSpPr>
        <p:sp>
          <p:nvSpPr>
            <p:cNvPr id="13" name="Freeform 13"/>
            <p:cNvSpPr/>
            <p:nvPr/>
          </p:nvSpPr>
          <p:spPr>
            <a:xfrm>
              <a:off x="0" y="0"/>
              <a:ext cx="2106858" cy="470102"/>
            </a:xfrm>
            <a:custGeom>
              <a:avLst/>
              <a:gdLst/>
              <a:ahLst/>
              <a:cxnLst/>
              <a:rect l="l" t="t" r="r" b="b"/>
              <a:pathLst>
                <a:path w="2106858" h="470102">
                  <a:moveTo>
                    <a:pt x="0" y="0"/>
                  </a:moveTo>
                  <a:lnTo>
                    <a:pt x="2106858" y="0"/>
                  </a:lnTo>
                  <a:lnTo>
                    <a:pt x="2106858" y="470102"/>
                  </a:lnTo>
                  <a:lnTo>
                    <a:pt x="0" y="470102"/>
                  </a:lnTo>
                  <a:close/>
                </a:path>
              </a:pathLst>
            </a:custGeom>
            <a:solidFill>
              <a:srgbClr val="000000">
                <a:alpha val="0"/>
              </a:srgbClr>
            </a:solidFill>
            <a:ln w="19050" cap="sq">
              <a:solidFill>
                <a:srgbClr val="F7F5F3">
                  <a:alpha val="89804"/>
                </a:srgbClr>
              </a:solidFill>
              <a:prstDash val="solid"/>
              <a:miter/>
            </a:ln>
          </p:spPr>
          <p:txBody>
            <a:bodyPr/>
            <a:lstStyle/>
            <a:p>
              <a:endParaRPr lang="en-US"/>
            </a:p>
          </p:txBody>
        </p:sp>
        <p:sp>
          <p:nvSpPr>
            <p:cNvPr id="14" name="TextBox 14"/>
            <p:cNvSpPr txBox="1"/>
            <p:nvPr/>
          </p:nvSpPr>
          <p:spPr>
            <a:xfrm>
              <a:off x="0" y="-28575"/>
              <a:ext cx="2106858" cy="498677"/>
            </a:xfrm>
            <a:prstGeom prst="rect">
              <a:avLst/>
            </a:prstGeom>
          </p:spPr>
          <p:txBody>
            <a:bodyPr lIns="50800" tIns="50800" rIns="50800" bIns="50800" rtlCol="0" anchor="ctr"/>
            <a:lstStyle/>
            <a:p>
              <a:pPr algn="ctr">
                <a:lnSpc>
                  <a:spcPts val="1526"/>
                </a:lnSpc>
              </a:pPr>
              <a:endParaRPr/>
            </a:p>
          </p:txBody>
        </p:sp>
      </p:grpSp>
      <p:sp>
        <p:nvSpPr>
          <p:cNvPr id="15" name="Freeform 15"/>
          <p:cNvSpPr/>
          <p:nvPr/>
        </p:nvSpPr>
        <p:spPr>
          <a:xfrm>
            <a:off x="516064" y="2983694"/>
            <a:ext cx="568960" cy="405384"/>
          </a:xfrm>
          <a:custGeom>
            <a:avLst/>
            <a:gdLst/>
            <a:ahLst/>
            <a:cxnLst/>
            <a:rect l="l" t="t" r="r" b="b"/>
            <a:pathLst>
              <a:path w="568960" h="405384">
                <a:moveTo>
                  <a:pt x="0" y="0"/>
                </a:moveTo>
                <a:lnTo>
                  <a:pt x="568960" y="0"/>
                </a:lnTo>
                <a:lnTo>
                  <a:pt x="568960" y="405384"/>
                </a:lnTo>
                <a:lnTo>
                  <a:pt x="0" y="4053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591347" y="5051312"/>
            <a:ext cx="568960" cy="405384"/>
          </a:xfrm>
          <a:custGeom>
            <a:avLst/>
            <a:gdLst/>
            <a:ahLst/>
            <a:cxnLst/>
            <a:rect l="l" t="t" r="r" b="b"/>
            <a:pathLst>
              <a:path w="568960" h="405384">
                <a:moveTo>
                  <a:pt x="0" y="0"/>
                </a:moveTo>
                <a:lnTo>
                  <a:pt x="568960" y="0"/>
                </a:lnTo>
                <a:lnTo>
                  <a:pt x="568960" y="405384"/>
                </a:lnTo>
                <a:lnTo>
                  <a:pt x="0" y="4053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591347" y="7116958"/>
            <a:ext cx="568960" cy="405384"/>
          </a:xfrm>
          <a:custGeom>
            <a:avLst/>
            <a:gdLst/>
            <a:ahLst/>
            <a:cxnLst/>
            <a:rect l="l" t="t" r="r" b="b"/>
            <a:pathLst>
              <a:path w="568960" h="405384">
                <a:moveTo>
                  <a:pt x="0" y="0"/>
                </a:moveTo>
                <a:lnTo>
                  <a:pt x="568960" y="0"/>
                </a:lnTo>
                <a:lnTo>
                  <a:pt x="568960" y="405384"/>
                </a:lnTo>
                <a:lnTo>
                  <a:pt x="0" y="4053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8" name="Group 18"/>
          <p:cNvGrpSpPr/>
          <p:nvPr/>
        </p:nvGrpSpPr>
        <p:grpSpPr>
          <a:xfrm>
            <a:off x="2302395" y="1390146"/>
            <a:ext cx="3167610" cy="508856"/>
            <a:chOff x="0" y="0"/>
            <a:chExt cx="4223480" cy="678475"/>
          </a:xfrm>
        </p:grpSpPr>
        <p:grpSp>
          <p:nvGrpSpPr>
            <p:cNvPr id="19" name="Group 19"/>
            <p:cNvGrpSpPr/>
            <p:nvPr/>
          </p:nvGrpSpPr>
          <p:grpSpPr>
            <a:xfrm>
              <a:off x="0" y="0"/>
              <a:ext cx="711842" cy="678475"/>
              <a:chOff x="0" y="0"/>
              <a:chExt cx="812800" cy="774700"/>
            </a:xfrm>
          </p:grpSpPr>
          <p:sp>
            <p:nvSpPr>
              <p:cNvPr id="20" name="Freeform 20"/>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EEBA2B"/>
              </a:solidFill>
            </p:spPr>
            <p:txBody>
              <a:bodyPr/>
              <a:lstStyle/>
              <a:p>
                <a:endParaRPr lang="en-US"/>
              </a:p>
            </p:txBody>
          </p:sp>
          <p:sp>
            <p:nvSpPr>
              <p:cNvPr id="21" name="TextBox 21"/>
              <p:cNvSpPr txBox="1"/>
              <p:nvPr/>
            </p:nvSpPr>
            <p:spPr>
              <a:xfrm>
                <a:off x="228600" y="238125"/>
                <a:ext cx="355600" cy="371475"/>
              </a:xfrm>
              <a:prstGeom prst="rect">
                <a:avLst/>
              </a:prstGeom>
            </p:spPr>
            <p:txBody>
              <a:bodyPr lIns="50800" tIns="50800" rIns="50800" bIns="50800" rtlCol="0" anchor="ctr"/>
              <a:lstStyle/>
              <a:p>
                <a:pPr algn="ctr">
                  <a:lnSpc>
                    <a:spcPts val="1526"/>
                  </a:lnSpc>
                </a:pPr>
                <a:endParaRPr/>
              </a:p>
            </p:txBody>
          </p:sp>
        </p:grpSp>
        <p:grpSp>
          <p:nvGrpSpPr>
            <p:cNvPr id="22" name="Group 22"/>
            <p:cNvGrpSpPr/>
            <p:nvPr/>
          </p:nvGrpSpPr>
          <p:grpSpPr>
            <a:xfrm>
              <a:off x="880811" y="0"/>
              <a:ext cx="711842" cy="678475"/>
              <a:chOff x="0" y="0"/>
              <a:chExt cx="812800" cy="774700"/>
            </a:xfrm>
          </p:grpSpPr>
          <p:sp>
            <p:nvSpPr>
              <p:cNvPr id="23" name="Freeform 23"/>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EEBA2B"/>
              </a:solidFill>
            </p:spPr>
            <p:txBody>
              <a:bodyPr/>
              <a:lstStyle/>
              <a:p>
                <a:endParaRPr lang="en-US"/>
              </a:p>
            </p:txBody>
          </p:sp>
          <p:sp>
            <p:nvSpPr>
              <p:cNvPr id="24" name="TextBox 24"/>
              <p:cNvSpPr txBox="1"/>
              <p:nvPr/>
            </p:nvSpPr>
            <p:spPr>
              <a:xfrm>
                <a:off x="228600" y="238125"/>
                <a:ext cx="355600" cy="371475"/>
              </a:xfrm>
              <a:prstGeom prst="rect">
                <a:avLst/>
              </a:prstGeom>
            </p:spPr>
            <p:txBody>
              <a:bodyPr lIns="50800" tIns="50800" rIns="50800" bIns="50800" rtlCol="0" anchor="ctr"/>
              <a:lstStyle/>
              <a:p>
                <a:pPr algn="ctr">
                  <a:lnSpc>
                    <a:spcPts val="1526"/>
                  </a:lnSpc>
                </a:pPr>
                <a:endParaRPr/>
              </a:p>
            </p:txBody>
          </p:sp>
        </p:grpSp>
        <p:grpSp>
          <p:nvGrpSpPr>
            <p:cNvPr id="25" name="Group 25"/>
            <p:cNvGrpSpPr/>
            <p:nvPr/>
          </p:nvGrpSpPr>
          <p:grpSpPr>
            <a:xfrm>
              <a:off x="1757753" y="0"/>
              <a:ext cx="711842" cy="678475"/>
              <a:chOff x="0" y="0"/>
              <a:chExt cx="812800" cy="774700"/>
            </a:xfrm>
          </p:grpSpPr>
          <p:sp>
            <p:nvSpPr>
              <p:cNvPr id="26" name="Freeform 26"/>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EEBA2B"/>
              </a:solidFill>
            </p:spPr>
            <p:txBody>
              <a:bodyPr/>
              <a:lstStyle/>
              <a:p>
                <a:endParaRPr lang="en-US"/>
              </a:p>
            </p:txBody>
          </p:sp>
          <p:sp>
            <p:nvSpPr>
              <p:cNvPr id="27" name="TextBox 27"/>
              <p:cNvSpPr txBox="1"/>
              <p:nvPr/>
            </p:nvSpPr>
            <p:spPr>
              <a:xfrm>
                <a:off x="228600" y="238125"/>
                <a:ext cx="355600" cy="371475"/>
              </a:xfrm>
              <a:prstGeom prst="rect">
                <a:avLst/>
              </a:prstGeom>
            </p:spPr>
            <p:txBody>
              <a:bodyPr lIns="50800" tIns="50800" rIns="50800" bIns="50800" rtlCol="0" anchor="ctr"/>
              <a:lstStyle/>
              <a:p>
                <a:pPr algn="ctr">
                  <a:lnSpc>
                    <a:spcPts val="1526"/>
                  </a:lnSpc>
                </a:pPr>
                <a:endParaRPr/>
              </a:p>
            </p:txBody>
          </p:sp>
        </p:grpSp>
        <p:grpSp>
          <p:nvGrpSpPr>
            <p:cNvPr id="28" name="Group 28"/>
            <p:cNvGrpSpPr/>
            <p:nvPr/>
          </p:nvGrpSpPr>
          <p:grpSpPr>
            <a:xfrm>
              <a:off x="2634695" y="0"/>
              <a:ext cx="711842" cy="678475"/>
              <a:chOff x="0" y="0"/>
              <a:chExt cx="812800" cy="774700"/>
            </a:xfrm>
          </p:grpSpPr>
          <p:sp>
            <p:nvSpPr>
              <p:cNvPr id="29" name="Freeform 29"/>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EEBA2B"/>
              </a:solidFill>
            </p:spPr>
            <p:txBody>
              <a:bodyPr/>
              <a:lstStyle/>
              <a:p>
                <a:endParaRPr lang="en-US"/>
              </a:p>
            </p:txBody>
          </p:sp>
          <p:sp>
            <p:nvSpPr>
              <p:cNvPr id="30" name="TextBox 30"/>
              <p:cNvSpPr txBox="1"/>
              <p:nvPr/>
            </p:nvSpPr>
            <p:spPr>
              <a:xfrm>
                <a:off x="228600" y="238125"/>
                <a:ext cx="355600" cy="371475"/>
              </a:xfrm>
              <a:prstGeom prst="rect">
                <a:avLst/>
              </a:prstGeom>
            </p:spPr>
            <p:txBody>
              <a:bodyPr lIns="50800" tIns="50800" rIns="50800" bIns="50800" rtlCol="0" anchor="ctr"/>
              <a:lstStyle/>
              <a:p>
                <a:pPr algn="ctr">
                  <a:lnSpc>
                    <a:spcPts val="1526"/>
                  </a:lnSpc>
                </a:pPr>
                <a:endParaRPr/>
              </a:p>
            </p:txBody>
          </p:sp>
        </p:grpSp>
        <p:grpSp>
          <p:nvGrpSpPr>
            <p:cNvPr id="31" name="Group 31"/>
            <p:cNvGrpSpPr/>
            <p:nvPr/>
          </p:nvGrpSpPr>
          <p:grpSpPr>
            <a:xfrm>
              <a:off x="3511638" y="0"/>
              <a:ext cx="711842" cy="678475"/>
              <a:chOff x="0" y="0"/>
              <a:chExt cx="812800" cy="774700"/>
            </a:xfrm>
          </p:grpSpPr>
          <p:sp>
            <p:nvSpPr>
              <p:cNvPr id="32" name="Freeform 32"/>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EEBA2B"/>
              </a:solidFill>
            </p:spPr>
            <p:txBody>
              <a:bodyPr/>
              <a:lstStyle/>
              <a:p>
                <a:endParaRPr lang="en-US"/>
              </a:p>
            </p:txBody>
          </p:sp>
          <p:sp>
            <p:nvSpPr>
              <p:cNvPr id="33" name="TextBox 33"/>
              <p:cNvSpPr txBox="1"/>
              <p:nvPr/>
            </p:nvSpPr>
            <p:spPr>
              <a:xfrm>
                <a:off x="228600" y="238125"/>
                <a:ext cx="355600" cy="371475"/>
              </a:xfrm>
              <a:prstGeom prst="rect">
                <a:avLst/>
              </a:prstGeom>
            </p:spPr>
            <p:txBody>
              <a:bodyPr lIns="50800" tIns="50800" rIns="50800" bIns="50800" rtlCol="0" anchor="ctr"/>
              <a:lstStyle/>
              <a:p>
                <a:pPr algn="ctr">
                  <a:lnSpc>
                    <a:spcPts val="1526"/>
                  </a:lnSpc>
                </a:pPr>
                <a:endParaRPr/>
              </a:p>
            </p:txBody>
          </p:sp>
        </p:grpSp>
      </p:grpSp>
      <p:sp>
        <p:nvSpPr>
          <p:cNvPr id="34" name="TextBox 34"/>
          <p:cNvSpPr txBox="1"/>
          <p:nvPr/>
        </p:nvSpPr>
        <p:spPr>
          <a:xfrm>
            <a:off x="701956" y="2006768"/>
            <a:ext cx="6368487" cy="273685"/>
          </a:xfrm>
          <a:prstGeom prst="rect">
            <a:avLst/>
          </a:prstGeom>
        </p:spPr>
        <p:txBody>
          <a:bodyPr lIns="0" tIns="0" rIns="0" bIns="0" rtlCol="0" anchor="t">
            <a:spAutoFit/>
          </a:bodyPr>
          <a:lstStyle/>
          <a:p>
            <a:pPr algn="ctr">
              <a:lnSpc>
                <a:spcPts val="2239"/>
              </a:lnSpc>
              <a:spcBef>
                <a:spcPct val="0"/>
              </a:spcBef>
            </a:pPr>
            <a:r>
              <a:rPr lang="en-US" sz="1599" spc="319">
                <a:solidFill>
                  <a:srgbClr val="F7F5F3"/>
                </a:solidFill>
                <a:latin typeface="Georgia Pro Bold"/>
              </a:rPr>
              <a:t>TESTIMONIOS DE COMPRADORES REALES</a:t>
            </a:r>
          </a:p>
        </p:txBody>
      </p:sp>
      <p:sp>
        <p:nvSpPr>
          <p:cNvPr id="35" name="TextBox 35"/>
          <p:cNvSpPr txBox="1"/>
          <p:nvPr/>
        </p:nvSpPr>
        <p:spPr>
          <a:xfrm>
            <a:off x="1160307" y="3330463"/>
            <a:ext cx="5627723" cy="1031875"/>
          </a:xfrm>
          <a:prstGeom prst="rect">
            <a:avLst/>
          </a:prstGeom>
        </p:spPr>
        <p:txBody>
          <a:bodyPr lIns="0" tIns="0" rIns="0" bIns="0" rtlCol="0" anchor="t">
            <a:spAutoFit/>
          </a:bodyPr>
          <a:lstStyle/>
          <a:p>
            <a:pPr algn="l">
              <a:lnSpc>
                <a:spcPts val="1400"/>
              </a:lnSpc>
            </a:pPr>
            <a:r>
              <a:rPr lang="en-US" sz="1000" spc="20">
                <a:solidFill>
                  <a:srgbClr val="FFFFFF"/>
                </a:solidFill>
                <a:latin typeface="Georgia Pro Italics"/>
              </a:rPr>
              <a:t>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a:t>
            </a:r>
          </a:p>
        </p:txBody>
      </p:sp>
      <p:grpSp>
        <p:nvGrpSpPr>
          <p:cNvPr id="36" name="Group 36"/>
          <p:cNvGrpSpPr/>
          <p:nvPr/>
        </p:nvGrpSpPr>
        <p:grpSpPr>
          <a:xfrm>
            <a:off x="-93720" y="9611929"/>
            <a:ext cx="7989642" cy="446471"/>
            <a:chOff x="0" y="0"/>
            <a:chExt cx="2785060" cy="155633"/>
          </a:xfrm>
        </p:grpSpPr>
        <p:sp>
          <p:nvSpPr>
            <p:cNvPr id="37" name="Freeform 37"/>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38" name="TextBox 38"/>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39" name="TextBox 39"/>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58</a:t>
            </a:r>
          </a:p>
        </p:txBody>
      </p:sp>
      <p:sp>
        <p:nvSpPr>
          <p:cNvPr id="40" name="TextBox 40"/>
          <p:cNvSpPr txBox="1"/>
          <p:nvPr/>
        </p:nvSpPr>
        <p:spPr>
          <a:xfrm>
            <a:off x="1160307" y="5397095"/>
            <a:ext cx="5627723" cy="1031875"/>
          </a:xfrm>
          <a:prstGeom prst="rect">
            <a:avLst/>
          </a:prstGeom>
        </p:spPr>
        <p:txBody>
          <a:bodyPr lIns="0" tIns="0" rIns="0" bIns="0" rtlCol="0" anchor="t">
            <a:spAutoFit/>
          </a:bodyPr>
          <a:lstStyle/>
          <a:p>
            <a:pPr algn="l">
              <a:lnSpc>
                <a:spcPts val="1400"/>
              </a:lnSpc>
            </a:pPr>
            <a:r>
              <a:rPr lang="en-US" sz="1000" spc="20">
                <a:solidFill>
                  <a:srgbClr val="FFFFFF"/>
                </a:solidFill>
                <a:latin typeface="Georgia Pro Italics"/>
              </a:rPr>
              <a:t>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a:t>
            </a:r>
          </a:p>
        </p:txBody>
      </p:sp>
      <p:sp>
        <p:nvSpPr>
          <p:cNvPr id="41" name="TextBox 41"/>
          <p:cNvSpPr txBox="1"/>
          <p:nvPr/>
        </p:nvSpPr>
        <p:spPr>
          <a:xfrm>
            <a:off x="1159274" y="7493767"/>
            <a:ext cx="5627723" cy="1031875"/>
          </a:xfrm>
          <a:prstGeom prst="rect">
            <a:avLst/>
          </a:prstGeom>
        </p:spPr>
        <p:txBody>
          <a:bodyPr lIns="0" tIns="0" rIns="0" bIns="0" rtlCol="0" anchor="t">
            <a:spAutoFit/>
          </a:bodyPr>
          <a:lstStyle/>
          <a:p>
            <a:pPr algn="l">
              <a:lnSpc>
                <a:spcPts val="1400"/>
              </a:lnSpc>
            </a:pPr>
            <a:r>
              <a:rPr lang="en-US" sz="1000" spc="20">
                <a:solidFill>
                  <a:srgbClr val="FFFFFF"/>
                </a:solidFill>
                <a:latin typeface="Georgia Pro Italics"/>
              </a:rPr>
              <a:t>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Tu testimonio aquí. </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036410"/>
            <a:ext cx="7772400" cy="5244750"/>
            <a:chOff x="0" y="0"/>
            <a:chExt cx="5669541" cy="3825758"/>
          </a:xfrm>
        </p:grpSpPr>
        <p:sp>
          <p:nvSpPr>
            <p:cNvPr id="3" name="Freeform 3"/>
            <p:cNvSpPr/>
            <p:nvPr/>
          </p:nvSpPr>
          <p:spPr>
            <a:xfrm>
              <a:off x="0" y="0"/>
              <a:ext cx="5669541" cy="3825758"/>
            </a:xfrm>
            <a:custGeom>
              <a:avLst/>
              <a:gdLst/>
              <a:ahLst/>
              <a:cxnLst/>
              <a:rect l="l" t="t" r="r" b="b"/>
              <a:pathLst>
                <a:path w="5669541" h="3825758">
                  <a:moveTo>
                    <a:pt x="0" y="0"/>
                  </a:moveTo>
                  <a:lnTo>
                    <a:pt x="5669541" y="0"/>
                  </a:lnTo>
                  <a:lnTo>
                    <a:pt x="5669541" y="3825758"/>
                  </a:lnTo>
                  <a:lnTo>
                    <a:pt x="0" y="3825758"/>
                  </a:lnTo>
                  <a:close/>
                </a:path>
              </a:pathLst>
            </a:custGeom>
            <a:solidFill>
              <a:srgbClr val="D6E9FA"/>
            </a:solidFill>
          </p:spPr>
          <p:txBody>
            <a:bodyPr/>
            <a:lstStyle/>
            <a:p>
              <a:endParaRPr lang="en-US"/>
            </a:p>
          </p:txBody>
        </p:sp>
      </p:grpSp>
      <p:sp>
        <p:nvSpPr>
          <p:cNvPr id="4" name="Freeform 4"/>
          <p:cNvSpPr/>
          <p:nvPr/>
        </p:nvSpPr>
        <p:spPr>
          <a:xfrm>
            <a:off x="0" y="0"/>
            <a:ext cx="7772400" cy="4036410"/>
          </a:xfrm>
          <a:custGeom>
            <a:avLst/>
            <a:gdLst/>
            <a:ahLst/>
            <a:cxnLst/>
            <a:rect l="l" t="t" r="r" b="b"/>
            <a:pathLst>
              <a:path w="7772400" h="4036410">
                <a:moveTo>
                  <a:pt x="0" y="0"/>
                </a:moveTo>
                <a:lnTo>
                  <a:pt x="7772400" y="0"/>
                </a:lnTo>
                <a:lnTo>
                  <a:pt x="7772400" y="4036410"/>
                </a:lnTo>
                <a:lnTo>
                  <a:pt x="0" y="4036410"/>
                </a:lnTo>
                <a:lnTo>
                  <a:pt x="0" y="0"/>
                </a:lnTo>
                <a:close/>
              </a:path>
            </a:pathLst>
          </a:custGeom>
          <a:blipFill>
            <a:blip r:embed="rId2" cstate="email">
              <a:extLst>
                <a:ext uri="{28A0092B-C50C-407E-A947-70E740481C1C}">
                  <a14:useLocalDpi xmlns:a14="http://schemas.microsoft.com/office/drawing/2010/main"/>
                </a:ext>
              </a:extLst>
            </a:blip>
            <a:stretch>
              <a:fillRect t="-33539" b="-24999"/>
            </a:stretch>
          </a:blipFill>
        </p:spPr>
        <p:txBody>
          <a:bodyPr/>
          <a:lstStyle/>
          <a:p>
            <a:endParaRPr lang="en-US"/>
          </a:p>
        </p:txBody>
      </p:sp>
      <p:grpSp>
        <p:nvGrpSpPr>
          <p:cNvPr id="5" name="Group 5"/>
          <p:cNvGrpSpPr/>
          <p:nvPr/>
        </p:nvGrpSpPr>
        <p:grpSpPr>
          <a:xfrm>
            <a:off x="-25434" y="9228988"/>
            <a:ext cx="7797834" cy="834692"/>
            <a:chOff x="0" y="0"/>
            <a:chExt cx="5688094" cy="608862"/>
          </a:xfrm>
        </p:grpSpPr>
        <p:sp>
          <p:nvSpPr>
            <p:cNvPr id="6" name="Freeform 6"/>
            <p:cNvSpPr/>
            <p:nvPr/>
          </p:nvSpPr>
          <p:spPr>
            <a:xfrm>
              <a:off x="0" y="0"/>
              <a:ext cx="5688094" cy="608862"/>
            </a:xfrm>
            <a:custGeom>
              <a:avLst/>
              <a:gdLst/>
              <a:ahLst/>
              <a:cxnLst/>
              <a:rect l="l" t="t" r="r" b="b"/>
              <a:pathLst>
                <a:path w="5688094" h="608862">
                  <a:moveTo>
                    <a:pt x="0" y="0"/>
                  </a:moveTo>
                  <a:lnTo>
                    <a:pt x="5688094" y="0"/>
                  </a:lnTo>
                  <a:lnTo>
                    <a:pt x="5688094" y="608862"/>
                  </a:lnTo>
                  <a:lnTo>
                    <a:pt x="0" y="608862"/>
                  </a:lnTo>
                  <a:close/>
                </a:path>
              </a:pathLst>
            </a:custGeom>
            <a:solidFill>
              <a:srgbClr val="000000"/>
            </a:solidFill>
          </p:spPr>
          <p:txBody>
            <a:bodyPr/>
            <a:lstStyle/>
            <a:p>
              <a:endParaRPr lang="en-US"/>
            </a:p>
          </p:txBody>
        </p:sp>
      </p:grpSp>
      <p:sp>
        <p:nvSpPr>
          <p:cNvPr id="7" name="Freeform 7" descr="Equal-Housing-Logo.png"/>
          <p:cNvSpPr/>
          <p:nvPr/>
        </p:nvSpPr>
        <p:spPr>
          <a:xfrm>
            <a:off x="4471931" y="7047714"/>
            <a:ext cx="914904" cy="613585"/>
          </a:xfrm>
          <a:custGeom>
            <a:avLst/>
            <a:gdLst/>
            <a:ahLst/>
            <a:cxnLst/>
            <a:rect l="l" t="t" r="r" b="b"/>
            <a:pathLst>
              <a:path w="914904" h="613585">
                <a:moveTo>
                  <a:pt x="0" y="0"/>
                </a:moveTo>
                <a:lnTo>
                  <a:pt x="914905" y="0"/>
                </a:lnTo>
                <a:lnTo>
                  <a:pt x="914905" y="613585"/>
                </a:lnTo>
                <a:lnTo>
                  <a:pt x="0" y="613585"/>
                </a:lnTo>
                <a:lnTo>
                  <a:pt x="0" y="0"/>
                </a:lnTo>
                <a:close/>
              </a:path>
            </a:pathLst>
          </a:custGeom>
          <a:blipFill>
            <a:blip r:embed="rId3" cstate="email">
              <a:extLst>
                <a:ext uri="{28A0092B-C50C-407E-A947-70E740481C1C}">
                  <a14:useLocalDpi xmlns:a14="http://schemas.microsoft.com/office/drawing/2010/main"/>
                </a:ext>
              </a:extLst>
            </a:blip>
            <a:stretch>
              <a:fillRect l="-148" r="-148"/>
            </a:stretch>
          </a:blipFill>
        </p:spPr>
        <p:txBody>
          <a:bodyPr/>
          <a:lstStyle/>
          <a:p>
            <a:endParaRPr lang="en-US"/>
          </a:p>
        </p:txBody>
      </p:sp>
      <p:sp>
        <p:nvSpPr>
          <p:cNvPr id="8" name="Freeform 8" descr="300-facebook.png"/>
          <p:cNvSpPr/>
          <p:nvPr/>
        </p:nvSpPr>
        <p:spPr>
          <a:xfrm>
            <a:off x="3610571" y="4661225"/>
            <a:ext cx="447400" cy="447404"/>
          </a:xfrm>
          <a:custGeom>
            <a:avLst/>
            <a:gdLst/>
            <a:ahLst/>
            <a:cxnLst/>
            <a:rect l="l" t="t" r="r" b="b"/>
            <a:pathLst>
              <a:path w="447400" h="447404">
                <a:moveTo>
                  <a:pt x="0" y="0"/>
                </a:moveTo>
                <a:lnTo>
                  <a:pt x="447400" y="0"/>
                </a:lnTo>
                <a:lnTo>
                  <a:pt x="447400" y="447404"/>
                </a:lnTo>
                <a:lnTo>
                  <a:pt x="0" y="44740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descr="300-in.png"/>
          <p:cNvSpPr/>
          <p:nvPr/>
        </p:nvSpPr>
        <p:spPr>
          <a:xfrm>
            <a:off x="5255555" y="5151585"/>
            <a:ext cx="447401" cy="449281"/>
          </a:xfrm>
          <a:custGeom>
            <a:avLst/>
            <a:gdLst/>
            <a:ahLst/>
            <a:cxnLst/>
            <a:rect l="l" t="t" r="r" b="b"/>
            <a:pathLst>
              <a:path w="447401" h="449281">
                <a:moveTo>
                  <a:pt x="0" y="0"/>
                </a:moveTo>
                <a:lnTo>
                  <a:pt x="447401" y="0"/>
                </a:lnTo>
                <a:lnTo>
                  <a:pt x="447401" y="449281"/>
                </a:lnTo>
                <a:lnTo>
                  <a:pt x="0" y="449281"/>
                </a:lnTo>
                <a:lnTo>
                  <a:pt x="0" y="0"/>
                </a:lnTo>
                <a:close/>
              </a:path>
            </a:pathLst>
          </a:custGeom>
          <a:blipFill>
            <a:blip r:embed="rId5" cstate="email">
              <a:extLst>
                <a:ext uri="{28A0092B-C50C-407E-A947-70E740481C1C}">
                  <a14:useLocalDpi xmlns:a14="http://schemas.microsoft.com/office/drawing/2010/main"/>
                </a:ext>
              </a:extLst>
            </a:blip>
            <a:stretch>
              <a:fillRect t="-235" b="-235"/>
            </a:stretch>
          </a:blipFill>
        </p:spPr>
        <p:txBody>
          <a:bodyPr/>
          <a:lstStyle/>
          <a:p>
            <a:endParaRPr lang="en-US"/>
          </a:p>
        </p:txBody>
      </p:sp>
      <p:sp>
        <p:nvSpPr>
          <p:cNvPr id="10" name="Freeform 10" descr="300-twitter.png"/>
          <p:cNvSpPr/>
          <p:nvPr/>
        </p:nvSpPr>
        <p:spPr>
          <a:xfrm>
            <a:off x="5260102" y="4661227"/>
            <a:ext cx="447400" cy="447400"/>
          </a:xfrm>
          <a:custGeom>
            <a:avLst/>
            <a:gdLst/>
            <a:ahLst/>
            <a:cxnLst/>
            <a:rect l="l" t="t" r="r" b="b"/>
            <a:pathLst>
              <a:path w="447400" h="447400">
                <a:moveTo>
                  <a:pt x="0" y="0"/>
                </a:moveTo>
                <a:lnTo>
                  <a:pt x="447399" y="0"/>
                </a:lnTo>
                <a:lnTo>
                  <a:pt x="447399" y="447400"/>
                </a:lnTo>
                <a:lnTo>
                  <a:pt x="0" y="447400"/>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descr="300-youtube.png"/>
          <p:cNvSpPr/>
          <p:nvPr/>
        </p:nvSpPr>
        <p:spPr>
          <a:xfrm>
            <a:off x="3611629" y="5657981"/>
            <a:ext cx="447404" cy="447404"/>
          </a:xfrm>
          <a:custGeom>
            <a:avLst/>
            <a:gdLst/>
            <a:ahLst/>
            <a:cxnLst/>
            <a:rect l="l" t="t" r="r" b="b"/>
            <a:pathLst>
              <a:path w="447404" h="447404">
                <a:moveTo>
                  <a:pt x="0" y="0"/>
                </a:moveTo>
                <a:lnTo>
                  <a:pt x="447404" y="0"/>
                </a:lnTo>
                <a:lnTo>
                  <a:pt x="447404" y="447404"/>
                </a:lnTo>
                <a:lnTo>
                  <a:pt x="0" y="447404"/>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12" descr="300-instagram.png"/>
          <p:cNvSpPr/>
          <p:nvPr/>
        </p:nvSpPr>
        <p:spPr>
          <a:xfrm>
            <a:off x="3610571" y="5151993"/>
            <a:ext cx="448462" cy="448464"/>
          </a:xfrm>
          <a:custGeom>
            <a:avLst/>
            <a:gdLst/>
            <a:ahLst/>
            <a:cxnLst/>
            <a:rect l="l" t="t" r="r" b="b"/>
            <a:pathLst>
              <a:path w="448462" h="448464">
                <a:moveTo>
                  <a:pt x="0" y="0"/>
                </a:moveTo>
                <a:lnTo>
                  <a:pt x="448462" y="0"/>
                </a:lnTo>
                <a:lnTo>
                  <a:pt x="448462" y="448465"/>
                </a:lnTo>
                <a:lnTo>
                  <a:pt x="0" y="448465"/>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3" name="Freeform 13"/>
          <p:cNvSpPr/>
          <p:nvPr/>
        </p:nvSpPr>
        <p:spPr>
          <a:xfrm>
            <a:off x="4057971" y="6520347"/>
            <a:ext cx="1665002" cy="394017"/>
          </a:xfrm>
          <a:custGeom>
            <a:avLst/>
            <a:gdLst/>
            <a:ahLst/>
            <a:cxnLst/>
            <a:rect l="l" t="t" r="r" b="b"/>
            <a:pathLst>
              <a:path w="1665002" h="394017">
                <a:moveTo>
                  <a:pt x="0" y="0"/>
                </a:moveTo>
                <a:lnTo>
                  <a:pt x="1665002" y="0"/>
                </a:lnTo>
                <a:lnTo>
                  <a:pt x="1665002" y="394017"/>
                </a:lnTo>
                <a:lnTo>
                  <a:pt x="0" y="394017"/>
                </a:lnTo>
                <a:lnTo>
                  <a:pt x="0" y="0"/>
                </a:lnTo>
                <a:close/>
              </a:path>
            </a:pathLst>
          </a:custGeom>
          <a:blipFill>
            <a:blip r:embed="rId9" cstate="email">
              <a:extLst>
                <a:ext uri="{28A0092B-C50C-407E-A947-70E740481C1C}">
                  <a14:useLocalDpi xmlns:a14="http://schemas.microsoft.com/office/drawing/2010/main"/>
                </a:ext>
              </a:extLst>
            </a:blip>
            <a:stretch>
              <a:fillRect l="-2588" r="-2588"/>
            </a:stretch>
          </a:blipFill>
        </p:spPr>
        <p:txBody>
          <a:bodyPr/>
          <a:lstStyle/>
          <a:p>
            <a:endParaRPr lang="en-US"/>
          </a:p>
        </p:txBody>
      </p:sp>
      <p:grpSp>
        <p:nvGrpSpPr>
          <p:cNvPr id="14" name="Group 14"/>
          <p:cNvGrpSpPr>
            <a:grpSpLocks noChangeAspect="1"/>
          </p:cNvGrpSpPr>
          <p:nvPr/>
        </p:nvGrpSpPr>
        <p:grpSpPr>
          <a:xfrm>
            <a:off x="591152" y="3685316"/>
            <a:ext cx="2483664" cy="2605088"/>
            <a:chOff x="0" y="0"/>
            <a:chExt cx="13716000" cy="14386560"/>
          </a:xfrm>
        </p:grpSpPr>
        <p:sp>
          <p:nvSpPr>
            <p:cNvPr id="15" name="Freeform 15"/>
            <p:cNvSpPr/>
            <p:nvPr/>
          </p:nvSpPr>
          <p:spPr>
            <a:xfrm>
              <a:off x="1430020" y="726440"/>
              <a:ext cx="11457940" cy="10681970"/>
            </a:xfrm>
            <a:custGeom>
              <a:avLst/>
              <a:gdLst/>
              <a:ahLst/>
              <a:cxnLst/>
              <a:rect l="l" t="t" r="r" b="b"/>
              <a:pathLst>
                <a:path w="11457940" h="10681970">
                  <a:moveTo>
                    <a:pt x="11457940" y="10681970"/>
                  </a:moveTo>
                  <a:lnTo>
                    <a:pt x="0" y="10681970"/>
                  </a:lnTo>
                  <a:lnTo>
                    <a:pt x="0" y="0"/>
                  </a:lnTo>
                  <a:lnTo>
                    <a:pt x="11456669" y="0"/>
                  </a:lnTo>
                  <a:lnTo>
                    <a:pt x="11456669" y="10681970"/>
                  </a:lnTo>
                  <a:lnTo>
                    <a:pt x="11457940" y="10681970"/>
                  </a:lnTo>
                  <a:close/>
                </a:path>
              </a:pathLst>
            </a:custGeom>
            <a:solidFill>
              <a:srgbClr val="000000">
                <a:alpha val="0"/>
              </a:srgbClr>
            </a:solidFill>
            <a:ln w="12700">
              <a:solidFill>
                <a:srgbClr val="000000"/>
              </a:solidFill>
            </a:ln>
          </p:spPr>
          <p:txBody>
            <a:bodyPr/>
            <a:lstStyle/>
            <a:p>
              <a:endParaRPr lang="en-US"/>
            </a:p>
          </p:txBody>
        </p:sp>
        <p:sp>
          <p:nvSpPr>
            <p:cNvPr id="16" name="Freeform 16"/>
            <p:cNvSpPr/>
            <p:nvPr/>
          </p:nvSpPr>
          <p:spPr>
            <a:xfrm>
              <a:off x="0" y="0"/>
              <a:ext cx="13716000" cy="14386561"/>
            </a:xfrm>
            <a:custGeom>
              <a:avLst/>
              <a:gdLst/>
              <a:ahLst/>
              <a:cxnLst/>
              <a:rect l="l" t="t" r="r" b="b"/>
              <a:pathLst>
                <a:path w="13716000" h="14386561">
                  <a:moveTo>
                    <a:pt x="13716000" y="14386561"/>
                  </a:moveTo>
                  <a:lnTo>
                    <a:pt x="0" y="14386561"/>
                  </a:lnTo>
                  <a:lnTo>
                    <a:pt x="0" y="0"/>
                  </a:lnTo>
                  <a:lnTo>
                    <a:pt x="13716000" y="0"/>
                  </a:lnTo>
                  <a:lnTo>
                    <a:pt x="13716000" y="14386561"/>
                  </a:lnTo>
                  <a:close/>
                </a:path>
              </a:pathLst>
            </a:custGeom>
            <a:blipFill>
              <a:blip r:embed="rId10" cstate="email">
                <a:extLst>
                  <a:ext uri="{28A0092B-C50C-407E-A947-70E740481C1C}">
                    <a14:useLocalDpi xmlns:a14="http://schemas.microsoft.com/office/drawing/2010/main"/>
                  </a:ext>
                </a:extLst>
              </a:blip>
              <a:stretch>
                <a:fillRect l="-412" r="-412"/>
              </a:stretch>
            </a:blipFill>
          </p:spPr>
          <p:txBody>
            <a:bodyPr/>
            <a:lstStyle/>
            <a:p>
              <a:endParaRPr lang="en-US"/>
            </a:p>
          </p:txBody>
        </p:sp>
      </p:grpSp>
      <p:sp>
        <p:nvSpPr>
          <p:cNvPr id="17" name="TextBox 17"/>
          <p:cNvSpPr txBox="1"/>
          <p:nvPr/>
        </p:nvSpPr>
        <p:spPr>
          <a:xfrm>
            <a:off x="3610571" y="4301161"/>
            <a:ext cx="3311732" cy="202857"/>
          </a:xfrm>
          <a:prstGeom prst="rect">
            <a:avLst/>
          </a:prstGeom>
        </p:spPr>
        <p:txBody>
          <a:bodyPr wrap="square" lIns="0" tIns="0" rIns="0" bIns="0" rtlCol="0" anchor="t">
            <a:spAutoFit/>
          </a:bodyPr>
          <a:lstStyle/>
          <a:p>
            <a:pPr algn="l">
              <a:lnSpc>
                <a:spcPts val="1656"/>
              </a:lnSpc>
            </a:pPr>
            <a:r>
              <a:rPr lang="en-US" sz="1380" dirty="0" err="1">
                <a:solidFill>
                  <a:srgbClr val="000000"/>
                </a:solidFill>
                <a:latin typeface="Georgia Pro Bold"/>
              </a:rPr>
              <a:t>Encuéntrame</a:t>
            </a:r>
            <a:r>
              <a:rPr lang="en-US" sz="1380" dirty="0">
                <a:solidFill>
                  <a:srgbClr val="000000"/>
                </a:solidFill>
                <a:latin typeface="Georgia Pro Bold"/>
              </a:rPr>
              <a:t> </a:t>
            </a:r>
            <a:r>
              <a:rPr lang="en-US" sz="1380" dirty="0" err="1">
                <a:solidFill>
                  <a:srgbClr val="000000"/>
                </a:solidFill>
                <a:latin typeface="Georgia Pro Bold"/>
              </a:rPr>
              <a:t>en</a:t>
            </a:r>
            <a:r>
              <a:rPr lang="en-US" sz="1380" dirty="0">
                <a:solidFill>
                  <a:srgbClr val="000000"/>
                </a:solidFill>
                <a:latin typeface="Georgia Pro Bold"/>
              </a:rPr>
              <a:t> las redes </a:t>
            </a:r>
            <a:r>
              <a:rPr lang="en-US" sz="1380" dirty="0" err="1">
                <a:solidFill>
                  <a:srgbClr val="000000"/>
                </a:solidFill>
                <a:latin typeface="Georgia Pro Bold"/>
              </a:rPr>
              <a:t>sociales</a:t>
            </a:r>
            <a:r>
              <a:rPr lang="en-US" sz="1380" dirty="0">
                <a:solidFill>
                  <a:srgbClr val="000000"/>
                </a:solidFill>
                <a:latin typeface="Georgia Pro Bold"/>
              </a:rPr>
              <a:t>:</a:t>
            </a:r>
          </a:p>
        </p:txBody>
      </p:sp>
      <p:sp>
        <p:nvSpPr>
          <p:cNvPr id="18" name="TextBox 18"/>
          <p:cNvSpPr txBox="1"/>
          <p:nvPr/>
        </p:nvSpPr>
        <p:spPr>
          <a:xfrm>
            <a:off x="4057971" y="4767265"/>
            <a:ext cx="884890" cy="192297"/>
          </a:xfrm>
          <a:prstGeom prst="rect">
            <a:avLst/>
          </a:prstGeom>
        </p:spPr>
        <p:txBody>
          <a:bodyPr lIns="0" tIns="0" rIns="0" bIns="0" rtlCol="0" anchor="t">
            <a:spAutoFit/>
          </a:bodyPr>
          <a:lstStyle/>
          <a:p>
            <a:pPr algn="ctr">
              <a:lnSpc>
                <a:spcPts val="1552"/>
              </a:lnSpc>
            </a:pPr>
            <a:r>
              <a:rPr lang="en-US" sz="1294" dirty="0">
                <a:solidFill>
                  <a:srgbClr val="000000"/>
                </a:solidFill>
                <a:latin typeface="Georgia Pro Bold"/>
              </a:rPr>
              <a:t>#usuario</a:t>
            </a:r>
          </a:p>
        </p:txBody>
      </p:sp>
      <p:sp>
        <p:nvSpPr>
          <p:cNvPr id="19" name="TextBox 19"/>
          <p:cNvSpPr txBox="1"/>
          <p:nvPr/>
        </p:nvSpPr>
        <p:spPr>
          <a:xfrm>
            <a:off x="5784784" y="4767265"/>
            <a:ext cx="923689" cy="192297"/>
          </a:xfrm>
          <a:prstGeom prst="rect">
            <a:avLst/>
          </a:prstGeom>
        </p:spPr>
        <p:txBody>
          <a:bodyPr lIns="0" tIns="0" rIns="0" bIns="0" rtlCol="0" anchor="t">
            <a:spAutoFit/>
          </a:bodyPr>
          <a:lstStyle/>
          <a:p>
            <a:pPr algn="ctr">
              <a:lnSpc>
                <a:spcPts val="1552"/>
              </a:lnSpc>
            </a:pPr>
            <a:r>
              <a:rPr lang="en-US" sz="1294" dirty="0">
                <a:solidFill>
                  <a:srgbClr val="000000"/>
                </a:solidFill>
                <a:latin typeface="Georgia Pro Bold"/>
              </a:rPr>
              <a:t>#usuario</a:t>
            </a:r>
          </a:p>
        </p:txBody>
      </p:sp>
      <p:sp>
        <p:nvSpPr>
          <p:cNvPr id="20" name="TextBox 20"/>
          <p:cNvSpPr txBox="1"/>
          <p:nvPr/>
        </p:nvSpPr>
        <p:spPr>
          <a:xfrm>
            <a:off x="4059033" y="5258563"/>
            <a:ext cx="883828" cy="192297"/>
          </a:xfrm>
          <a:prstGeom prst="rect">
            <a:avLst/>
          </a:prstGeom>
        </p:spPr>
        <p:txBody>
          <a:bodyPr lIns="0" tIns="0" rIns="0" bIns="0" rtlCol="0" anchor="t">
            <a:spAutoFit/>
          </a:bodyPr>
          <a:lstStyle/>
          <a:p>
            <a:pPr algn="ctr">
              <a:lnSpc>
                <a:spcPts val="1552"/>
              </a:lnSpc>
            </a:pPr>
            <a:r>
              <a:rPr lang="en-US" sz="1294" dirty="0">
                <a:solidFill>
                  <a:srgbClr val="000000"/>
                </a:solidFill>
                <a:latin typeface="Georgia Pro Bold"/>
              </a:rPr>
              <a:t>#usuario</a:t>
            </a:r>
          </a:p>
        </p:txBody>
      </p:sp>
      <p:sp>
        <p:nvSpPr>
          <p:cNvPr id="21" name="TextBox 21"/>
          <p:cNvSpPr txBox="1"/>
          <p:nvPr/>
        </p:nvSpPr>
        <p:spPr>
          <a:xfrm>
            <a:off x="5784784" y="5258563"/>
            <a:ext cx="813792" cy="192297"/>
          </a:xfrm>
          <a:prstGeom prst="rect">
            <a:avLst/>
          </a:prstGeom>
        </p:spPr>
        <p:txBody>
          <a:bodyPr lIns="0" tIns="0" rIns="0" bIns="0" rtlCol="0" anchor="t">
            <a:spAutoFit/>
          </a:bodyPr>
          <a:lstStyle/>
          <a:p>
            <a:pPr algn="ctr">
              <a:lnSpc>
                <a:spcPts val="1552"/>
              </a:lnSpc>
            </a:pPr>
            <a:r>
              <a:rPr lang="en-US" sz="1294" dirty="0">
                <a:solidFill>
                  <a:srgbClr val="000000"/>
                </a:solidFill>
                <a:latin typeface="Georgia Pro Bold"/>
              </a:rPr>
              <a:t>#usuario</a:t>
            </a:r>
          </a:p>
        </p:txBody>
      </p:sp>
      <p:sp>
        <p:nvSpPr>
          <p:cNvPr id="22" name="TextBox 22"/>
          <p:cNvSpPr txBox="1"/>
          <p:nvPr/>
        </p:nvSpPr>
        <p:spPr>
          <a:xfrm>
            <a:off x="4059033" y="5751623"/>
            <a:ext cx="1031486" cy="192297"/>
          </a:xfrm>
          <a:prstGeom prst="rect">
            <a:avLst/>
          </a:prstGeom>
        </p:spPr>
        <p:txBody>
          <a:bodyPr lIns="0" tIns="0" rIns="0" bIns="0" rtlCol="0" anchor="t">
            <a:spAutoFit/>
          </a:bodyPr>
          <a:lstStyle/>
          <a:p>
            <a:pPr algn="ctr">
              <a:lnSpc>
                <a:spcPts val="1552"/>
              </a:lnSpc>
            </a:pPr>
            <a:r>
              <a:rPr lang="en-US" sz="1294" dirty="0">
                <a:solidFill>
                  <a:srgbClr val="000000"/>
                </a:solidFill>
                <a:latin typeface="Georgia Pro Bold"/>
              </a:rPr>
              <a:t>#usuario</a:t>
            </a:r>
          </a:p>
        </p:txBody>
      </p:sp>
      <p:sp>
        <p:nvSpPr>
          <p:cNvPr id="23" name="TextBox 23"/>
          <p:cNvSpPr txBox="1"/>
          <p:nvPr/>
        </p:nvSpPr>
        <p:spPr>
          <a:xfrm>
            <a:off x="461313" y="7939323"/>
            <a:ext cx="6849773" cy="1082797"/>
          </a:xfrm>
          <a:prstGeom prst="rect">
            <a:avLst/>
          </a:prstGeom>
        </p:spPr>
        <p:txBody>
          <a:bodyPr lIns="0" tIns="0" rIns="0" bIns="0" rtlCol="0" anchor="t">
            <a:spAutoFit/>
          </a:bodyPr>
          <a:lstStyle/>
          <a:p>
            <a:pPr algn="l">
              <a:lnSpc>
                <a:spcPts val="1656"/>
              </a:lnSpc>
            </a:pPr>
            <a:r>
              <a:rPr lang="en-US" sz="1380" dirty="0">
                <a:solidFill>
                  <a:srgbClr val="000000"/>
                </a:solidFill>
                <a:latin typeface="Georgia Pro"/>
              </a:rPr>
              <a:t>Se </a:t>
            </a:r>
            <a:r>
              <a:rPr lang="en-US" sz="1380" dirty="0" err="1">
                <a:solidFill>
                  <a:srgbClr val="000000"/>
                </a:solidFill>
                <a:latin typeface="Georgia Pro"/>
              </a:rPr>
              <a:t>trata</a:t>
            </a:r>
            <a:r>
              <a:rPr lang="en-US" sz="1380" dirty="0">
                <a:solidFill>
                  <a:srgbClr val="000000"/>
                </a:solidFill>
                <a:latin typeface="Georgia Pro"/>
              </a:rPr>
              <a:t> de TI.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r>
              <a:rPr lang="en-US" sz="1380" dirty="0" err="1">
                <a:solidFill>
                  <a:srgbClr val="000000"/>
                </a:solidFill>
                <a:latin typeface="Georgia Pro"/>
              </a:rPr>
              <a:t>Texto</a:t>
            </a:r>
            <a:r>
              <a:rPr lang="en-US" sz="1380" dirty="0">
                <a:solidFill>
                  <a:srgbClr val="000000"/>
                </a:solidFill>
                <a:latin typeface="Georgia Pro"/>
              </a:rPr>
              <a:t> </a:t>
            </a:r>
            <a:r>
              <a:rPr lang="en-US" sz="1380" dirty="0" err="1">
                <a:solidFill>
                  <a:srgbClr val="000000"/>
                </a:solidFill>
                <a:latin typeface="Georgia Pro"/>
              </a:rPr>
              <a:t>aquí</a:t>
            </a:r>
            <a:r>
              <a:rPr lang="en-US" sz="1380" dirty="0">
                <a:solidFill>
                  <a:srgbClr val="000000"/>
                </a:solidFill>
                <a:latin typeface="Georgia Pro"/>
              </a:rPr>
              <a:t>. </a:t>
            </a:r>
          </a:p>
        </p:txBody>
      </p:sp>
      <p:sp>
        <p:nvSpPr>
          <p:cNvPr id="24" name="Freeform 24"/>
          <p:cNvSpPr/>
          <p:nvPr/>
        </p:nvSpPr>
        <p:spPr>
          <a:xfrm>
            <a:off x="5884108" y="6046611"/>
            <a:ext cx="1648729" cy="1735505"/>
          </a:xfrm>
          <a:custGeom>
            <a:avLst/>
            <a:gdLst/>
            <a:ahLst/>
            <a:cxnLst/>
            <a:rect l="l" t="t" r="r" b="b"/>
            <a:pathLst>
              <a:path w="1648729" h="1735505">
                <a:moveTo>
                  <a:pt x="0" y="0"/>
                </a:moveTo>
                <a:lnTo>
                  <a:pt x="1648730" y="0"/>
                </a:lnTo>
                <a:lnTo>
                  <a:pt x="1648730" y="1735505"/>
                </a:lnTo>
                <a:lnTo>
                  <a:pt x="0" y="1735505"/>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5" name="TextBox 25"/>
          <p:cNvSpPr txBox="1"/>
          <p:nvPr/>
        </p:nvSpPr>
        <p:spPr>
          <a:xfrm>
            <a:off x="0" y="9391064"/>
            <a:ext cx="7772400" cy="462915"/>
          </a:xfrm>
          <a:prstGeom prst="rect">
            <a:avLst/>
          </a:prstGeom>
        </p:spPr>
        <p:txBody>
          <a:bodyPr lIns="0" tIns="0" rIns="0" bIns="0" rtlCol="0" anchor="t">
            <a:spAutoFit/>
          </a:bodyPr>
          <a:lstStyle/>
          <a:p>
            <a:pPr algn="ctr">
              <a:lnSpc>
                <a:spcPts val="1920"/>
              </a:lnSpc>
            </a:pPr>
            <a:r>
              <a:rPr lang="en-US" sz="1200">
                <a:solidFill>
                  <a:srgbClr val="FFFFFF"/>
                </a:solidFill>
                <a:latin typeface="Montserrat Bold"/>
              </a:rPr>
              <a:t>Nombre de la oficina - Dirección de la oficina</a:t>
            </a:r>
          </a:p>
          <a:p>
            <a:pPr algn="ctr">
              <a:lnSpc>
                <a:spcPts val="1920"/>
              </a:lnSpc>
            </a:pPr>
            <a:r>
              <a:rPr lang="en-US" sz="1200">
                <a:solidFill>
                  <a:srgbClr val="FFFFFF"/>
                </a:solidFill>
                <a:latin typeface="Montserrat Bold"/>
              </a:rPr>
              <a:t>Número de teléfono - Dirección web - Correo electrónico</a:t>
            </a:r>
          </a:p>
        </p:txBody>
      </p:sp>
      <p:sp>
        <p:nvSpPr>
          <p:cNvPr id="26" name="TextBox 26"/>
          <p:cNvSpPr txBox="1"/>
          <p:nvPr/>
        </p:nvSpPr>
        <p:spPr>
          <a:xfrm>
            <a:off x="177628" y="7318417"/>
            <a:ext cx="3643123" cy="273685"/>
          </a:xfrm>
          <a:prstGeom prst="rect">
            <a:avLst/>
          </a:prstGeom>
        </p:spPr>
        <p:txBody>
          <a:bodyPr lIns="0" tIns="0" rIns="0" bIns="0" rtlCol="0" anchor="t">
            <a:spAutoFit/>
          </a:bodyPr>
          <a:lstStyle/>
          <a:p>
            <a:pPr algn="ctr">
              <a:lnSpc>
                <a:spcPts val="2239"/>
              </a:lnSpc>
              <a:spcBef>
                <a:spcPct val="0"/>
              </a:spcBef>
            </a:pPr>
            <a:r>
              <a:rPr lang="en-US" sz="1599" spc="319" dirty="0">
                <a:solidFill>
                  <a:srgbClr val="000000"/>
                </a:solidFill>
                <a:latin typeface="Georgia Pro"/>
              </a:rPr>
              <a:t>Tu </a:t>
            </a:r>
            <a:r>
              <a:rPr lang="en-US" sz="1599" spc="319" dirty="0" err="1">
                <a:solidFill>
                  <a:srgbClr val="000000"/>
                </a:solidFill>
                <a:latin typeface="Georgia Pro"/>
              </a:rPr>
              <a:t>título</a:t>
            </a:r>
            <a:r>
              <a:rPr lang="en-US" sz="1599" spc="319" dirty="0">
                <a:solidFill>
                  <a:srgbClr val="000000"/>
                </a:solidFill>
                <a:latin typeface="Georgia Pro"/>
              </a:rPr>
              <a:t> </a:t>
            </a:r>
            <a:r>
              <a:rPr lang="en-US" sz="1599" spc="319" dirty="0" err="1">
                <a:solidFill>
                  <a:srgbClr val="000000"/>
                </a:solidFill>
                <a:latin typeface="Georgia Pro"/>
              </a:rPr>
              <a:t>aquí</a:t>
            </a:r>
            <a:endParaRPr lang="en-US" sz="1599" spc="319" dirty="0">
              <a:solidFill>
                <a:srgbClr val="000000"/>
              </a:solidFill>
              <a:latin typeface="Georgia Pro"/>
            </a:endParaRPr>
          </a:p>
        </p:txBody>
      </p:sp>
      <p:sp>
        <p:nvSpPr>
          <p:cNvPr id="27" name="TextBox 27"/>
          <p:cNvSpPr txBox="1"/>
          <p:nvPr/>
        </p:nvSpPr>
        <p:spPr>
          <a:xfrm>
            <a:off x="164107" y="6566629"/>
            <a:ext cx="3670164" cy="647012"/>
          </a:xfrm>
          <a:prstGeom prst="rect">
            <a:avLst/>
          </a:prstGeom>
        </p:spPr>
        <p:txBody>
          <a:bodyPr lIns="0" tIns="0" rIns="0" bIns="0" rtlCol="0" anchor="t">
            <a:spAutoFit/>
          </a:bodyPr>
          <a:lstStyle/>
          <a:p>
            <a:pPr algn="ctr">
              <a:lnSpc>
                <a:spcPts val="5287"/>
              </a:lnSpc>
            </a:pPr>
            <a:r>
              <a:rPr lang="en-US" sz="3777" dirty="0">
                <a:solidFill>
                  <a:srgbClr val="000000"/>
                </a:solidFill>
                <a:latin typeface="Mistrully"/>
              </a:rPr>
              <a:t>Tu </a:t>
            </a:r>
            <a:r>
              <a:rPr lang="en-US" sz="3777" dirty="0" err="1">
                <a:solidFill>
                  <a:srgbClr val="000000"/>
                </a:solidFill>
                <a:latin typeface="Mistrully"/>
              </a:rPr>
              <a:t>nombre</a:t>
            </a:r>
            <a:endParaRPr lang="en-US" sz="3777" dirty="0">
              <a:solidFill>
                <a:srgbClr val="000000"/>
              </a:solidFill>
              <a:latin typeface="Mistrull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0"/>
            <a:ext cx="6705600" cy="3830279"/>
            <a:chOff x="0" y="0"/>
            <a:chExt cx="8940800" cy="5107039"/>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t="7159" b="7159"/>
            <a:stretch>
              <a:fillRect/>
            </a:stretch>
          </p:blipFill>
          <p:spPr>
            <a:xfrm>
              <a:off x="0" y="0"/>
              <a:ext cx="8940800" cy="5107039"/>
            </a:xfrm>
            <a:prstGeom prst="rect">
              <a:avLst/>
            </a:prstGeom>
          </p:spPr>
        </p:pic>
      </p:grpSp>
      <p:grpSp>
        <p:nvGrpSpPr>
          <p:cNvPr id="4" name="Group 4"/>
          <p:cNvGrpSpPr/>
          <p:nvPr/>
        </p:nvGrpSpPr>
        <p:grpSpPr>
          <a:xfrm>
            <a:off x="837853" y="4113619"/>
            <a:ext cx="6096694" cy="464807"/>
            <a:chOff x="0" y="0"/>
            <a:chExt cx="2125209" cy="162024"/>
          </a:xfrm>
        </p:grpSpPr>
        <p:sp>
          <p:nvSpPr>
            <p:cNvPr id="5" name="Freeform 5"/>
            <p:cNvSpPr/>
            <p:nvPr/>
          </p:nvSpPr>
          <p:spPr>
            <a:xfrm>
              <a:off x="0" y="0"/>
              <a:ext cx="2125209" cy="162024"/>
            </a:xfrm>
            <a:custGeom>
              <a:avLst/>
              <a:gdLst/>
              <a:ahLst/>
              <a:cxnLst/>
              <a:rect l="l" t="t" r="r" b="b"/>
              <a:pathLst>
                <a:path w="2125209" h="162024">
                  <a:moveTo>
                    <a:pt x="0" y="0"/>
                  </a:moveTo>
                  <a:lnTo>
                    <a:pt x="2125209" y="0"/>
                  </a:lnTo>
                  <a:lnTo>
                    <a:pt x="2125209" y="162024"/>
                  </a:lnTo>
                  <a:lnTo>
                    <a:pt x="0" y="162024"/>
                  </a:lnTo>
                  <a:close/>
                </a:path>
              </a:pathLst>
            </a:custGeom>
            <a:solidFill>
              <a:srgbClr val="231F20"/>
            </a:solidFill>
          </p:spPr>
          <p:txBody>
            <a:bodyPr/>
            <a:lstStyle/>
            <a:p>
              <a:endParaRPr lang="en-US"/>
            </a:p>
          </p:txBody>
        </p:sp>
        <p:sp>
          <p:nvSpPr>
            <p:cNvPr id="6" name="TextBox 6"/>
            <p:cNvSpPr txBox="1"/>
            <p:nvPr/>
          </p:nvSpPr>
          <p:spPr>
            <a:xfrm>
              <a:off x="0" y="-28575"/>
              <a:ext cx="2125209" cy="190599"/>
            </a:xfrm>
            <a:prstGeom prst="rect">
              <a:avLst/>
            </a:prstGeom>
          </p:spPr>
          <p:txBody>
            <a:bodyPr lIns="50800" tIns="50800" rIns="50800" bIns="50800" rtlCol="0" anchor="ctr"/>
            <a:lstStyle/>
            <a:p>
              <a:pPr algn="ctr">
                <a:lnSpc>
                  <a:spcPts val="1526"/>
                </a:lnSpc>
              </a:pPr>
              <a:endParaRPr/>
            </a:p>
          </p:txBody>
        </p:sp>
      </p:grpSp>
      <p:sp>
        <p:nvSpPr>
          <p:cNvPr id="7" name="TextBox 7"/>
          <p:cNvSpPr txBox="1"/>
          <p:nvPr/>
        </p:nvSpPr>
        <p:spPr>
          <a:xfrm>
            <a:off x="990600" y="4190130"/>
            <a:ext cx="5791200" cy="259045"/>
          </a:xfrm>
          <a:prstGeom prst="rect">
            <a:avLst/>
          </a:prstGeom>
        </p:spPr>
        <p:txBody>
          <a:bodyPr wrap="square" lIns="0" tIns="0" rIns="0" bIns="0" rtlCol="0" anchor="t">
            <a:spAutoFit/>
          </a:bodyPr>
          <a:lstStyle/>
          <a:p>
            <a:pPr algn="ctr">
              <a:lnSpc>
                <a:spcPts val="2239"/>
              </a:lnSpc>
              <a:spcBef>
                <a:spcPct val="0"/>
              </a:spcBef>
            </a:pPr>
            <a:r>
              <a:rPr lang="en-US" sz="1599" spc="159" dirty="0">
                <a:solidFill>
                  <a:srgbClr val="F7F5F3"/>
                </a:solidFill>
                <a:latin typeface="Georgia Pro Bold"/>
              </a:rPr>
              <a:t>¿ES UN BUEN MOMENTO PARA COMPRAR?</a:t>
            </a:r>
          </a:p>
        </p:txBody>
      </p:sp>
      <p:sp>
        <p:nvSpPr>
          <p:cNvPr id="8" name="TextBox 8"/>
          <p:cNvSpPr txBox="1"/>
          <p:nvPr/>
        </p:nvSpPr>
        <p:spPr>
          <a:xfrm>
            <a:off x="609600" y="4737941"/>
            <a:ext cx="6629400" cy="4606902"/>
          </a:xfrm>
          <a:prstGeom prst="rect">
            <a:avLst/>
          </a:prstGeom>
        </p:spPr>
        <p:txBody>
          <a:bodyPr wrap="square" lIns="0" tIns="0" rIns="0" bIns="0" rtlCol="0" anchor="t">
            <a:spAutoFit/>
          </a:bodyPr>
          <a:lstStyle/>
          <a:p>
            <a:pPr algn="just">
              <a:lnSpc>
                <a:spcPts val="1782"/>
              </a:lnSpc>
            </a:pPr>
            <a:endParaRPr dirty="0"/>
          </a:p>
          <a:p>
            <a:pPr algn="just">
              <a:lnSpc>
                <a:spcPts val="1782"/>
              </a:lnSpc>
            </a:pPr>
            <a:r>
              <a:rPr lang="en-US" sz="1400" dirty="0">
                <a:solidFill>
                  <a:srgbClr val="000000"/>
                </a:solidFill>
                <a:latin typeface="Georgia Pro"/>
              </a:rPr>
              <a:t>Para </a:t>
            </a:r>
            <a:r>
              <a:rPr lang="en-US" sz="1400" dirty="0" err="1">
                <a:solidFill>
                  <a:srgbClr val="000000"/>
                </a:solidFill>
                <a:latin typeface="Georgia Pro"/>
              </a:rPr>
              <a:t>determinar</a:t>
            </a:r>
            <a:r>
              <a:rPr lang="en-US" sz="1400" dirty="0">
                <a:solidFill>
                  <a:srgbClr val="000000"/>
                </a:solidFill>
                <a:latin typeface="Georgia Pro"/>
              </a:rPr>
              <a:t> </a:t>
            </a:r>
            <a:r>
              <a:rPr lang="en-US" sz="1400" dirty="0" err="1">
                <a:solidFill>
                  <a:srgbClr val="000000"/>
                </a:solidFill>
                <a:latin typeface="Georgia Pro"/>
              </a:rPr>
              <a:t>si</a:t>
            </a:r>
            <a:r>
              <a:rPr lang="en-US" sz="1400" dirty="0">
                <a:solidFill>
                  <a:srgbClr val="000000"/>
                </a:solidFill>
                <a:latin typeface="Georgia Pro"/>
              </a:rPr>
              <a:t> es </a:t>
            </a:r>
            <a:r>
              <a:rPr lang="en-US" sz="1400" dirty="0" err="1">
                <a:solidFill>
                  <a:srgbClr val="000000"/>
                </a:solidFill>
                <a:latin typeface="Georgia Pro"/>
              </a:rPr>
              <a:t>el</a:t>
            </a:r>
            <a:r>
              <a:rPr lang="en-US" sz="1400" dirty="0">
                <a:solidFill>
                  <a:srgbClr val="000000"/>
                </a:solidFill>
                <a:latin typeface="Georgia Pro"/>
              </a:rPr>
              <a:t> </a:t>
            </a:r>
            <a:r>
              <a:rPr lang="en-US" sz="1400" dirty="0" err="1">
                <a:solidFill>
                  <a:srgbClr val="000000"/>
                </a:solidFill>
                <a:latin typeface="Georgia Pro"/>
              </a:rPr>
              <a:t>momento</a:t>
            </a:r>
            <a:r>
              <a:rPr lang="en-US" sz="1400" dirty="0">
                <a:solidFill>
                  <a:srgbClr val="000000"/>
                </a:solidFill>
                <a:latin typeface="Georgia Pro"/>
              </a:rPr>
              <a:t> </a:t>
            </a:r>
            <a:r>
              <a:rPr lang="en-US" sz="1400" dirty="0" err="1">
                <a:solidFill>
                  <a:srgbClr val="000000"/>
                </a:solidFill>
                <a:latin typeface="Georgia Pro"/>
              </a:rPr>
              <a:t>adecuado</a:t>
            </a:r>
            <a:r>
              <a:rPr lang="en-US" sz="1400" dirty="0">
                <a:solidFill>
                  <a:srgbClr val="000000"/>
                </a:solidFill>
                <a:latin typeface="Georgia Pro"/>
              </a:rPr>
              <a:t> para </a:t>
            </a:r>
            <a:r>
              <a:rPr lang="en-US" sz="1400" dirty="0" err="1">
                <a:solidFill>
                  <a:srgbClr val="000000"/>
                </a:solidFill>
                <a:latin typeface="Georgia Pro"/>
              </a:rPr>
              <a:t>comprar</a:t>
            </a:r>
            <a:r>
              <a:rPr lang="en-US" sz="1400" dirty="0">
                <a:solidFill>
                  <a:srgbClr val="000000"/>
                </a:solidFill>
                <a:latin typeface="Georgia Pro"/>
              </a:rPr>
              <a:t>, </a:t>
            </a:r>
            <a:r>
              <a:rPr lang="en-US" sz="1400" dirty="0" err="1">
                <a:solidFill>
                  <a:srgbClr val="000000"/>
                </a:solidFill>
                <a:latin typeface="Georgia Pro"/>
              </a:rPr>
              <a:t>empieza</a:t>
            </a:r>
            <a:r>
              <a:rPr lang="en-US" sz="1400" dirty="0">
                <a:solidFill>
                  <a:srgbClr val="000000"/>
                </a:solidFill>
                <a:latin typeface="Georgia Pro"/>
              </a:rPr>
              <a:t> </a:t>
            </a:r>
            <a:r>
              <a:rPr lang="en-US" sz="1400" dirty="0" err="1">
                <a:solidFill>
                  <a:srgbClr val="000000"/>
                </a:solidFill>
                <a:latin typeface="Georgia Pro"/>
              </a:rPr>
              <a:t>por</a:t>
            </a:r>
            <a:r>
              <a:rPr lang="en-US" sz="1400" dirty="0">
                <a:solidFill>
                  <a:srgbClr val="000000"/>
                </a:solidFill>
                <a:latin typeface="Georgia Pro"/>
              </a:rPr>
              <a:t> </a:t>
            </a:r>
            <a:r>
              <a:rPr lang="en-US" sz="1400" dirty="0" err="1">
                <a:solidFill>
                  <a:srgbClr val="000000"/>
                </a:solidFill>
                <a:latin typeface="Georgia Pro"/>
              </a:rPr>
              <a:t>hablar</a:t>
            </a:r>
            <a:r>
              <a:rPr lang="en-US" sz="1400" dirty="0">
                <a:solidFill>
                  <a:srgbClr val="000000"/>
                </a:solidFill>
                <a:latin typeface="Georgia Pro"/>
              </a:rPr>
              <a:t> con </a:t>
            </a:r>
            <a:r>
              <a:rPr lang="en-US" sz="1400" dirty="0" err="1">
                <a:solidFill>
                  <a:srgbClr val="000000"/>
                </a:solidFill>
                <a:latin typeface="Georgia Pro"/>
              </a:rPr>
              <a:t>tu</a:t>
            </a:r>
            <a:r>
              <a:rPr lang="en-US" sz="1400" dirty="0">
                <a:solidFill>
                  <a:srgbClr val="000000"/>
                </a:solidFill>
                <a:latin typeface="Georgia Pro"/>
              </a:rPr>
              <a:t> </a:t>
            </a:r>
            <a:r>
              <a:rPr lang="en-US" sz="1400" dirty="0" err="1">
                <a:solidFill>
                  <a:srgbClr val="000000"/>
                </a:solidFill>
                <a:latin typeface="Georgia Pro"/>
              </a:rPr>
              <a:t>profesional</a:t>
            </a:r>
            <a:r>
              <a:rPr lang="en-US" sz="1400" dirty="0">
                <a:solidFill>
                  <a:srgbClr val="000000"/>
                </a:solidFill>
                <a:latin typeface="Georgia Pro"/>
              </a:rPr>
              <a:t> </a:t>
            </a:r>
            <a:r>
              <a:rPr lang="en-US" sz="1400" dirty="0" err="1">
                <a:solidFill>
                  <a:srgbClr val="000000"/>
                </a:solidFill>
                <a:latin typeface="Georgia Pro"/>
              </a:rPr>
              <a:t>inmobiliario</a:t>
            </a:r>
            <a:r>
              <a:rPr lang="en-US" sz="1400" dirty="0">
                <a:solidFill>
                  <a:srgbClr val="000000"/>
                </a:solidFill>
                <a:latin typeface="Georgia Pro"/>
              </a:rPr>
              <a:t> para </a:t>
            </a:r>
            <a:r>
              <a:rPr lang="en-US" sz="1400" dirty="0" err="1">
                <a:solidFill>
                  <a:srgbClr val="000000"/>
                </a:solidFill>
                <a:latin typeface="Georgia Pro"/>
              </a:rPr>
              <a:t>averiguar</a:t>
            </a:r>
            <a:r>
              <a:rPr lang="en-US" sz="1400" dirty="0">
                <a:solidFill>
                  <a:srgbClr val="000000"/>
                </a:solidFill>
                <a:latin typeface="Georgia Pro"/>
              </a:rPr>
              <a:t> </a:t>
            </a:r>
            <a:r>
              <a:rPr lang="en-US" sz="1400" dirty="0" err="1">
                <a:solidFill>
                  <a:srgbClr val="000000"/>
                </a:solidFill>
                <a:latin typeface="Georgia Pro"/>
              </a:rPr>
              <a:t>hacia</a:t>
            </a:r>
            <a:r>
              <a:rPr lang="en-US" sz="1400" dirty="0">
                <a:solidFill>
                  <a:srgbClr val="000000"/>
                </a:solidFill>
                <a:latin typeface="Georgia Pro"/>
              </a:rPr>
              <a:t> </a:t>
            </a:r>
            <a:r>
              <a:rPr lang="en-US" sz="1400" dirty="0" err="1">
                <a:solidFill>
                  <a:srgbClr val="000000"/>
                </a:solidFill>
                <a:latin typeface="Georgia Pro"/>
              </a:rPr>
              <a:t>qué</a:t>
            </a:r>
            <a:r>
              <a:rPr lang="en-US" sz="1400" dirty="0">
                <a:solidFill>
                  <a:srgbClr val="000000"/>
                </a:solidFill>
                <a:latin typeface="Georgia Pro"/>
              </a:rPr>
              <a:t> </a:t>
            </a:r>
            <a:r>
              <a:rPr lang="en-US" sz="1400" dirty="0" err="1">
                <a:solidFill>
                  <a:srgbClr val="000000"/>
                </a:solidFill>
                <a:latin typeface="Georgia Pro"/>
              </a:rPr>
              <a:t>ciclo</a:t>
            </a:r>
            <a:r>
              <a:rPr lang="en-US" sz="1400" dirty="0">
                <a:solidFill>
                  <a:srgbClr val="000000"/>
                </a:solidFill>
                <a:latin typeface="Georgia Pro"/>
              </a:rPr>
              <a:t> del mercado </a:t>
            </a:r>
            <a:r>
              <a:rPr lang="en-US" sz="1400" dirty="0" err="1">
                <a:solidFill>
                  <a:srgbClr val="000000"/>
                </a:solidFill>
                <a:latin typeface="Georgia Pro"/>
              </a:rPr>
              <a:t>inmobiliario</a:t>
            </a:r>
            <a:r>
              <a:rPr lang="en-US" sz="1400" dirty="0">
                <a:solidFill>
                  <a:srgbClr val="000000"/>
                </a:solidFill>
                <a:latin typeface="Georgia Pro"/>
              </a:rPr>
              <a:t> se </a:t>
            </a:r>
            <a:r>
              <a:rPr lang="en-US" sz="1400" dirty="0" err="1">
                <a:solidFill>
                  <a:srgbClr val="000000"/>
                </a:solidFill>
                <a:latin typeface="Georgia Pro"/>
              </a:rPr>
              <a:t>inclina</a:t>
            </a:r>
            <a:r>
              <a:rPr lang="en-US" sz="1400" dirty="0">
                <a:solidFill>
                  <a:srgbClr val="000000"/>
                </a:solidFill>
                <a:latin typeface="Georgia Pro"/>
              </a:rPr>
              <a:t> </a:t>
            </a:r>
            <a:r>
              <a:rPr lang="en-US" sz="1400" dirty="0" err="1">
                <a:solidFill>
                  <a:srgbClr val="000000"/>
                </a:solidFill>
                <a:latin typeface="Georgia Pro"/>
              </a:rPr>
              <a:t>tu</a:t>
            </a:r>
            <a:r>
              <a:rPr lang="en-US" sz="1400" dirty="0">
                <a:solidFill>
                  <a:srgbClr val="000000"/>
                </a:solidFill>
                <a:latin typeface="Georgia Pro"/>
              </a:rPr>
              <a:t> zona </a:t>
            </a:r>
            <a:r>
              <a:rPr lang="en-US" sz="1400" dirty="0" err="1">
                <a:solidFill>
                  <a:srgbClr val="000000"/>
                </a:solidFill>
                <a:latin typeface="Georgia Pro"/>
              </a:rPr>
              <a:t>en</a:t>
            </a:r>
            <a:r>
              <a:rPr lang="en-US" sz="1400" dirty="0">
                <a:solidFill>
                  <a:srgbClr val="000000"/>
                </a:solidFill>
                <a:latin typeface="Georgia Pro"/>
              </a:rPr>
              <a:t> particular. Tu </a:t>
            </a:r>
            <a:r>
              <a:rPr lang="en-US" sz="1400" dirty="0" err="1">
                <a:solidFill>
                  <a:srgbClr val="000000"/>
                </a:solidFill>
                <a:latin typeface="Georgia Pro"/>
              </a:rPr>
              <a:t>agente</a:t>
            </a:r>
            <a:r>
              <a:rPr lang="en-US" sz="1400" dirty="0">
                <a:solidFill>
                  <a:srgbClr val="000000"/>
                </a:solidFill>
                <a:latin typeface="Georgia Pro"/>
              </a:rPr>
              <a:t> </a:t>
            </a:r>
            <a:r>
              <a:rPr lang="en-US" sz="1400" dirty="0" err="1">
                <a:solidFill>
                  <a:srgbClr val="000000"/>
                </a:solidFill>
                <a:latin typeface="Georgia Pro"/>
              </a:rPr>
              <a:t>puede</a:t>
            </a:r>
            <a:r>
              <a:rPr lang="en-US" sz="1400" dirty="0">
                <a:solidFill>
                  <a:srgbClr val="000000"/>
                </a:solidFill>
                <a:latin typeface="Georgia Pro"/>
              </a:rPr>
              <a:t> </a:t>
            </a:r>
            <a:r>
              <a:rPr lang="en-US" sz="1400" dirty="0" err="1">
                <a:solidFill>
                  <a:srgbClr val="000000"/>
                </a:solidFill>
                <a:latin typeface="Georgia Pro"/>
              </a:rPr>
              <a:t>proporcionarte</a:t>
            </a:r>
            <a:r>
              <a:rPr lang="en-US" sz="1400" dirty="0">
                <a:solidFill>
                  <a:srgbClr val="000000"/>
                </a:solidFill>
                <a:latin typeface="Georgia Pro"/>
              </a:rPr>
              <a:t> </a:t>
            </a:r>
            <a:r>
              <a:rPr lang="en-US" sz="1400" dirty="0" err="1">
                <a:solidFill>
                  <a:srgbClr val="000000"/>
                </a:solidFill>
                <a:latin typeface="Georgia Pro"/>
              </a:rPr>
              <a:t>estadísticas</a:t>
            </a:r>
            <a:r>
              <a:rPr lang="en-US" sz="1400" dirty="0">
                <a:solidFill>
                  <a:srgbClr val="000000"/>
                </a:solidFill>
                <a:latin typeface="Georgia Pro"/>
              </a:rPr>
              <a:t> del mercado local, </a:t>
            </a:r>
            <a:r>
              <a:rPr lang="en-US" sz="1400" dirty="0" err="1">
                <a:solidFill>
                  <a:srgbClr val="000000"/>
                </a:solidFill>
                <a:latin typeface="Georgia Pro"/>
              </a:rPr>
              <a:t>tendencias</a:t>
            </a:r>
            <a:r>
              <a:rPr lang="en-US" sz="1400" dirty="0">
                <a:solidFill>
                  <a:srgbClr val="000000"/>
                </a:solidFill>
                <a:latin typeface="Georgia Pro"/>
              </a:rPr>
              <a:t> y </a:t>
            </a:r>
            <a:r>
              <a:rPr lang="en-US" sz="1400" dirty="0" err="1">
                <a:solidFill>
                  <a:srgbClr val="000000"/>
                </a:solidFill>
                <a:latin typeface="Georgia Pro"/>
              </a:rPr>
              <a:t>una</a:t>
            </a:r>
            <a:r>
              <a:rPr lang="en-US" sz="1400" dirty="0">
                <a:solidFill>
                  <a:srgbClr val="000000"/>
                </a:solidFill>
                <a:latin typeface="Georgia Pro"/>
              </a:rPr>
              <a:t> </a:t>
            </a:r>
            <a:r>
              <a:rPr lang="en-US" sz="1400" dirty="0" err="1">
                <a:solidFill>
                  <a:srgbClr val="000000"/>
                </a:solidFill>
                <a:latin typeface="Georgia Pro"/>
              </a:rPr>
              <a:t>evaluación</a:t>
            </a:r>
            <a:r>
              <a:rPr lang="en-US" sz="1400" dirty="0">
                <a:solidFill>
                  <a:srgbClr val="000000"/>
                </a:solidFill>
                <a:latin typeface="Georgia Pro"/>
              </a:rPr>
              <a:t> del </a:t>
            </a:r>
            <a:r>
              <a:rPr lang="en-US" sz="1400" dirty="0" err="1">
                <a:solidFill>
                  <a:srgbClr val="000000"/>
                </a:solidFill>
                <a:latin typeface="Georgia Pro"/>
              </a:rPr>
              <a:t>precio</a:t>
            </a:r>
            <a:r>
              <a:rPr lang="en-US" sz="1400" dirty="0">
                <a:solidFill>
                  <a:srgbClr val="000000"/>
                </a:solidFill>
                <a:latin typeface="Georgia Pro"/>
              </a:rPr>
              <a:t> actual de la </a:t>
            </a:r>
            <a:r>
              <a:rPr lang="en-US" sz="1400" dirty="0" err="1">
                <a:solidFill>
                  <a:srgbClr val="000000"/>
                </a:solidFill>
                <a:latin typeface="Georgia Pro"/>
              </a:rPr>
              <a:t>vivienda</a:t>
            </a:r>
            <a:r>
              <a:rPr lang="en-US" sz="1400" dirty="0">
                <a:solidFill>
                  <a:srgbClr val="000000"/>
                </a:solidFill>
                <a:latin typeface="Georgia Pro"/>
              </a:rPr>
              <a:t>. </a:t>
            </a:r>
          </a:p>
          <a:p>
            <a:pPr algn="just">
              <a:lnSpc>
                <a:spcPts val="1782"/>
              </a:lnSpc>
            </a:pPr>
            <a:endParaRPr lang="en-US" sz="1400" dirty="0">
              <a:solidFill>
                <a:srgbClr val="000000"/>
              </a:solidFill>
              <a:latin typeface="Georgia Pro"/>
            </a:endParaRPr>
          </a:p>
          <a:p>
            <a:pPr algn="just">
              <a:lnSpc>
                <a:spcPts val="1782"/>
              </a:lnSpc>
            </a:pPr>
            <a:r>
              <a:rPr lang="en-US" sz="1400" dirty="0">
                <a:solidFill>
                  <a:srgbClr val="000000"/>
                </a:solidFill>
                <a:latin typeface="Georgia Pro"/>
              </a:rPr>
              <a:t>Es </a:t>
            </a:r>
            <a:r>
              <a:rPr lang="en-US" sz="1400" dirty="0" err="1">
                <a:solidFill>
                  <a:srgbClr val="000000"/>
                </a:solidFill>
                <a:latin typeface="Georgia Pro"/>
              </a:rPr>
              <a:t>importante</a:t>
            </a:r>
            <a:r>
              <a:rPr lang="en-US" sz="1400" dirty="0">
                <a:solidFill>
                  <a:srgbClr val="000000"/>
                </a:solidFill>
                <a:latin typeface="Georgia Pro"/>
              </a:rPr>
              <a:t> </a:t>
            </a:r>
            <a:r>
              <a:rPr lang="en-US" sz="1400" dirty="0" err="1">
                <a:solidFill>
                  <a:srgbClr val="000000"/>
                </a:solidFill>
                <a:latin typeface="Georgia Pro"/>
              </a:rPr>
              <a:t>señalar</a:t>
            </a:r>
            <a:r>
              <a:rPr lang="en-US" sz="1400" dirty="0">
                <a:solidFill>
                  <a:srgbClr val="000000"/>
                </a:solidFill>
                <a:latin typeface="Georgia Pro"/>
              </a:rPr>
              <a:t> </a:t>
            </a:r>
            <a:r>
              <a:rPr lang="en-US" sz="1400" dirty="0" err="1">
                <a:solidFill>
                  <a:srgbClr val="000000"/>
                </a:solidFill>
                <a:latin typeface="Georgia Pro"/>
              </a:rPr>
              <a:t>aquí</a:t>
            </a:r>
            <a:r>
              <a:rPr lang="en-US" sz="1400" dirty="0">
                <a:solidFill>
                  <a:srgbClr val="000000"/>
                </a:solidFill>
                <a:latin typeface="Georgia Pro"/>
              </a:rPr>
              <a:t> que las </a:t>
            </a:r>
            <a:r>
              <a:rPr lang="en-US" sz="1400" dirty="0" err="1">
                <a:solidFill>
                  <a:srgbClr val="000000"/>
                </a:solidFill>
                <a:latin typeface="Georgia Pro"/>
              </a:rPr>
              <a:t>tendencias</a:t>
            </a:r>
            <a:r>
              <a:rPr lang="en-US" sz="1400" dirty="0">
                <a:solidFill>
                  <a:srgbClr val="000000"/>
                </a:solidFill>
                <a:latin typeface="Georgia Pro"/>
              </a:rPr>
              <a:t> "</a:t>
            </a:r>
            <a:r>
              <a:rPr lang="en-US" sz="1400" dirty="0" err="1">
                <a:solidFill>
                  <a:srgbClr val="000000"/>
                </a:solidFill>
                <a:latin typeface="Georgia Pro"/>
              </a:rPr>
              <a:t>nacionales</a:t>
            </a:r>
            <a:r>
              <a:rPr lang="en-US" sz="1400" dirty="0">
                <a:solidFill>
                  <a:srgbClr val="000000"/>
                </a:solidFill>
                <a:latin typeface="Georgia Pro"/>
              </a:rPr>
              <a:t>" no </a:t>
            </a:r>
            <a:r>
              <a:rPr lang="en-US" sz="1400" dirty="0" err="1">
                <a:solidFill>
                  <a:srgbClr val="000000"/>
                </a:solidFill>
                <a:latin typeface="Georgia Pro"/>
              </a:rPr>
              <a:t>siempre</a:t>
            </a:r>
            <a:r>
              <a:rPr lang="en-US" sz="1400" dirty="0">
                <a:solidFill>
                  <a:srgbClr val="000000"/>
                </a:solidFill>
                <a:latin typeface="Georgia Pro"/>
              </a:rPr>
              <a:t> </a:t>
            </a:r>
            <a:r>
              <a:rPr lang="en-US" sz="1400" dirty="0" err="1">
                <a:solidFill>
                  <a:srgbClr val="000000"/>
                </a:solidFill>
                <a:latin typeface="Georgia Pro"/>
              </a:rPr>
              <a:t>significan</a:t>
            </a:r>
            <a:r>
              <a:rPr lang="en-US" sz="1400" dirty="0">
                <a:solidFill>
                  <a:srgbClr val="000000"/>
                </a:solidFill>
                <a:latin typeface="Georgia Pro"/>
              </a:rPr>
              <a:t> que </a:t>
            </a:r>
            <a:r>
              <a:rPr lang="en-US" sz="1400" dirty="0" err="1">
                <a:solidFill>
                  <a:srgbClr val="000000"/>
                </a:solidFill>
                <a:latin typeface="Georgia Pro"/>
              </a:rPr>
              <a:t>estemos</a:t>
            </a:r>
            <a:r>
              <a:rPr lang="en-US" sz="1400" dirty="0">
                <a:solidFill>
                  <a:srgbClr val="000000"/>
                </a:solidFill>
                <a:latin typeface="Georgia Pro"/>
              </a:rPr>
              <a:t> </a:t>
            </a:r>
            <a:r>
              <a:rPr lang="en-US" sz="1400" dirty="0" err="1">
                <a:solidFill>
                  <a:srgbClr val="000000"/>
                </a:solidFill>
                <a:latin typeface="Georgia Pro"/>
              </a:rPr>
              <a:t>viendo</a:t>
            </a:r>
            <a:r>
              <a:rPr lang="en-US" sz="1400" dirty="0">
                <a:solidFill>
                  <a:srgbClr val="000000"/>
                </a:solidFill>
                <a:latin typeface="Georgia Pro"/>
              </a:rPr>
              <a:t> las </a:t>
            </a:r>
            <a:r>
              <a:rPr lang="en-US" sz="1400" dirty="0" err="1">
                <a:solidFill>
                  <a:srgbClr val="000000"/>
                </a:solidFill>
                <a:latin typeface="Georgia Pro"/>
              </a:rPr>
              <a:t>mismas</a:t>
            </a:r>
            <a:r>
              <a:rPr lang="en-US" sz="1400" dirty="0">
                <a:solidFill>
                  <a:srgbClr val="000000"/>
                </a:solidFill>
                <a:latin typeface="Georgia Pro"/>
              </a:rPr>
              <a:t> </a:t>
            </a:r>
            <a:r>
              <a:rPr lang="en-US" sz="1400" dirty="0" err="1">
                <a:solidFill>
                  <a:srgbClr val="000000"/>
                </a:solidFill>
                <a:latin typeface="Georgia Pro"/>
              </a:rPr>
              <a:t>condiciones</a:t>
            </a:r>
            <a:r>
              <a:rPr lang="en-US" sz="1400" dirty="0">
                <a:solidFill>
                  <a:srgbClr val="000000"/>
                </a:solidFill>
                <a:latin typeface="Georgia Pro"/>
              </a:rPr>
              <a:t> a </a:t>
            </a:r>
            <a:r>
              <a:rPr lang="en-US" sz="1400" dirty="0" err="1">
                <a:solidFill>
                  <a:srgbClr val="000000"/>
                </a:solidFill>
                <a:latin typeface="Georgia Pro"/>
              </a:rPr>
              <a:t>nivel</a:t>
            </a:r>
            <a:r>
              <a:rPr lang="en-US" sz="1400" dirty="0">
                <a:solidFill>
                  <a:srgbClr val="000000"/>
                </a:solidFill>
                <a:latin typeface="Georgia Pro"/>
              </a:rPr>
              <a:t> local. </a:t>
            </a:r>
            <a:r>
              <a:rPr lang="en-US" sz="1400" dirty="0" err="1">
                <a:solidFill>
                  <a:srgbClr val="000000"/>
                </a:solidFill>
                <a:latin typeface="Georgia Pro"/>
              </a:rPr>
              <a:t>Ningún</a:t>
            </a:r>
            <a:r>
              <a:rPr lang="en-US" sz="1400" dirty="0">
                <a:solidFill>
                  <a:srgbClr val="000000"/>
                </a:solidFill>
                <a:latin typeface="Georgia Pro"/>
              </a:rPr>
              <a:t> mercado es </a:t>
            </a:r>
            <a:r>
              <a:rPr lang="en-US" sz="1400" dirty="0" err="1">
                <a:solidFill>
                  <a:srgbClr val="000000"/>
                </a:solidFill>
                <a:latin typeface="Georgia Pro"/>
              </a:rPr>
              <a:t>igual</a:t>
            </a:r>
            <a:r>
              <a:rPr lang="en-US" sz="1400" dirty="0">
                <a:solidFill>
                  <a:srgbClr val="000000"/>
                </a:solidFill>
                <a:latin typeface="Georgia Pro"/>
              </a:rPr>
              <a:t> </a:t>
            </a:r>
            <a:r>
              <a:rPr lang="en-US" sz="1400" dirty="0" err="1">
                <a:solidFill>
                  <a:srgbClr val="000000"/>
                </a:solidFill>
                <a:latin typeface="Georgia Pro"/>
              </a:rPr>
              <a:t>en</a:t>
            </a:r>
            <a:r>
              <a:rPr lang="en-US" sz="1400" dirty="0">
                <a:solidFill>
                  <a:srgbClr val="000000"/>
                </a:solidFill>
                <a:latin typeface="Georgia Pro"/>
              </a:rPr>
              <a:t> un </a:t>
            </a:r>
            <a:r>
              <a:rPr lang="en-US" sz="1400" dirty="0" err="1">
                <a:solidFill>
                  <a:srgbClr val="000000"/>
                </a:solidFill>
                <a:latin typeface="Georgia Pro"/>
              </a:rPr>
              <a:t>momento</a:t>
            </a:r>
            <a:r>
              <a:rPr lang="en-US" sz="1400" dirty="0">
                <a:solidFill>
                  <a:srgbClr val="000000"/>
                </a:solidFill>
                <a:latin typeface="Georgia Pro"/>
              </a:rPr>
              <a:t> dado, y </a:t>
            </a:r>
            <a:r>
              <a:rPr lang="en-US" sz="1400" dirty="0" err="1">
                <a:solidFill>
                  <a:srgbClr val="000000"/>
                </a:solidFill>
                <a:latin typeface="Georgia Pro"/>
              </a:rPr>
              <a:t>puede</a:t>
            </a:r>
            <a:r>
              <a:rPr lang="en-US" sz="1400" dirty="0">
                <a:solidFill>
                  <a:srgbClr val="000000"/>
                </a:solidFill>
                <a:latin typeface="Georgia Pro"/>
              </a:rPr>
              <a:t> </a:t>
            </a:r>
            <a:r>
              <a:rPr lang="en-US" sz="1400" dirty="0" err="1">
                <a:solidFill>
                  <a:srgbClr val="000000"/>
                </a:solidFill>
                <a:latin typeface="Georgia Pro"/>
              </a:rPr>
              <a:t>variar</a:t>
            </a:r>
            <a:r>
              <a:rPr lang="en-US" sz="1400" dirty="0">
                <a:solidFill>
                  <a:srgbClr val="000000"/>
                </a:solidFill>
                <a:latin typeface="Georgia Pro"/>
              </a:rPr>
              <a:t> de </a:t>
            </a:r>
            <a:r>
              <a:rPr lang="en-US" sz="1400" dirty="0" err="1">
                <a:solidFill>
                  <a:srgbClr val="000000"/>
                </a:solidFill>
                <a:latin typeface="Georgia Pro"/>
              </a:rPr>
              <a:t>una</a:t>
            </a:r>
            <a:r>
              <a:rPr lang="en-US" sz="1400" dirty="0">
                <a:solidFill>
                  <a:srgbClr val="000000"/>
                </a:solidFill>
                <a:latin typeface="Georgia Pro"/>
              </a:rPr>
              <a:t> ciudad a </a:t>
            </a:r>
            <a:r>
              <a:rPr lang="en-US" sz="1400" dirty="0" err="1">
                <a:solidFill>
                  <a:srgbClr val="000000"/>
                </a:solidFill>
                <a:latin typeface="Georgia Pro"/>
              </a:rPr>
              <a:t>otra</a:t>
            </a:r>
            <a:r>
              <a:rPr lang="en-US" sz="1400" dirty="0">
                <a:solidFill>
                  <a:srgbClr val="000000"/>
                </a:solidFill>
                <a:latin typeface="Georgia Pro"/>
              </a:rPr>
              <a:t> y de un </a:t>
            </a:r>
            <a:r>
              <a:rPr lang="en-US" sz="1400" dirty="0" err="1">
                <a:solidFill>
                  <a:srgbClr val="000000"/>
                </a:solidFill>
                <a:latin typeface="Georgia Pro"/>
              </a:rPr>
              <a:t>estado</a:t>
            </a:r>
            <a:r>
              <a:rPr lang="en-US" sz="1400" dirty="0">
                <a:solidFill>
                  <a:srgbClr val="000000"/>
                </a:solidFill>
                <a:latin typeface="Georgia Pro"/>
              </a:rPr>
              <a:t> a </a:t>
            </a:r>
            <a:r>
              <a:rPr lang="en-US" sz="1400" dirty="0" err="1">
                <a:solidFill>
                  <a:srgbClr val="000000"/>
                </a:solidFill>
                <a:latin typeface="Georgia Pro"/>
              </a:rPr>
              <a:t>otro</a:t>
            </a:r>
            <a:r>
              <a:rPr lang="en-US" sz="1400" dirty="0">
                <a:solidFill>
                  <a:srgbClr val="000000"/>
                </a:solidFill>
                <a:latin typeface="Georgia Pro"/>
              </a:rPr>
              <a:t>.</a:t>
            </a:r>
          </a:p>
          <a:p>
            <a:pPr algn="just">
              <a:lnSpc>
                <a:spcPts val="1782"/>
              </a:lnSpc>
            </a:pPr>
            <a:endParaRPr lang="en-US" sz="1400" dirty="0">
              <a:solidFill>
                <a:srgbClr val="000000"/>
              </a:solidFill>
              <a:latin typeface="Georgia Pro"/>
            </a:endParaRPr>
          </a:p>
          <a:p>
            <a:pPr algn="just">
              <a:lnSpc>
                <a:spcPts val="1782"/>
              </a:lnSpc>
            </a:pPr>
            <a:r>
              <a:rPr lang="en-US" sz="1400" dirty="0">
                <a:solidFill>
                  <a:srgbClr val="000000"/>
                </a:solidFill>
                <a:latin typeface="Georgia Pro"/>
              </a:rPr>
              <a:t>Una </a:t>
            </a:r>
            <a:r>
              <a:rPr lang="en-US" sz="1400" dirty="0" err="1">
                <a:solidFill>
                  <a:srgbClr val="000000"/>
                </a:solidFill>
                <a:latin typeface="Georgia Pro"/>
              </a:rPr>
              <a:t>pregunta</a:t>
            </a:r>
            <a:r>
              <a:rPr lang="en-US" sz="1400" dirty="0">
                <a:solidFill>
                  <a:srgbClr val="000000"/>
                </a:solidFill>
                <a:latin typeface="Georgia Pro"/>
              </a:rPr>
              <a:t> </a:t>
            </a:r>
            <a:r>
              <a:rPr lang="en-US" sz="1400" dirty="0" err="1">
                <a:solidFill>
                  <a:srgbClr val="000000"/>
                </a:solidFill>
                <a:latin typeface="Georgia Pro"/>
              </a:rPr>
              <a:t>aún</a:t>
            </a:r>
            <a:r>
              <a:rPr lang="en-US" sz="1400" dirty="0">
                <a:solidFill>
                  <a:srgbClr val="000000"/>
                </a:solidFill>
                <a:latin typeface="Georgia Pro"/>
              </a:rPr>
              <a:t> </a:t>
            </a:r>
            <a:r>
              <a:rPr lang="en-US" sz="1400" dirty="0" err="1">
                <a:solidFill>
                  <a:srgbClr val="000000"/>
                </a:solidFill>
                <a:latin typeface="Georgia Pro"/>
              </a:rPr>
              <a:t>más</a:t>
            </a:r>
            <a:r>
              <a:rPr lang="en-US" sz="1400" dirty="0">
                <a:solidFill>
                  <a:srgbClr val="000000"/>
                </a:solidFill>
                <a:latin typeface="Georgia Pro"/>
              </a:rPr>
              <a:t> </a:t>
            </a:r>
            <a:r>
              <a:rPr lang="en-US" sz="1400" dirty="0" err="1">
                <a:solidFill>
                  <a:srgbClr val="000000"/>
                </a:solidFill>
                <a:latin typeface="Georgia Pro"/>
              </a:rPr>
              <a:t>importante</a:t>
            </a:r>
            <a:r>
              <a:rPr lang="en-US" sz="1400" dirty="0">
                <a:solidFill>
                  <a:srgbClr val="000000"/>
                </a:solidFill>
                <a:latin typeface="Georgia Pro"/>
              </a:rPr>
              <a:t> que </a:t>
            </a:r>
            <a:r>
              <a:rPr lang="en-US" sz="1400" dirty="0" err="1">
                <a:solidFill>
                  <a:srgbClr val="000000"/>
                </a:solidFill>
                <a:latin typeface="Georgia Pro"/>
              </a:rPr>
              <a:t>identificar</a:t>
            </a:r>
            <a:r>
              <a:rPr lang="en-US" sz="1400" dirty="0">
                <a:solidFill>
                  <a:srgbClr val="000000"/>
                </a:solidFill>
                <a:latin typeface="Georgia Pro"/>
              </a:rPr>
              <a:t> </a:t>
            </a:r>
            <a:r>
              <a:rPr lang="en-US" sz="1400" dirty="0" err="1">
                <a:solidFill>
                  <a:srgbClr val="000000"/>
                </a:solidFill>
                <a:latin typeface="Georgia Pro"/>
              </a:rPr>
              <a:t>los</a:t>
            </a:r>
            <a:r>
              <a:rPr lang="en-US" sz="1400" dirty="0">
                <a:solidFill>
                  <a:srgbClr val="000000"/>
                </a:solidFill>
                <a:latin typeface="Georgia Pro"/>
              </a:rPr>
              <a:t> </a:t>
            </a:r>
            <a:r>
              <a:rPr lang="en-US" sz="1400" dirty="0" err="1">
                <a:solidFill>
                  <a:srgbClr val="000000"/>
                </a:solidFill>
                <a:latin typeface="Georgia Pro"/>
              </a:rPr>
              <a:t>ciclos</a:t>
            </a:r>
            <a:r>
              <a:rPr lang="en-US" sz="1400" dirty="0">
                <a:solidFill>
                  <a:srgbClr val="000000"/>
                </a:solidFill>
                <a:latin typeface="Georgia Pro"/>
              </a:rPr>
              <a:t> del mercado es:</a:t>
            </a:r>
            <a:r>
              <a:rPr lang="en-US" sz="1400" dirty="0">
                <a:solidFill>
                  <a:srgbClr val="000000"/>
                </a:solidFill>
                <a:latin typeface="Georgia Pro Italics"/>
              </a:rPr>
              <a:t> "¿</a:t>
            </a:r>
            <a:r>
              <a:rPr lang="en-US" sz="1400" dirty="0" err="1">
                <a:solidFill>
                  <a:srgbClr val="000000"/>
                </a:solidFill>
                <a:latin typeface="Georgia Pro Italics"/>
              </a:rPr>
              <a:t>Cuál</a:t>
            </a:r>
            <a:r>
              <a:rPr lang="en-US" sz="1400" dirty="0">
                <a:solidFill>
                  <a:srgbClr val="000000"/>
                </a:solidFill>
                <a:latin typeface="Georgia Pro Italics"/>
              </a:rPr>
              <a:t> es TU </a:t>
            </a:r>
            <a:r>
              <a:rPr lang="en-US" sz="1400" dirty="0" err="1">
                <a:solidFill>
                  <a:srgbClr val="000000"/>
                </a:solidFill>
                <a:latin typeface="Georgia Pro Italics"/>
              </a:rPr>
              <a:t>motivación</a:t>
            </a:r>
            <a:r>
              <a:rPr lang="en-US" sz="1400" dirty="0">
                <a:solidFill>
                  <a:srgbClr val="000000"/>
                </a:solidFill>
                <a:latin typeface="Georgia Pro Italics"/>
              </a:rPr>
              <a:t> para </a:t>
            </a:r>
            <a:r>
              <a:rPr lang="en-US" sz="1400" dirty="0" err="1">
                <a:solidFill>
                  <a:srgbClr val="000000"/>
                </a:solidFill>
                <a:latin typeface="Georgia Pro Italics"/>
              </a:rPr>
              <a:t>comprar</a:t>
            </a:r>
            <a:r>
              <a:rPr lang="en-US" sz="1400" dirty="0">
                <a:solidFill>
                  <a:srgbClr val="000000"/>
                </a:solidFill>
                <a:latin typeface="Georgia Pro Italics"/>
              </a:rPr>
              <a:t>?"</a:t>
            </a:r>
            <a:r>
              <a:rPr lang="en-US" sz="1400" dirty="0">
                <a:solidFill>
                  <a:srgbClr val="000000"/>
                </a:solidFill>
                <a:latin typeface="Georgia Pro"/>
              </a:rPr>
              <a:t> </a:t>
            </a:r>
            <a:r>
              <a:rPr lang="en-US" sz="1400" dirty="0" err="1">
                <a:solidFill>
                  <a:srgbClr val="000000"/>
                </a:solidFill>
                <a:latin typeface="Georgia Pro"/>
              </a:rPr>
              <a:t>Aunque</a:t>
            </a:r>
            <a:r>
              <a:rPr lang="en-US" sz="1400" dirty="0">
                <a:solidFill>
                  <a:srgbClr val="000000"/>
                </a:solidFill>
                <a:latin typeface="Georgia Pro"/>
              </a:rPr>
              <a:t> </a:t>
            </a:r>
            <a:r>
              <a:rPr lang="en-US" sz="1400" dirty="0" err="1">
                <a:solidFill>
                  <a:srgbClr val="000000"/>
                </a:solidFill>
                <a:latin typeface="Georgia Pro"/>
              </a:rPr>
              <a:t>algunas</a:t>
            </a:r>
            <a:r>
              <a:rPr lang="en-US" sz="1400" dirty="0">
                <a:solidFill>
                  <a:srgbClr val="000000"/>
                </a:solidFill>
                <a:latin typeface="Georgia Pro"/>
              </a:rPr>
              <a:t> </a:t>
            </a:r>
            <a:r>
              <a:rPr lang="en-US" sz="1400" dirty="0" err="1">
                <a:solidFill>
                  <a:srgbClr val="000000"/>
                </a:solidFill>
                <a:latin typeface="Georgia Pro"/>
              </a:rPr>
              <a:t>condiciones</a:t>
            </a:r>
            <a:r>
              <a:rPr lang="en-US" sz="1400" dirty="0">
                <a:solidFill>
                  <a:srgbClr val="000000"/>
                </a:solidFill>
                <a:latin typeface="Georgia Pro"/>
              </a:rPr>
              <a:t> </a:t>
            </a:r>
            <a:r>
              <a:rPr lang="en-US" sz="1400" dirty="0" err="1">
                <a:solidFill>
                  <a:srgbClr val="000000"/>
                </a:solidFill>
                <a:latin typeface="Georgia Pro"/>
              </a:rPr>
              <a:t>pueden</a:t>
            </a:r>
            <a:r>
              <a:rPr lang="en-US" sz="1400" dirty="0">
                <a:solidFill>
                  <a:srgbClr val="000000"/>
                </a:solidFill>
                <a:latin typeface="Georgia Pro"/>
              </a:rPr>
              <a:t> </a:t>
            </a:r>
            <a:r>
              <a:rPr lang="en-US" sz="1400" dirty="0" err="1">
                <a:solidFill>
                  <a:srgbClr val="000000"/>
                </a:solidFill>
                <a:latin typeface="Georgia Pro"/>
              </a:rPr>
              <a:t>favorecer</a:t>
            </a:r>
            <a:r>
              <a:rPr lang="en-US" sz="1400" dirty="0">
                <a:solidFill>
                  <a:srgbClr val="000000"/>
                </a:solidFill>
                <a:latin typeface="Georgia Pro"/>
              </a:rPr>
              <a:t> </a:t>
            </a:r>
            <a:r>
              <a:rPr lang="en-US" sz="1400" dirty="0" err="1">
                <a:solidFill>
                  <a:srgbClr val="000000"/>
                </a:solidFill>
                <a:latin typeface="Georgia Pro"/>
              </a:rPr>
              <a:t>ciertamente</a:t>
            </a:r>
            <a:r>
              <a:rPr lang="en-US" sz="1400" dirty="0">
                <a:solidFill>
                  <a:srgbClr val="000000"/>
                </a:solidFill>
                <a:latin typeface="Georgia Pro"/>
              </a:rPr>
              <a:t> la </a:t>
            </a:r>
            <a:r>
              <a:rPr lang="en-US" sz="1400" dirty="0" err="1">
                <a:solidFill>
                  <a:srgbClr val="000000"/>
                </a:solidFill>
                <a:latin typeface="Georgia Pro"/>
              </a:rPr>
              <a:t>compra</a:t>
            </a:r>
            <a:r>
              <a:rPr lang="en-US" sz="1400" dirty="0">
                <a:solidFill>
                  <a:srgbClr val="000000"/>
                </a:solidFill>
                <a:latin typeface="Georgia Pro"/>
              </a:rPr>
              <a:t>, a menudo </a:t>
            </a:r>
            <a:r>
              <a:rPr lang="en-US" sz="1400" dirty="0" err="1">
                <a:solidFill>
                  <a:srgbClr val="000000"/>
                </a:solidFill>
                <a:latin typeface="Georgia Pro"/>
              </a:rPr>
              <a:t>entreno</a:t>
            </a:r>
            <a:r>
              <a:rPr lang="en-US" sz="1400" dirty="0">
                <a:solidFill>
                  <a:srgbClr val="000000"/>
                </a:solidFill>
                <a:latin typeface="Georgia Pro"/>
              </a:rPr>
              <a:t> a mis </a:t>
            </a:r>
            <a:r>
              <a:rPr lang="en-US" sz="1400" dirty="0" err="1">
                <a:solidFill>
                  <a:srgbClr val="000000"/>
                </a:solidFill>
                <a:latin typeface="Georgia Pro"/>
              </a:rPr>
              <a:t>clientes</a:t>
            </a:r>
            <a:r>
              <a:rPr lang="en-US" sz="1400" dirty="0">
                <a:solidFill>
                  <a:srgbClr val="000000"/>
                </a:solidFill>
                <a:latin typeface="Georgia Pro"/>
              </a:rPr>
              <a:t> para que </a:t>
            </a:r>
            <a:r>
              <a:rPr lang="en-US" sz="1400" dirty="0" err="1">
                <a:solidFill>
                  <a:srgbClr val="000000"/>
                </a:solidFill>
                <a:latin typeface="Georgia Pro"/>
              </a:rPr>
              <a:t>identifiquen</a:t>
            </a:r>
            <a:r>
              <a:rPr lang="en-US" sz="1400" dirty="0">
                <a:solidFill>
                  <a:srgbClr val="000000"/>
                </a:solidFill>
                <a:latin typeface="Georgia Pro"/>
              </a:rPr>
              <a:t> </a:t>
            </a:r>
            <a:r>
              <a:rPr lang="en-US" sz="1400" dirty="0" err="1">
                <a:solidFill>
                  <a:srgbClr val="000000"/>
                </a:solidFill>
                <a:latin typeface="Georgia Pro"/>
              </a:rPr>
              <a:t>claramente</a:t>
            </a:r>
            <a:r>
              <a:rPr lang="en-US" sz="1400" dirty="0">
                <a:solidFill>
                  <a:srgbClr val="000000"/>
                </a:solidFill>
                <a:latin typeface="Georgia Pro"/>
              </a:rPr>
              <a:t> </a:t>
            </a:r>
            <a:r>
              <a:rPr lang="en-US" sz="1400" dirty="0" err="1">
                <a:solidFill>
                  <a:srgbClr val="000000"/>
                </a:solidFill>
                <a:latin typeface="Georgia Pro"/>
              </a:rPr>
              <a:t>cómo</a:t>
            </a:r>
            <a:r>
              <a:rPr lang="en-US" sz="1400" dirty="0">
                <a:solidFill>
                  <a:srgbClr val="000000"/>
                </a:solidFill>
                <a:latin typeface="Georgia Pro"/>
              </a:rPr>
              <a:t> </a:t>
            </a:r>
            <a:r>
              <a:rPr lang="en-US" sz="1400" dirty="0" err="1">
                <a:solidFill>
                  <a:srgbClr val="000000"/>
                </a:solidFill>
                <a:latin typeface="Georgia Pro"/>
              </a:rPr>
              <a:t>sería</a:t>
            </a:r>
            <a:r>
              <a:rPr lang="en-US" sz="1400" dirty="0">
                <a:solidFill>
                  <a:srgbClr val="000000"/>
                </a:solidFill>
                <a:latin typeface="Georgia Pro"/>
              </a:rPr>
              <a:t> y </a:t>
            </a:r>
            <a:r>
              <a:rPr lang="en-US" sz="1400" dirty="0" err="1">
                <a:solidFill>
                  <a:srgbClr val="000000"/>
                </a:solidFill>
                <a:latin typeface="Georgia Pro"/>
              </a:rPr>
              <a:t>cómo</a:t>
            </a:r>
            <a:r>
              <a:rPr lang="en-US" sz="1400" dirty="0">
                <a:solidFill>
                  <a:srgbClr val="000000"/>
                </a:solidFill>
                <a:latin typeface="Georgia Pro"/>
              </a:rPr>
              <a:t> se </a:t>
            </a:r>
            <a:r>
              <a:rPr lang="en-US" sz="1400" dirty="0" err="1">
                <a:solidFill>
                  <a:srgbClr val="000000"/>
                </a:solidFill>
                <a:latin typeface="Georgia Pro"/>
              </a:rPr>
              <a:t>sentirían</a:t>
            </a:r>
            <a:r>
              <a:rPr lang="en-US" sz="1400" dirty="0">
                <a:solidFill>
                  <a:srgbClr val="000000"/>
                </a:solidFill>
                <a:latin typeface="Georgia Pro"/>
              </a:rPr>
              <a:t> </a:t>
            </a:r>
            <a:r>
              <a:rPr lang="en-US" sz="1400" dirty="0" err="1">
                <a:solidFill>
                  <a:srgbClr val="000000"/>
                </a:solidFill>
                <a:latin typeface="Georgia Pro"/>
              </a:rPr>
              <a:t>ellos</a:t>
            </a:r>
            <a:r>
              <a:rPr lang="en-US" sz="1400" dirty="0">
                <a:solidFill>
                  <a:srgbClr val="000000"/>
                </a:solidFill>
                <a:latin typeface="Georgia Pro"/>
              </a:rPr>
              <a:t> y sus </a:t>
            </a:r>
            <a:r>
              <a:rPr lang="en-US" sz="1400" dirty="0" err="1">
                <a:solidFill>
                  <a:srgbClr val="000000"/>
                </a:solidFill>
                <a:latin typeface="Georgia Pro"/>
              </a:rPr>
              <a:t>familias</a:t>
            </a:r>
            <a:r>
              <a:rPr lang="en-US" sz="1400" dirty="0">
                <a:solidFill>
                  <a:srgbClr val="000000"/>
                </a:solidFill>
                <a:latin typeface="Georgia Pro"/>
              </a:rPr>
              <a:t> al </a:t>
            </a:r>
            <a:r>
              <a:rPr lang="en-US" sz="1400" dirty="0" err="1">
                <a:solidFill>
                  <a:srgbClr val="000000"/>
                </a:solidFill>
                <a:latin typeface="Georgia Pro"/>
              </a:rPr>
              <a:t>hacer</a:t>
            </a:r>
            <a:r>
              <a:rPr lang="en-US" sz="1400" dirty="0">
                <a:solidFill>
                  <a:srgbClr val="000000"/>
                </a:solidFill>
                <a:latin typeface="Georgia Pro"/>
              </a:rPr>
              <a:t> </a:t>
            </a:r>
            <a:r>
              <a:rPr lang="en-US" sz="1400" dirty="0" err="1">
                <a:solidFill>
                  <a:srgbClr val="000000"/>
                </a:solidFill>
                <a:latin typeface="Georgia Pro"/>
              </a:rPr>
              <a:t>una</a:t>
            </a:r>
            <a:r>
              <a:rPr lang="en-US" sz="1400" dirty="0">
                <a:solidFill>
                  <a:srgbClr val="000000"/>
                </a:solidFill>
                <a:latin typeface="Georgia Pro"/>
              </a:rPr>
              <a:t> </a:t>
            </a:r>
            <a:r>
              <a:rPr lang="en-US" sz="1400" dirty="0" err="1">
                <a:solidFill>
                  <a:srgbClr val="000000"/>
                </a:solidFill>
                <a:latin typeface="Georgia Pro"/>
              </a:rPr>
              <a:t>mudanza</a:t>
            </a:r>
            <a:r>
              <a:rPr lang="en-US" sz="1400" dirty="0">
                <a:solidFill>
                  <a:srgbClr val="000000"/>
                </a:solidFill>
                <a:latin typeface="Georgia Pro"/>
              </a:rPr>
              <a:t>. </a:t>
            </a:r>
            <a:r>
              <a:rPr lang="en-US" sz="1400" dirty="0" err="1">
                <a:solidFill>
                  <a:srgbClr val="000000"/>
                </a:solidFill>
                <a:latin typeface="Georgia Pro"/>
              </a:rPr>
              <a:t>Esto</a:t>
            </a:r>
            <a:r>
              <a:rPr lang="en-US" sz="1400" dirty="0">
                <a:solidFill>
                  <a:srgbClr val="000000"/>
                </a:solidFill>
                <a:latin typeface="Georgia Pro"/>
              </a:rPr>
              <a:t>, y </a:t>
            </a:r>
            <a:r>
              <a:rPr lang="en-US" sz="1400" dirty="0" err="1">
                <a:solidFill>
                  <a:srgbClr val="000000"/>
                </a:solidFill>
                <a:latin typeface="Georgia Pro"/>
              </a:rPr>
              <a:t>estar</a:t>
            </a:r>
            <a:r>
              <a:rPr lang="en-US" sz="1400" dirty="0">
                <a:solidFill>
                  <a:srgbClr val="000000"/>
                </a:solidFill>
                <a:latin typeface="Georgia Pro"/>
              </a:rPr>
              <a:t> </a:t>
            </a:r>
            <a:r>
              <a:rPr lang="en-US" sz="1400" dirty="0" err="1">
                <a:solidFill>
                  <a:srgbClr val="000000"/>
                </a:solidFill>
                <a:latin typeface="Georgia Pro"/>
              </a:rPr>
              <a:t>atento</a:t>
            </a:r>
            <a:r>
              <a:rPr lang="en-US" sz="1400" dirty="0">
                <a:solidFill>
                  <a:srgbClr val="000000"/>
                </a:solidFill>
                <a:latin typeface="Georgia Pro"/>
              </a:rPr>
              <a:t> a las </a:t>
            </a:r>
            <a:r>
              <a:rPr lang="en-US" sz="1400" dirty="0" err="1">
                <a:solidFill>
                  <a:srgbClr val="000000"/>
                </a:solidFill>
                <a:latin typeface="Georgia Pro"/>
              </a:rPr>
              <a:t>tendencias</a:t>
            </a:r>
            <a:r>
              <a:rPr lang="en-US" sz="1400" dirty="0">
                <a:solidFill>
                  <a:srgbClr val="000000"/>
                </a:solidFill>
                <a:latin typeface="Georgia Pro"/>
              </a:rPr>
              <a:t> de </a:t>
            </a:r>
            <a:r>
              <a:rPr lang="en-US" sz="1400" dirty="0" err="1">
                <a:solidFill>
                  <a:srgbClr val="000000"/>
                </a:solidFill>
                <a:latin typeface="Georgia Pro"/>
              </a:rPr>
              <a:t>compra</a:t>
            </a:r>
            <a:r>
              <a:rPr lang="en-US" sz="1400" dirty="0">
                <a:solidFill>
                  <a:srgbClr val="000000"/>
                </a:solidFill>
                <a:latin typeface="Georgia Pro"/>
              </a:rPr>
              <a:t>, </a:t>
            </a:r>
            <a:r>
              <a:rPr lang="en-US" sz="1400" dirty="0" err="1">
                <a:solidFill>
                  <a:srgbClr val="000000"/>
                </a:solidFill>
                <a:latin typeface="Georgia Pro"/>
              </a:rPr>
              <a:t>puede</a:t>
            </a:r>
            <a:r>
              <a:rPr lang="en-US" sz="1400" dirty="0">
                <a:solidFill>
                  <a:srgbClr val="000000"/>
                </a:solidFill>
                <a:latin typeface="Georgia Pro"/>
              </a:rPr>
              <a:t> ser un </a:t>
            </a:r>
            <a:r>
              <a:rPr lang="en-US" sz="1400" dirty="0" err="1">
                <a:solidFill>
                  <a:srgbClr val="000000"/>
                </a:solidFill>
                <a:latin typeface="Georgia Pro"/>
              </a:rPr>
              <a:t>buen</a:t>
            </a:r>
            <a:r>
              <a:rPr lang="en-US" sz="1400" dirty="0">
                <a:solidFill>
                  <a:srgbClr val="000000"/>
                </a:solidFill>
                <a:latin typeface="Georgia Pro"/>
              </a:rPr>
              <a:t> </a:t>
            </a:r>
            <a:r>
              <a:rPr lang="en-US" sz="1400" dirty="0" err="1">
                <a:solidFill>
                  <a:srgbClr val="000000"/>
                </a:solidFill>
                <a:latin typeface="Georgia Pro"/>
              </a:rPr>
              <a:t>indicador</a:t>
            </a:r>
            <a:r>
              <a:rPr lang="en-US" sz="1400" dirty="0">
                <a:solidFill>
                  <a:srgbClr val="000000"/>
                </a:solidFill>
                <a:latin typeface="Georgia Pro"/>
              </a:rPr>
              <a:t> de </a:t>
            </a:r>
            <a:r>
              <a:rPr lang="en-US" sz="1400" dirty="0" err="1">
                <a:solidFill>
                  <a:srgbClr val="000000"/>
                </a:solidFill>
                <a:latin typeface="Georgia Pro"/>
              </a:rPr>
              <a:t>si</a:t>
            </a:r>
            <a:r>
              <a:rPr lang="en-US" sz="1400" dirty="0">
                <a:solidFill>
                  <a:srgbClr val="000000"/>
                </a:solidFill>
                <a:latin typeface="Georgia Pro"/>
              </a:rPr>
              <a:t> </a:t>
            </a:r>
            <a:r>
              <a:rPr lang="en-US" sz="1400" dirty="0" err="1">
                <a:solidFill>
                  <a:srgbClr val="000000"/>
                </a:solidFill>
                <a:latin typeface="Georgia Pro"/>
              </a:rPr>
              <a:t>mudarte</a:t>
            </a:r>
            <a:r>
              <a:rPr lang="en-US" sz="1400" dirty="0">
                <a:solidFill>
                  <a:srgbClr val="000000"/>
                </a:solidFill>
                <a:latin typeface="Georgia Pro"/>
              </a:rPr>
              <a:t> es lo </a:t>
            </a:r>
            <a:r>
              <a:rPr lang="en-US" sz="1400" dirty="0" err="1">
                <a:solidFill>
                  <a:srgbClr val="000000"/>
                </a:solidFill>
                <a:latin typeface="Georgia Pro"/>
              </a:rPr>
              <a:t>adecuado</a:t>
            </a:r>
            <a:r>
              <a:rPr lang="en-US" sz="1400" dirty="0">
                <a:solidFill>
                  <a:srgbClr val="000000"/>
                </a:solidFill>
                <a:latin typeface="Georgia Pro"/>
              </a:rPr>
              <a:t> para </a:t>
            </a:r>
            <a:r>
              <a:rPr lang="en-US" sz="1400" dirty="0" err="1">
                <a:solidFill>
                  <a:srgbClr val="000000"/>
                </a:solidFill>
                <a:latin typeface="Georgia Pro"/>
              </a:rPr>
              <a:t>ti</a:t>
            </a:r>
            <a:r>
              <a:rPr lang="en-US" sz="1400" dirty="0">
                <a:solidFill>
                  <a:srgbClr val="000000"/>
                </a:solidFill>
                <a:latin typeface="Georgia Pro"/>
              </a:rPr>
              <a:t>. </a:t>
            </a:r>
          </a:p>
          <a:p>
            <a:pPr algn="just">
              <a:lnSpc>
                <a:spcPts val="1782"/>
              </a:lnSpc>
            </a:pPr>
            <a:endParaRPr lang="en-US" sz="1400" dirty="0">
              <a:solidFill>
                <a:srgbClr val="000000"/>
              </a:solidFill>
              <a:latin typeface="Georgia Pro"/>
            </a:endParaRPr>
          </a:p>
          <a:p>
            <a:pPr algn="just">
              <a:lnSpc>
                <a:spcPts val="1782"/>
              </a:lnSpc>
            </a:pPr>
            <a:r>
              <a:rPr lang="en-US" sz="1400" dirty="0">
                <a:solidFill>
                  <a:srgbClr val="000000"/>
                </a:solidFill>
                <a:latin typeface="Georgia Pro"/>
              </a:rPr>
              <a:t>Un </a:t>
            </a:r>
            <a:r>
              <a:rPr lang="en-US" sz="1400" dirty="0" err="1">
                <a:solidFill>
                  <a:srgbClr val="000000"/>
                </a:solidFill>
                <a:latin typeface="Georgia Pro"/>
              </a:rPr>
              <a:t>buen</a:t>
            </a:r>
            <a:r>
              <a:rPr lang="en-US" sz="1400" dirty="0">
                <a:solidFill>
                  <a:srgbClr val="000000"/>
                </a:solidFill>
                <a:latin typeface="Georgia Pro"/>
              </a:rPr>
              <a:t> </a:t>
            </a:r>
            <a:r>
              <a:rPr lang="en-US" sz="1400" dirty="0" err="1">
                <a:solidFill>
                  <a:srgbClr val="000000"/>
                </a:solidFill>
                <a:latin typeface="Georgia Pro"/>
              </a:rPr>
              <a:t>profesional</a:t>
            </a:r>
            <a:r>
              <a:rPr lang="en-US" sz="1400" dirty="0">
                <a:solidFill>
                  <a:srgbClr val="000000"/>
                </a:solidFill>
                <a:latin typeface="Georgia Pro"/>
              </a:rPr>
              <a:t> </a:t>
            </a:r>
            <a:r>
              <a:rPr lang="en-US" sz="1400" dirty="0" err="1">
                <a:solidFill>
                  <a:srgbClr val="000000"/>
                </a:solidFill>
                <a:latin typeface="Georgia Pro"/>
              </a:rPr>
              <a:t>inmobiliario</a:t>
            </a:r>
            <a:r>
              <a:rPr lang="en-US" sz="1400" dirty="0">
                <a:solidFill>
                  <a:srgbClr val="000000"/>
                </a:solidFill>
                <a:latin typeface="Georgia Pro"/>
              </a:rPr>
              <a:t> </a:t>
            </a:r>
            <a:r>
              <a:rPr lang="en-US" sz="1400" dirty="0" err="1">
                <a:solidFill>
                  <a:srgbClr val="000000"/>
                </a:solidFill>
                <a:latin typeface="Georgia Pro"/>
              </a:rPr>
              <a:t>podrá</a:t>
            </a:r>
            <a:r>
              <a:rPr lang="en-US" sz="1400" dirty="0">
                <a:solidFill>
                  <a:srgbClr val="000000"/>
                </a:solidFill>
                <a:latin typeface="Georgia Pro"/>
              </a:rPr>
              <a:t> </a:t>
            </a:r>
            <a:r>
              <a:rPr lang="en-US" sz="1400" dirty="0" err="1">
                <a:solidFill>
                  <a:srgbClr val="000000"/>
                </a:solidFill>
                <a:latin typeface="Georgia Pro"/>
              </a:rPr>
              <a:t>ayudarte</a:t>
            </a:r>
            <a:r>
              <a:rPr lang="en-US" sz="1400" dirty="0">
                <a:solidFill>
                  <a:srgbClr val="000000"/>
                </a:solidFill>
                <a:latin typeface="Georgia Pro"/>
              </a:rPr>
              <a:t> a </a:t>
            </a:r>
            <a:r>
              <a:rPr lang="en-US" sz="1400" dirty="0" err="1">
                <a:solidFill>
                  <a:srgbClr val="000000"/>
                </a:solidFill>
                <a:latin typeface="Georgia Pro"/>
              </a:rPr>
              <a:t>exponer</a:t>
            </a:r>
            <a:r>
              <a:rPr lang="en-US" sz="1400" dirty="0">
                <a:solidFill>
                  <a:srgbClr val="000000"/>
                </a:solidFill>
                <a:latin typeface="Georgia Pro"/>
              </a:rPr>
              <a:t> </a:t>
            </a:r>
            <a:r>
              <a:rPr lang="en-US" sz="1400" dirty="0" err="1">
                <a:solidFill>
                  <a:srgbClr val="000000"/>
                </a:solidFill>
                <a:latin typeface="Georgia Pro"/>
              </a:rPr>
              <a:t>toda</a:t>
            </a:r>
            <a:r>
              <a:rPr lang="en-US" sz="1400" dirty="0">
                <a:solidFill>
                  <a:srgbClr val="000000"/>
                </a:solidFill>
                <a:latin typeface="Georgia Pro"/>
              </a:rPr>
              <a:t> la </a:t>
            </a:r>
            <a:r>
              <a:rPr lang="en-US" sz="1400" dirty="0" err="1">
                <a:solidFill>
                  <a:srgbClr val="000000"/>
                </a:solidFill>
                <a:latin typeface="Georgia Pro"/>
              </a:rPr>
              <a:t>información</a:t>
            </a:r>
            <a:r>
              <a:rPr lang="en-US" sz="1400" dirty="0">
                <a:solidFill>
                  <a:srgbClr val="000000"/>
                </a:solidFill>
                <a:latin typeface="Georgia Pro"/>
              </a:rPr>
              <a:t> para que </a:t>
            </a:r>
            <a:r>
              <a:rPr lang="en-US" sz="1400" dirty="0" err="1">
                <a:solidFill>
                  <a:srgbClr val="000000"/>
                </a:solidFill>
                <a:latin typeface="Georgia Pro"/>
              </a:rPr>
              <a:t>tengas</a:t>
            </a:r>
            <a:r>
              <a:rPr lang="en-US" sz="1400" dirty="0">
                <a:solidFill>
                  <a:srgbClr val="000000"/>
                </a:solidFill>
                <a:latin typeface="Georgia Pro"/>
              </a:rPr>
              <a:t> lo que </a:t>
            </a:r>
            <a:r>
              <a:rPr lang="en-US" sz="1400" dirty="0" err="1">
                <a:solidFill>
                  <a:srgbClr val="000000"/>
                </a:solidFill>
                <a:latin typeface="Georgia Pro"/>
              </a:rPr>
              <a:t>necesitas</a:t>
            </a:r>
            <a:r>
              <a:rPr lang="en-US" sz="1400" dirty="0">
                <a:solidFill>
                  <a:srgbClr val="000000"/>
                </a:solidFill>
                <a:latin typeface="Georgia Pro"/>
              </a:rPr>
              <a:t> para </a:t>
            </a:r>
            <a:r>
              <a:rPr lang="en-US" sz="1400" dirty="0" err="1">
                <a:solidFill>
                  <a:srgbClr val="000000"/>
                </a:solidFill>
                <a:latin typeface="Georgia Pro"/>
              </a:rPr>
              <a:t>tomar</a:t>
            </a:r>
            <a:r>
              <a:rPr lang="en-US" sz="1400" dirty="0">
                <a:solidFill>
                  <a:srgbClr val="000000"/>
                </a:solidFill>
                <a:latin typeface="Georgia Pro"/>
              </a:rPr>
              <a:t> la </a:t>
            </a:r>
            <a:r>
              <a:rPr lang="en-US" sz="1400" dirty="0" err="1">
                <a:solidFill>
                  <a:srgbClr val="000000"/>
                </a:solidFill>
                <a:latin typeface="Georgia Pro"/>
              </a:rPr>
              <a:t>mejor</a:t>
            </a:r>
            <a:r>
              <a:rPr lang="en-US" sz="1400" dirty="0">
                <a:solidFill>
                  <a:srgbClr val="000000"/>
                </a:solidFill>
                <a:latin typeface="Georgia Pro"/>
              </a:rPr>
              <a:t> </a:t>
            </a:r>
            <a:r>
              <a:rPr lang="en-US" sz="1400" dirty="0" err="1">
                <a:solidFill>
                  <a:srgbClr val="000000"/>
                </a:solidFill>
                <a:latin typeface="Georgia Pro"/>
              </a:rPr>
              <a:t>decisión</a:t>
            </a:r>
            <a:r>
              <a:rPr lang="en-US" sz="1400" dirty="0">
                <a:solidFill>
                  <a:srgbClr val="000000"/>
                </a:solidFill>
                <a:latin typeface="Georgia Pro"/>
              </a:rPr>
              <a:t> </a:t>
            </a:r>
            <a:r>
              <a:rPr lang="en-US" sz="1400" dirty="0" err="1">
                <a:solidFill>
                  <a:srgbClr val="000000"/>
                </a:solidFill>
                <a:latin typeface="Georgia Pro"/>
              </a:rPr>
              <a:t>posible</a:t>
            </a:r>
            <a:r>
              <a:rPr lang="en-US" sz="1400" dirty="0">
                <a:solidFill>
                  <a:srgbClr val="000000"/>
                </a:solidFill>
                <a:latin typeface="Georgia Pro"/>
              </a:rPr>
              <a:t> para </a:t>
            </a:r>
            <a:r>
              <a:rPr lang="en-US" sz="1400" dirty="0" err="1">
                <a:solidFill>
                  <a:srgbClr val="000000"/>
                </a:solidFill>
                <a:latin typeface="Georgia Pro"/>
              </a:rPr>
              <a:t>ti</a:t>
            </a:r>
            <a:r>
              <a:rPr lang="en-US" sz="1400" dirty="0">
                <a:solidFill>
                  <a:srgbClr val="000000"/>
                </a:solidFill>
                <a:latin typeface="Georgia Pro"/>
              </a:rPr>
              <a:t> y </a:t>
            </a:r>
            <a:r>
              <a:rPr lang="en-US" sz="1400" dirty="0" err="1">
                <a:solidFill>
                  <a:srgbClr val="000000"/>
                </a:solidFill>
                <a:latin typeface="Georgia Pro"/>
              </a:rPr>
              <a:t>tu</a:t>
            </a:r>
            <a:r>
              <a:rPr lang="en-US" sz="1400" dirty="0">
                <a:solidFill>
                  <a:srgbClr val="000000"/>
                </a:solidFill>
                <a:latin typeface="Georgia Pro"/>
              </a:rPr>
              <a:t> familia, tanto </a:t>
            </a:r>
            <a:r>
              <a:rPr lang="en-US" sz="1400" dirty="0" err="1">
                <a:solidFill>
                  <a:srgbClr val="000000"/>
                </a:solidFill>
                <a:latin typeface="Georgia Pro"/>
              </a:rPr>
              <a:t>emocional</a:t>
            </a:r>
            <a:r>
              <a:rPr lang="en-US" sz="1400" dirty="0">
                <a:solidFill>
                  <a:srgbClr val="000000"/>
                </a:solidFill>
                <a:latin typeface="Georgia Pro"/>
              </a:rPr>
              <a:t> </a:t>
            </a:r>
            <a:r>
              <a:rPr lang="en-US" sz="1400" dirty="0" err="1">
                <a:solidFill>
                  <a:srgbClr val="000000"/>
                </a:solidFill>
                <a:latin typeface="Georgia Pro"/>
              </a:rPr>
              <a:t>como</a:t>
            </a:r>
            <a:r>
              <a:rPr lang="en-US" sz="1400" dirty="0">
                <a:solidFill>
                  <a:srgbClr val="000000"/>
                </a:solidFill>
                <a:latin typeface="Georgia Pro"/>
              </a:rPr>
              <a:t> </a:t>
            </a:r>
            <a:r>
              <a:rPr lang="en-US" sz="1400" dirty="0" err="1">
                <a:solidFill>
                  <a:srgbClr val="000000"/>
                </a:solidFill>
                <a:latin typeface="Georgia Pro"/>
              </a:rPr>
              <a:t>económicamente</a:t>
            </a:r>
            <a:r>
              <a:rPr lang="en-US" sz="1400" dirty="0">
                <a:solidFill>
                  <a:srgbClr val="000000"/>
                </a:solidFill>
                <a:latin typeface="Georgia Pro"/>
              </a:rPr>
              <a:t>.</a:t>
            </a:r>
          </a:p>
        </p:txBody>
      </p:sp>
      <p:grpSp>
        <p:nvGrpSpPr>
          <p:cNvPr id="9" name="Group 9"/>
          <p:cNvGrpSpPr/>
          <p:nvPr/>
        </p:nvGrpSpPr>
        <p:grpSpPr>
          <a:xfrm>
            <a:off x="-93720" y="9611929"/>
            <a:ext cx="7989642" cy="446471"/>
            <a:chOff x="0" y="0"/>
            <a:chExt cx="2785060" cy="155633"/>
          </a:xfrm>
        </p:grpSpPr>
        <p:sp>
          <p:nvSpPr>
            <p:cNvPr id="10" name="Freeform 10"/>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11" name="TextBox 11"/>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7</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E9FA"/>
        </a:solidFill>
        <a:effectLst/>
      </p:bgPr>
    </p:bg>
    <p:spTree>
      <p:nvGrpSpPr>
        <p:cNvPr id="1" name=""/>
        <p:cNvGrpSpPr/>
        <p:nvPr/>
      </p:nvGrpSpPr>
      <p:grpSpPr>
        <a:xfrm>
          <a:off x="0" y="0"/>
          <a:ext cx="0" cy="0"/>
          <a:chOff x="0" y="0"/>
          <a:chExt cx="0" cy="0"/>
        </a:xfrm>
      </p:grpSpPr>
      <p:grpSp>
        <p:nvGrpSpPr>
          <p:cNvPr id="2" name="Group 2"/>
          <p:cNvGrpSpPr/>
          <p:nvPr/>
        </p:nvGrpSpPr>
        <p:grpSpPr>
          <a:xfrm>
            <a:off x="0" y="3726"/>
            <a:ext cx="7772400" cy="4329190"/>
            <a:chOff x="0" y="0"/>
            <a:chExt cx="10363200" cy="5772253"/>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t="8225" b="8225"/>
            <a:stretch>
              <a:fillRect/>
            </a:stretch>
          </p:blipFill>
          <p:spPr>
            <a:xfrm>
              <a:off x="0" y="0"/>
              <a:ext cx="10363200" cy="5772253"/>
            </a:xfrm>
            <a:prstGeom prst="rect">
              <a:avLst/>
            </a:prstGeom>
          </p:spPr>
        </p:pic>
      </p:grpSp>
      <p:grpSp>
        <p:nvGrpSpPr>
          <p:cNvPr id="4" name="Group 4"/>
          <p:cNvGrpSpPr/>
          <p:nvPr/>
        </p:nvGrpSpPr>
        <p:grpSpPr>
          <a:xfrm>
            <a:off x="19511" y="3726"/>
            <a:ext cx="7763178" cy="4329190"/>
            <a:chOff x="0" y="0"/>
            <a:chExt cx="613387" cy="342059"/>
          </a:xfrm>
        </p:grpSpPr>
        <p:sp>
          <p:nvSpPr>
            <p:cNvPr id="5" name="Freeform 5"/>
            <p:cNvSpPr/>
            <p:nvPr/>
          </p:nvSpPr>
          <p:spPr>
            <a:xfrm>
              <a:off x="0" y="0"/>
              <a:ext cx="613387" cy="342059"/>
            </a:xfrm>
            <a:custGeom>
              <a:avLst/>
              <a:gdLst/>
              <a:ahLst/>
              <a:cxnLst/>
              <a:rect l="l" t="t" r="r" b="b"/>
              <a:pathLst>
                <a:path w="613387" h="342059">
                  <a:moveTo>
                    <a:pt x="0" y="0"/>
                  </a:moveTo>
                  <a:lnTo>
                    <a:pt x="613387" y="0"/>
                  </a:lnTo>
                  <a:lnTo>
                    <a:pt x="613387" y="342059"/>
                  </a:lnTo>
                  <a:lnTo>
                    <a:pt x="0" y="342059"/>
                  </a:lnTo>
                  <a:close/>
                </a:path>
              </a:pathLst>
            </a:custGeom>
            <a:solidFill>
              <a:srgbClr val="171717">
                <a:alpha val="49804"/>
              </a:srgbClr>
            </a:solidFill>
          </p:spPr>
          <p:txBody>
            <a:bodyPr/>
            <a:lstStyle/>
            <a:p>
              <a:endParaRPr lang="en-US"/>
            </a:p>
          </p:txBody>
        </p:sp>
        <p:sp>
          <p:nvSpPr>
            <p:cNvPr id="6" name="TextBox 6"/>
            <p:cNvSpPr txBox="1"/>
            <p:nvPr/>
          </p:nvSpPr>
          <p:spPr>
            <a:xfrm>
              <a:off x="0" y="-28575"/>
              <a:ext cx="613387" cy="370634"/>
            </a:xfrm>
            <a:prstGeom prst="rect">
              <a:avLst/>
            </a:prstGeom>
          </p:spPr>
          <p:txBody>
            <a:bodyPr lIns="50800" tIns="50800" rIns="50800" bIns="50800" rtlCol="0" anchor="ctr"/>
            <a:lstStyle/>
            <a:p>
              <a:pPr algn="ctr">
                <a:lnSpc>
                  <a:spcPts val="1526"/>
                </a:lnSpc>
              </a:pPr>
              <a:endParaRPr/>
            </a:p>
          </p:txBody>
        </p:sp>
      </p:grpSp>
      <p:grpSp>
        <p:nvGrpSpPr>
          <p:cNvPr id="7" name="Group 7"/>
          <p:cNvGrpSpPr/>
          <p:nvPr/>
        </p:nvGrpSpPr>
        <p:grpSpPr>
          <a:xfrm>
            <a:off x="-93720" y="9611929"/>
            <a:ext cx="7989642" cy="446471"/>
            <a:chOff x="0" y="0"/>
            <a:chExt cx="2785060" cy="155633"/>
          </a:xfrm>
        </p:grpSpPr>
        <p:sp>
          <p:nvSpPr>
            <p:cNvPr id="8" name="Freeform 8"/>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9" name="TextBox 9"/>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grpSp>
        <p:nvGrpSpPr>
          <p:cNvPr id="10" name="Group 10"/>
          <p:cNvGrpSpPr/>
          <p:nvPr/>
        </p:nvGrpSpPr>
        <p:grpSpPr>
          <a:xfrm>
            <a:off x="533400" y="4864637"/>
            <a:ext cx="6705600" cy="464807"/>
            <a:chOff x="0" y="0"/>
            <a:chExt cx="2337464" cy="162024"/>
          </a:xfrm>
        </p:grpSpPr>
        <p:sp>
          <p:nvSpPr>
            <p:cNvPr id="11" name="Freeform 11"/>
            <p:cNvSpPr/>
            <p:nvPr/>
          </p:nvSpPr>
          <p:spPr>
            <a:xfrm>
              <a:off x="0" y="0"/>
              <a:ext cx="2337464" cy="162024"/>
            </a:xfrm>
            <a:custGeom>
              <a:avLst/>
              <a:gdLst/>
              <a:ahLst/>
              <a:cxnLst/>
              <a:rect l="l" t="t" r="r" b="b"/>
              <a:pathLst>
                <a:path w="2337464" h="162024">
                  <a:moveTo>
                    <a:pt x="0" y="0"/>
                  </a:moveTo>
                  <a:lnTo>
                    <a:pt x="2337464" y="0"/>
                  </a:lnTo>
                  <a:lnTo>
                    <a:pt x="2337464" y="162024"/>
                  </a:lnTo>
                  <a:lnTo>
                    <a:pt x="0" y="162024"/>
                  </a:lnTo>
                  <a:close/>
                </a:path>
              </a:pathLst>
            </a:custGeom>
            <a:solidFill>
              <a:srgbClr val="231F20"/>
            </a:solidFill>
          </p:spPr>
          <p:txBody>
            <a:bodyPr/>
            <a:lstStyle/>
            <a:p>
              <a:endParaRPr lang="en-US"/>
            </a:p>
          </p:txBody>
        </p:sp>
        <p:sp>
          <p:nvSpPr>
            <p:cNvPr id="12" name="TextBox 12"/>
            <p:cNvSpPr txBox="1"/>
            <p:nvPr/>
          </p:nvSpPr>
          <p:spPr>
            <a:xfrm>
              <a:off x="0" y="-28575"/>
              <a:ext cx="2337464" cy="190599"/>
            </a:xfrm>
            <a:prstGeom prst="rect">
              <a:avLst/>
            </a:prstGeom>
          </p:spPr>
          <p:txBody>
            <a:bodyPr lIns="50800" tIns="50800" rIns="50800" bIns="50800" rtlCol="0" anchor="ctr"/>
            <a:lstStyle/>
            <a:p>
              <a:pPr algn="ctr">
                <a:lnSpc>
                  <a:spcPts val="1526"/>
                </a:lnSpc>
              </a:pPr>
              <a:endParaRPr/>
            </a:p>
          </p:txBody>
        </p:sp>
      </p:grpSp>
      <p:sp>
        <p:nvSpPr>
          <p:cNvPr id="13" name="Freeform 13"/>
          <p:cNvSpPr/>
          <p:nvPr/>
        </p:nvSpPr>
        <p:spPr>
          <a:xfrm>
            <a:off x="2701428" y="2924610"/>
            <a:ext cx="2399345" cy="1829501"/>
          </a:xfrm>
          <a:custGeom>
            <a:avLst/>
            <a:gdLst/>
            <a:ahLst/>
            <a:cxnLst/>
            <a:rect l="l" t="t" r="r" b="b"/>
            <a:pathLst>
              <a:path w="2399345" h="1829501">
                <a:moveTo>
                  <a:pt x="0" y="0"/>
                </a:moveTo>
                <a:lnTo>
                  <a:pt x="2399345" y="0"/>
                </a:lnTo>
                <a:lnTo>
                  <a:pt x="2399345" y="1829500"/>
                </a:lnTo>
                <a:lnTo>
                  <a:pt x="0" y="1829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8</a:t>
            </a:r>
          </a:p>
        </p:txBody>
      </p:sp>
      <p:sp>
        <p:nvSpPr>
          <p:cNvPr id="15" name="TextBox 15"/>
          <p:cNvSpPr txBox="1"/>
          <p:nvPr/>
        </p:nvSpPr>
        <p:spPr>
          <a:xfrm>
            <a:off x="540860" y="1779414"/>
            <a:ext cx="6690680" cy="1034669"/>
          </a:xfrm>
          <a:prstGeom prst="rect">
            <a:avLst/>
          </a:prstGeom>
        </p:spPr>
        <p:txBody>
          <a:bodyPr lIns="0" tIns="0" rIns="0" bIns="0" rtlCol="0" anchor="t">
            <a:spAutoFit/>
          </a:bodyPr>
          <a:lstStyle/>
          <a:p>
            <a:pPr algn="ctr">
              <a:lnSpc>
                <a:spcPts val="4123"/>
              </a:lnSpc>
            </a:pPr>
            <a:r>
              <a:rPr lang="en-US" sz="3100" spc="124">
                <a:solidFill>
                  <a:srgbClr val="FFFFFF"/>
                </a:solidFill>
                <a:latin typeface="Georgia Pro"/>
              </a:rPr>
              <a:t>PRECOMPRA</a:t>
            </a:r>
          </a:p>
          <a:p>
            <a:pPr algn="ctr">
              <a:lnSpc>
                <a:spcPts val="4123"/>
              </a:lnSpc>
            </a:pPr>
            <a:r>
              <a:rPr lang="en-US" sz="3100" spc="124">
                <a:solidFill>
                  <a:srgbClr val="FFFFFF"/>
                </a:solidFill>
                <a:latin typeface="Georgia Pro"/>
              </a:rPr>
              <a:t>Preparación</a:t>
            </a:r>
          </a:p>
        </p:txBody>
      </p:sp>
      <p:sp>
        <p:nvSpPr>
          <p:cNvPr id="16" name="TextBox 16"/>
          <p:cNvSpPr txBox="1"/>
          <p:nvPr/>
        </p:nvSpPr>
        <p:spPr>
          <a:xfrm>
            <a:off x="717072" y="5691393"/>
            <a:ext cx="6338255" cy="3435320"/>
          </a:xfrm>
          <a:prstGeom prst="rect">
            <a:avLst/>
          </a:prstGeom>
        </p:spPr>
        <p:txBody>
          <a:bodyPr lIns="0" tIns="0" rIns="0" bIns="0" rtlCol="0" anchor="t">
            <a:spAutoFit/>
          </a:bodyPr>
          <a:lstStyle/>
          <a:p>
            <a:pPr algn="just">
              <a:lnSpc>
                <a:spcPts val="1822"/>
              </a:lnSpc>
            </a:pPr>
            <a:r>
              <a:rPr lang="en-US" sz="1380">
                <a:solidFill>
                  <a:srgbClr val="000000"/>
                </a:solidFill>
                <a:latin typeface="Georgia Pro Bold"/>
              </a:rPr>
              <a:t>ADVERTENCIA </a:t>
            </a:r>
            <a:r>
              <a:rPr lang="en-US" sz="1380">
                <a:solidFill>
                  <a:srgbClr val="000000"/>
                </a:solidFill>
                <a:latin typeface="Georgia Pro"/>
              </a:rPr>
              <a:t>Hay muchos preparativos que debes hacer antes incluso de levantar el teléfono para llamar a un agente. No sólo debes pensar en lo que tienes que hacer, sino que </a:t>
            </a:r>
            <a:r>
              <a:rPr lang="en-US" sz="1380">
                <a:solidFill>
                  <a:srgbClr val="000000"/>
                </a:solidFill>
                <a:latin typeface="Georgia Pro Bold"/>
              </a:rPr>
              <a:t>también hay cosas que debes evitar hacer en la preparación de tu compra. </a:t>
            </a:r>
            <a:r>
              <a:rPr lang="en-US" sz="1380">
                <a:solidFill>
                  <a:srgbClr val="000000"/>
                </a:solidFill>
                <a:latin typeface="Georgia Pro"/>
              </a:rPr>
              <a:t>Éstas pueden complicar o incluso hacer descarrilar el proceso de aprobación de la hipoteca y/o afectar a tu calificación crediticia: </a:t>
            </a:r>
          </a:p>
          <a:p>
            <a:pPr algn="just">
              <a:lnSpc>
                <a:spcPts val="1822"/>
              </a:lnSpc>
            </a:pPr>
            <a:endParaRPr lang="en-US" sz="1380">
              <a:solidFill>
                <a:srgbClr val="000000"/>
              </a:solidFill>
              <a:latin typeface="Georgia Pro"/>
            </a:endParaRPr>
          </a:p>
          <a:p>
            <a:pPr marL="495249" lvl="2" indent="-165083" algn="just">
              <a:lnSpc>
                <a:spcPts val="1822"/>
              </a:lnSpc>
              <a:buFont typeface="Arial"/>
              <a:buChar char="⚬"/>
            </a:pPr>
            <a:r>
              <a:rPr lang="en-US" sz="1380">
                <a:solidFill>
                  <a:srgbClr val="000000"/>
                </a:solidFill>
                <a:latin typeface="Georgia Pro Bold"/>
              </a:rPr>
              <a:t>No hagas grandes compras que puedan afectar a tu puntuación crediticia o a tu ratio deuda-ingresos.</a:t>
            </a:r>
          </a:p>
          <a:p>
            <a:pPr marL="495249" lvl="2" indent="-165083" algn="just">
              <a:lnSpc>
                <a:spcPts val="1822"/>
              </a:lnSpc>
              <a:buFont typeface="Arial"/>
              <a:buChar char="⚬"/>
            </a:pPr>
            <a:r>
              <a:rPr lang="en-US" sz="1380">
                <a:solidFill>
                  <a:srgbClr val="000000"/>
                </a:solidFill>
                <a:latin typeface="Georgia Pro Bold"/>
              </a:rPr>
              <a:t>No compres cosas nuevas para tu futura casa: espera hasta después de cerrar la venta.</a:t>
            </a:r>
          </a:p>
          <a:p>
            <a:pPr marL="495249" lvl="2" indent="-165083" algn="just">
              <a:lnSpc>
                <a:spcPts val="1822"/>
              </a:lnSpc>
              <a:buFont typeface="Arial"/>
              <a:buChar char="⚬"/>
            </a:pPr>
            <a:r>
              <a:rPr lang="en-US" sz="1380">
                <a:solidFill>
                  <a:srgbClr val="000000"/>
                </a:solidFill>
                <a:latin typeface="Georgia Pro Bold"/>
              </a:rPr>
              <a:t>No solicites, cofirmes ni añadas ningún crédito nuevo.</a:t>
            </a:r>
          </a:p>
          <a:p>
            <a:pPr marL="495249" lvl="2" indent="-165083" algn="just">
              <a:lnSpc>
                <a:spcPts val="1822"/>
              </a:lnSpc>
              <a:buFont typeface="Arial"/>
              <a:buChar char="⚬"/>
            </a:pPr>
            <a:r>
              <a:rPr lang="en-US" sz="1380">
                <a:solidFill>
                  <a:srgbClr val="000000"/>
                </a:solidFill>
                <a:latin typeface="Georgia Pro Bold"/>
              </a:rPr>
              <a:t>No cierres ni consolides ninguna cuenta/línea de crédito sin el asesoramiento de tu prestamista.</a:t>
            </a:r>
          </a:p>
          <a:p>
            <a:pPr marL="495249" lvl="2" indent="-165083" algn="just">
              <a:lnSpc>
                <a:spcPts val="1822"/>
              </a:lnSpc>
              <a:buFont typeface="Arial"/>
              <a:buChar char="⚬"/>
            </a:pPr>
            <a:r>
              <a:rPr lang="en-US" sz="1380">
                <a:solidFill>
                  <a:srgbClr val="000000"/>
                </a:solidFill>
                <a:latin typeface="Georgia Pro Bold"/>
              </a:rPr>
              <a:t>No renuncies ni cambies de trabajo.</a:t>
            </a:r>
          </a:p>
          <a:p>
            <a:pPr marL="495249" lvl="2" indent="-165083" algn="just">
              <a:lnSpc>
                <a:spcPts val="1822"/>
              </a:lnSpc>
              <a:buFont typeface="Arial"/>
              <a:buChar char="⚬"/>
            </a:pPr>
            <a:r>
              <a:rPr lang="en-US" sz="1380">
                <a:solidFill>
                  <a:srgbClr val="000000"/>
                </a:solidFill>
                <a:latin typeface="Georgia Pro Bold"/>
              </a:rPr>
              <a:t>No cambies de banco.</a:t>
            </a:r>
          </a:p>
        </p:txBody>
      </p:sp>
      <p:sp>
        <p:nvSpPr>
          <p:cNvPr id="17" name="TextBox 17"/>
          <p:cNvSpPr txBox="1"/>
          <p:nvPr/>
        </p:nvSpPr>
        <p:spPr>
          <a:xfrm>
            <a:off x="1241015" y="4941147"/>
            <a:ext cx="5290370" cy="273685"/>
          </a:xfrm>
          <a:prstGeom prst="rect">
            <a:avLst/>
          </a:prstGeom>
        </p:spPr>
        <p:txBody>
          <a:bodyPr lIns="0" tIns="0" rIns="0" bIns="0" rtlCol="0" anchor="t">
            <a:spAutoFit/>
          </a:bodyPr>
          <a:lstStyle/>
          <a:p>
            <a:pPr algn="ctr">
              <a:lnSpc>
                <a:spcPts val="2239"/>
              </a:lnSpc>
              <a:spcBef>
                <a:spcPct val="0"/>
              </a:spcBef>
            </a:pPr>
            <a:r>
              <a:rPr lang="en-US" sz="1599" spc="159">
                <a:solidFill>
                  <a:srgbClr val="F7F5F3"/>
                </a:solidFill>
                <a:latin typeface="Georgia Pro Bold"/>
              </a:rPr>
              <a:t>¿ESTÁS PREPARADO PARA COMPRAR?</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6918469"/>
            <a:ext cx="6705600" cy="2736330"/>
            <a:chOff x="0" y="0"/>
            <a:chExt cx="8940800" cy="364844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t="35698" b="3091"/>
            <a:stretch>
              <a:fillRect/>
            </a:stretch>
          </p:blipFill>
          <p:spPr>
            <a:xfrm>
              <a:off x="0" y="0"/>
              <a:ext cx="8940800" cy="3648440"/>
            </a:xfrm>
            <a:prstGeom prst="rect">
              <a:avLst/>
            </a:prstGeom>
          </p:spPr>
        </p:pic>
      </p:grpSp>
      <p:sp>
        <p:nvSpPr>
          <p:cNvPr id="4" name="TextBox 4"/>
          <p:cNvSpPr txBox="1"/>
          <p:nvPr/>
        </p:nvSpPr>
        <p:spPr>
          <a:xfrm>
            <a:off x="621048" y="1033459"/>
            <a:ext cx="6617952" cy="2760243"/>
          </a:xfrm>
          <a:prstGeom prst="rect">
            <a:avLst/>
          </a:prstGeom>
        </p:spPr>
        <p:txBody>
          <a:bodyPr lIns="0" tIns="0" rIns="0" bIns="0" rtlCol="0" anchor="t">
            <a:spAutoFit/>
          </a:bodyPr>
          <a:lstStyle/>
          <a:p>
            <a:pPr algn="just">
              <a:lnSpc>
                <a:spcPts val="1785"/>
              </a:lnSpc>
            </a:pPr>
            <a:r>
              <a:rPr lang="en-US" sz="1400" dirty="0" err="1">
                <a:solidFill>
                  <a:srgbClr val="000000"/>
                </a:solidFill>
                <a:latin typeface="Georgia Pro"/>
              </a:rPr>
              <a:t>Encontrar</a:t>
            </a:r>
            <a:r>
              <a:rPr lang="en-US" sz="1400" dirty="0">
                <a:solidFill>
                  <a:srgbClr val="000000"/>
                </a:solidFill>
                <a:latin typeface="Georgia Pro"/>
              </a:rPr>
              <a:t> un </a:t>
            </a:r>
            <a:r>
              <a:rPr lang="en-US" sz="1400" dirty="0" err="1">
                <a:solidFill>
                  <a:srgbClr val="000000"/>
                </a:solidFill>
                <a:latin typeface="Georgia Pro"/>
              </a:rPr>
              <a:t>prestamista</a:t>
            </a:r>
            <a:r>
              <a:rPr lang="en-US" sz="1400" dirty="0">
                <a:solidFill>
                  <a:srgbClr val="000000"/>
                </a:solidFill>
                <a:latin typeface="Georgia Pro"/>
              </a:rPr>
              <a:t> antes de </a:t>
            </a:r>
            <a:r>
              <a:rPr lang="en-US" sz="1400" dirty="0" err="1">
                <a:solidFill>
                  <a:srgbClr val="000000"/>
                </a:solidFill>
                <a:latin typeface="Georgia Pro"/>
              </a:rPr>
              <a:t>empezar</a:t>
            </a:r>
            <a:r>
              <a:rPr lang="en-US" sz="1400" dirty="0">
                <a:solidFill>
                  <a:srgbClr val="000000"/>
                </a:solidFill>
                <a:latin typeface="Georgia Pro"/>
              </a:rPr>
              <a:t> a </a:t>
            </a:r>
            <a:r>
              <a:rPr lang="en-US" sz="1400" dirty="0" err="1">
                <a:solidFill>
                  <a:srgbClr val="000000"/>
                </a:solidFill>
                <a:latin typeface="Georgia Pro"/>
              </a:rPr>
              <a:t>buscar</a:t>
            </a:r>
            <a:r>
              <a:rPr lang="en-US" sz="1400" dirty="0">
                <a:solidFill>
                  <a:srgbClr val="000000"/>
                </a:solidFill>
                <a:latin typeface="Georgia Pro"/>
              </a:rPr>
              <a:t> casa es </a:t>
            </a:r>
            <a:r>
              <a:rPr lang="en-US" sz="1400" dirty="0" err="1">
                <a:solidFill>
                  <a:srgbClr val="000000"/>
                </a:solidFill>
                <a:latin typeface="Georgia Pro"/>
              </a:rPr>
              <a:t>siempre</a:t>
            </a:r>
            <a:r>
              <a:rPr lang="en-US" sz="1400" dirty="0">
                <a:solidFill>
                  <a:srgbClr val="000000"/>
                </a:solidFill>
                <a:latin typeface="Georgia Pro"/>
              </a:rPr>
              <a:t> </a:t>
            </a:r>
            <a:r>
              <a:rPr lang="en-US" sz="1400" dirty="0" err="1">
                <a:solidFill>
                  <a:srgbClr val="000000"/>
                </a:solidFill>
                <a:latin typeface="Georgia Pro"/>
              </a:rPr>
              <a:t>una</a:t>
            </a:r>
            <a:r>
              <a:rPr lang="en-US" sz="1400" dirty="0">
                <a:solidFill>
                  <a:srgbClr val="000000"/>
                </a:solidFill>
                <a:latin typeface="Georgia Pro"/>
              </a:rPr>
              <a:t> </a:t>
            </a:r>
            <a:r>
              <a:rPr lang="en-US" sz="1400" dirty="0" err="1">
                <a:solidFill>
                  <a:srgbClr val="000000"/>
                </a:solidFill>
                <a:latin typeface="Georgia Pro"/>
              </a:rPr>
              <a:t>buena</a:t>
            </a:r>
            <a:r>
              <a:rPr lang="en-US" sz="1400" dirty="0">
                <a:solidFill>
                  <a:srgbClr val="000000"/>
                </a:solidFill>
                <a:latin typeface="Georgia Pro"/>
              </a:rPr>
              <a:t> idea </a:t>
            </a:r>
            <a:r>
              <a:rPr lang="en-US" sz="1400" dirty="0" err="1">
                <a:solidFill>
                  <a:srgbClr val="000000"/>
                </a:solidFill>
                <a:latin typeface="Georgia Pro"/>
              </a:rPr>
              <a:t>por</a:t>
            </a:r>
            <a:r>
              <a:rPr lang="en-US" sz="1400" dirty="0">
                <a:solidFill>
                  <a:srgbClr val="000000"/>
                </a:solidFill>
                <a:latin typeface="Georgia Pro"/>
              </a:rPr>
              <a:t> </a:t>
            </a:r>
            <a:r>
              <a:rPr lang="en-US" sz="1400" dirty="0" err="1">
                <a:solidFill>
                  <a:srgbClr val="000000"/>
                </a:solidFill>
                <a:latin typeface="Georgia Pro"/>
              </a:rPr>
              <a:t>varias</a:t>
            </a:r>
            <a:r>
              <a:rPr lang="en-US" sz="1400" dirty="0">
                <a:solidFill>
                  <a:srgbClr val="000000"/>
                </a:solidFill>
                <a:latin typeface="Georgia Pro"/>
              </a:rPr>
              <a:t> </a:t>
            </a:r>
            <a:r>
              <a:rPr lang="en-US" sz="1400" dirty="0" err="1">
                <a:solidFill>
                  <a:srgbClr val="000000"/>
                </a:solidFill>
                <a:latin typeface="Georgia Pro"/>
              </a:rPr>
              <a:t>razones</a:t>
            </a:r>
            <a:r>
              <a:rPr lang="en-US" sz="1400" dirty="0">
                <a:solidFill>
                  <a:srgbClr val="000000"/>
                </a:solidFill>
                <a:latin typeface="Georgia Pro"/>
              </a:rPr>
              <a:t>. </a:t>
            </a:r>
            <a:r>
              <a:rPr lang="en-US" sz="1400" dirty="0" err="1">
                <a:solidFill>
                  <a:srgbClr val="000000"/>
                </a:solidFill>
                <a:latin typeface="Georgia Pro"/>
              </a:rPr>
              <a:t>Sabrás</a:t>
            </a:r>
            <a:r>
              <a:rPr lang="en-US" sz="1400" dirty="0">
                <a:solidFill>
                  <a:srgbClr val="000000"/>
                </a:solidFill>
                <a:latin typeface="Georgia Pro"/>
              </a:rPr>
              <a:t> </a:t>
            </a:r>
            <a:r>
              <a:rPr lang="en-US" sz="1400" dirty="0" err="1">
                <a:solidFill>
                  <a:srgbClr val="000000"/>
                </a:solidFill>
                <a:latin typeface="Georgia Pro"/>
              </a:rPr>
              <a:t>por</a:t>
            </a:r>
            <a:r>
              <a:rPr lang="en-US" sz="1400" dirty="0">
                <a:solidFill>
                  <a:srgbClr val="000000"/>
                </a:solidFill>
                <a:latin typeface="Georgia Pro"/>
              </a:rPr>
              <a:t> adelantado para </a:t>
            </a:r>
            <a:r>
              <a:rPr lang="en-US" sz="1400" dirty="0" err="1">
                <a:solidFill>
                  <a:srgbClr val="000000"/>
                </a:solidFill>
                <a:latin typeface="Georgia Pro"/>
              </a:rPr>
              <a:t>qué</a:t>
            </a:r>
            <a:r>
              <a:rPr lang="en-US" sz="1400" dirty="0">
                <a:solidFill>
                  <a:srgbClr val="000000"/>
                </a:solidFill>
                <a:latin typeface="Georgia Pro"/>
              </a:rPr>
              <a:t> </a:t>
            </a:r>
            <a:r>
              <a:rPr lang="en-US" sz="1400" dirty="0" err="1">
                <a:solidFill>
                  <a:srgbClr val="000000"/>
                </a:solidFill>
                <a:latin typeface="Georgia Pro"/>
              </a:rPr>
              <a:t>importe</a:t>
            </a:r>
            <a:r>
              <a:rPr lang="en-US" sz="1400" dirty="0">
                <a:solidFill>
                  <a:srgbClr val="000000"/>
                </a:solidFill>
                <a:latin typeface="Georgia Pro"/>
              </a:rPr>
              <a:t> de </a:t>
            </a:r>
            <a:r>
              <a:rPr lang="en-US" sz="1400" dirty="0" err="1">
                <a:solidFill>
                  <a:srgbClr val="000000"/>
                </a:solidFill>
                <a:latin typeface="Georgia Pro"/>
              </a:rPr>
              <a:t>hipoteca</a:t>
            </a:r>
            <a:r>
              <a:rPr lang="en-US" sz="1400" dirty="0">
                <a:solidFill>
                  <a:srgbClr val="000000"/>
                </a:solidFill>
                <a:latin typeface="Georgia Pro"/>
              </a:rPr>
              <a:t> </a:t>
            </a:r>
            <a:r>
              <a:rPr lang="en-US" sz="1400" dirty="0" err="1">
                <a:solidFill>
                  <a:srgbClr val="000000"/>
                </a:solidFill>
                <a:latin typeface="Georgia Pro"/>
              </a:rPr>
              <a:t>estás</a:t>
            </a:r>
            <a:r>
              <a:rPr lang="en-US" sz="1400" dirty="0">
                <a:solidFill>
                  <a:srgbClr val="000000"/>
                </a:solidFill>
                <a:latin typeface="Georgia Pro"/>
              </a:rPr>
              <a:t> </a:t>
            </a:r>
            <a:r>
              <a:rPr lang="en-US" sz="1400" dirty="0" err="1">
                <a:solidFill>
                  <a:srgbClr val="000000"/>
                </a:solidFill>
                <a:latin typeface="Georgia Pro"/>
              </a:rPr>
              <a:t>aprobado</a:t>
            </a:r>
            <a:r>
              <a:rPr lang="en-US" sz="1400" dirty="0">
                <a:solidFill>
                  <a:srgbClr val="000000"/>
                </a:solidFill>
                <a:latin typeface="Georgia Pro"/>
              </a:rPr>
              <a:t>, de modo que </a:t>
            </a:r>
            <a:r>
              <a:rPr lang="en-US" sz="1400" dirty="0" err="1">
                <a:solidFill>
                  <a:srgbClr val="000000"/>
                </a:solidFill>
                <a:latin typeface="Georgia Pro"/>
              </a:rPr>
              <a:t>sabrás</a:t>
            </a:r>
            <a:r>
              <a:rPr lang="en-US" sz="1400" dirty="0">
                <a:solidFill>
                  <a:srgbClr val="000000"/>
                </a:solidFill>
                <a:latin typeface="Georgia Pro"/>
              </a:rPr>
              <a:t> </a:t>
            </a:r>
            <a:r>
              <a:rPr lang="en-US" sz="1400" dirty="0" err="1">
                <a:solidFill>
                  <a:srgbClr val="000000"/>
                </a:solidFill>
                <a:latin typeface="Georgia Pro"/>
              </a:rPr>
              <a:t>cuánto</a:t>
            </a:r>
            <a:r>
              <a:rPr lang="en-US" sz="1400" dirty="0">
                <a:solidFill>
                  <a:srgbClr val="000000"/>
                </a:solidFill>
                <a:latin typeface="Georgia Pro"/>
              </a:rPr>
              <a:t> </a:t>
            </a:r>
            <a:r>
              <a:rPr lang="en-US" sz="1400" dirty="0" err="1">
                <a:solidFill>
                  <a:srgbClr val="000000"/>
                </a:solidFill>
                <a:latin typeface="Georgia Pro"/>
              </a:rPr>
              <a:t>puedes</a:t>
            </a:r>
            <a:r>
              <a:rPr lang="en-US" sz="1400" dirty="0">
                <a:solidFill>
                  <a:srgbClr val="000000"/>
                </a:solidFill>
                <a:latin typeface="Georgia Pro"/>
              </a:rPr>
              <a:t> </a:t>
            </a:r>
            <a:r>
              <a:rPr lang="en-US" sz="1400" dirty="0" err="1">
                <a:solidFill>
                  <a:srgbClr val="000000"/>
                </a:solidFill>
                <a:latin typeface="Georgia Pro"/>
              </a:rPr>
              <a:t>gastarte</a:t>
            </a:r>
            <a:r>
              <a:rPr lang="en-US" sz="1400" dirty="0">
                <a:solidFill>
                  <a:srgbClr val="000000"/>
                </a:solidFill>
                <a:latin typeface="Georgia Pro"/>
              </a:rPr>
              <a:t> </a:t>
            </a:r>
            <a:r>
              <a:rPr lang="en-US" sz="1400" dirty="0" err="1">
                <a:solidFill>
                  <a:srgbClr val="000000"/>
                </a:solidFill>
                <a:latin typeface="Georgia Pro"/>
              </a:rPr>
              <a:t>en</a:t>
            </a:r>
            <a:r>
              <a:rPr lang="en-US" sz="1400" dirty="0">
                <a:solidFill>
                  <a:srgbClr val="000000"/>
                </a:solidFill>
                <a:latin typeface="Georgia Pro"/>
              </a:rPr>
              <a:t> la casa. Muchos </a:t>
            </a:r>
            <a:r>
              <a:rPr lang="en-US" sz="1400" dirty="0" err="1">
                <a:solidFill>
                  <a:srgbClr val="000000"/>
                </a:solidFill>
                <a:latin typeface="Georgia Pro"/>
              </a:rPr>
              <a:t>vendedores</a:t>
            </a:r>
            <a:r>
              <a:rPr lang="en-US" sz="1400" dirty="0">
                <a:solidFill>
                  <a:srgbClr val="000000"/>
                </a:solidFill>
                <a:latin typeface="Georgia Pro"/>
              </a:rPr>
              <a:t> </a:t>
            </a:r>
            <a:r>
              <a:rPr lang="en-US" sz="1400" dirty="0" err="1">
                <a:solidFill>
                  <a:srgbClr val="000000"/>
                </a:solidFill>
                <a:latin typeface="Georgia Pro"/>
              </a:rPr>
              <a:t>ni</a:t>
            </a:r>
            <a:r>
              <a:rPr lang="en-US" sz="1400" dirty="0">
                <a:solidFill>
                  <a:srgbClr val="000000"/>
                </a:solidFill>
                <a:latin typeface="Georgia Pro"/>
              </a:rPr>
              <a:t> </a:t>
            </a:r>
            <a:r>
              <a:rPr lang="en-US" sz="1400" dirty="0" err="1">
                <a:solidFill>
                  <a:srgbClr val="000000"/>
                </a:solidFill>
                <a:latin typeface="Georgia Pro"/>
              </a:rPr>
              <a:t>siquiera</a:t>
            </a:r>
            <a:r>
              <a:rPr lang="en-US" sz="1400" dirty="0">
                <a:solidFill>
                  <a:srgbClr val="000000"/>
                </a:solidFill>
                <a:latin typeface="Georgia Pro"/>
              </a:rPr>
              <a:t> </a:t>
            </a:r>
            <a:r>
              <a:rPr lang="en-US" sz="1400" dirty="0" err="1">
                <a:solidFill>
                  <a:srgbClr val="000000"/>
                </a:solidFill>
                <a:latin typeface="Georgia Pro"/>
              </a:rPr>
              <a:t>tendrán</a:t>
            </a:r>
            <a:r>
              <a:rPr lang="en-US" sz="1400" dirty="0">
                <a:solidFill>
                  <a:srgbClr val="000000"/>
                </a:solidFill>
                <a:latin typeface="Georgia Pro"/>
              </a:rPr>
              <a:t> </a:t>
            </a:r>
            <a:r>
              <a:rPr lang="en-US" sz="1400" dirty="0" err="1">
                <a:solidFill>
                  <a:srgbClr val="000000"/>
                </a:solidFill>
                <a:latin typeface="Georgia Pro"/>
              </a:rPr>
              <a:t>en</a:t>
            </a:r>
            <a:r>
              <a:rPr lang="en-US" sz="1400" dirty="0">
                <a:solidFill>
                  <a:srgbClr val="000000"/>
                </a:solidFill>
                <a:latin typeface="Georgia Pro"/>
              </a:rPr>
              <a:t> </a:t>
            </a:r>
            <a:r>
              <a:rPr lang="en-US" sz="1400" dirty="0" err="1">
                <a:solidFill>
                  <a:srgbClr val="000000"/>
                </a:solidFill>
                <a:latin typeface="Georgia Pro"/>
              </a:rPr>
              <a:t>cuenta</a:t>
            </a:r>
            <a:r>
              <a:rPr lang="en-US" sz="1400" dirty="0">
                <a:solidFill>
                  <a:srgbClr val="000000"/>
                </a:solidFill>
                <a:latin typeface="Georgia Pro"/>
              </a:rPr>
              <a:t> </a:t>
            </a:r>
            <a:r>
              <a:rPr lang="en-US" sz="1400" dirty="0" err="1">
                <a:solidFill>
                  <a:srgbClr val="000000"/>
                </a:solidFill>
                <a:latin typeface="Georgia Pro"/>
              </a:rPr>
              <a:t>una</a:t>
            </a:r>
            <a:r>
              <a:rPr lang="en-US" sz="1400" dirty="0">
                <a:solidFill>
                  <a:srgbClr val="000000"/>
                </a:solidFill>
                <a:latin typeface="Georgia Pro"/>
              </a:rPr>
              <a:t> </a:t>
            </a:r>
            <a:r>
              <a:rPr lang="en-US" sz="1400" dirty="0" err="1">
                <a:solidFill>
                  <a:srgbClr val="000000"/>
                </a:solidFill>
                <a:latin typeface="Georgia Pro"/>
              </a:rPr>
              <a:t>oferta</a:t>
            </a:r>
            <a:r>
              <a:rPr lang="en-US" sz="1400" dirty="0">
                <a:solidFill>
                  <a:srgbClr val="000000"/>
                </a:solidFill>
                <a:latin typeface="Georgia Pro"/>
              </a:rPr>
              <a:t> de un comprador que no </a:t>
            </a:r>
            <a:r>
              <a:rPr lang="en-US" sz="1400" dirty="0" err="1">
                <a:solidFill>
                  <a:srgbClr val="000000"/>
                </a:solidFill>
                <a:latin typeface="Georgia Pro"/>
              </a:rPr>
              <a:t>esté</a:t>
            </a:r>
            <a:r>
              <a:rPr lang="en-US" sz="1400" dirty="0">
                <a:solidFill>
                  <a:srgbClr val="000000"/>
                </a:solidFill>
                <a:latin typeface="Georgia Pro"/>
              </a:rPr>
              <a:t> </a:t>
            </a:r>
            <a:r>
              <a:rPr lang="en-US" sz="1400" dirty="0" err="1">
                <a:solidFill>
                  <a:srgbClr val="000000"/>
                </a:solidFill>
                <a:latin typeface="Georgia Pro"/>
              </a:rPr>
              <a:t>ya</a:t>
            </a:r>
            <a:r>
              <a:rPr lang="en-US" sz="1400" dirty="0">
                <a:solidFill>
                  <a:srgbClr val="000000"/>
                </a:solidFill>
                <a:latin typeface="Georgia Pro"/>
              </a:rPr>
              <a:t> </a:t>
            </a:r>
            <a:r>
              <a:rPr lang="en-US" sz="1400" dirty="0" err="1">
                <a:solidFill>
                  <a:srgbClr val="000000"/>
                </a:solidFill>
                <a:latin typeface="Georgia Pro"/>
              </a:rPr>
              <a:t>preaprobado</a:t>
            </a:r>
            <a:r>
              <a:rPr lang="en-US" sz="1400" dirty="0">
                <a:solidFill>
                  <a:srgbClr val="000000"/>
                </a:solidFill>
                <a:latin typeface="Georgia Pro"/>
              </a:rPr>
              <a:t>, y la </a:t>
            </a:r>
            <a:r>
              <a:rPr lang="en-US" sz="1400" dirty="0" err="1">
                <a:solidFill>
                  <a:srgbClr val="000000"/>
                </a:solidFill>
                <a:latin typeface="Georgia Pro"/>
              </a:rPr>
              <a:t>preaprobación</a:t>
            </a:r>
            <a:r>
              <a:rPr lang="en-US" sz="1400" dirty="0">
                <a:solidFill>
                  <a:srgbClr val="000000"/>
                </a:solidFill>
                <a:latin typeface="Georgia Pro"/>
              </a:rPr>
              <a:t> </a:t>
            </a:r>
            <a:r>
              <a:rPr lang="en-US" sz="1400" dirty="0" err="1">
                <a:solidFill>
                  <a:srgbClr val="000000"/>
                </a:solidFill>
                <a:latin typeface="Georgia Pro"/>
              </a:rPr>
              <a:t>también</a:t>
            </a:r>
            <a:r>
              <a:rPr lang="en-US" sz="1400" dirty="0">
                <a:solidFill>
                  <a:srgbClr val="000000"/>
                </a:solidFill>
                <a:latin typeface="Georgia Pro"/>
              </a:rPr>
              <a:t> </a:t>
            </a:r>
            <a:r>
              <a:rPr lang="en-US" sz="1400" dirty="0" err="1">
                <a:solidFill>
                  <a:srgbClr val="000000"/>
                </a:solidFill>
                <a:latin typeface="Georgia Pro"/>
              </a:rPr>
              <a:t>hace</a:t>
            </a:r>
            <a:r>
              <a:rPr lang="en-US" sz="1400" dirty="0">
                <a:solidFill>
                  <a:srgbClr val="000000"/>
                </a:solidFill>
                <a:latin typeface="Georgia Pro"/>
              </a:rPr>
              <a:t> que la </a:t>
            </a:r>
            <a:r>
              <a:rPr lang="en-US" sz="1400" dirty="0" err="1">
                <a:solidFill>
                  <a:srgbClr val="000000"/>
                </a:solidFill>
                <a:latin typeface="Georgia Pro"/>
              </a:rPr>
              <a:t>financiación</a:t>
            </a:r>
            <a:r>
              <a:rPr lang="en-US" sz="1400" dirty="0">
                <a:solidFill>
                  <a:srgbClr val="000000"/>
                </a:solidFill>
                <a:latin typeface="Georgia Pro"/>
              </a:rPr>
              <a:t> </a:t>
            </a:r>
            <a:r>
              <a:rPr lang="en-US" sz="1400" dirty="0" err="1">
                <a:solidFill>
                  <a:srgbClr val="000000"/>
                </a:solidFill>
                <a:latin typeface="Georgia Pro"/>
              </a:rPr>
              <a:t>después</a:t>
            </a:r>
            <a:r>
              <a:rPr lang="en-US" sz="1400" dirty="0">
                <a:solidFill>
                  <a:srgbClr val="000000"/>
                </a:solidFill>
                <a:latin typeface="Georgia Pro"/>
              </a:rPr>
              <a:t> de </a:t>
            </a:r>
            <a:r>
              <a:rPr lang="en-US" sz="1400" dirty="0" err="1">
                <a:solidFill>
                  <a:srgbClr val="000000"/>
                </a:solidFill>
                <a:latin typeface="Georgia Pro"/>
              </a:rPr>
              <a:t>hacer</a:t>
            </a:r>
            <a:r>
              <a:rPr lang="en-US" sz="1400" dirty="0">
                <a:solidFill>
                  <a:srgbClr val="000000"/>
                </a:solidFill>
                <a:latin typeface="Georgia Pro"/>
              </a:rPr>
              <a:t> </a:t>
            </a:r>
            <a:r>
              <a:rPr lang="en-US" sz="1400" dirty="0" err="1">
                <a:solidFill>
                  <a:srgbClr val="000000"/>
                </a:solidFill>
                <a:latin typeface="Georgia Pro"/>
              </a:rPr>
              <a:t>una</a:t>
            </a:r>
            <a:r>
              <a:rPr lang="en-US" sz="1400" dirty="0">
                <a:solidFill>
                  <a:srgbClr val="000000"/>
                </a:solidFill>
                <a:latin typeface="Georgia Pro"/>
              </a:rPr>
              <a:t> </a:t>
            </a:r>
            <a:r>
              <a:rPr lang="en-US" sz="1400" dirty="0" err="1">
                <a:solidFill>
                  <a:srgbClr val="000000"/>
                </a:solidFill>
                <a:latin typeface="Georgia Pro"/>
              </a:rPr>
              <a:t>oferta</a:t>
            </a:r>
            <a:r>
              <a:rPr lang="en-US" sz="1400" dirty="0">
                <a:solidFill>
                  <a:srgbClr val="000000"/>
                </a:solidFill>
                <a:latin typeface="Georgia Pro"/>
              </a:rPr>
              <a:t> </a:t>
            </a:r>
            <a:r>
              <a:rPr lang="en-US" sz="1400" dirty="0" err="1">
                <a:solidFill>
                  <a:srgbClr val="000000"/>
                </a:solidFill>
                <a:latin typeface="Georgia Pro"/>
              </a:rPr>
              <a:t>fluya</a:t>
            </a:r>
            <a:r>
              <a:rPr lang="en-US" sz="1400" dirty="0">
                <a:solidFill>
                  <a:srgbClr val="000000"/>
                </a:solidFill>
                <a:latin typeface="Georgia Pro"/>
              </a:rPr>
              <a:t> </a:t>
            </a:r>
            <a:r>
              <a:rPr lang="en-US" sz="1400" dirty="0" err="1">
                <a:solidFill>
                  <a:srgbClr val="000000"/>
                </a:solidFill>
                <a:latin typeface="Georgia Pro"/>
              </a:rPr>
              <a:t>más</a:t>
            </a:r>
            <a:r>
              <a:rPr lang="en-US" sz="1400" dirty="0">
                <a:solidFill>
                  <a:srgbClr val="000000"/>
                </a:solidFill>
                <a:latin typeface="Georgia Pro"/>
              </a:rPr>
              <a:t> </a:t>
            </a:r>
            <a:r>
              <a:rPr lang="en-US" sz="1400" dirty="0" err="1">
                <a:solidFill>
                  <a:srgbClr val="000000"/>
                </a:solidFill>
                <a:latin typeface="Georgia Pro"/>
              </a:rPr>
              <a:t>fácilmente</a:t>
            </a:r>
            <a:r>
              <a:rPr lang="en-US" sz="1400" dirty="0">
                <a:solidFill>
                  <a:srgbClr val="000000"/>
                </a:solidFill>
                <a:latin typeface="Georgia Pro"/>
              </a:rPr>
              <a:t>. </a:t>
            </a:r>
            <a:r>
              <a:rPr lang="en-US" sz="1400" dirty="0" err="1">
                <a:solidFill>
                  <a:srgbClr val="000000"/>
                </a:solidFill>
                <a:latin typeface="Georgia Pro"/>
              </a:rPr>
              <a:t>Tampoco</a:t>
            </a:r>
            <a:r>
              <a:rPr lang="en-US" sz="1400" dirty="0">
                <a:solidFill>
                  <a:srgbClr val="000000"/>
                </a:solidFill>
                <a:latin typeface="Georgia Pro"/>
              </a:rPr>
              <a:t> </a:t>
            </a:r>
            <a:r>
              <a:rPr lang="en-US" sz="1400" dirty="0" err="1">
                <a:solidFill>
                  <a:srgbClr val="000000"/>
                </a:solidFill>
                <a:latin typeface="Georgia Pro"/>
              </a:rPr>
              <a:t>está</a:t>
            </a:r>
            <a:r>
              <a:rPr lang="en-US" sz="1400" dirty="0">
                <a:solidFill>
                  <a:srgbClr val="000000"/>
                </a:solidFill>
                <a:latin typeface="Georgia Pro"/>
              </a:rPr>
              <a:t> de </a:t>
            </a:r>
            <a:r>
              <a:rPr lang="en-US" sz="1400" dirty="0" err="1">
                <a:solidFill>
                  <a:srgbClr val="000000"/>
                </a:solidFill>
                <a:latin typeface="Georgia Pro"/>
              </a:rPr>
              <a:t>más</a:t>
            </a:r>
            <a:r>
              <a:rPr lang="en-US" sz="1400" dirty="0">
                <a:solidFill>
                  <a:srgbClr val="000000"/>
                </a:solidFill>
                <a:latin typeface="Georgia Pro"/>
              </a:rPr>
              <a:t> </a:t>
            </a:r>
            <a:r>
              <a:rPr lang="en-US" sz="1400" dirty="0" err="1">
                <a:solidFill>
                  <a:srgbClr val="000000"/>
                </a:solidFill>
                <a:latin typeface="Georgia Pro"/>
              </a:rPr>
              <a:t>pedir</a:t>
            </a:r>
            <a:r>
              <a:rPr lang="en-US" sz="1400" dirty="0">
                <a:solidFill>
                  <a:srgbClr val="000000"/>
                </a:solidFill>
                <a:latin typeface="Georgia Pro"/>
              </a:rPr>
              <a:t> </a:t>
            </a:r>
            <a:r>
              <a:rPr lang="en-US" sz="1400" dirty="0" err="1">
                <a:solidFill>
                  <a:srgbClr val="000000"/>
                </a:solidFill>
                <a:latin typeface="Georgia Pro"/>
              </a:rPr>
              <a:t>una</a:t>
            </a:r>
            <a:r>
              <a:rPr lang="en-US" sz="1400" dirty="0">
                <a:solidFill>
                  <a:srgbClr val="000000"/>
                </a:solidFill>
                <a:latin typeface="Georgia Pro"/>
              </a:rPr>
              <a:t> </a:t>
            </a:r>
            <a:r>
              <a:rPr lang="en-US" sz="1400" dirty="0" err="1">
                <a:solidFill>
                  <a:srgbClr val="000000"/>
                </a:solidFill>
                <a:latin typeface="Georgia Pro"/>
              </a:rPr>
              <a:t>segunda</a:t>
            </a:r>
            <a:r>
              <a:rPr lang="en-US" sz="1400" dirty="0">
                <a:solidFill>
                  <a:srgbClr val="000000"/>
                </a:solidFill>
                <a:latin typeface="Georgia Pro"/>
              </a:rPr>
              <a:t> </a:t>
            </a:r>
            <a:r>
              <a:rPr lang="en-US" sz="1400" dirty="0" err="1">
                <a:solidFill>
                  <a:srgbClr val="000000"/>
                </a:solidFill>
                <a:latin typeface="Georgia Pro"/>
              </a:rPr>
              <a:t>opinión</a:t>
            </a:r>
            <a:r>
              <a:rPr lang="en-US" sz="1400" dirty="0">
                <a:solidFill>
                  <a:srgbClr val="000000"/>
                </a:solidFill>
                <a:latin typeface="Georgia Pro"/>
              </a:rPr>
              <a:t> a </a:t>
            </a:r>
            <a:r>
              <a:rPr lang="en-US" sz="1400" dirty="0" err="1">
                <a:solidFill>
                  <a:srgbClr val="000000"/>
                </a:solidFill>
                <a:latin typeface="Georgia Pro"/>
              </a:rPr>
              <a:t>otro</a:t>
            </a:r>
            <a:r>
              <a:rPr lang="en-US" sz="1400" dirty="0">
                <a:solidFill>
                  <a:srgbClr val="000000"/>
                </a:solidFill>
                <a:latin typeface="Georgia Pro"/>
              </a:rPr>
              <a:t> </a:t>
            </a:r>
            <a:r>
              <a:rPr lang="en-US" sz="1400" dirty="0" err="1">
                <a:solidFill>
                  <a:srgbClr val="000000"/>
                </a:solidFill>
                <a:latin typeface="Georgia Pro"/>
              </a:rPr>
              <a:t>prestamista</a:t>
            </a:r>
            <a:r>
              <a:rPr lang="en-US" sz="1400" dirty="0">
                <a:solidFill>
                  <a:srgbClr val="000000"/>
                </a:solidFill>
                <a:latin typeface="Georgia Pro"/>
              </a:rPr>
              <a:t>, que </a:t>
            </a:r>
            <a:r>
              <a:rPr lang="en-US" sz="1400" dirty="0" err="1">
                <a:solidFill>
                  <a:srgbClr val="000000"/>
                </a:solidFill>
                <a:latin typeface="Georgia Pro"/>
              </a:rPr>
              <a:t>puede</a:t>
            </a:r>
            <a:r>
              <a:rPr lang="en-US" sz="1400" dirty="0">
                <a:solidFill>
                  <a:srgbClr val="000000"/>
                </a:solidFill>
                <a:latin typeface="Georgia Pro"/>
              </a:rPr>
              <a:t> </a:t>
            </a:r>
            <a:r>
              <a:rPr lang="en-US" sz="1400" dirty="0" err="1">
                <a:solidFill>
                  <a:srgbClr val="000000"/>
                </a:solidFill>
                <a:latin typeface="Georgia Pro"/>
              </a:rPr>
              <a:t>tener</a:t>
            </a:r>
            <a:r>
              <a:rPr lang="en-US" sz="1400" dirty="0">
                <a:solidFill>
                  <a:srgbClr val="000000"/>
                </a:solidFill>
                <a:latin typeface="Georgia Pro"/>
              </a:rPr>
              <a:t> </a:t>
            </a:r>
            <a:r>
              <a:rPr lang="en-US" sz="1400" dirty="0" err="1">
                <a:solidFill>
                  <a:srgbClr val="000000"/>
                </a:solidFill>
                <a:latin typeface="Georgia Pro"/>
              </a:rPr>
              <a:t>algunas</a:t>
            </a:r>
            <a:r>
              <a:rPr lang="en-US" sz="1400" dirty="0">
                <a:solidFill>
                  <a:srgbClr val="000000"/>
                </a:solidFill>
                <a:latin typeface="Georgia Pro"/>
              </a:rPr>
              <a:t> </a:t>
            </a:r>
            <a:r>
              <a:rPr lang="en-US" sz="1400" dirty="0" err="1">
                <a:solidFill>
                  <a:srgbClr val="000000"/>
                </a:solidFill>
                <a:latin typeface="Georgia Pro"/>
              </a:rPr>
              <a:t>sugerencias</a:t>
            </a:r>
            <a:r>
              <a:rPr lang="en-US" sz="1400" dirty="0">
                <a:solidFill>
                  <a:srgbClr val="000000"/>
                </a:solidFill>
                <a:latin typeface="Georgia Pro"/>
              </a:rPr>
              <a:t> </a:t>
            </a:r>
            <a:r>
              <a:rPr lang="en-US" sz="1400" dirty="0" err="1">
                <a:solidFill>
                  <a:srgbClr val="000000"/>
                </a:solidFill>
                <a:latin typeface="Georgia Pro"/>
              </a:rPr>
              <a:t>sobre</a:t>
            </a:r>
            <a:r>
              <a:rPr lang="en-US" sz="1400" dirty="0">
                <a:solidFill>
                  <a:srgbClr val="000000"/>
                </a:solidFill>
                <a:latin typeface="Georgia Pro"/>
              </a:rPr>
              <a:t> </a:t>
            </a:r>
            <a:r>
              <a:rPr lang="en-US" sz="1400" dirty="0" err="1">
                <a:solidFill>
                  <a:srgbClr val="000000"/>
                </a:solidFill>
                <a:latin typeface="Georgia Pro"/>
              </a:rPr>
              <a:t>incentivos</a:t>
            </a:r>
            <a:r>
              <a:rPr lang="en-US" sz="1400" dirty="0">
                <a:solidFill>
                  <a:srgbClr val="000000"/>
                </a:solidFill>
                <a:latin typeface="Georgia Pro"/>
              </a:rPr>
              <a:t> o </a:t>
            </a:r>
            <a:r>
              <a:rPr lang="en-US" sz="1400" dirty="0" err="1">
                <a:solidFill>
                  <a:srgbClr val="000000"/>
                </a:solidFill>
                <a:latin typeface="Georgia Pro"/>
              </a:rPr>
              <a:t>tipos</a:t>
            </a:r>
            <a:r>
              <a:rPr lang="en-US" sz="1400" dirty="0">
                <a:solidFill>
                  <a:srgbClr val="000000"/>
                </a:solidFill>
                <a:latin typeface="Georgia Pro"/>
              </a:rPr>
              <a:t> de </a:t>
            </a:r>
            <a:r>
              <a:rPr lang="en-US" sz="1400" dirty="0" err="1">
                <a:solidFill>
                  <a:srgbClr val="000000"/>
                </a:solidFill>
                <a:latin typeface="Georgia Pro"/>
              </a:rPr>
              <a:t>interés</a:t>
            </a:r>
            <a:r>
              <a:rPr lang="en-US" sz="1400" dirty="0">
                <a:solidFill>
                  <a:srgbClr val="000000"/>
                </a:solidFill>
                <a:latin typeface="Georgia Pro"/>
              </a:rPr>
              <a:t> que </a:t>
            </a:r>
            <a:r>
              <a:rPr lang="en-US" sz="1400" dirty="0" err="1">
                <a:solidFill>
                  <a:srgbClr val="000000"/>
                </a:solidFill>
                <a:latin typeface="Georgia Pro"/>
              </a:rPr>
              <a:t>tu</a:t>
            </a:r>
            <a:r>
              <a:rPr lang="en-US" sz="1400" dirty="0">
                <a:solidFill>
                  <a:srgbClr val="000000"/>
                </a:solidFill>
                <a:latin typeface="Georgia Pro"/>
              </a:rPr>
              <a:t> primer </a:t>
            </a:r>
            <a:r>
              <a:rPr lang="en-US" sz="1400" dirty="0" err="1">
                <a:solidFill>
                  <a:srgbClr val="000000"/>
                </a:solidFill>
                <a:latin typeface="Georgia Pro"/>
              </a:rPr>
              <a:t>prestamista</a:t>
            </a:r>
            <a:r>
              <a:rPr lang="en-US" sz="1400" dirty="0">
                <a:solidFill>
                  <a:srgbClr val="000000"/>
                </a:solidFill>
                <a:latin typeface="Georgia Pro"/>
              </a:rPr>
              <a:t> no </a:t>
            </a:r>
            <a:r>
              <a:rPr lang="en-US" sz="1400" dirty="0" err="1">
                <a:solidFill>
                  <a:srgbClr val="000000"/>
                </a:solidFill>
                <a:latin typeface="Georgia Pro"/>
              </a:rPr>
              <a:t>tiene</a:t>
            </a:r>
            <a:r>
              <a:rPr lang="en-US" sz="1400" dirty="0">
                <a:solidFill>
                  <a:srgbClr val="000000"/>
                </a:solidFill>
                <a:latin typeface="Georgia Pro"/>
              </a:rPr>
              <a:t>.</a:t>
            </a:r>
          </a:p>
          <a:p>
            <a:pPr algn="just">
              <a:lnSpc>
                <a:spcPts val="1785"/>
              </a:lnSpc>
            </a:pPr>
            <a:endParaRPr lang="en-US" sz="1400" dirty="0">
              <a:solidFill>
                <a:srgbClr val="000000"/>
              </a:solidFill>
              <a:latin typeface="Georgia Pro"/>
            </a:endParaRPr>
          </a:p>
          <a:p>
            <a:pPr algn="just">
              <a:lnSpc>
                <a:spcPts val="1785"/>
              </a:lnSpc>
            </a:pPr>
            <a:r>
              <a:rPr lang="en-US" sz="1400" dirty="0">
                <a:solidFill>
                  <a:srgbClr val="000000"/>
                </a:solidFill>
                <a:latin typeface="Georgia Pro"/>
              </a:rPr>
              <a:t>Tu </a:t>
            </a:r>
            <a:r>
              <a:rPr lang="en-US" sz="1400" dirty="0" err="1">
                <a:solidFill>
                  <a:srgbClr val="000000"/>
                </a:solidFill>
                <a:latin typeface="Georgia Pro"/>
              </a:rPr>
              <a:t>prestamista</a:t>
            </a:r>
            <a:r>
              <a:rPr lang="en-US" sz="1400" dirty="0">
                <a:solidFill>
                  <a:srgbClr val="000000"/>
                </a:solidFill>
                <a:latin typeface="Georgia Pro"/>
              </a:rPr>
              <a:t> </a:t>
            </a:r>
            <a:r>
              <a:rPr lang="en-US" sz="1400" dirty="0" err="1">
                <a:solidFill>
                  <a:srgbClr val="000000"/>
                </a:solidFill>
                <a:latin typeface="Georgia Pro"/>
              </a:rPr>
              <a:t>te</a:t>
            </a:r>
            <a:r>
              <a:rPr lang="en-US" sz="1400" dirty="0">
                <a:solidFill>
                  <a:srgbClr val="000000"/>
                </a:solidFill>
                <a:latin typeface="Georgia Pro"/>
              </a:rPr>
              <a:t> </a:t>
            </a:r>
            <a:r>
              <a:rPr lang="en-US" sz="1400" dirty="0" err="1">
                <a:solidFill>
                  <a:srgbClr val="000000"/>
                </a:solidFill>
                <a:latin typeface="Georgia Pro"/>
              </a:rPr>
              <a:t>ayudará</a:t>
            </a:r>
            <a:r>
              <a:rPr lang="en-US" sz="1400" dirty="0">
                <a:solidFill>
                  <a:srgbClr val="000000"/>
                </a:solidFill>
                <a:latin typeface="Georgia Pro"/>
              </a:rPr>
              <a:t> a </a:t>
            </a:r>
            <a:r>
              <a:rPr lang="en-US" sz="1400" dirty="0" err="1">
                <a:solidFill>
                  <a:srgbClr val="000000"/>
                </a:solidFill>
                <a:latin typeface="Georgia Pro"/>
              </a:rPr>
              <a:t>decidir</a:t>
            </a:r>
            <a:r>
              <a:rPr lang="en-US" sz="1400" dirty="0">
                <a:solidFill>
                  <a:srgbClr val="000000"/>
                </a:solidFill>
                <a:latin typeface="Georgia Pro"/>
              </a:rPr>
              <a:t> la </a:t>
            </a:r>
            <a:r>
              <a:rPr lang="en-US" sz="1400" dirty="0" err="1">
                <a:solidFill>
                  <a:srgbClr val="000000"/>
                </a:solidFill>
                <a:latin typeface="Georgia Pro"/>
              </a:rPr>
              <a:t>cuantía</a:t>
            </a:r>
            <a:r>
              <a:rPr lang="en-US" sz="1400" dirty="0">
                <a:solidFill>
                  <a:srgbClr val="000000"/>
                </a:solidFill>
                <a:latin typeface="Georgia Pro"/>
              </a:rPr>
              <a:t> del </a:t>
            </a:r>
            <a:r>
              <a:rPr lang="en-US" sz="1400" dirty="0" err="1">
                <a:solidFill>
                  <a:srgbClr val="000000"/>
                </a:solidFill>
                <a:latin typeface="Georgia Pro"/>
              </a:rPr>
              <a:t>préstamo</a:t>
            </a:r>
            <a:r>
              <a:rPr lang="en-US" sz="1400" dirty="0">
                <a:solidFill>
                  <a:srgbClr val="000000"/>
                </a:solidFill>
                <a:latin typeface="Georgia Pro"/>
              </a:rPr>
              <a:t> que </a:t>
            </a:r>
            <a:r>
              <a:rPr lang="en-US" sz="1400" dirty="0" err="1">
                <a:solidFill>
                  <a:srgbClr val="000000"/>
                </a:solidFill>
                <a:latin typeface="Georgia Pro"/>
              </a:rPr>
              <a:t>quieres</a:t>
            </a:r>
            <a:r>
              <a:rPr lang="en-US" sz="1400" dirty="0">
                <a:solidFill>
                  <a:srgbClr val="000000"/>
                </a:solidFill>
                <a:latin typeface="Georgia Pro"/>
              </a:rPr>
              <a:t> </a:t>
            </a:r>
            <a:r>
              <a:rPr lang="en-US" sz="1400" dirty="0" err="1">
                <a:solidFill>
                  <a:srgbClr val="000000"/>
                </a:solidFill>
                <a:latin typeface="Georgia Pro"/>
              </a:rPr>
              <a:t>pedir</a:t>
            </a:r>
            <a:r>
              <a:rPr lang="en-US" sz="1400" dirty="0">
                <a:solidFill>
                  <a:srgbClr val="000000"/>
                </a:solidFill>
                <a:latin typeface="Georgia Pro"/>
              </a:rPr>
              <a:t> y </a:t>
            </a:r>
            <a:r>
              <a:rPr lang="en-US" sz="1400" dirty="0" err="1">
                <a:solidFill>
                  <a:srgbClr val="000000"/>
                </a:solidFill>
                <a:latin typeface="Georgia Pro"/>
              </a:rPr>
              <a:t>te</a:t>
            </a:r>
            <a:r>
              <a:rPr lang="en-US" sz="1400" dirty="0">
                <a:solidFill>
                  <a:srgbClr val="000000"/>
                </a:solidFill>
                <a:latin typeface="Georgia Pro"/>
              </a:rPr>
              <a:t> </a:t>
            </a:r>
            <a:r>
              <a:rPr lang="en-US" sz="1400" dirty="0" err="1">
                <a:solidFill>
                  <a:srgbClr val="000000"/>
                </a:solidFill>
                <a:latin typeface="Georgia Pro"/>
              </a:rPr>
              <a:t>explicará</a:t>
            </a:r>
            <a:r>
              <a:rPr lang="en-US" sz="1400" dirty="0">
                <a:solidFill>
                  <a:srgbClr val="000000"/>
                </a:solidFill>
                <a:latin typeface="Georgia Pro"/>
              </a:rPr>
              <a:t> </a:t>
            </a:r>
            <a:r>
              <a:rPr lang="en-US" sz="1400" dirty="0" err="1">
                <a:solidFill>
                  <a:srgbClr val="000000"/>
                </a:solidFill>
                <a:latin typeface="Georgia Pro"/>
              </a:rPr>
              <a:t>cómo</a:t>
            </a:r>
            <a:r>
              <a:rPr lang="en-US" sz="1400" dirty="0">
                <a:solidFill>
                  <a:srgbClr val="000000"/>
                </a:solidFill>
                <a:latin typeface="Georgia Pro"/>
              </a:rPr>
              <a:t> se </a:t>
            </a:r>
            <a:r>
              <a:rPr lang="en-US" sz="1400" dirty="0" err="1">
                <a:solidFill>
                  <a:srgbClr val="000000"/>
                </a:solidFill>
                <a:latin typeface="Georgia Pro"/>
              </a:rPr>
              <a:t>tendrán</a:t>
            </a:r>
            <a:r>
              <a:rPr lang="en-US" sz="1400" dirty="0">
                <a:solidFill>
                  <a:srgbClr val="000000"/>
                </a:solidFill>
                <a:latin typeface="Georgia Pro"/>
              </a:rPr>
              <a:t> </a:t>
            </a:r>
            <a:r>
              <a:rPr lang="en-US" sz="1400" dirty="0" err="1">
                <a:solidFill>
                  <a:srgbClr val="000000"/>
                </a:solidFill>
                <a:latin typeface="Georgia Pro"/>
              </a:rPr>
              <a:t>en</a:t>
            </a:r>
            <a:r>
              <a:rPr lang="en-US" sz="1400" dirty="0">
                <a:solidFill>
                  <a:srgbClr val="000000"/>
                </a:solidFill>
                <a:latin typeface="Georgia Pro"/>
              </a:rPr>
              <a:t> </a:t>
            </a:r>
            <a:r>
              <a:rPr lang="en-US" sz="1400" dirty="0" err="1">
                <a:solidFill>
                  <a:srgbClr val="000000"/>
                </a:solidFill>
                <a:latin typeface="Georgia Pro"/>
              </a:rPr>
              <a:t>cuenta</a:t>
            </a:r>
            <a:r>
              <a:rPr lang="en-US" sz="1400" dirty="0">
                <a:solidFill>
                  <a:srgbClr val="000000"/>
                </a:solidFill>
                <a:latin typeface="Georgia Pro"/>
              </a:rPr>
              <a:t> </a:t>
            </a:r>
            <a:r>
              <a:rPr lang="en-US" sz="1400" dirty="0" err="1">
                <a:solidFill>
                  <a:srgbClr val="000000"/>
                </a:solidFill>
                <a:latin typeface="Georgia Pro"/>
              </a:rPr>
              <a:t>los</a:t>
            </a:r>
            <a:r>
              <a:rPr lang="en-US" sz="1400" dirty="0">
                <a:solidFill>
                  <a:srgbClr val="000000"/>
                </a:solidFill>
                <a:latin typeface="Georgia Pro"/>
              </a:rPr>
              <a:t> </a:t>
            </a:r>
            <a:r>
              <a:rPr lang="en-US" sz="1400" dirty="0" err="1">
                <a:solidFill>
                  <a:srgbClr val="000000"/>
                </a:solidFill>
                <a:latin typeface="Georgia Pro"/>
              </a:rPr>
              <a:t>impuestos</a:t>
            </a:r>
            <a:r>
              <a:rPr lang="en-US" sz="1400" dirty="0">
                <a:solidFill>
                  <a:srgbClr val="000000"/>
                </a:solidFill>
                <a:latin typeface="Georgia Pro"/>
              </a:rPr>
              <a:t> </a:t>
            </a:r>
            <a:r>
              <a:rPr lang="en-US" sz="1400" dirty="0" err="1">
                <a:solidFill>
                  <a:srgbClr val="000000"/>
                </a:solidFill>
                <a:latin typeface="Georgia Pro"/>
              </a:rPr>
              <a:t>sobre</a:t>
            </a:r>
            <a:r>
              <a:rPr lang="en-US" sz="1400" dirty="0">
                <a:solidFill>
                  <a:srgbClr val="000000"/>
                </a:solidFill>
                <a:latin typeface="Georgia Pro"/>
              </a:rPr>
              <a:t> la </a:t>
            </a:r>
            <a:r>
              <a:rPr lang="en-US" sz="1400" dirty="0" err="1">
                <a:solidFill>
                  <a:srgbClr val="000000"/>
                </a:solidFill>
                <a:latin typeface="Georgia Pro"/>
              </a:rPr>
              <a:t>propiedad</a:t>
            </a:r>
            <a:r>
              <a:rPr lang="en-US" sz="1400" dirty="0">
                <a:solidFill>
                  <a:srgbClr val="000000"/>
                </a:solidFill>
                <a:latin typeface="Georgia Pro"/>
              </a:rPr>
              <a:t>, </a:t>
            </a:r>
            <a:r>
              <a:rPr lang="en-US" sz="1400" dirty="0" err="1">
                <a:solidFill>
                  <a:srgbClr val="000000"/>
                </a:solidFill>
                <a:latin typeface="Georgia Pro"/>
              </a:rPr>
              <a:t>el</a:t>
            </a:r>
            <a:r>
              <a:rPr lang="en-US" sz="1400" dirty="0">
                <a:solidFill>
                  <a:srgbClr val="000000"/>
                </a:solidFill>
                <a:latin typeface="Georgia Pro"/>
              </a:rPr>
              <a:t> </a:t>
            </a:r>
            <a:r>
              <a:rPr lang="en-US" sz="1400" dirty="0" err="1">
                <a:solidFill>
                  <a:srgbClr val="000000"/>
                </a:solidFill>
                <a:latin typeface="Georgia Pro"/>
              </a:rPr>
              <a:t>seguro</a:t>
            </a:r>
            <a:r>
              <a:rPr lang="en-US" sz="1400" dirty="0">
                <a:solidFill>
                  <a:srgbClr val="000000"/>
                </a:solidFill>
                <a:latin typeface="Georgia Pro"/>
              </a:rPr>
              <a:t> de </a:t>
            </a:r>
            <a:r>
              <a:rPr lang="en-US" sz="1400" dirty="0" err="1">
                <a:solidFill>
                  <a:srgbClr val="000000"/>
                </a:solidFill>
                <a:latin typeface="Georgia Pro"/>
              </a:rPr>
              <a:t>vivienda</a:t>
            </a:r>
            <a:r>
              <a:rPr lang="en-US" sz="1400" dirty="0">
                <a:solidFill>
                  <a:srgbClr val="000000"/>
                </a:solidFill>
                <a:latin typeface="Georgia Pro"/>
              </a:rPr>
              <a:t> y </a:t>
            </a:r>
            <a:r>
              <a:rPr lang="en-US" sz="1400" dirty="0" err="1">
                <a:solidFill>
                  <a:srgbClr val="000000"/>
                </a:solidFill>
                <a:latin typeface="Georgia Pro"/>
              </a:rPr>
              <a:t>los</a:t>
            </a:r>
            <a:r>
              <a:rPr lang="en-US" sz="1400" dirty="0">
                <a:solidFill>
                  <a:srgbClr val="000000"/>
                </a:solidFill>
                <a:latin typeface="Georgia Pro"/>
              </a:rPr>
              <a:t> </a:t>
            </a:r>
            <a:r>
              <a:rPr lang="en-US" sz="1400" dirty="0" err="1">
                <a:solidFill>
                  <a:srgbClr val="000000"/>
                </a:solidFill>
                <a:latin typeface="Georgia Pro"/>
              </a:rPr>
              <a:t>gastos</a:t>
            </a:r>
            <a:r>
              <a:rPr lang="en-US" sz="1400" dirty="0">
                <a:solidFill>
                  <a:srgbClr val="000000"/>
                </a:solidFill>
                <a:latin typeface="Georgia Pro"/>
              </a:rPr>
              <a:t> de </a:t>
            </a:r>
            <a:r>
              <a:rPr lang="en-US" sz="1400" dirty="0" err="1">
                <a:solidFill>
                  <a:srgbClr val="000000"/>
                </a:solidFill>
                <a:latin typeface="Georgia Pro"/>
              </a:rPr>
              <a:t>cierre</a:t>
            </a:r>
            <a:r>
              <a:rPr lang="en-US" sz="1400" dirty="0">
                <a:solidFill>
                  <a:srgbClr val="000000"/>
                </a:solidFill>
                <a:latin typeface="Georgia Pro"/>
              </a:rPr>
              <a:t>.</a:t>
            </a:r>
          </a:p>
        </p:txBody>
      </p:sp>
      <p:grpSp>
        <p:nvGrpSpPr>
          <p:cNvPr id="5" name="Group 5"/>
          <p:cNvGrpSpPr/>
          <p:nvPr/>
        </p:nvGrpSpPr>
        <p:grpSpPr>
          <a:xfrm>
            <a:off x="-93720" y="9611929"/>
            <a:ext cx="7989642" cy="446471"/>
            <a:chOff x="0" y="0"/>
            <a:chExt cx="2785060" cy="155633"/>
          </a:xfrm>
        </p:grpSpPr>
        <p:sp>
          <p:nvSpPr>
            <p:cNvPr id="6" name="Freeform 6"/>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7" name="TextBox 7"/>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8" name="TextBox 8"/>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9</a:t>
            </a:r>
          </a:p>
        </p:txBody>
      </p:sp>
      <p:grpSp>
        <p:nvGrpSpPr>
          <p:cNvPr id="9" name="Group 9"/>
          <p:cNvGrpSpPr/>
          <p:nvPr/>
        </p:nvGrpSpPr>
        <p:grpSpPr>
          <a:xfrm>
            <a:off x="533400" y="349577"/>
            <a:ext cx="6705600" cy="464807"/>
            <a:chOff x="0" y="0"/>
            <a:chExt cx="2337464" cy="162024"/>
          </a:xfrm>
        </p:grpSpPr>
        <p:sp>
          <p:nvSpPr>
            <p:cNvPr id="10" name="Freeform 10"/>
            <p:cNvSpPr/>
            <p:nvPr/>
          </p:nvSpPr>
          <p:spPr>
            <a:xfrm>
              <a:off x="0" y="0"/>
              <a:ext cx="2337464" cy="162024"/>
            </a:xfrm>
            <a:custGeom>
              <a:avLst/>
              <a:gdLst/>
              <a:ahLst/>
              <a:cxnLst/>
              <a:rect l="l" t="t" r="r" b="b"/>
              <a:pathLst>
                <a:path w="2337464" h="162024">
                  <a:moveTo>
                    <a:pt x="0" y="0"/>
                  </a:moveTo>
                  <a:lnTo>
                    <a:pt x="2337464" y="0"/>
                  </a:lnTo>
                  <a:lnTo>
                    <a:pt x="2337464" y="162024"/>
                  </a:lnTo>
                  <a:lnTo>
                    <a:pt x="0" y="162024"/>
                  </a:lnTo>
                  <a:close/>
                </a:path>
              </a:pathLst>
            </a:custGeom>
            <a:solidFill>
              <a:srgbClr val="231F20"/>
            </a:solidFill>
          </p:spPr>
          <p:txBody>
            <a:bodyPr/>
            <a:lstStyle/>
            <a:p>
              <a:endParaRPr lang="en-US"/>
            </a:p>
          </p:txBody>
        </p:sp>
        <p:sp>
          <p:nvSpPr>
            <p:cNvPr id="11" name="TextBox 11"/>
            <p:cNvSpPr txBox="1"/>
            <p:nvPr/>
          </p:nvSpPr>
          <p:spPr>
            <a:xfrm>
              <a:off x="0" y="-28575"/>
              <a:ext cx="2337464" cy="190599"/>
            </a:xfrm>
            <a:prstGeom prst="rect">
              <a:avLst/>
            </a:prstGeom>
          </p:spPr>
          <p:txBody>
            <a:bodyPr lIns="50800" tIns="50800" rIns="50800" bIns="50800" rtlCol="0" anchor="ctr"/>
            <a:lstStyle/>
            <a:p>
              <a:pPr algn="ctr">
                <a:lnSpc>
                  <a:spcPts val="1526"/>
                </a:lnSpc>
              </a:pPr>
              <a:endParaRPr/>
            </a:p>
          </p:txBody>
        </p:sp>
      </p:grpSp>
      <p:sp>
        <p:nvSpPr>
          <p:cNvPr id="12" name="TextBox 12"/>
          <p:cNvSpPr txBox="1"/>
          <p:nvPr/>
        </p:nvSpPr>
        <p:spPr>
          <a:xfrm>
            <a:off x="1224626" y="426088"/>
            <a:ext cx="5290370" cy="273685"/>
          </a:xfrm>
          <a:prstGeom prst="rect">
            <a:avLst/>
          </a:prstGeom>
        </p:spPr>
        <p:txBody>
          <a:bodyPr lIns="0" tIns="0" rIns="0" bIns="0" rtlCol="0" anchor="t">
            <a:spAutoFit/>
          </a:bodyPr>
          <a:lstStyle/>
          <a:p>
            <a:pPr algn="ctr">
              <a:lnSpc>
                <a:spcPts val="2239"/>
              </a:lnSpc>
              <a:spcBef>
                <a:spcPct val="0"/>
              </a:spcBef>
            </a:pPr>
            <a:r>
              <a:rPr lang="en-US" sz="1599" spc="159">
                <a:solidFill>
                  <a:srgbClr val="F7F5F3"/>
                </a:solidFill>
                <a:latin typeface="Georgia Pro Bold"/>
              </a:rPr>
              <a:t>CONSIGUE LA PREAPROBACIÓN DE UNA HIPOTECA</a:t>
            </a:r>
          </a:p>
        </p:txBody>
      </p:sp>
      <p:sp>
        <p:nvSpPr>
          <p:cNvPr id="13" name="TextBox 13"/>
          <p:cNvSpPr txBox="1"/>
          <p:nvPr/>
        </p:nvSpPr>
        <p:spPr>
          <a:xfrm>
            <a:off x="577224" y="4653397"/>
            <a:ext cx="6617952" cy="2000250"/>
          </a:xfrm>
          <a:prstGeom prst="rect">
            <a:avLst/>
          </a:prstGeom>
        </p:spPr>
        <p:txBody>
          <a:bodyPr lIns="0" tIns="0" rIns="0" bIns="0" rtlCol="0" anchor="t">
            <a:spAutoFit/>
          </a:bodyPr>
          <a:lstStyle/>
          <a:p>
            <a:pPr algn="just">
              <a:lnSpc>
                <a:spcPts val="1785"/>
              </a:lnSpc>
            </a:pPr>
            <a:r>
              <a:rPr lang="en-US" sz="1487" dirty="0" err="1">
                <a:solidFill>
                  <a:srgbClr val="000000"/>
                </a:solidFill>
                <a:latin typeface="Georgia Pro"/>
              </a:rPr>
              <a:t>Aunque</a:t>
            </a:r>
            <a:r>
              <a:rPr lang="en-US" sz="1487" dirty="0">
                <a:solidFill>
                  <a:srgbClr val="000000"/>
                </a:solidFill>
                <a:latin typeface="Georgia Pro"/>
              </a:rPr>
              <a:t> </a:t>
            </a:r>
            <a:r>
              <a:rPr lang="en-US" sz="1487" dirty="0" err="1">
                <a:solidFill>
                  <a:srgbClr val="000000"/>
                </a:solidFill>
                <a:latin typeface="Georgia Pro"/>
              </a:rPr>
              <a:t>los</a:t>
            </a:r>
            <a:r>
              <a:rPr lang="en-US" sz="1487" dirty="0">
                <a:solidFill>
                  <a:srgbClr val="000000"/>
                </a:solidFill>
                <a:latin typeface="Georgia Pro"/>
              </a:rPr>
              <a:t> </a:t>
            </a:r>
            <a:r>
              <a:rPr lang="en-US" sz="1487" dirty="0" err="1">
                <a:solidFill>
                  <a:srgbClr val="000000"/>
                </a:solidFill>
                <a:latin typeface="Georgia Pro"/>
              </a:rPr>
              <a:t>préstamos</a:t>
            </a:r>
            <a:r>
              <a:rPr lang="en-US" sz="1487" dirty="0">
                <a:solidFill>
                  <a:srgbClr val="000000"/>
                </a:solidFill>
                <a:latin typeface="Georgia Pro"/>
              </a:rPr>
              <a:t> de la FHA </a:t>
            </a:r>
            <a:r>
              <a:rPr lang="en-US" sz="1487" dirty="0" err="1">
                <a:solidFill>
                  <a:srgbClr val="000000"/>
                </a:solidFill>
                <a:latin typeface="Georgia Pro"/>
              </a:rPr>
              <a:t>requieren</a:t>
            </a:r>
            <a:r>
              <a:rPr lang="en-US" sz="1487" dirty="0">
                <a:solidFill>
                  <a:srgbClr val="000000"/>
                </a:solidFill>
                <a:latin typeface="Georgia Pro"/>
              </a:rPr>
              <a:t> </a:t>
            </a:r>
            <a:r>
              <a:rPr lang="en-US" sz="1487" dirty="0" err="1">
                <a:solidFill>
                  <a:srgbClr val="000000"/>
                </a:solidFill>
                <a:latin typeface="Georgia Pro"/>
              </a:rPr>
              <a:t>técnicamente</a:t>
            </a:r>
            <a:r>
              <a:rPr lang="en-US" sz="1487" dirty="0">
                <a:solidFill>
                  <a:srgbClr val="000000"/>
                </a:solidFill>
                <a:latin typeface="Georgia Pro"/>
              </a:rPr>
              <a:t> un </a:t>
            </a:r>
            <a:r>
              <a:rPr lang="en-US" sz="1487" dirty="0" err="1">
                <a:solidFill>
                  <a:srgbClr val="000000"/>
                </a:solidFill>
                <a:latin typeface="Georgia Pro"/>
              </a:rPr>
              <a:t>límite</a:t>
            </a:r>
            <a:r>
              <a:rPr lang="en-US" sz="1487" dirty="0">
                <a:solidFill>
                  <a:srgbClr val="000000"/>
                </a:solidFill>
                <a:latin typeface="Georgia Pro"/>
              </a:rPr>
              <a:t> </a:t>
            </a:r>
            <a:r>
              <a:rPr lang="en-US" sz="1487" dirty="0" err="1">
                <a:solidFill>
                  <a:srgbClr val="000000"/>
                </a:solidFill>
                <a:latin typeface="Georgia Pro"/>
              </a:rPr>
              <a:t>mínimo</a:t>
            </a:r>
            <a:r>
              <a:rPr lang="en-US" sz="1487" dirty="0">
                <a:solidFill>
                  <a:srgbClr val="000000"/>
                </a:solidFill>
                <a:latin typeface="Georgia Pro"/>
              </a:rPr>
              <a:t> de </a:t>
            </a:r>
            <a:r>
              <a:rPr lang="en-US" sz="1487" dirty="0" err="1">
                <a:solidFill>
                  <a:srgbClr val="000000"/>
                </a:solidFill>
                <a:latin typeface="Georgia Pro"/>
              </a:rPr>
              <a:t>puntuación</a:t>
            </a:r>
            <a:r>
              <a:rPr lang="en-US" sz="1487" dirty="0">
                <a:solidFill>
                  <a:srgbClr val="000000"/>
                </a:solidFill>
                <a:latin typeface="Georgia Pro"/>
              </a:rPr>
              <a:t> </a:t>
            </a:r>
            <a:r>
              <a:rPr lang="en-US" sz="1487" dirty="0" err="1">
                <a:solidFill>
                  <a:srgbClr val="000000"/>
                </a:solidFill>
                <a:latin typeface="Georgia Pro"/>
              </a:rPr>
              <a:t>crediticia</a:t>
            </a:r>
            <a:r>
              <a:rPr lang="en-US" sz="1487" dirty="0">
                <a:solidFill>
                  <a:srgbClr val="000000"/>
                </a:solidFill>
                <a:latin typeface="Georgia Pro"/>
              </a:rPr>
              <a:t> de 580, las </a:t>
            </a:r>
            <a:r>
              <a:rPr lang="en-US" sz="1487" dirty="0" err="1">
                <a:solidFill>
                  <a:srgbClr val="000000"/>
                </a:solidFill>
                <a:latin typeface="Georgia Pro"/>
              </a:rPr>
              <a:t>puntuaciones</a:t>
            </a:r>
            <a:r>
              <a:rPr lang="en-US" sz="1487" dirty="0">
                <a:solidFill>
                  <a:srgbClr val="000000"/>
                </a:solidFill>
                <a:latin typeface="Georgia Pro"/>
              </a:rPr>
              <a:t> </a:t>
            </a:r>
            <a:r>
              <a:rPr lang="en-US" sz="1487" dirty="0" err="1">
                <a:solidFill>
                  <a:srgbClr val="000000"/>
                </a:solidFill>
                <a:latin typeface="Georgia Pro"/>
              </a:rPr>
              <a:t>más</a:t>
            </a:r>
            <a:r>
              <a:rPr lang="en-US" sz="1487" dirty="0">
                <a:solidFill>
                  <a:srgbClr val="000000"/>
                </a:solidFill>
                <a:latin typeface="Georgia Pro"/>
              </a:rPr>
              <a:t> </a:t>
            </a:r>
            <a:r>
              <a:rPr lang="en-US" sz="1487" dirty="0" err="1">
                <a:solidFill>
                  <a:srgbClr val="000000"/>
                </a:solidFill>
                <a:latin typeface="Georgia Pro"/>
              </a:rPr>
              <a:t>altas</a:t>
            </a:r>
            <a:r>
              <a:rPr lang="en-US" sz="1487" dirty="0">
                <a:solidFill>
                  <a:srgbClr val="000000"/>
                </a:solidFill>
                <a:latin typeface="Georgia Pro"/>
              </a:rPr>
              <a:t>, </a:t>
            </a:r>
            <a:r>
              <a:rPr lang="en-US" sz="1487" dirty="0" err="1">
                <a:solidFill>
                  <a:srgbClr val="000000"/>
                </a:solidFill>
                <a:latin typeface="Georgia Pro"/>
              </a:rPr>
              <a:t>en</a:t>
            </a:r>
            <a:r>
              <a:rPr lang="en-US" sz="1487" dirty="0">
                <a:solidFill>
                  <a:srgbClr val="000000"/>
                </a:solidFill>
                <a:latin typeface="Georgia Pro"/>
              </a:rPr>
              <a:t> </a:t>
            </a:r>
            <a:r>
              <a:rPr lang="en-US" sz="1487" dirty="0" err="1">
                <a:solidFill>
                  <a:srgbClr val="000000"/>
                </a:solidFill>
                <a:latin typeface="Georgia Pro"/>
              </a:rPr>
              <a:t>el</a:t>
            </a:r>
            <a:r>
              <a:rPr lang="en-US" sz="1487" dirty="0">
                <a:solidFill>
                  <a:srgbClr val="000000"/>
                </a:solidFill>
                <a:latin typeface="Georgia Pro"/>
              </a:rPr>
              <a:t> </a:t>
            </a:r>
            <a:r>
              <a:rPr lang="en-US" sz="1487" dirty="0" err="1">
                <a:solidFill>
                  <a:srgbClr val="000000"/>
                </a:solidFill>
                <a:latin typeface="Georgia Pro"/>
              </a:rPr>
              <a:t>rango</a:t>
            </a:r>
            <a:r>
              <a:rPr lang="en-US" sz="1487" dirty="0">
                <a:solidFill>
                  <a:srgbClr val="000000"/>
                </a:solidFill>
                <a:latin typeface="Georgia Pro"/>
              </a:rPr>
              <a:t> de 700 o </a:t>
            </a:r>
            <a:r>
              <a:rPr lang="en-US" sz="1487" dirty="0" err="1">
                <a:solidFill>
                  <a:srgbClr val="000000"/>
                </a:solidFill>
                <a:latin typeface="Georgia Pro"/>
              </a:rPr>
              <a:t>más</a:t>
            </a:r>
            <a:r>
              <a:rPr lang="en-US" sz="1487" dirty="0">
                <a:solidFill>
                  <a:srgbClr val="000000"/>
                </a:solidFill>
                <a:latin typeface="Georgia Pro"/>
              </a:rPr>
              <a:t>, </a:t>
            </a:r>
            <a:r>
              <a:rPr lang="en-US" sz="1487" dirty="0" err="1">
                <a:solidFill>
                  <a:srgbClr val="000000"/>
                </a:solidFill>
                <a:latin typeface="Georgia Pro"/>
              </a:rPr>
              <a:t>te</a:t>
            </a:r>
            <a:r>
              <a:rPr lang="en-US" sz="1487" dirty="0">
                <a:solidFill>
                  <a:srgbClr val="000000"/>
                </a:solidFill>
                <a:latin typeface="Georgia Pro"/>
              </a:rPr>
              <a:t> </a:t>
            </a:r>
            <a:r>
              <a:rPr lang="en-US" sz="1487" dirty="0" err="1">
                <a:solidFill>
                  <a:srgbClr val="000000"/>
                </a:solidFill>
                <a:latin typeface="Georgia Pro"/>
              </a:rPr>
              <a:t>proporcionarán</a:t>
            </a:r>
            <a:r>
              <a:rPr lang="en-US" sz="1487" dirty="0">
                <a:solidFill>
                  <a:srgbClr val="000000"/>
                </a:solidFill>
                <a:latin typeface="Georgia Pro"/>
              </a:rPr>
              <a:t> </a:t>
            </a:r>
            <a:r>
              <a:rPr lang="en-US" sz="1487" dirty="0" err="1">
                <a:solidFill>
                  <a:srgbClr val="000000"/>
                </a:solidFill>
                <a:latin typeface="Georgia Pro"/>
              </a:rPr>
              <a:t>mejores</a:t>
            </a:r>
            <a:r>
              <a:rPr lang="en-US" sz="1487" dirty="0">
                <a:solidFill>
                  <a:srgbClr val="000000"/>
                </a:solidFill>
                <a:latin typeface="Georgia Pro"/>
              </a:rPr>
              <a:t> </a:t>
            </a:r>
            <a:r>
              <a:rPr lang="en-US" sz="1487" dirty="0" err="1">
                <a:solidFill>
                  <a:srgbClr val="000000"/>
                </a:solidFill>
                <a:latin typeface="Georgia Pro"/>
              </a:rPr>
              <a:t>tipos</a:t>
            </a:r>
            <a:r>
              <a:rPr lang="en-US" sz="1487" dirty="0">
                <a:solidFill>
                  <a:srgbClr val="000000"/>
                </a:solidFill>
                <a:latin typeface="Georgia Pro"/>
              </a:rPr>
              <a:t> de </a:t>
            </a:r>
            <a:r>
              <a:rPr lang="en-US" sz="1487" dirty="0" err="1">
                <a:solidFill>
                  <a:srgbClr val="000000"/>
                </a:solidFill>
                <a:latin typeface="Georgia Pro"/>
              </a:rPr>
              <a:t>interés</a:t>
            </a:r>
            <a:r>
              <a:rPr lang="en-US" sz="1487" dirty="0">
                <a:solidFill>
                  <a:srgbClr val="000000"/>
                </a:solidFill>
                <a:latin typeface="Georgia Pro"/>
              </a:rPr>
              <a:t>. Tu </a:t>
            </a:r>
            <a:r>
              <a:rPr lang="en-US" sz="1487" dirty="0" err="1">
                <a:solidFill>
                  <a:srgbClr val="000000"/>
                </a:solidFill>
                <a:latin typeface="Georgia Pro"/>
              </a:rPr>
              <a:t>puntuación</a:t>
            </a:r>
            <a:r>
              <a:rPr lang="en-US" sz="1487" dirty="0">
                <a:solidFill>
                  <a:srgbClr val="000000"/>
                </a:solidFill>
                <a:latin typeface="Georgia Pro"/>
              </a:rPr>
              <a:t> FICO </a:t>
            </a:r>
            <a:r>
              <a:rPr lang="en-US" sz="1487" dirty="0" err="1">
                <a:solidFill>
                  <a:srgbClr val="000000"/>
                </a:solidFill>
                <a:latin typeface="Georgia Pro"/>
              </a:rPr>
              <a:t>será</a:t>
            </a:r>
            <a:r>
              <a:rPr lang="en-US" sz="1487" dirty="0">
                <a:solidFill>
                  <a:srgbClr val="000000"/>
                </a:solidFill>
                <a:latin typeface="Georgia Pro"/>
              </a:rPr>
              <a:t> uno de </a:t>
            </a:r>
            <a:r>
              <a:rPr lang="en-US" sz="1487" dirty="0" err="1">
                <a:solidFill>
                  <a:srgbClr val="000000"/>
                </a:solidFill>
                <a:latin typeface="Georgia Pro"/>
              </a:rPr>
              <a:t>los</a:t>
            </a:r>
            <a:r>
              <a:rPr lang="en-US" sz="1487" dirty="0">
                <a:solidFill>
                  <a:srgbClr val="000000"/>
                </a:solidFill>
                <a:latin typeface="Georgia Pro"/>
              </a:rPr>
              <a:t> </a:t>
            </a:r>
            <a:r>
              <a:rPr lang="en-US" sz="1487" dirty="0" err="1">
                <a:solidFill>
                  <a:srgbClr val="000000"/>
                </a:solidFill>
                <a:latin typeface="Georgia Pro"/>
              </a:rPr>
              <a:t>principales</a:t>
            </a:r>
            <a:r>
              <a:rPr lang="en-US" sz="1487" dirty="0">
                <a:solidFill>
                  <a:srgbClr val="000000"/>
                </a:solidFill>
                <a:latin typeface="Georgia Pro"/>
              </a:rPr>
              <a:t> </a:t>
            </a:r>
            <a:r>
              <a:rPr lang="en-US" sz="1487" dirty="0" err="1">
                <a:solidFill>
                  <a:srgbClr val="000000"/>
                </a:solidFill>
                <a:latin typeface="Georgia Pro"/>
              </a:rPr>
              <a:t>factores</a:t>
            </a:r>
            <a:r>
              <a:rPr lang="en-US" sz="1487" dirty="0">
                <a:solidFill>
                  <a:srgbClr val="000000"/>
                </a:solidFill>
                <a:latin typeface="Georgia Pro"/>
              </a:rPr>
              <a:t> </a:t>
            </a:r>
            <a:r>
              <a:rPr lang="en-US" sz="1487" dirty="0" err="1">
                <a:solidFill>
                  <a:srgbClr val="000000"/>
                </a:solidFill>
                <a:latin typeface="Georgia Pro"/>
              </a:rPr>
              <a:t>determinantes</a:t>
            </a:r>
            <a:r>
              <a:rPr lang="en-US" sz="1487" dirty="0">
                <a:solidFill>
                  <a:srgbClr val="000000"/>
                </a:solidFill>
                <a:latin typeface="Georgia Pro"/>
              </a:rPr>
              <a:t> del </a:t>
            </a:r>
            <a:r>
              <a:rPr lang="en-US" sz="1487" dirty="0" err="1">
                <a:solidFill>
                  <a:srgbClr val="000000"/>
                </a:solidFill>
                <a:latin typeface="Georgia Pro"/>
              </a:rPr>
              <a:t>tipo</a:t>
            </a:r>
            <a:r>
              <a:rPr lang="en-US" sz="1487" dirty="0">
                <a:solidFill>
                  <a:srgbClr val="000000"/>
                </a:solidFill>
                <a:latin typeface="Georgia Pro"/>
              </a:rPr>
              <a:t> de </a:t>
            </a:r>
            <a:r>
              <a:rPr lang="en-US" sz="1487" dirty="0" err="1">
                <a:solidFill>
                  <a:srgbClr val="000000"/>
                </a:solidFill>
                <a:latin typeface="Georgia Pro"/>
              </a:rPr>
              <a:t>préstamo</a:t>
            </a:r>
            <a:r>
              <a:rPr lang="en-US" sz="1487" dirty="0">
                <a:solidFill>
                  <a:srgbClr val="000000"/>
                </a:solidFill>
                <a:latin typeface="Georgia Pro"/>
              </a:rPr>
              <a:t> para </a:t>
            </a:r>
            <a:r>
              <a:rPr lang="en-US" sz="1487" dirty="0" err="1">
                <a:solidFill>
                  <a:srgbClr val="000000"/>
                </a:solidFill>
                <a:latin typeface="Georgia Pro"/>
              </a:rPr>
              <a:t>el</a:t>
            </a:r>
            <a:r>
              <a:rPr lang="en-US" sz="1487" dirty="0">
                <a:solidFill>
                  <a:srgbClr val="000000"/>
                </a:solidFill>
                <a:latin typeface="Georgia Pro"/>
              </a:rPr>
              <a:t> que </a:t>
            </a:r>
            <a:r>
              <a:rPr lang="en-US" sz="1487" dirty="0" err="1">
                <a:solidFill>
                  <a:srgbClr val="000000"/>
                </a:solidFill>
                <a:latin typeface="Georgia Pro"/>
              </a:rPr>
              <a:t>cumplas</a:t>
            </a:r>
            <a:r>
              <a:rPr lang="en-US" sz="1487" dirty="0">
                <a:solidFill>
                  <a:srgbClr val="000000"/>
                </a:solidFill>
                <a:latin typeface="Georgia Pro"/>
              </a:rPr>
              <a:t> </a:t>
            </a:r>
            <a:r>
              <a:rPr lang="en-US" sz="1487" dirty="0" err="1">
                <a:solidFill>
                  <a:srgbClr val="000000"/>
                </a:solidFill>
                <a:latin typeface="Georgia Pro"/>
              </a:rPr>
              <a:t>los</a:t>
            </a:r>
            <a:r>
              <a:rPr lang="en-US" sz="1487" dirty="0">
                <a:solidFill>
                  <a:srgbClr val="000000"/>
                </a:solidFill>
                <a:latin typeface="Georgia Pro"/>
              </a:rPr>
              <a:t> </a:t>
            </a:r>
            <a:r>
              <a:rPr lang="en-US" sz="1487" dirty="0" err="1">
                <a:solidFill>
                  <a:srgbClr val="000000"/>
                </a:solidFill>
                <a:latin typeface="Georgia Pro"/>
              </a:rPr>
              <a:t>requisitos</a:t>
            </a:r>
            <a:r>
              <a:rPr lang="en-US" sz="1487" dirty="0">
                <a:solidFill>
                  <a:srgbClr val="000000"/>
                </a:solidFill>
                <a:latin typeface="Georgia Pro"/>
              </a:rPr>
              <a:t>, y </a:t>
            </a:r>
            <a:r>
              <a:rPr lang="en-US" sz="1487" dirty="0" err="1">
                <a:solidFill>
                  <a:srgbClr val="000000"/>
                </a:solidFill>
                <a:latin typeface="Georgia Pro"/>
              </a:rPr>
              <a:t>cualquier</a:t>
            </a:r>
            <a:r>
              <a:rPr lang="en-US" sz="1487" dirty="0">
                <a:solidFill>
                  <a:srgbClr val="000000"/>
                </a:solidFill>
                <a:latin typeface="Georgia Pro"/>
              </a:rPr>
              <a:t> </a:t>
            </a:r>
            <a:r>
              <a:rPr lang="en-US" sz="1487" dirty="0" err="1">
                <a:solidFill>
                  <a:srgbClr val="000000"/>
                </a:solidFill>
                <a:latin typeface="Georgia Pro"/>
              </a:rPr>
              <a:t>aumento</a:t>
            </a:r>
            <a:r>
              <a:rPr lang="en-US" sz="1487" dirty="0">
                <a:solidFill>
                  <a:srgbClr val="000000"/>
                </a:solidFill>
                <a:latin typeface="Georgia Pro"/>
              </a:rPr>
              <a:t> del </a:t>
            </a:r>
            <a:r>
              <a:rPr lang="en-US" sz="1487" dirty="0" err="1">
                <a:solidFill>
                  <a:srgbClr val="000000"/>
                </a:solidFill>
                <a:latin typeface="Georgia Pro"/>
              </a:rPr>
              <a:t>tipo</a:t>
            </a:r>
            <a:r>
              <a:rPr lang="en-US" sz="1487" dirty="0">
                <a:solidFill>
                  <a:srgbClr val="000000"/>
                </a:solidFill>
                <a:latin typeface="Georgia Pro"/>
              </a:rPr>
              <a:t> de </a:t>
            </a:r>
            <a:r>
              <a:rPr lang="en-US" sz="1487" dirty="0" err="1">
                <a:solidFill>
                  <a:srgbClr val="000000"/>
                </a:solidFill>
                <a:latin typeface="Georgia Pro"/>
              </a:rPr>
              <a:t>interés</a:t>
            </a:r>
            <a:r>
              <a:rPr lang="en-US" sz="1487" dirty="0">
                <a:solidFill>
                  <a:srgbClr val="000000"/>
                </a:solidFill>
                <a:latin typeface="Georgia Pro"/>
              </a:rPr>
              <a:t> </a:t>
            </a:r>
            <a:r>
              <a:rPr lang="en-US" sz="1487" dirty="0" err="1">
                <a:solidFill>
                  <a:srgbClr val="000000"/>
                </a:solidFill>
                <a:latin typeface="Georgia Pro"/>
              </a:rPr>
              <a:t>puede</a:t>
            </a:r>
            <a:r>
              <a:rPr lang="en-US" sz="1487" dirty="0">
                <a:solidFill>
                  <a:srgbClr val="000000"/>
                </a:solidFill>
                <a:latin typeface="Georgia Pro"/>
              </a:rPr>
              <a:t> </a:t>
            </a:r>
            <a:r>
              <a:rPr lang="en-US" sz="1487" dirty="0" err="1">
                <a:solidFill>
                  <a:srgbClr val="000000"/>
                </a:solidFill>
                <a:latin typeface="Georgia Pro"/>
              </a:rPr>
              <a:t>afectar</a:t>
            </a:r>
            <a:r>
              <a:rPr lang="en-US" sz="1487" dirty="0">
                <a:solidFill>
                  <a:srgbClr val="000000"/>
                </a:solidFill>
                <a:latin typeface="Georgia Pro"/>
              </a:rPr>
              <a:t> a </a:t>
            </a:r>
            <a:r>
              <a:rPr lang="en-US" sz="1487" dirty="0" err="1">
                <a:solidFill>
                  <a:srgbClr val="000000"/>
                </a:solidFill>
                <a:latin typeface="Georgia Pro"/>
              </a:rPr>
              <a:t>tu</a:t>
            </a:r>
            <a:r>
              <a:rPr lang="en-US" sz="1487" dirty="0">
                <a:solidFill>
                  <a:srgbClr val="000000"/>
                </a:solidFill>
                <a:latin typeface="Georgia Pro"/>
              </a:rPr>
              <a:t> </a:t>
            </a:r>
            <a:r>
              <a:rPr lang="en-US" sz="1487" dirty="0" err="1">
                <a:solidFill>
                  <a:srgbClr val="000000"/>
                </a:solidFill>
                <a:latin typeface="Georgia Pro"/>
              </a:rPr>
              <a:t>pago</a:t>
            </a:r>
            <a:r>
              <a:rPr lang="en-US" sz="1487" dirty="0">
                <a:solidFill>
                  <a:srgbClr val="000000"/>
                </a:solidFill>
                <a:latin typeface="Georgia Pro"/>
              </a:rPr>
              <a:t> </a:t>
            </a:r>
            <a:r>
              <a:rPr lang="en-US" sz="1487" dirty="0" err="1">
                <a:solidFill>
                  <a:srgbClr val="000000"/>
                </a:solidFill>
                <a:latin typeface="Georgia Pro"/>
              </a:rPr>
              <a:t>mensual</a:t>
            </a:r>
            <a:r>
              <a:rPr lang="en-US" sz="1487" dirty="0">
                <a:solidFill>
                  <a:srgbClr val="000000"/>
                </a:solidFill>
                <a:latin typeface="Georgia Pro"/>
              </a:rPr>
              <a:t> total y a lo que </a:t>
            </a:r>
            <a:r>
              <a:rPr lang="en-US" sz="1487" dirty="0" err="1">
                <a:solidFill>
                  <a:srgbClr val="000000"/>
                </a:solidFill>
                <a:latin typeface="Georgia Pro"/>
              </a:rPr>
              <a:t>acabes</a:t>
            </a:r>
            <a:r>
              <a:rPr lang="en-US" sz="1487" dirty="0">
                <a:solidFill>
                  <a:srgbClr val="000000"/>
                </a:solidFill>
                <a:latin typeface="Georgia Pro"/>
              </a:rPr>
              <a:t> </a:t>
            </a:r>
            <a:r>
              <a:rPr lang="en-US" sz="1487" dirty="0" err="1">
                <a:solidFill>
                  <a:srgbClr val="000000"/>
                </a:solidFill>
                <a:latin typeface="Georgia Pro"/>
              </a:rPr>
              <a:t>pagando</a:t>
            </a:r>
            <a:r>
              <a:rPr lang="en-US" sz="1487" dirty="0">
                <a:solidFill>
                  <a:srgbClr val="000000"/>
                </a:solidFill>
                <a:latin typeface="Georgia Pro"/>
              </a:rPr>
              <a:t> </a:t>
            </a:r>
            <a:r>
              <a:rPr lang="en-US" sz="1487" dirty="0" err="1">
                <a:solidFill>
                  <a:srgbClr val="000000"/>
                </a:solidFill>
                <a:latin typeface="Georgia Pro"/>
              </a:rPr>
              <a:t>durante</a:t>
            </a:r>
            <a:r>
              <a:rPr lang="en-US" sz="1487" dirty="0">
                <a:solidFill>
                  <a:srgbClr val="000000"/>
                </a:solidFill>
                <a:latin typeface="Georgia Pro"/>
              </a:rPr>
              <a:t> </a:t>
            </a:r>
            <a:r>
              <a:rPr lang="en-US" sz="1487" dirty="0" err="1">
                <a:solidFill>
                  <a:srgbClr val="000000"/>
                </a:solidFill>
                <a:latin typeface="Georgia Pro"/>
              </a:rPr>
              <a:t>el</a:t>
            </a:r>
            <a:r>
              <a:rPr lang="en-US" sz="1487" dirty="0">
                <a:solidFill>
                  <a:srgbClr val="000000"/>
                </a:solidFill>
                <a:latin typeface="Georgia Pro"/>
              </a:rPr>
              <a:t> </a:t>
            </a:r>
            <a:r>
              <a:rPr lang="en-US" sz="1487" dirty="0" err="1">
                <a:solidFill>
                  <a:srgbClr val="000000"/>
                </a:solidFill>
                <a:latin typeface="Georgia Pro"/>
              </a:rPr>
              <a:t>plazo</a:t>
            </a:r>
            <a:r>
              <a:rPr lang="en-US" sz="1487" dirty="0">
                <a:solidFill>
                  <a:srgbClr val="000000"/>
                </a:solidFill>
                <a:latin typeface="Georgia Pro"/>
              </a:rPr>
              <a:t> del </a:t>
            </a:r>
            <a:r>
              <a:rPr lang="en-US" sz="1487" dirty="0" err="1">
                <a:solidFill>
                  <a:srgbClr val="000000"/>
                </a:solidFill>
                <a:latin typeface="Georgia Pro"/>
              </a:rPr>
              <a:t>préstamo</a:t>
            </a:r>
            <a:r>
              <a:rPr lang="en-US" sz="1487" dirty="0">
                <a:solidFill>
                  <a:srgbClr val="000000"/>
                </a:solidFill>
                <a:latin typeface="Georgia Pro"/>
              </a:rPr>
              <a:t>.  </a:t>
            </a:r>
          </a:p>
          <a:p>
            <a:pPr algn="just">
              <a:lnSpc>
                <a:spcPts val="1785"/>
              </a:lnSpc>
            </a:pPr>
            <a:endParaRPr lang="en-US" sz="1487" dirty="0">
              <a:solidFill>
                <a:srgbClr val="000000"/>
              </a:solidFill>
              <a:latin typeface="Georgia Pro"/>
            </a:endParaRPr>
          </a:p>
          <a:p>
            <a:pPr algn="just">
              <a:lnSpc>
                <a:spcPts val="1785"/>
              </a:lnSpc>
            </a:pPr>
            <a:r>
              <a:rPr lang="en-US" sz="1487" dirty="0">
                <a:solidFill>
                  <a:srgbClr val="000000"/>
                </a:solidFill>
                <a:latin typeface="Georgia Pro"/>
              </a:rPr>
              <a:t>Hay </a:t>
            </a:r>
            <a:r>
              <a:rPr lang="en-US" sz="1487" dirty="0" err="1">
                <a:solidFill>
                  <a:srgbClr val="000000"/>
                </a:solidFill>
                <a:latin typeface="Georgia Pro"/>
              </a:rPr>
              <a:t>una</a:t>
            </a:r>
            <a:r>
              <a:rPr lang="en-US" sz="1487" dirty="0">
                <a:solidFill>
                  <a:srgbClr val="000000"/>
                </a:solidFill>
                <a:latin typeface="Georgia Pro"/>
              </a:rPr>
              <a:t> gran </a:t>
            </a:r>
            <a:r>
              <a:rPr lang="en-US" sz="1487" dirty="0" err="1">
                <a:solidFill>
                  <a:srgbClr val="000000"/>
                </a:solidFill>
                <a:latin typeface="Georgia Pro"/>
              </a:rPr>
              <a:t>disparidad</a:t>
            </a:r>
            <a:r>
              <a:rPr lang="en-US" sz="1487" dirty="0">
                <a:solidFill>
                  <a:srgbClr val="000000"/>
                </a:solidFill>
                <a:latin typeface="Georgia Pro"/>
              </a:rPr>
              <a:t> </a:t>
            </a:r>
            <a:r>
              <a:rPr lang="en-US" sz="1487" dirty="0" err="1">
                <a:solidFill>
                  <a:srgbClr val="000000"/>
                </a:solidFill>
                <a:latin typeface="Georgia Pro"/>
              </a:rPr>
              <a:t>en</a:t>
            </a:r>
            <a:r>
              <a:rPr lang="en-US" sz="1487" dirty="0">
                <a:solidFill>
                  <a:srgbClr val="000000"/>
                </a:solidFill>
                <a:latin typeface="Georgia Pro"/>
              </a:rPr>
              <a:t> la forma de </a:t>
            </a:r>
            <a:r>
              <a:rPr lang="en-US" sz="1487" dirty="0" err="1">
                <a:solidFill>
                  <a:srgbClr val="000000"/>
                </a:solidFill>
                <a:latin typeface="Georgia Pro"/>
              </a:rPr>
              <a:t>aprobar</a:t>
            </a:r>
            <a:r>
              <a:rPr lang="en-US" sz="1487" dirty="0">
                <a:solidFill>
                  <a:srgbClr val="000000"/>
                </a:solidFill>
                <a:latin typeface="Georgia Pro"/>
              </a:rPr>
              <a:t> </a:t>
            </a:r>
            <a:r>
              <a:rPr lang="en-US" sz="1487" dirty="0" err="1">
                <a:solidFill>
                  <a:srgbClr val="000000"/>
                </a:solidFill>
                <a:latin typeface="Georgia Pro"/>
              </a:rPr>
              <a:t>los</a:t>
            </a:r>
            <a:r>
              <a:rPr lang="en-US" sz="1487" dirty="0">
                <a:solidFill>
                  <a:srgbClr val="000000"/>
                </a:solidFill>
                <a:latin typeface="Georgia Pro"/>
              </a:rPr>
              <a:t> </a:t>
            </a:r>
            <a:r>
              <a:rPr lang="en-US" sz="1487" dirty="0" err="1">
                <a:solidFill>
                  <a:srgbClr val="000000"/>
                </a:solidFill>
                <a:latin typeface="Georgia Pro"/>
              </a:rPr>
              <a:t>préstamos</a:t>
            </a:r>
            <a:r>
              <a:rPr lang="en-US" sz="1487" dirty="0">
                <a:solidFill>
                  <a:srgbClr val="000000"/>
                </a:solidFill>
                <a:latin typeface="Georgia Pro"/>
              </a:rPr>
              <a:t> entre </a:t>
            </a:r>
            <a:r>
              <a:rPr lang="en-US" sz="1487" dirty="0" err="1">
                <a:solidFill>
                  <a:srgbClr val="000000"/>
                </a:solidFill>
                <a:latin typeface="Georgia Pro"/>
              </a:rPr>
              <a:t>los</a:t>
            </a:r>
            <a:r>
              <a:rPr lang="en-US" sz="1487" dirty="0">
                <a:solidFill>
                  <a:srgbClr val="000000"/>
                </a:solidFill>
                <a:latin typeface="Georgia Pro"/>
              </a:rPr>
              <a:t> </a:t>
            </a:r>
            <a:r>
              <a:rPr lang="en-US" sz="1487" dirty="0" err="1">
                <a:solidFill>
                  <a:srgbClr val="000000"/>
                </a:solidFill>
                <a:latin typeface="Georgia Pro"/>
              </a:rPr>
              <a:t>distintos</a:t>
            </a:r>
            <a:r>
              <a:rPr lang="en-US" sz="1487" dirty="0">
                <a:solidFill>
                  <a:srgbClr val="000000"/>
                </a:solidFill>
                <a:latin typeface="Georgia Pro"/>
              </a:rPr>
              <a:t> </a:t>
            </a:r>
            <a:r>
              <a:rPr lang="en-US" sz="1487" dirty="0" err="1">
                <a:solidFill>
                  <a:srgbClr val="000000"/>
                </a:solidFill>
                <a:latin typeface="Georgia Pro"/>
              </a:rPr>
              <a:t>prestamistas</a:t>
            </a:r>
            <a:r>
              <a:rPr lang="en-US" sz="1487" dirty="0">
                <a:solidFill>
                  <a:srgbClr val="000000"/>
                </a:solidFill>
                <a:latin typeface="Georgia Pro"/>
              </a:rPr>
              <a:t>, </a:t>
            </a:r>
            <a:r>
              <a:rPr lang="en-US" sz="1487" dirty="0" err="1">
                <a:solidFill>
                  <a:srgbClr val="000000"/>
                </a:solidFill>
                <a:latin typeface="Georgia Pro"/>
              </a:rPr>
              <a:t>por</a:t>
            </a:r>
            <a:r>
              <a:rPr lang="en-US" sz="1487" dirty="0">
                <a:solidFill>
                  <a:srgbClr val="000000"/>
                </a:solidFill>
                <a:latin typeface="Georgia Pro"/>
              </a:rPr>
              <a:t> lo que </a:t>
            </a:r>
            <a:r>
              <a:rPr lang="en-US" sz="1487" dirty="0" err="1">
                <a:solidFill>
                  <a:srgbClr val="000000"/>
                </a:solidFill>
                <a:latin typeface="Georgia Pro"/>
              </a:rPr>
              <a:t>puede</a:t>
            </a:r>
            <a:r>
              <a:rPr lang="en-US" sz="1487" dirty="0">
                <a:solidFill>
                  <a:srgbClr val="000000"/>
                </a:solidFill>
                <a:latin typeface="Georgia Pro"/>
              </a:rPr>
              <a:t> que </a:t>
            </a:r>
            <a:r>
              <a:rPr lang="en-US" sz="1487" dirty="0" err="1">
                <a:solidFill>
                  <a:srgbClr val="000000"/>
                </a:solidFill>
                <a:latin typeface="Georgia Pro"/>
              </a:rPr>
              <a:t>tengas</a:t>
            </a:r>
            <a:r>
              <a:rPr lang="en-US" sz="1487" dirty="0">
                <a:solidFill>
                  <a:srgbClr val="000000"/>
                </a:solidFill>
                <a:latin typeface="Georgia Pro"/>
              </a:rPr>
              <a:t> que </a:t>
            </a:r>
            <a:r>
              <a:rPr lang="en-US" sz="1487" dirty="0" err="1">
                <a:solidFill>
                  <a:srgbClr val="000000"/>
                </a:solidFill>
                <a:latin typeface="Georgia Pro"/>
              </a:rPr>
              <a:t>llamar</a:t>
            </a:r>
            <a:r>
              <a:rPr lang="en-US" sz="1487" dirty="0">
                <a:solidFill>
                  <a:srgbClr val="000000"/>
                </a:solidFill>
                <a:latin typeface="Georgia Pro"/>
              </a:rPr>
              <a:t> </a:t>
            </a:r>
            <a:r>
              <a:rPr lang="en-US" sz="1487" dirty="0" err="1">
                <a:solidFill>
                  <a:srgbClr val="000000"/>
                </a:solidFill>
                <a:latin typeface="Georgia Pro"/>
              </a:rPr>
              <a:t>por</a:t>
            </a:r>
            <a:r>
              <a:rPr lang="en-US" sz="1487" dirty="0">
                <a:solidFill>
                  <a:srgbClr val="000000"/>
                </a:solidFill>
                <a:latin typeface="Georgia Pro"/>
              </a:rPr>
              <a:t> </a:t>
            </a:r>
            <a:r>
              <a:rPr lang="en-US" sz="1487" dirty="0" err="1">
                <a:solidFill>
                  <a:srgbClr val="000000"/>
                </a:solidFill>
                <a:latin typeface="Georgia Pro"/>
              </a:rPr>
              <a:t>teléfono</a:t>
            </a:r>
            <a:r>
              <a:rPr lang="en-US" sz="1487" dirty="0">
                <a:solidFill>
                  <a:srgbClr val="000000"/>
                </a:solidFill>
                <a:latin typeface="Georgia Pro"/>
              </a:rPr>
              <a:t> para </a:t>
            </a:r>
            <a:r>
              <a:rPr lang="en-US" sz="1487" dirty="0" err="1">
                <a:solidFill>
                  <a:srgbClr val="000000"/>
                </a:solidFill>
                <a:latin typeface="Georgia Pro"/>
              </a:rPr>
              <a:t>ver</a:t>
            </a:r>
            <a:r>
              <a:rPr lang="en-US" sz="1487" dirty="0">
                <a:solidFill>
                  <a:srgbClr val="000000"/>
                </a:solidFill>
                <a:latin typeface="Georgia Pro"/>
              </a:rPr>
              <a:t> </a:t>
            </a:r>
            <a:r>
              <a:rPr lang="en-US" sz="1487" dirty="0" err="1">
                <a:solidFill>
                  <a:srgbClr val="000000"/>
                </a:solidFill>
                <a:latin typeface="Georgia Pro"/>
              </a:rPr>
              <a:t>qué</a:t>
            </a:r>
            <a:r>
              <a:rPr lang="en-US" sz="1487" dirty="0">
                <a:solidFill>
                  <a:srgbClr val="000000"/>
                </a:solidFill>
                <a:latin typeface="Georgia Pro"/>
              </a:rPr>
              <a:t> </a:t>
            </a:r>
            <a:r>
              <a:rPr lang="en-US" sz="1487" dirty="0" err="1">
                <a:solidFill>
                  <a:srgbClr val="000000"/>
                </a:solidFill>
                <a:latin typeface="Georgia Pro"/>
              </a:rPr>
              <a:t>tipos</a:t>
            </a:r>
            <a:r>
              <a:rPr lang="en-US" sz="1487" dirty="0">
                <a:solidFill>
                  <a:srgbClr val="000000"/>
                </a:solidFill>
                <a:latin typeface="Georgia Pro"/>
              </a:rPr>
              <a:t> de </a:t>
            </a:r>
            <a:r>
              <a:rPr lang="en-US" sz="1487" dirty="0" err="1">
                <a:solidFill>
                  <a:srgbClr val="000000"/>
                </a:solidFill>
                <a:latin typeface="Georgia Pro"/>
              </a:rPr>
              <a:t>préstamos</a:t>
            </a:r>
            <a:r>
              <a:rPr lang="en-US" sz="1487" dirty="0">
                <a:solidFill>
                  <a:srgbClr val="000000"/>
                </a:solidFill>
                <a:latin typeface="Georgia Pro"/>
              </a:rPr>
              <a:t> </a:t>
            </a:r>
            <a:r>
              <a:rPr lang="en-US" sz="1487" dirty="0" err="1">
                <a:solidFill>
                  <a:srgbClr val="000000"/>
                </a:solidFill>
                <a:latin typeface="Georgia Pro"/>
              </a:rPr>
              <a:t>pueden</a:t>
            </a:r>
            <a:r>
              <a:rPr lang="en-US" sz="1487" dirty="0">
                <a:solidFill>
                  <a:srgbClr val="000000"/>
                </a:solidFill>
                <a:latin typeface="Georgia Pro"/>
              </a:rPr>
              <a:t> </a:t>
            </a:r>
            <a:r>
              <a:rPr lang="en-US" sz="1487" dirty="0" err="1">
                <a:solidFill>
                  <a:srgbClr val="000000"/>
                </a:solidFill>
                <a:latin typeface="Georgia Pro"/>
              </a:rPr>
              <a:t>estar</a:t>
            </a:r>
            <a:r>
              <a:rPr lang="en-US" sz="1487" dirty="0">
                <a:solidFill>
                  <a:srgbClr val="000000"/>
                </a:solidFill>
                <a:latin typeface="Georgia Pro"/>
              </a:rPr>
              <a:t> </a:t>
            </a:r>
            <a:r>
              <a:rPr lang="en-US" sz="1487" dirty="0" err="1">
                <a:solidFill>
                  <a:srgbClr val="000000"/>
                </a:solidFill>
                <a:latin typeface="Georgia Pro"/>
              </a:rPr>
              <a:t>disponibles</a:t>
            </a:r>
            <a:r>
              <a:rPr lang="en-US" sz="1487" dirty="0">
                <a:solidFill>
                  <a:srgbClr val="000000"/>
                </a:solidFill>
                <a:latin typeface="Georgia Pro"/>
              </a:rPr>
              <a:t> para </a:t>
            </a:r>
            <a:r>
              <a:rPr lang="en-US" sz="1487" dirty="0" err="1">
                <a:solidFill>
                  <a:srgbClr val="000000"/>
                </a:solidFill>
                <a:latin typeface="Georgia Pro"/>
              </a:rPr>
              <a:t>ti</a:t>
            </a:r>
            <a:r>
              <a:rPr lang="en-US" sz="1487" dirty="0">
                <a:solidFill>
                  <a:srgbClr val="000000"/>
                </a:solidFill>
                <a:latin typeface="Georgia Pro"/>
              </a:rPr>
              <a:t>.</a:t>
            </a:r>
          </a:p>
        </p:txBody>
      </p:sp>
      <p:grpSp>
        <p:nvGrpSpPr>
          <p:cNvPr id="14" name="Group 14"/>
          <p:cNvGrpSpPr/>
          <p:nvPr/>
        </p:nvGrpSpPr>
        <p:grpSpPr>
          <a:xfrm>
            <a:off x="621048" y="3876143"/>
            <a:ext cx="6705600" cy="691529"/>
            <a:chOff x="0" y="0"/>
            <a:chExt cx="2337464" cy="241056"/>
          </a:xfrm>
        </p:grpSpPr>
        <p:sp>
          <p:nvSpPr>
            <p:cNvPr id="15" name="Freeform 15"/>
            <p:cNvSpPr/>
            <p:nvPr/>
          </p:nvSpPr>
          <p:spPr>
            <a:xfrm>
              <a:off x="0" y="0"/>
              <a:ext cx="2337464" cy="241056"/>
            </a:xfrm>
            <a:custGeom>
              <a:avLst/>
              <a:gdLst/>
              <a:ahLst/>
              <a:cxnLst/>
              <a:rect l="l" t="t" r="r" b="b"/>
              <a:pathLst>
                <a:path w="2337464" h="241056">
                  <a:moveTo>
                    <a:pt x="0" y="0"/>
                  </a:moveTo>
                  <a:lnTo>
                    <a:pt x="2337464" y="0"/>
                  </a:lnTo>
                  <a:lnTo>
                    <a:pt x="2337464" y="241056"/>
                  </a:lnTo>
                  <a:lnTo>
                    <a:pt x="0" y="241056"/>
                  </a:lnTo>
                  <a:close/>
                </a:path>
              </a:pathLst>
            </a:custGeom>
            <a:solidFill>
              <a:srgbClr val="231F20"/>
            </a:solidFill>
          </p:spPr>
          <p:txBody>
            <a:bodyPr/>
            <a:lstStyle/>
            <a:p>
              <a:endParaRPr lang="en-US"/>
            </a:p>
          </p:txBody>
        </p:sp>
        <p:sp>
          <p:nvSpPr>
            <p:cNvPr id="16" name="TextBox 16"/>
            <p:cNvSpPr txBox="1"/>
            <p:nvPr/>
          </p:nvSpPr>
          <p:spPr>
            <a:xfrm>
              <a:off x="0" y="-28575"/>
              <a:ext cx="2337464" cy="269631"/>
            </a:xfrm>
            <a:prstGeom prst="rect">
              <a:avLst/>
            </a:prstGeom>
          </p:spPr>
          <p:txBody>
            <a:bodyPr lIns="50800" tIns="50800" rIns="50800" bIns="50800" rtlCol="0" anchor="ctr"/>
            <a:lstStyle/>
            <a:p>
              <a:pPr algn="ctr">
                <a:lnSpc>
                  <a:spcPts val="1526"/>
                </a:lnSpc>
              </a:pPr>
              <a:endParaRPr/>
            </a:p>
          </p:txBody>
        </p:sp>
      </p:grpSp>
      <p:sp>
        <p:nvSpPr>
          <p:cNvPr id="17" name="TextBox 17"/>
          <p:cNvSpPr txBox="1"/>
          <p:nvPr/>
        </p:nvSpPr>
        <p:spPr>
          <a:xfrm>
            <a:off x="939226" y="3952654"/>
            <a:ext cx="5893948" cy="549910"/>
          </a:xfrm>
          <a:prstGeom prst="rect">
            <a:avLst/>
          </a:prstGeom>
        </p:spPr>
        <p:txBody>
          <a:bodyPr lIns="0" tIns="0" rIns="0" bIns="0" rtlCol="0" anchor="t">
            <a:spAutoFit/>
          </a:bodyPr>
          <a:lstStyle/>
          <a:p>
            <a:pPr algn="ctr">
              <a:lnSpc>
                <a:spcPts val="2239"/>
              </a:lnSpc>
              <a:spcBef>
                <a:spcPct val="0"/>
              </a:spcBef>
            </a:pPr>
            <a:r>
              <a:rPr lang="en-US" sz="1599" spc="159" dirty="0">
                <a:solidFill>
                  <a:srgbClr val="F7F5F3"/>
                </a:solidFill>
                <a:latin typeface="Georgia Pro Bold"/>
              </a:rPr>
              <a:t>LO QUE DEBES SABER SOBRE TU PUNTUACIÓN DE CRÉDITO</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9483" y="6212222"/>
            <a:ext cx="6699517" cy="3399707"/>
            <a:chOff x="0" y="0"/>
            <a:chExt cx="8932689" cy="4532942"/>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l="3785" t="40040" r="7596"/>
            <a:stretch>
              <a:fillRect/>
            </a:stretch>
          </p:blipFill>
          <p:spPr>
            <a:xfrm>
              <a:off x="0" y="0"/>
              <a:ext cx="8932689" cy="4532942"/>
            </a:xfrm>
            <a:prstGeom prst="rect">
              <a:avLst/>
            </a:prstGeom>
          </p:spPr>
        </p:pic>
      </p:grpSp>
      <p:sp>
        <p:nvSpPr>
          <p:cNvPr id="4" name="TextBox 4"/>
          <p:cNvSpPr txBox="1"/>
          <p:nvPr/>
        </p:nvSpPr>
        <p:spPr>
          <a:xfrm>
            <a:off x="1203960" y="399620"/>
            <a:ext cx="5354888" cy="2000250"/>
          </a:xfrm>
          <a:prstGeom prst="rect">
            <a:avLst/>
          </a:prstGeom>
        </p:spPr>
        <p:txBody>
          <a:bodyPr lIns="0" tIns="0" rIns="0" bIns="0" rtlCol="0" anchor="t">
            <a:spAutoFit/>
          </a:bodyPr>
          <a:lstStyle/>
          <a:p>
            <a:pPr algn="just">
              <a:lnSpc>
                <a:spcPts val="1778"/>
              </a:lnSpc>
            </a:pPr>
            <a:r>
              <a:rPr lang="en-US" sz="1481">
                <a:solidFill>
                  <a:srgbClr val="000000"/>
                </a:solidFill>
                <a:latin typeface="Georgia Pro Bold"/>
              </a:rPr>
              <a:t>Cosas que pueden perjudicar tu puntuación de crédito</a:t>
            </a:r>
          </a:p>
          <a:p>
            <a:pPr algn="just">
              <a:lnSpc>
                <a:spcPts val="1778"/>
              </a:lnSpc>
            </a:pPr>
            <a:endParaRPr lang="en-US" sz="1481">
              <a:solidFill>
                <a:srgbClr val="000000"/>
              </a:solidFill>
              <a:latin typeface="Georgia Pro Bold"/>
            </a:endParaRPr>
          </a:p>
          <a:p>
            <a:pPr marL="319958" lvl="1" indent="-159979" algn="just">
              <a:lnSpc>
                <a:spcPts val="1778"/>
              </a:lnSpc>
              <a:buFont typeface="Arial"/>
              <a:buChar char="•"/>
            </a:pPr>
            <a:r>
              <a:rPr lang="en-US" sz="1481">
                <a:solidFill>
                  <a:srgbClr val="000000"/>
                </a:solidFill>
                <a:latin typeface="Georgia Pro"/>
              </a:rPr>
              <a:t>¿Cómo es tu historial de pagos? ¿Fuiste puntual en tus pagos? Los pagos atrasados o no efectuados afectarán negativamente a tu calificación crediticia. </a:t>
            </a:r>
          </a:p>
          <a:p>
            <a:pPr algn="just">
              <a:lnSpc>
                <a:spcPts val="1778"/>
              </a:lnSpc>
            </a:pPr>
            <a:endParaRPr lang="en-US" sz="1481">
              <a:solidFill>
                <a:srgbClr val="000000"/>
              </a:solidFill>
              <a:latin typeface="Georgia Pro"/>
            </a:endParaRPr>
          </a:p>
          <a:p>
            <a:pPr marL="319958" lvl="1" indent="-159979" algn="just">
              <a:lnSpc>
                <a:spcPts val="1778"/>
              </a:lnSpc>
              <a:buFont typeface="Arial"/>
              <a:buChar char="•"/>
            </a:pPr>
            <a:r>
              <a:rPr lang="en-US" sz="1481">
                <a:solidFill>
                  <a:srgbClr val="000000"/>
                </a:solidFill>
                <a:latin typeface="Georgia Pro"/>
              </a:rPr>
              <a:t>Si debes más del 33% de tu línea de crédito total, eso reducirá drásticamente tu puntuación crediticia. Por tanto, una gran estrategia es pagar tus tarjetas de crédito por debajo de ese umbral del 33%.</a:t>
            </a:r>
          </a:p>
        </p:txBody>
      </p:sp>
      <p:sp>
        <p:nvSpPr>
          <p:cNvPr id="5" name="TextBox 5"/>
          <p:cNvSpPr txBox="1"/>
          <p:nvPr/>
        </p:nvSpPr>
        <p:spPr>
          <a:xfrm>
            <a:off x="861230" y="3520842"/>
            <a:ext cx="6049941" cy="2215130"/>
          </a:xfrm>
          <a:prstGeom prst="rect">
            <a:avLst/>
          </a:prstGeom>
        </p:spPr>
        <p:txBody>
          <a:bodyPr lIns="0" tIns="0" rIns="0" bIns="0" rtlCol="0" anchor="t">
            <a:spAutoFit/>
          </a:bodyPr>
          <a:lstStyle/>
          <a:p>
            <a:pPr marL="531698" lvl="2" indent="-177233" algn="just">
              <a:lnSpc>
                <a:spcPts val="1778"/>
              </a:lnSpc>
            </a:pPr>
            <a:endParaRPr/>
          </a:p>
          <a:p>
            <a:pPr algn="just">
              <a:lnSpc>
                <a:spcPts val="1778"/>
              </a:lnSpc>
            </a:pPr>
            <a:r>
              <a:rPr lang="en-US" sz="1481">
                <a:solidFill>
                  <a:srgbClr val="000000"/>
                </a:solidFill>
                <a:latin typeface="Georgia Pro"/>
              </a:rPr>
              <a:t>Un profesional inmobiliario autorizado te proporcionará mucho más que el mero servicio de ayudarte a encontrar tu casa ideal. Los agentes inmobiliarios son negociadores expertos, asesores financieros experimentados y magníficos navegantes de la transacción, de principio a fin. Un agente inmobiliario profesional es tu mejor recurso a la hora de comprar tu casa, sin lugar a dudas.</a:t>
            </a:r>
          </a:p>
          <a:p>
            <a:pPr marL="531698" lvl="2" indent="-177233" algn="just">
              <a:lnSpc>
                <a:spcPts val="1778"/>
              </a:lnSpc>
            </a:pPr>
            <a:endParaRPr lang="en-US" sz="1481">
              <a:solidFill>
                <a:srgbClr val="000000"/>
              </a:solidFill>
              <a:latin typeface="Georgia Pro"/>
            </a:endParaRPr>
          </a:p>
          <a:p>
            <a:pPr algn="just">
              <a:lnSpc>
                <a:spcPts val="1778"/>
              </a:lnSpc>
            </a:pPr>
            <a:r>
              <a:rPr lang="en-US" sz="1481">
                <a:solidFill>
                  <a:srgbClr val="000000"/>
                </a:solidFill>
                <a:latin typeface="Georgia Pro"/>
              </a:rPr>
              <a:t>Si eso no es suficiente, escucha al 93% de los propietarios encuestados, que coincidieron en que SÍ, ¡debes trabajar absolutamente con un profesional inmobiliario durante este proceso!</a:t>
            </a:r>
          </a:p>
        </p:txBody>
      </p:sp>
      <p:grpSp>
        <p:nvGrpSpPr>
          <p:cNvPr id="6" name="Group 6"/>
          <p:cNvGrpSpPr/>
          <p:nvPr/>
        </p:nvGrpSpPr>
        <p:grpSpPr>
          <a:xfrm>
            <a:off x="-93720" y="9611929"/>
            <a:ext cx="7989642" cy="446471"/>
            <a:chOff x="0" y="0"/>
            <a:chExt cx="2785060" cy="155633"/>
          </a:xfrm>
        </p:grpSpPr>
        <p:sp>
          <p:nvSpPr>
            <p:cNvPr id="7" name="Freeform 7"/>
            <p:cNvSpPr/>
            <p:nvPr/>
          </p:nvSpPr>
          <p:spPr>
            <a:xfrm>
              <a:off x="0" y="0"/>
              <a:ext cx="2785060" cy="155633"/>
            </a:xfrm>
            <a:custGeom>
              <a:avLst/>
              <a:gdLst/>
              <a:ahLst/>
              <a:cxnLst/>
              <a:rect l="l" t="t" r="r" b="b"/>
              <a:pathLst>
                <a:path w="2785060" h="155633">
                  <a:moveTo>
                    <a:pt x="0" y="0"/>
                  </a:moveTo>
                  <a:lnTo>
                    <a:pt x="2785060" y="0"/>
                  </a:lnTo>
                  <a:lnTo>
                    <a:pt x="2785060" y="155633"/>
                  </a:lnTo>
                  <a:lnTo>
                    <a:pt x="0" y="155633"/>
                  </a:lnTo>
                  <a:close/>
                </a:path>
              </a:pathLst>
            </a:custGeom>
            <a:solidFill>
              <a:srgbClr val="231F20"/>
            </a:solidFill>
          </p:spPr>
          <p:txBody>
            <a:bodyPr/>
            <a:lstStyle/>
            <a:p>
              <a:endParaRPr lang="en-US"/>
            </a:p>
          </p:txBody>
        </p:sp>
        <p:sp>
          <p:nvSpPr>
            <p:cNvPr id="8" name="TextBox 8"/>
            <p:cNvSpPr txBox="1"/>
            <p:nvPr/>
          </p:nvSpPr>
          <p:spPr>
            <a:xfrm>
              <a:off x="0" y="-28575"/>
              <a:ext cx="2785060" cy="184208"/>
            </a:xfrm>
            <a:prstGeom prst="rect">
              <a:avLst/>
            </a:prstGeom>
          </p:spPr>
          <p:txBody>
            <a:bodyPr lIns="50800" tIns="50800" rIns="50800" bIns="50800" rtlCol="0" anchor="ctr"/>
            <a:lstStyle/>
            <a:p>
              <a:pPr algn="ctr">
                <a:lnSpc>
                  <a:spcPts val="1526"/>
                </a:lnSpc>
              </a:pPr>
              <a:endParaRPr/>
            </a:p>
          </p:txBody>
        </p:sp>
      </p:grpSp>
      <p:sp>
        <p:nvSpPr>
          <p:cNvPr id="9" name="TextBox 9"/>
          <p:cNvSpPr txBox="1"/>
          <p:nvPr/>
        </p:nvSpPr>
        <p:spPr>
          <a:xfrm>
            <a:off x="0" y="9726580"/>
            <a:ext cx="777240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Bold"/>
              </a:rPr>
              <a:t>Nombre aquí - Número de teléfono - Dirección web - Correo electrónico - Página 10</a:t>
            </a:r>
          </a:p>
        </p:txBody>
      </p:sp>
      <p:grpSp>
        <p:nvGrpSpPr>
          <p:cNvPr id="10" name="Group 10"/>
          <p:cNvGrpSpPr/>
          <p:nvPr/>
        </p:nvGrpSpPr>
        <p:grpSpPr>
          <a:xfrm>
            <a:off x="533400" y="2871242"/>
            <a:ext cx="6705600" cy="464807"/>
            <a:chOff x="0" y="0"/>
            <a:chExt cx="2337464" cy="162024"/>
          </a:xfrm>
        </p:grpSpPr>
        <p:sp>
          <p:nvSpPr>
            <p:cNvPr id="11" name="Freeform 11"/>
            <p:cNvSpPr/>
            <p:nvPr/>
          </p:nvSpPr>
          <p:spPr>
            <a:xfrm>
              <a:off x="0" y="0"/>
              <a:ext cx="2337464" cy="162024"/>
            </a:xfrm>
            <a:custGeom>
              <a:avLst/>
              <a:gdLst/>
              <a:ahLst/>
              <a:cxnLst/>
              <a:rect l="l" t="t" r="r" b="b"/>
              <a:pathLst>
                <a:path w="2337464" h="162024">
                  <a:moveTo>
                    <a:pt x="0" y="0"/>
                  </a:moveTo>
                  <a:lnTo>
                    <a:pt x="2337464" y="0"/>
                  </a:lnTo>
                  <a:lnTo>
                    <a:pt x="2337464" y="162024"/>
                  </a:lnTo>
                  <a:lnTo>
                    <a:pt x="0" y="162024"/>
                  </a:lnTo>
                  <a:close/>
                </a:path>
              </a:pathLst>
            </a:custGeom>
            <a:solidFill>
              <a:srgbClr val="231F20"/>
            </a:solidFill>
          </p:spPr>
          <p:txBody>
            <a:bodyPr/>
            <a:lstStyle/>
            <a:p>
              <a:endParaRPr lang="en-US"/>
            </a:p>
          </p:txBody>
        </p:sp>
        <p:sp>
          <p:nvSpPr>
            <p:cNvPr id="12" name="TextBox 12"/>
            <p:cNvSpPr txBox="1"/>
            <p:nvPr/>
          </p:nvSpPr>
          <p:spPr>
            <a:xfrm>
              <a:off x="0" y="-28575"/>
              <a:ext cx="2337464" cy="190599"/>
            </a:xfrm>
            <a:prstGeom prst="rect">
              <a:avLst/>
            </a:prstGeom>
          </p:spPr>
          <p:txBody>
            <a:bodyPr lIns="50800" tIns="50800" rIns="50800" bIns="50800" rtlCol="0" anchor="ctr"/>
            <a:lstStyle/>
            <a:p>
              <a:pPr algn="ctr">
                <a:lnSpc>
                  <a:spcPts val="1526"/>
                </a:lnSpc>
              </a:pPr>
              <a:endParaRPr/>
            </a:p>
          </p:txBody>
        </p:sp>
      </p:grpSp>
      <p:sp>
        <p:nvSpPr>
          <p:cNvPr id="13" name="TextBox 13"/>
          <p:cNvSpPr txBox="1"/>
          <p:nvPr/>
        </p:nvSpPr>
        <p:spPr>
          <a:xfrm>
            <a:off x="533400" y="2947753"/>
            <a:ext cx="6705600" cy="273685"/>
          </a:xfrm>
          <a:prstGeom prst="rect">
            <a:avLst/>
          </a:prstGeom>
        </p:spPr>
        <p:txBody>
          <a:bodyPr lIns="0" tIns="0" rIns="0" bIns="0" rtlCol="0" anchor="t">
            <a:spAutoFit/>
          </a:bodyPr>
          <a:lstStyle/>
          <a:p>
            <a:pPr algn="ctr">
              <a:lnSpc>
                <a:spcPts val="2239"/>
              </a:lnSpc>
              <a:spcBef>
                <a:spcPct val="0"/>
              </a:spcBef>
            </a:pPr>
            <a:r>
              <a:rPr lang="en-US" sz="1599" spc="159">
                <a:solidFill>
                  <a:srgbClr val="F7F5F3"/>
                </a:solidFill>
                <a:latin typeface="Georgia Pro Bold"/>
              </a:rPr>
              <a:t>CONTRATAR A UN PROFESIONAL INMOBILIARIO</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TotalTime>
  <Words>14920</Words>
  <Application>Microsoft Office PowerPoint</Application>
  <PresentationFormat>Personalizado</PresentationFormat>
  <Paragraphs>963</Paragraphs>
  <Slides>58</Slides>
  <Notes>0</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58</vt:i4>
      </vt:variant>
    </vt:vector>
  </HeadingPairs>
  <TitlesOfParts>
    <vt:vector size="78" baseType="lpstr">
      <vt:lpstr>Georgia Pro Bold Italics</vt:lpstr>
      <vt:lpstr>Proxima Nova Bold</vt:lpstr>
      <vt:lpstr>Aquawax Pro Pictograms</vt:lpstr>
      <vt:lpstr>Montserrat</vt:lpstr>
      <vt:lpstr>Arimo</vt:lpstr>
      <vt:lpstr>Mistrully</vt:lpstr>
      <vt:lpstr>Georgia Pro Bold</vt:lpstr>
      <vt:lpstr>Montserrat Bold</vt:lpstr>
      <vt:lpstr>Calibri</vt:lpstr>
      <vt:lpstr>Arial</vt:lpstr>
      <vt:lpstr>Mistral</vt:lpstr>
      <vt:lpstr>Amatic SC Bold</vt:lpstr>
      <vt:lpstr>Georgia Pro</vt:lpstr>
      <vt:lpstr>Georgia Pro Italics</vt:lpstr>
      <vt:lpstr>Verdana Pro</vt:lpstr>
      <vt:lpstr>Arimo Bold</vt:lpstr>
      <vt:lpstr>Montserrat Classic Bold</vt:lpstr>
      <vt:lpstr>Proxima Nova</vt:lpstr>
      <vt:lpstr>Helvetica Italics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NEW BUYER GUIDE (Darryl Davis Edition)</dc:title>
  <cp:keywords>, docId:E8BD17FA7FD3F6C941DB359310E3FBA4</cp:keywords>
  <cp:lastModifiedBy>Nilson Ramirez</cp:lastModifiedBy>
  <cp:revision>9</cp:revision>
  <dcterms:created xsi:type="dcterms:W3CDTF">2006-08-16T00:00:00Z</dcterms:created>
  <dcterms:modified xsi:type="dcterms:W3CDTF">2024-09-24T15:50:38Z</dcterms:modified>
  <dc:identifier>DAGImHElia0</dc:identifier>
</cp:coreProperties>
</file>