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7772400" cy="10058400"/>
  <p:notesSz cx="6858000" cy="9144000"/>
  <p:embeddedFontLst>
    <p:embeddedFont>
      <p:font typeface="Amatic SC Bold" pitchFamily="2" charset="-79"/>
      <p:regular r:id="rId60"/>
      <p:bold r:id="rId61"/>
    </p:embeddedFont>
    <p:embeddedFont>
      <p:font typeface="Aquawax Pro Pictograms" panose="02000003020000020004" pitchFamily="2" charset="0"/>
      <p:regular r:id="rId62"/>
    </p:embeddedFont>
    <p:embeddedFont>
      <p:font typeface="Arimo" panose="020B0604020202020204" pitchFamily="34" charset="0"/>
      <p:regular r:id="rId63"/>
    </p:embeddedFont>
    <p:embeddedFont>
      <p:font typeface="Arimo Bold" panose="020B0704020202020204" pitchFamily="34" charset="0"/>
      <p:regular r:id="rId64"/>
      <p:bold r:id="rId65"/>
    </p:embeddedFont>
    <p:embeddedFont>
      <p:font typeface="Georgia Pro" panose="02040502050405020303" pitchFamily="18" charset="0"/>
      <p:regular r:id="rId66"/>
    </p:embeddedFont>
    <p:embeddedFont>
      <p:font typeface="Georgia Pro Bold" panose="02040502050405020303" pitchFamily="18" charset="0"/>
      <p:regular r:id="rId67"/>
      <p:bold r:id="rId68"/>
      <p:italic r:id="rId69"/>
      <p:boldItalic r:id="rId70"/>
    </p:embeddedFont>
    <p:embeddedFont>
      <p:font typeface="Georgia Pro Bold Italics" panose="02040502050405020303" pitchFamily="18" charset="0"/>
      <p:regular r:id="rId71"/>
      <p:bold r:id="rId72"/>
      <p:italic r:id="rId73"/>
      <p:boldItalic r:id="rId74"/>
    </p:embeddedFont>
    <p:embeddedFont>
      <p:font typeface="Georgia Pro Italics" panose="02040502050405020303" pitchFamily="18" charset="0"/>
      <p:regular r:id="rId75"/>
      <p:bold r:id="rId76"/>
      <p:italic r:id="rId77"/>
      <p:boldItalic r:id="rId78"/>
    </p:embeddedFont>
    <p:embeddedFont>
      <p:font typeface="Helvetica Italics" pitchFamily="2" charset="0"/>
      <p:regular r:id="rId79"/>
    </p:embeddedFont>
    <p:embeddedFont>
      <p:font typeface="Mistrully" pitchFamily="2" charset="0"/>
      <p:regular r:id="rId80"/>
    </p:embeddedFont>
    <p:embeddedFont>
      <p:font typeface="Montserrat" pitchFamily="2" charset="77"/>
      <p:regular r:id="rId81"/>
      <p:bold r:id="rId82"/>
      <p:italic r:id="rId83"/>
      <p:boldItalic r:id="rId84"/>
    </p:embeddedFont>
    <p:embeddedFont>
      <p:font typeface="Montserrat Bold" pitchFamily="2" charset="77"/>
      <p:regular r:id="rId85"/>
    </p:embeddedFont>
    <p:embeddedFont>
      <p:font typeface="Montserrat Classic Bold" pitchFamily="2" charset="77"/>
      <p:regular r:id="rId86"/>
      <p:bold r:id="rId87"/>
    </p:embeddedFont>
    <p:embeddedFont>
      <p:font typeface="Proxima Nova" panose="02000506030000020004" pitchFamily="2" charset="0"/>
      <p:regular r:id="rId88"/>
    </p:embeddedFont>
    <p:embeddedFont>
      <p:font typeface="Proxima Nova Bold" panose="02000506030000020004" pitchFamily="2" charset="0"/>
      <p:regular r:id="rId89"/>
      <p:bold r:id="rId90"/>
    </p:embeddedFont>
    <p:embeddedFont>
      <p:font typeface="Verdana Pro" panose="020B0604030504040204" pitchFamily="34" charset="0"/>
      <p:regular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89" autoAdjust="0"/>
  </p:normalViewPr>
  <p:slideViewPr>
    <p:cSldViewPr>
      <p:cViewPr varScale="1">
        <p:scale>
          <a:sx n="82" d="100"/>
          <a:sy n="82" d="100"/>
        </p:scale>
        <p:origin x="30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31.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5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4.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4825" y="-168233"/>
            <a:ext cx="8046027" cy="8045995"/>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73337" t="-24465" r="-32815"/>
              </a:stretch>
            </a:blipFill>
          </p:spPr>
          <p:txBody>
            <a:bodyPr/>
            <a:lstStyle/>
            <a:p>
              <a:endParaRPr lang="en-US"/>
            </a:p>
          </p:txBody>
        </p:sp>
      </p:grpSp>
      <p:grpSp>
        <p:nvGrpSpPr>
          <p:cNvPr id="4" name="Group 4"/>
          <p:cNvGrpSpPr>
            <a:grpSpLocks noChangeAspect="1"/>
          </p:cNvGrpSpPr>
          <p:nvPr/>
        </p:nvGrpSpPr>
        <p:grpSpPr>
          <a:xfrm>
            <a:off x="-131910" y="-168233"/>
            <a:ext cx="8017100" cy="8017068"/>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t="-25000" b="-25000"/>
              </a:stretch>
            </a:blipFill>
          </p:spPr>
          <p:txBody>
            <a:bodyPr/>
            <a:lstStyle/>
            <a:p>
              <a:endParaRPr lang="en-US"/>
            </a:p>
          </p:txBody>
        </p:sp>
      </p:grpSp>
      <p:sp>
        <p:nvSpPr>
          <p:cNvPr id="6" name="Freeform 6"/>
          <p:cNvSpPr/>
          <p:nvPr/>
        </p:nvSpPr>
        <p:spPr>
          <a:xfrm>
            <a:off x="-130596" y="3620648"/>
            <a:ext cx="8017100" cy="6701394"/>
          </a:xfrm>
          <a:custGeom>
            <a:avLst/>
            <a:gdLst/>
            <a:ahLst/>
            <a:cxnLst/>
            <a:rect l="l" t="t" r="r" b="b"/>
            <a:pathLst>
              <a:path w="8017100" h="6701394">
                <a:moveTo>
                  <a:pt x="0" y="0"/>
                </a:moveTo>
                <a:lnTo>
                  <a:pt x="8017100" y="0"/>
                </a:lnTo>
                <a:lnTo>
                  <a:pt x="8017100" y="6701394"/>
                </a:lnTo>
                <a:lnTo>
                  <a:pt x="0" y="6701394"/>
                </a:lnTo>
                <a:lnTo>
                  <a:pt x="0" y="0"/>
                </a:lnTo>
                <a:close/>
              </a:path>
            </a:pathLst>
          </a:custGeom>
          <a:blipFill>
            <a:blip r:embed="rId4"/>
            <a:stretch>
              <a:fillRect l="-33938" r="-33938" b="-11212"/>
            </a:stretch>
          </a:blipFill>
        </p:spPr>
        <p:txBody>
          <a:bodyPr/>
          <a:lstStyle/>
          <a:p>
            <a:endParaRPr lang="en-US"/>
          </a:p>
        </p:txBody>
      </p:sp>
      <p:sp>
        <p:nvSpPr>
          <p:cNvPr id="7" name="TextBox 7"/>
          <p:cNvSpPr txBox="1"/>
          <p:nvPr/>
        </p:nvSpPr>
        <p:spPr>
          <a:xfrm>
            <a:off x="-403234" y="5295900"/>
            <a:ext cx="8591772" cy="1928390"/>
          </a:xfrm>
          <a:prstGeom prst="rect">
            <a:avLst/>
          </a:prstGeom>
        </p:spPr>
        <p:txBody>
          <a:bodyPr lIns="0" tIns="0" rIns="0" bIns="0" rtlCol="0" anchor="t">
            <a:spAutoFit/>
          </a:bodyPr>
          <a:lstStyle/>
          <a:p>
            <a:pPr algn="ctr">
              <a:lnSpc>
                <a:spcPts val="14420"/>
              </a:lnSpc>
              <a:spcBef>
                <a:spcPct val="0"/>
              </a:spcBef>
            </a:pPr>
            <a:r>
              <a:rPr lang="en-US" sz="14420" spc="2595">
                <a:solidFill>
                  <a:srgbClr val="A8D0F6">
                    <a:alpha val="40000"/>
                  </a:srgbClr>
                </a:solidFill>
                <a:latin typeface="Georgia Pro"/>
              </a:rPr>
              <a:t>HOME</a:t>
            </a:r>
          </a:p>
        </p:txBody>
      </p:sp>
      <p:sp>
        <p:nvSpPr>
          <p:cNvPr id="8" name="TextBox 8"/>
          <p:cNvSpPr txBox="1"/>
          <p:nvPr/>
        </p:nvSpPr>
        <p:spPr>
          <a:xfrm>
            <a:off x="944426" y="7098904"/>
            <a:ext cx="5883548" cy="539750"/>
          </a:xfrm>
          <a:prstGeom prst="rect">
            <a:avLst/>
          </a:prstGeom>
        </p:spPr>
        <p:txBody>
          <a:bodyPr lIns="0" tIns="0" rIns="0" bIns="0" rtlCol="0" anchor="t">
            <a:spAutoFit/>
          </a:bodyPr>
          <a:lstStyle/>
          <a:p>
            <a:pPr algn="ctr">
              <a:lnSpc>
                <a:spcPts val="3999"/>
              </a:lnSpc>
              <a:spcBef>
                <a:spcPct val="0"/>
              </a:spcBef>
            </a:pPr>
            <a:r>
              <a:rPr lang="en-US" sz="3999" spc="1199">
                <a:solidFill>
                  <a:srgbClr val="FFFFFF"/>
                </a:solidFill>
                <a:latin typeface="Georgia Pro"/>
              </a:rPr>
              <a:t>BUYER’S GUIDE</a:t>
            </a:r>
          </a:p>
        </p:txBody>
      </p:sp>
      <p:sp>
        <p:nvSpPr>
          <p:cNvPr id="9" name="TextBox 9"/>
          <p:cNvSpPr txBox="1"/>
          <p:nvPr/>
        </p:nvSpPr>
        <p:spPr>
          <a:xfrm>
            <a:off x="914276" y="7667201"/>
            <a:ext cx="5943847" cy="272724"/>
          </a:xfrm>
          <a:prstGeom prst="rect">
            <a:avLst/>
          </a:prstGeom>
        </p:spPr>
        <p:txBody>
          <a:bodyPr lIns="0" tIns="0" rIns="0" bIns="0" rtlCol="0" anchor="t">
            <a:spAutoFit/>
          </a:bodyPr>
          <a:lstStyle/>
          <a:p>
            <a:pPr algn="ctr">
              <a:lnSpc>
                <a:spcPts val="2292"/>
              </a:lnSpc>
              <a:spcBef>
                <a:spcPct val="0"/>
              </a:spcBef>
            </a:pPr>
            <a:r>
              <a:rPr lang="en-US" sz="1637" spc="327">
                <a:solidFill>
                  <a:srgbClr val="FFFFFF"/>
                </a:solidFill>
                <a:latin typeface="Verdana Pro"/>
              </a:rPr>
              <a:t>FOR NAVIGATING THE CURRENT MARKET</a:t>
            </a:r>
          </a:p>
        </p:txBody>
      </p:sp>
      <p:sp>
        <p:nvSpPr>
          <p:cNvPr id="10" name="TextBox 10"/>
          <p:cNvSpPr txBox="1"/>
          <p:nvPr/>
        </p:nvSpPr>
        <p:spPr>
          <a:xfrm>
            <a:off x="424923" y="9215099"/>
            <a:ext cx="3643123" cy="273685"/>
          </a:xfrm>
          <a:prstGeom prst="rect">
            <a:avLst/>
          </a:prstGeom>
        </p:spPr>
        <p:txBody>
          <a:bodyPr lIns="0" tIns="0" rIns="0" bIns="0" rtlCol="0" anchor="t">
            <a:spAutoFit/>
          </a:bodyPr>
          <a:lstStyle/>
          <a:p>
            <a:pPr algn="ctr">
              <a:lnSpc>
                <a:spcPts val="2239"/>
              </a:lnSpc>
              <a:spcBef>
                <a:spcPct val="0"/>
              </a:spcBef>
            </a:pPr>
            <a:r>
              <a:rPr lang="en-US" sz="1599" spc="319">
                <a:solidFill>
                  <a:srgbClr val="FFFFFF"/>
                </a:solidFill>
                <a:latin typeface="Georgia Pro"/>
              </a:rPr>
              <a:t>Your title here</a:t>
            </a:r>
          </a:p>
        </p:txBody>
      </p:sp>
      <p:sp>
        <p:nvSpPr>
          <p:cNvPr id="11" name="TextBox 11"/>
          <p:cNvSpPr txBox="1"/>
          <p:nvPr/>
        </p:nvSpPr>
        <p:spPr>
          <a:xfrm>
            <a:off x="411403" y="8463312"/>
            <a:ext cx="3670164" cy="679673"/>
          </a:xfrm>
          <a:prstGeom prst="rect">
            <a:avLst/>
          </a:prstGeom>
        </p:spPr>
        <p:txBody>
          <a:bodyPr lIns="0" tIns="0" rIns="0" bIns="0" rtlCol="0" anchor="t">
            <a:spAutoFit/>
          </a:bodyPr>
          <a:lstStyle/>
          <a:p>
            <a:pPr algn="ctr">
              <a:lnSpc>
                <a:spcPts val="5287"/>
              </a:lnSpc>
            </a:pPr>
            <a:r>
              <a:rPr lang="en-US" sz="3777" dirty="0">
                <a:solidFill>
                  <a:srgbClr val="FFFFFF"/>
                </a:solidFill>
                <a:latin typeface="Mistrully"/>
              </a:rPr>
              <a:t>Your Name Here</a:t>
            </a:r>
          </a:p>
        </p:txBody>
      </p:sp>
      <p:sp>
        <p:nvSpPr>
          <p:cNvPr id="12" name="Freeform 12"/>
          <p:cNvSpPr/>
          <p:nvPr/>
        </p:nvSpPr>
        <p:spPr>
          <a:xfrm>
            <a:off x="5209394" y="8095060"/>
            <a:ext cx="1648729" cy="1735505"/>
          </a:xfrm>
          <a:custGeom>
            <a:avLst/>
            <a:gdLst/>
            <a:ahLst/>
            <a:cxnLst/>
            <a:rect l="l" t="t" r="r" b="b"/>
            <a:pathLst>
              <a:path w="1648729" h="1735505">
                <a:moveTo>
                  <a:pt x="0" y="0"/>
                </a:moveTo>
                <a:lnTo>
                  <a:pt x="1648730" y="0"/>
                </a:lnTo>
                <a:lnTo>
                  <a:pt x="1648730" y="1735505"/>
                </a:lnTo>
                <a:lnTo>
                  <a:pt x="0" y="173550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10058400"/>
            <a:chOff x="0" y="0"/>
            <a:chExt cx="8940800" cy="13411200"/>
          </a:xfrm>
        </p:grpSpPr>
        <p:pic>
          <p:nvPicPr>
            <p:cNvPr id="3" name="Picture 3"/>
            <p:cNvPicPr>
              <a:picLocks noChangeAspect="1"/>
            </p:cNvPicPr>
            <p:nvPr/>
          </p:nvPicPr>
          <p:blipFill>
            <a:blip r:embed="rId2"/>
            <a:srcRect l="27854" r="27854"/>
            <a:stretch>
              <a:fillRect/>
            </a:stretch>
          </p:blipFill>
          <p:spPr>
            <a:xfrm>
              <a:off x="0" y="0"/>
              <a:ext cx="8940800" cy="13411200"/>
            </a:xfrm>
            <a:prstGeom prst="rect">
              <a:avLst/>
            </a:prstGeom>
          </p:spPr>
        </p:pic>
      </p:grpSp>
      <p:grpSp>
        <p:nvGrpSpPr>
          <p:cNvPr id="4" name="Group 4"/>
          <p:cNvGrpSpPr/>
          <p:nvPr/>
        </p:nvGrpSpPr>
        <p:grpSpPr>
          <a:xfrm>
            <a:off x="1203960" y="1278386"/>
            <a:ext cx="5364480" cy="6801506"/>
            <a:chOff x="0" y="0"/>
            <a:chExt cx="2433872" cy="3085852"/>
          </a:xfrm>
        </p:grpSpPr>
        <p:sp>
          <p:nvSpPr>
            <p:cNvPr id="5" name="Freeform 5"/>
            <p:cNvSpPr/>
            <p:nvPr/>
          </p:nvSpPr>
          <p:spPr>
            <a:xfrm>
              <a:off x="0" y="0"/>
              <a:ext cx="2433872" cy="3085852"/>
            </a:xfrm>
            <a:custGeom>
              <a:avLst/>
              <a:gdLst/>
              <a:ahLst/>
              <a:cxnLst/>
              <a:rect l="l" t="t" r="r" b="b"/>
              <a:pathLst>
                <a:path w="2433872" h="3085852">
                  <a:moveTo>
                    <a:pt x="0" y="0"/>
                  </a:moveTo>
                  <a:lnTo>
                    <a:pt x="2433872" y="0"/>
                  </a:lnTo>
                  <a:lnTo>
                    <a:pt x="2433872" y="3085852"/>
                  </a:lnTo>
                  <a:lnTo>
                    <a:pt x="0" y="3085852"/>
                  </a:lnTo>
                  <a:close/>
                </a:path>
              </a:pathLst>
            </a:custGeom>
            <a:solidFill>
              <a:srgbClr val="FFFFFF"/>
            </a:solidFill>
          </p:spPr>
          <p:txBody>
            <a:bodyPr/>
            <a:lstStyle/>
            <a:p>
              <a:endParaRPr lang="en-US"/>
            </a:p>
          </p:txBody>
        </p:sp>
      </p:grpSp>
      <p:sp>
        <p:nvSpPr>
          <p:cNvPr id="6" name="TextBox 6"/>
          <p:cNvSpPr txBox="1"/>
          <p:nvPr/>
        </p:nvSpPr>
        <p:spPr>
          <a:xfrm>
            <a:off x="1777966" y="2364564"/>
            <a:ext cx="4216468" cy="4619625"/>
          </a:xfrm>
          <a:prstGeom prst="rect">
            <a:avLst/>
          </a:prstGeom>
        </p:spPr>
        <p:txBody>
          <a:bodyPr lIns="0" tIns="0" rIns="0" bIns="0" rtlCol="0" anchor="t">
            <a:spAutoFit/>
          </a:bodyPr>
          <a:lstStyle/>
          <a:p>
            <a:pPr algn="just">
              <a:lnSpc>
                <a:spcPts val="1656"/>
              </a:lnSpc>
            </a:pPr>
            <a:endParaRPr/>
          </a:p>
          <a:p>
            <a:pPr algn="just">
              <a:lnSpc>
                <a:spcPts val="1656"/>
              </a:lnSpc>
            </a:pPr>
            <a:r>
              <a:rPr lang="en-US" sz="1380">
                <a:solidFill>
                  <a:srgbClr val="000000"/>
                </a:solidFill>
                <a:latin typeface="Georgia Pro"/>
              </a:rPr>
              <a:t>A buyer’s agent is a licensed, professional real estate agent who represents home buyers throughout the purchasing process. Unlike a listing agent, who represents the seller and prioritizes the seller's interests, a buyer’s agent is legally obligated to advocate for the buyer’s best interests.</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a:rPr>
              <a:t>Signing a Buyer’s Agency Agreement comes with the benefit of having a dedicated professional to help you find and secure your ideal home. With an experienced agent, the process of identifying suitable properties, negotiating contracts, and closing the transaction becomes much smoother. This means you won't have to spend countless hours searching for homes or navigating complex listings on your own. Your agent will ensure that the homes you visit meet your criteria and fit within your budget.</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a:rPr>
              <a:t>I would be happy to explain the process of the Buyer Agency Agreement in more detail and answer any questions you may have!</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11</a:t>
            </a:r>
          </a:p>
        </p:txBody>
      </p:sp>
      <p:grpSp>
        <p:nvGrpSpPr>
          <p:cNvPr id="11" name="Group 11"/>
          <p:cNvGrpSpPr/>
          <p:nvPr/>
        </p:nvGrpSpPr>
        <p:grpSpPr>
          <a:xfrm>
            <a:off x="1612878" y="1585852"/>
            <a:ext cx="4546643" cy="464807"/>
            <a:chOff x="0" y="0"/>
            <a:chExt cx="1584887" cy="162024"/>
          </a:xfrm>
        </p:grpSpPr>
        <p:sp>
          <p:nvSpPr>
            <p:cNvPr id="12" name="Freeform 12"/>
            <p:cNvSpPr/>
            <p:nvPr/>
          </p:nvSpPr>
          <p:spPr>
            <a:xfrm>
              <a:off x="0" y="0"/>
              <a:ext cx="1584887" cy="162024"/>
            </a:xfrm>
            <a:custGeom>
              <a:avLst/>
              <a:gdLst/>
              <a:ahLst/>
              <a:cxnLst/>
              <a:rect l="l" t="t" r="r" b="b"/>
              <a:pathLst>
                <a:path w="1584887" h="162024">
                  <a:moveTo>
                    <a:pt x="0" y="0"/>
                  </a:moveTo>
                  <a:lnTo>
                    <a:pt x="1584887" y="0"/>
                  </a:lnTo>
                  <a:lnTo>
                    <a:pt x="1584887" y="162024"/>
                  </a:lnTo>
                  <a:lnTo>
                    <a:pt x="0" y="162024"/>
                  </a:lnTo>
                  <a:close/>
                </a:path>
              </a:pathLst>
            </a:custGeom>
            <a:solidFill>
              <a:srgbClr val="231F20"/>
            </a:solidFill>
          </p:spPr>
          <p:txBody>
            <a:bodyPr/>
            <a:lstStyle/>
            <a:p>
              <a:endParaRPr lang="en-US"/>
            </a:p>
          </p:txBody>
        </p:sp>
        <p:sp>
          <p:nvSpPr>
            <p:cNvPr id="13" name="TextBox 13"/>
            <p:cNvSpPr txBox="1"/>
            <p:nvPr/>
          </p:nvSpPr>
          <p:spPr>
            <a:xfrm>
              <a:off x="0" y="-28575"/>
              <a:ext cx="1584887" cy="190599"/>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1612878" y="1662363"/>
            <a:ext cx="4546643"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DO I NEED A BUYER’S AGENT?</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4039" y="3917248"/>
            <a:ext cx="6344321" cy="5350996"/>
          </a:xfrm>
          <a:prstGeom prst="rect">
            <a:avLst/>
          </a:prstGeom>
        </p:spPr>
        <p:txBody>
          <a:bodyPr lIns="0" tIns="0" rIns="0" bIns="0" rtlCol="0" anchor="t">
            <a:spAutoFit/>
          </a:bodyPr>
          <a:lstStyle/>
          <a:p>
            <a:pPr algn="just">
              <a:lnSpc>
                <a:spcPts val="1656"/>
              </a:lnSpc>
            </a:pPr>
            <a:r>
              <a:rPr lang="en-US" sz="1380">
                <a:solidFill>
                  <a:srgbClr val="000000"/>
                </a:solidFill>
                <a:latin typeface="Georgia Pro Bold"/>
              </a:rPr>
              <a:t>They Protect Your Best Interests</a:t>
            </a:r>
            <a:r>
              <a:rPr lang="en-US" sz="1380">
                <a:solidFill>
                  <a:srgbClr val="000000"/>
                </a:solidFill>
                <a:latin typeface="Georgia Pro"/>
              </a:rPr>
              <a:t> </a:t>
            </a:r>
          </a:p>
          <a:p>
            <a:pPr algn="just">
              <a:lnSpc>
                <a:spcPts val="1656"/>
              </a:lnSpc>
            </a:pPr>
            <a:r>
              <a:rPr lang="en-US" sz="1380">
                <a:solidFill>
                  <a:srgbClr val="000000"/>
                </a:solidFill>
                <a:latin typeface="Georgia Pro"/>
              </a:rPr>
              <a:t>Just as you’d turn to a trusted surgeon for a medical procedure or an attorney to help with a legal woe or contract, hiring a professional real estate agent helps to ensure that all yours, and your family’s interests are well served. From navigating complicated processes to negotiating on your behalf, it’s important to have an advocate on your side.</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Bold"/>
              </a:rPr>
              <a:t>They’ve Done the Homework</a:t>
            </a:r>
          </a:p>
          <a:p>
            <a:pPr algn="just">
              <a:lnSpc>
                <a:spcPts val="1656"/>
              </a:lnSpc>
            </a:pPr>
            <a:r>
              <a:rPr lang="en-US" sz="1380">
                <a:solidFill>
                  <a:srgbClr val="000000"/>
                </a:solidFill>
                <a:latin typeface="Georgia Pro"/>
              </a:rPr>
              <a:t>In the United States, it takes between 60-180 hours of coursework before someone can even sit for the real estate exam. During that time, we learn principles, which include property valuation, escrow procedures, financing, and taxes. We learn state and federal law, which includes writing binding contracts and leases, titles, liens and encumbrances, and unlawful discrimination. We then learn safe and fair practices for working with sellers and buyers that include communication skills, marketing, pricing, and a wide spectrum of necessary technology and tools needed to list and sell real estate in today’s world. </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Bold"/>
              </a:rPr>
              <a:t>Standards Matter</a:t>
            </a:r>
          </a:p>
          <a:p>
            <a:pPr algn="just">
              <a:lnSpc>
                <a:spcPts val="1656"/>
              </a:lnSpc>
            </a:pPr>
            <a:r>
              <a:rPr lang="en-US" sz="1380">
                <a:solidFill>
                  <a:srgbClr val="000000"/>
                </a:solidFill>
                <a:latin typeface="Georgia Pro"/>
              </a:rPr>
              <a:t>There is a difference between just being a licensed agent and being a POWER AGENT®.  A POWER AGENT® is a real estate agent who is an active member of the POWER  Program®, which was founded in 1993 and is home to the top 1% of the best real estate professionals in the United States, who have chosen to build their businesses on qualities like integrity and service. To participate in this organization, agents must not only have a valid license but also impeccable conduct records and adhere to an extensive Code of Ethics and Standards of Practice.</a:t>
            </a:r>
          </a:p>
        </p:txBody>
      </p:sp>
      <p:grpSp>
        <p:nvGrpSpPr>
          <p:cNvPr id="3" name="Group 3"/>
          <p:cNvGrpSpPr/>
          <p:nvPr/>
        </p:nvGrpSpPr>
        <p:grpSpPr>
          <a:xfrm>
            <a:off x="533400" y="0"/>
            <a:ext cx="6705600" cy="3614756"/>
            <a:chOff x="0" y="0"/>
            <a:chExt cx="8940800" cy="4819675"/>
          </a:xfrm>
        </p:grpSpPr>
        <p:pic>
          <p:nvPicPr>
            <p:cNvPr id="4" name="Picture 4"/>
            <p:cNvPicPr>
              <a:picLocks noChangeAspect="1"/>
            </p:cNvPicPr>
            <p:nvPr/>
          </p:nvPicPr>
          <p:blipFill>
            <a:blip r:embed="rId2"/>
            <a:srcRect t="24640" b="34828"/>
            <a:stretch>
              <a:fillRect/>
            </a:stretch>
          </p:blipFill>
          <p:spPr>
            <a:xfrm>
              <a:off x="0" y="0"/>
              <a:ext cx="8940800" cy="4819675"/>
            </a:xfrm>
            <a:prstGeom prst="rect">
              <a:avLst/>
            </a:prstGeom>
          </p:spPr>
        </p:pic>
      </p:gr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12</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4616" y="781737"/>
            <a:ext cx="6123167" cy="2474819"/>
          </a:xfrm>
          <a:prstGeom prst="rect">
            <a:avLst/>
          </a:prstGeom>
        </p:spPr>
        <p:txBody>
          <a:bodyPr lIns="0" tIns="0" rIns="0" bIns="0" rtlCol="0" anchor="t">
            <a:spAutoFit/>
          </a:bodyPr>
          <a:lstStyle/>
          <a:p>
            <a:pPr algn="just">
              <a:lnSpc>
                <a:spcPts val="1656"/>
              </a:lnSpc>
            </a:pPr>
            <a:r>
              <a:rPr lang="en-US" sz="1380">
                <a:solidFill>
                  <a:srgbClr val="000000"/>
                </a:solidFill>
                <a:latin typeface="Georgia Pro"/>
              </a:rPr>
              <a:t>For buyers like you, that means hiring a POWER AGENT® allows you more peace of mind, knowing that your representative has been thoroughly vetted, values integrity and transparency, and has sworn an oath to uphold those professional ethics and standards.</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Bold"/>
              </a:rPr>
              <a:t>"Legal Ease"</a:t>
            </a:r>
          </a:p>
          <a:p>
            <a:pPr algn="just">
              <a:lnSpc>
                <a:spcPts val="1656"/>
              </a:lnSpc>
            </a:pPr>
            <a:r>
              <a:rPr lang="en-US" sz="1380">
                <a:solidFill>
                  <a:srgbClr val="000000"/>
                </a:solidFill>
                <a:latin typeface="Georgia Pro"/>
              </a:rPr>
              <a:t>As you might imagine, managing contracts, addendums, contingencies, and caveats in a world that has become more litigious than ever is not for the faint of heart. Just as a CPA might help you successfully wade through ever-changing tax codes to confidently file a tax return, a real estate professional helps home sellers expertly and legally navigate prices, terms, conditions, and contracts with a lot more peace of mind.</a:t>
            </a:r>
          </a:p>
        </p:txBody>
      </p:sp>
      <p:grpSp>
        <p:nvGrpSpPr>
          <p:cNvPr id="3" name="Group 3"/>
          <p:cNvGrpSpPr/>
          <p:nvPr/>
        </p:nvGrpSpPr>
        <p:grpSpPr>
          <a:xfrm>
            <a:off x="-93720" y="7163819"/>
            <a:ext cx="8081491" cy="2441775"/>
            <a:chOff x="0" y="0"/>
            <a:chExt cx="5875357" cy="1775204"/>
          </a:xfrm>
        </p:grpSpPr>
        <p:sp>
          <p:nvSpPr>
            <p:cNvPr id="4" name="Freeform 4"/>
            <p:cNvSpPr/>
            <p:nvPr/>
          </p:nvSpPr>
          <p:spPr>
            <a:xfrm>
              <a:off x="0" y="0"/>
              <a:ext cx="5875357" cy="1775204"/>
            </a:xfrm>
            <a:custGeom>
              <a:avLst/>
              <a:gdLst/>
              <a:ahLst/>
              <a:cxnLst/>
              <a:rect l="l" t="t" r="r" b="b"/>
              <a:pathLst>
                <a:path w="5875357" h="1775204">
                  <a:moveTo>
                    <a:pt x="0" y="0"/>
                  </a:moveTo>
                  <a:lnTo>
                    <a:pt x="5875357" y="0"/>
                  </a:lnTo>
                  <a:lnTo>
                    <a:pt x="5875357" y="1775204"/>
                  </a:lnTo>
                  <a:lnTo>
                    <a:pt x="0" y="1775204"/>
                  </a:lnTo>
                  <a:close/>
                </a:path>
              </a:pathLst>
            </a:custGeom>
            <a:solidFill>
              <a:srgbClr val="A8D0F6"/>
            </a:solidFill>
          </p:spPr>
          <p:txBody>
            <a:bodyPr/>
            <a:lstStyle/>
            <a:p>
              <a:endParaRPr lang="en-US"/>
            </a:p>
          </p:txBody>
        </p:sp>
      </p:grpSp>
      <p:sp>
        <p:nvSpPr>
          <p:cNvPr id="5" name="Freeform 5"/>
          <p:cNvSpPr/>
          <p:nvPr/>
        </p:nvSpPr>
        <p:spPr>
          <a:xfrm>
            <a:off x="895230" y="3932417"/>
            <a:ext cx="5981939" cy="5472242"/>
          </a:xfrm>
          <a:custGeom>
            <a:avLst/>
            <a:gdLst/>
            <a:ahLst/>
            <a:cxnLst/>
            <a:rect l="l" t="t" r="r" b="b"/>
            <a:pathLst>
              <a:path w="5981939" h="5472242">
                <a:moveTo>
                  <a:pt x="0" y="0"/>
                </a:moveTo>
                <a:lnTo>
                  <a:pt x="5981940" y="0"/>
                </a:lnTo>
                <a:lnTo>
                  <a:pt x="5981940" y="5472243"/>
                </a:lnTo>
                <a:lnTo>
                  <a:pt x="0" y="5472243"/>
                </a:lnTo>
                <a:lnTo>
                  <a:pt x="0" y="0"/>
                </a:lnTo>
                <a:close/>
              </a:path>
            </a:pathLst>
          </a:custGeom>
          <a:blipFill>
            <a:blip r:embed="rId2"/>
            <a:stretch>
              <a:fillRect l="-23120" r="-23120" b="-6707"/>
            </a:stretch>
          </a:blipFill>
        </p:spPr>
        <p:txBody>
          <a:bodyPr/>
          <a:lstStyle/>
          <a:p>
            <a:endParaRPr lang="en-US"/>
          </a:p>
        </p:txBody>
      </p:sp>
      <p:grpSp>
        <p:nvGrpSpPr>
          <p:cNvPr id="6" name="Group 6"/>
          <p:cNvGrpSpPr/>
          <p:nvPr/>
        </p:nvGrpSpPr>
        <p:grpSpPr>
          <a:xfrm>
            <a:off x="-93720" y="9611929"/>
            <a:ext cx="7989642" cy="446471"/>
            <a:chOff x="0" y="0"/>
            <a:chExt cx="2785060" cy="155633"/>
          </a:xfrm>
        </p:grpSpPr>
        <p:sp>
          <p:nvSpPr>
            <p:cNvPr id="7" name="Freeform 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8" name="TextBox 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9" name="TextBox 9"/>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13</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772400" cy="2588751"/>
            <a:chOff x="0" y="0"/>
            <a:chExt cx="5650643" cy="1882058"/>
          </a:xfrm>
        </p:grpSpPr>
        <p:sp>
          <p:nvSpPr>
            <p:cNvPr id="3" name="Freeform 3"/>
            <p:cNvSpPr/>
            <p:nvPr/>
          </p:nvSpPr>
          <p:spPr>
            <a:xfrm>
              <a:off x="0" y="0"/>
              <a:ext cx="5650643" cy="1882058"/>
            </a:xfrm>
            <a:custGeom>
              <a:avLst/>
              <a:gdLst/>
              <a:ahLst/>
              <a:cxnLst/>
              <a:rect l="l" t="t" r="r" b="b"/>
              <a:pathLst>
                <a:path w="5650643" h="1882058">
                  <a:moveTo>
                    <a:pt x="0" y="0"/>
                  </a:moveTo>
                  <a:lnTo>
                    <a:pt x="5650643" y="0"/>
                  </a:lnTo>
                  <a:lnTo>
                    <a:pt x="5650643" y="1882058"/>
                  </a:lnTo>
                  <a:lnTo>
                    <a:pt x="0" y="1882058"/>
                  </a:lnTo>
                  <a:close/>
                </a:path>
              </a:pathLst>
            </a:custGeom>
            <a:solidFill>
              <a:srgbClr val="292929"/>
            </a:solidFill>
          </p:spPr>
          <p:txBody>
            <a:bodyPr/>
            <a:lstStyle/>
            <a:p>
              <a:endParaRPr lang="en-US"/>
            </a:p>
          </p:txBody>
        </p:sp>
      </p:grpSp>
      <p:grpSp>
        <p:nvGrpSpPr>
          <p:cNvPr id="4" name="Group 4"/>
          <p:cNvGrpSpPr/>
          <p:nvPr/>
        </p:nvGrpSpPr>
        <p:grpSpPr>
          <a:xfrm>
            <a:off x="655283" y="280325"/>
            <a:ext cx="6461834" cy="5412935"/>
            <a:chOff x="0" y="0"/>
            <a:chExt cx="8615779" cy="7217246"/>
          </a:xfrm>
        </p:grpSpPr>
        <p:pic>
          <p:nvPicPr>
            <p:cNvPr id="5" name="Picture 5"/>
            <p:cNvPicPr>
              <a:picLocks noChangeAspect="1"/>
            </p:cNvPicPr>
            <p:nvPr/>
          </p:nvPicPr>
          <p:blipFill>
            <a:blip r:embed="rId2"/>
            <a:srcRect l="16857" r="17322" b="17295"/>
            <a:stretch>
              <a:fillRect/>
            </a:stretch>
          </p:blipFill>
          <p:spPr>
            <a:xfrm>
              <a:off x="0" y="0"/>
              <a:ext cx="8615779" cy="7217246"/>
            </a:xfrm>
            <a:prstGeom prst="rect">
              <a:avLst/>
            </a:prstGeom>
          </p:spPr>
        </p:pic>
      </p:grpSp>
      <p:sp>
        <p:nvSpPr>
          <p:cNvPr id="6" name="TextBox 6"/>
          <p:cNvSpPr txBox="1"/>
          <p:nvPr/>
        </p:nvSpPr>
        <p:spPr>
          <a:xfrm>
            <a:off x="754675" y="6313471"/>
            <a:ext cx="6263051" cy="2269378"/>
          </a:xfrm>
          <a:prstGeom prst="rect">
            <a:avLst/>
          </a:prstGeom>
        </p:spPr>
        <p:txBody>
          <a:bodyPr lIns="0" tIns="0" rIns="0" bIns="0" rtlCol="0" anchor="t">
            <a:spAutoFit/>
          </a:bodyPr>
          <a:lstStyle/>
          <a:p>
            <a:pPr algn="just">
              <a:lnSpc>
                <a:spcPts val="1656"/>
              </a:lnSpc>
            </a:pPr>
            <a:r>
              <a:rPr lang="en-US" sz="1380">
                <a:solidFill>
                  <a:srgbClr val="000000"/>
                </a:solidFill>
                <a:latin typeface="Georgia Pro"/>
              </a:rPr>
              <a:t>Enlisting the services of a professional buyer’s agent is similar to using an accountant to help you with your taxes, a doctor to help you with your health care, or a mechanic to help you with your car.  If you had the time to devote to learning everything about accounting, medicine, and automotive mechanics, you could perform these services yourself. But who has the time? This is why you allow other professionals to help you in their specific areas of expertise.</a:t>
            </a:r>
          </a:p>
          <a:p>
            <a:pPr algn="just">
              <a:lnSpc>
                <a:spcPts val="1656"/>
              </a:lnSpc>
            </a:pPr>
            <a:endParaRPr lang="en-US" sz="1380">
              <a:solidFill>
                <a:srgbClr val="000000"/>
              </a:solidFill>
              <a:latin typeface="Georgia Pro"/>
            </a:endParaRPr>
          </a:p>
          <a:p>
            <a:pPr algn="just">
              <a:lnSpc>
                <a:spcPts val="1656"/>
              </a:lnSpc>
            </a:pPr>
            <a:r>
              <a:rPr lang="en-US" sz="1380">
                <a:solidFill>
                  <a:srgbClr val="000000"/>
                </a:solidFill>
                <a:latin typeface="Georgia Pro"/>
              </a:rPr>
              <a:t>I will take care of the hassles of everyday real estate transactions for you. I let you concentrate on your full-time job while I do my job. I will guide you through the home-buying process and exclusively represent your interests as I help you find a home, present your contract offer, negotiate, and close on your home!</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14</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533400" y="0"/>
            <a:ext cx="6705600" cy="10058400"/>
            <a:chOff x="0" y="0"/>
            <a:chExt cx="8940800" cy="13411200"/>
          </a:xfrm>
        </p:grpSpPr>
        <p:pic>
          <p:nvPicPr>
            <p:cNvPr id="3" name="Picture 3"/>
            <p:cNvPicPr>
              <a:picLocks noChangeAspect="1"/>
            </p:cNvPicPr>
            <p:nvPr/>
          </p:nvPicPr>
          <p:blipFill>
            <a:blip r:embed="rId2"/>
            <a:srcRect l="27791" r="27791"/>
            <a:stretch>
              <a:fillRect/>
            </a:stretch>
          </p:blipFill>
          <p:spPr>
            <a:xfrm>
              <a:off x="0" y="0"/>
              <a:ext cx="8940800" cy="13411200"/>
            </a:xfrm>
            <a:prstGeom prst="rect">
              <a:avLst/>
            </a:prstGeom>
          </p:spPr>
        </p:pic>
      </p:grpSp>
      <p:grpSp>
        <p:nvGrpSpPr>
          <p:cNvPr id="4" name="Group 4"/>
          <p:cNvGrpSpPr/>
          <p:nvPr/>
        </p:nvGrpSpPr>
        <p:grpSpPr>
          <a:xfrm>
            <a:off x="1119075" y="987478"/>
            <a:ext cx="5564052" cy="8624452"/>
            <a:chOff x="0" y="0"/>
            <a:chExt cx="3309775" cy="5130253"/>
          </a:xfrm>
        </p:grpSpPr>
        <p:sp>
          <p:nvSpPr>
            <p:cNvPr id="5" name="Freeform 5"/>
            <p:cNvSpPr/>
            <p:nvPr/>
          </p:nvSpPr>
          <p:spPr>
            <a:xfrm>
              <a:off x="0" y="0"/>
              <a:ext cx="3309774" cy="5130253"/>
            </a:xfrm>
            <a:custGeom>
              <a:avLst/>
              <a:gdLst/>
              <a:ahLst/>
              <a:cxnLst/>
              <a:rect l="l" t="t" r="r" b="b"/>
              <a:pathLst>
                <a:path w="3309774" h="5130253">
                  <a:moveTo>
                    <a:pt x="0" y="0"/>
                  </a:moveTo>
                  <a:lnTo>
                    <a:pt x="3309774" y="0"/>
                  </a:lnTo>
                  <a:lnTo>
                    <a:pt x="3309774" y="5130253"/>
                  </a:lnTo>
                  <a:lnTo>
                    <a:pt x="0" y="5130253"/>
                  </a:lnTo>
                  <a:close/>
                </a:path>
              </a:pathLst>
            </a:custGeom>
            <a:solidFill>
              <a:srgbClr val="FFFFFF">
                <a:alpha val="96863"/>
              </a:srgbClr>
            </a:solidFill>
          </p:spPr>
          <p:txBody>
            <a:bodyPr/>
            <a:lstStyle/>
            <a:p>
              <a:endParaRPr lang="en-US"/>
            </a:p>
          </p:txBody>
        </p:sp>
      </p:grpSp>
      <p:sp>
        <p:nvSpPr>
          <p:cNvPr id="6" name="TextBox 6"/>
          <p:cNvSpPr txBox="1"/>
          <p:nvPr/>
        </p:nvSpPr>
        <p:spPr>
          <a:xfrm>
            <a:off x="1491241" y="2290417"/>
            <a:ext cx="4789918" cy="6487733"/>
          </a:xfrm>
          <a:prstGeom prst="rect">
            <a:avLst/>
          </a:prstGeom>
        </p:spPr>
        <p:txBody>
          <a:bodyPr lIns="0" tIns="0" rIns="0" bIns="0" rtlCol="0" anchor="t">
            <a:spAutoFit/>
          </a:bodyPr>
          <a:lstStyle/>
          <a:p>
            <a:pPr algn="ctr">
              <a:lnSpc>
                <a:spcPts val="2036"/>
              </a:lnSpc>
            </a:pPr>
            <a:r>
              <a:rPr lang="en-US" sz="1579">
                <a:solidFill>
                  <a:srgbClr val="000000"/>
                </a:solidFill>
                <a:latin typeface="Georgia Pro"/>
              </a:rPr>
              <a:t>When it comes to negotiating the purchase of a home, these are the parties involved that will influence the agreed-upon prices and conditions:</a:t>
            </a:r>
          </a:p>
          <a:p>
            <a:pPr algn="just">
              <a:lnSpc>
                <a:spcPts val="1917"/>
              </a:lnSpc>
            </a:pPr>
            <a:endParaRPr lang="en-US" sz="1579">
              <a:solidFill>
                <a:srgbClr val="000000"/>
              </a:solidFill>
              <a:latin typeface="Georgia Pro"/>
            </a:endParaRPr>
          </a:p>
          <a:p>
            <a:pPr marL="179303" lvl="1" indent="-89651" algn="just">
              <a:lnSpc>
                <a:spcPts val="1917"/>
              </a:lnSpc>
              <a:buFont typeface="Arial"/>
              <a:buChar char="•"/>
            </a:pPr>
            <a:r>
              <a:rPr lang="en-US" sz="1486">
                <a:solidFill>
                  <a:srgbClr val="000000"/>
                </a:solidFill>
                <a:latin typeface="Georgia Pro Bold"/>
              </a:rPr>
              <a:t>You, the Buyer </a:t>
            </a:r>
            <a:r>
              <a:rPr lang="en-US" sz="1486">
                <a:solidFill>
                  <a:srgbClr val="000000"/>
                </a:solidFill>
                <a:latin typeface="Georgia Pro"/>
              </a:rPr>
              <a:t>– are looking to find a home that fits your needs and make a sound investment</a:t>
            </a:r>
          </a:p>
          <a:p>
            <a:pPr marL="179303" lvl="1" indent="-89651" algn="just">
              <a:lnSpc>
                <a:spcPts val="1917"/>
              </a:lnSpc>
              <a:buFont typeface="Arial"/>
              <a:buChar char="•"/>
            </a:pPr>
            <a:r>
              <a:rPr lang="en-US" sz="1486">
                <a:solidFill>
                  <a:srgbClr val="000000"/>
                </a:solidFill>
                <a:latin typeface="Georgia Pro Bold"/>
              </a:rPr>
              <a:t>The Buyer’s Agent </a:t>
            </a:r>
            <a:r>
              <a:rPr lang="en-US" sz="1486">
                <a:solidFill>
                  <a:srgbClr val="000000"/>
                </a:solidFill>
                <a:latin typeface="Georgia Pro"/>
              </a:rPr>
              <a:t>– the real estate agent charged with negotiating on your behalf and looking out for your best interests</a:t>
            </a:r>
          </a:p>
          <a:p>
            <a:pPr marL="179303" lvl="1" indent="-89651" algn="just">
              <a:lnSpc>
                <a:spcPts val="1917"/>
              </a:lnSpc>
              <a:buFont typeface="Arial"/>
              <a:buChar char="•"/>
            </a:pPr>
            <a:r>
              <a:rPr lang="en-US" sz="1486">
                <a:solidFill>
                  <a:srgbClr val="000000"/>
                </a:solidFill>
                <a:latin typeface="Georgia Pro Bold"/>
              </a:rPr>
              <a:t>The Buyer’s Attorney </a:t>
            </a:r>
            <a:r>
              <a:rPr lang="en-US" sz="1486">
                <a:solidFill>
                  <a:srgbClr val="000000"/>
                </a:solidFill>
                <a:latin typeface="Georgia Pro"/>
              </a:rPr>
              <a:t>– protects your legal interests</a:t>
            </a:r>
          </a:p>
          <a:p>
            <a:pPr marL="179303" lvl="1" indent="-89651" algn="just">
              <a:lnSpc>
                <a:spcPts val="1917"/>
              </a:lnSpc>
              <a:buFont typeface="Arial"/>
              <a:buChar char="•"/>
            </a:pPr>
            <a:r>
              <a:rPr lang="en-US" sz="1486">
                <a:solidFill>
                  <a:srgbClr val="000000"/>
                </a:solidFill>
                <a:latin typeface="Georgia Pro Bold"/>
              </a:rPr>
              <a:t>The Seller </a:t>
            </a:r>
            <a:r>
              <a:rPr lang="en-US" sz="1486">
                <a:solidFill>
                  <a:srgbClr val="000000"/>
                </a:solidFill>
                <a:latin typeface="Georgia Pro"/>
              </a:rPr>
              <a:t>– looking to sell their home and get the highest price and best return on their investment.</a:t>
            </a:r>
          </a:p>
          <a:p>
            <a:pPr marL="179303" lvl="1" indent="-89651" algn="just">
              <a:lnSpc>
                <a:spcPts val="1917"/>
              </a:lnSpc>
              <a:buFont typeface="Arial"/>
              <a:buChar char="•"/>
            </a:pPr>
            <a:r>
              <a:rPr lang="en-US" sz="1486">
                <a:solidFill>
                  <a:srgbClr val="000000"/>
                </a:solidFill>
                <a:latin typeface="Georgia Pro Bold"/>
              </a:rPr>
              <a:t>The Seller’s Agent </a:t>
            </a:r>
            <a:r>
              <a:rPr lang="en-US" sz="1486">
                <a:solidFill>
                  <a:srgbClr val="000000"/>
                </a:solidFill>
                <a:latin typeface="Georgia Pro"/>
              </a:rPr>
              <a:t>– the real estate agent who will protect the interests and negotiate the price and terms on behalf of the seller</a:t>
            </a:r>
          </a:p>
          <a:p>
            <a:pPr marL="179303" lvl="1" indent="-89651" algn="just">
              <a:lnSpc>
                <a:spcPts val="1917"/>
              </a:lnSpc>
              <a:buFont typeface="Arial"/>
              <a:buChar char="•"/>
            </a:pPr>
            <a:r>
              <a:rPr lang="en-US" sz="1486">
                <a:solidFill>
                  <a:srgbClr val="000000"/>
                </a:solidFill>
                <a:latin typeface="Georgia Pro Bold"/>
              </a:rPr>
              <a:t>The Seller’s Attorney </a:t>
            </a:r>
            <a:r>
              <a:rPr lang="en-US" sz="1486">
                <a:solidFill>
                  <a:srgbClr val="000000"/>
                </a:solidFill>
                <a:latin typeface="Georgia Pro"/>
              </a:rPr>
              <a:t>– protect the legal interests of the seller</a:t>
            </a:r>
          </a:p>
          <a:p>
            <a:pPr marL="179303" lvl="1" indent="-89651" algn="just">
              <a:lnSpc>
                <a:spcPts val="1917"/>
              </a:lnSpc>
              <a:buFont typeface="Arial"/>
              <a:buChar char="•"/>
            </a:pPr>
            <a:r>
              <a:rPr lang="en-US" sz="1486">
                <a:solidFill>
                  <a:srgbClr val="000000"/>
                </a:solidFill>
                <a:latin typeface="Georgia Pro Bold"/>
              </a:rPr>
              <a:t>The Home Inspection company </a:t>
            </a:r>
            <a:r>
              <a:rPr lang="en-US" sz="1486">
                <a:solidFill>
                  <a:srgbClr val="000000"/>
                </a:solidFill>
                <a:latin typeface="Georgia Pro"/>
              </a:rPr>
              <a:t>– enlisted by the buyers to find issues (large or small) with the home to give you further negotiating power and knowledge of what you might be purchasing</a:t>
            </a:r>
          </a:p>
          <a:p>
            <a:pPr marL="179303" lvl="1" indent="-89651" algn="just">
              <a:lnSpc>
                <a:spcPts val="1917"/>
              </a:lnSpc>
              <a:buFont typeface="Arial"/>
              <a:buChar char="•"/>
            </a:pPr>
            <a:r>
              <a:rPr lang="en-US" sz="1486">
                <a:solidFill>
                  <a:srgbClr val="000000"/>
                </a:solidFill>
                <a:latin typeface="Georgia Pro Bold"/>
              </a:rPr>
              <a:t>The Appraiser </a:t>
            </a:r>
            <a:r>
              <a:rPr lang="en-US" sz="1486">
                <a:solidFill>
                  <a:srgbClr val="000000"/>
                </a:solidFill>
                <a:latin typeface="Georgia Pro"/>
              </a:rPr>
              <a:t>– will appraise the home’s value objectively on behalf of the lender</a:t>
            </a:r>
          </a:p>
          <a:p>
            <a:pPr marL="179303" lvl="1" indent="-89651" algn="just">
              <a:lnSpc>
                <a:spcPts val="1917"/>
              </a:lnSpc>
              <a:buFont typeface="Arial"/>
              <a:buChar char="•"/>
            </a:pPr>
            <a:r>
              <a:rPr lang="en-US" sz="1486">
                <a:solidFill>
                  <a:srgbClr val="000000"/>
                </a:solidFill>
                <a:latin typeface="Georgia Pro Bold"/>
              </a:rPr>
              <a:t>Mortgage lender or Bank </a:t>
            </a:r>
            <a:r>
              <a:rPr lang="en-US" sz="1486">
                <a:solidFill>
                  <a:srgbClr val="000000"/>
                </a:solidFill>
                <a:latin typeface="Georgia Pro"/>
              </a:rPr>
              <a:t>– will oversee the lending process, mortgage options, and closing.</a:t>
            </a:r>
          </a:p>
          <a:p>
            <a:pPr marL="179303" lvl="1" indent="-89651" algn="just">
              <a:lnSpc>
                <a:spcPts val="1917"/>
              </a:lnSpc>
              <a:buFont typeface="Arial"/>
              <a:buChar char="•"/>
            </a:pPr>
            <a:r>
              <a:rPr lang="en-US" sz="1486" spc="40">
                <a:solidFill>
                  <a:srgbClr val="000000"/>
                </a:solidFill>
                <a:latin typeface="Georgia Pro Bold"/>
              </a:rPr>
              <a:t>Title Company</a:t>
            </a:r>
            <a:r>
              <a:rPr lang="en-US" sz="1486" spc="40">
                <a:solidFill>
                  <a:srgbClr val="000000"/>
                </a:solidFill>
                <a:latin typeface="Georgia Pro"/>
              </a:rPr>
              <a:t> – ensures a clear title and transfer of property.</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15</a:t>
            </a:r>
          </a:p>
        </p:txBody>
      </p:sp>
      <p:grpSp>
        <p:nvGrpSpPr>
          <p:cNvPr id="11" name="Group 11"/>
          <p:cNvGrpSpPr/>
          <p:nvPr/>
        </p:nvGrpSpPr>
        <p:grpSpPr>
          <a:xfrm>
            <a:off x="1119075" y="987478"/>
            <a:ext cx="5564052" cy="899393"/>
            <a:chOff x="0" y="0"/>
            <a:chExt cx="1939539" cy="313514"/>
          </a:xfrm>
        </p:grpSpPr>
        <p:sp>
          <p:nvSpPr>
            <p:cNvPr id="12" name="Freeform 12"/>
            <p:cNvSpPr/>
            <p:nvPr/>
          </p:nvSpPr>
          <p:spPr>
            <a:xfrm>
              <a:off x="0" y="0"/>
              <a:ext cx="1939539" cy="313514"/>
            </a:xfrm>
            <a:custGeom>
              <a:avLst/>
              <a:gdLst/>
              <a:ahLst/>
              <a:cxnLst/>
              <a:rect l="l" t="t" r="r" b="b"/>
              <a:pathLst>
                <a:path w="1939539" h="313514">
                  <a:moveTo>
                    <a:pt x="0" y="0"/>
                  </a:moveTo>
                  <a:lnTo>
                    <a:pt x="1939539" y="0"/>
                  </a:lnTo>
                  <a:lnTo>
                    <a:pt x="1939539" y="313514"/>
                  </a:lnTo>
                  <a:lnTo>
                    <a:pt x="0" y="313514"/>
                  </a:lnTo>
                  <a:close/>
                </a:path>
              </a:pathLst>
            </a:custGeom>
            <a:solidFill>
              <a:srgbClr val="231F20"/>
            </a:solidFill>
          </p:spPr>
          <p:txBody>
            <a:bodyPr/>
            <a:lstStyle/>
            <a:p>
              <a:endParaRPr lang="en-US"/>
            </a:p>
          </p:txBody>
        </p:sp>
        <p:sp>
          <p:nvSpPr>
            <p:cNvPr id="13" name="TextBox 13"/>
            <p:cNvSpPr txBox="1"/>
            <p:nvPr/>
          </p:nvSpPr>
          <p:spPr>
            <a:xfrm>
              <a:off x="0" y="-28575"/>
              <a:ext cx="1939539" cy="342089"/>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1119075" y="1143169"/>
            <a:ext cx="5564052" cy="549910"/>
          </a:xfrm>
          <a:prstGeom prst="rect">
            <a:avLst/>
          </a:prstGeom>
        </p:spPr>
        <p:txBody>
          <a:bodyPr lIns="0" tIns="0" rIns="0" bIns="0" rtlCol="0" anchor="t">
            <a:spAutoFit/>
          </a:bodyPr>
          <a:lstStyle/>
          <a:p>
            <a:pPr algn="ctr">
              <a:lnSpc>
                <a:spcPts val="2239"/>
              </a:lnSpc>
            </a:pPr>
            <a:r>
              <a:rPr lang="en-US" sz="1599" spc="159">
                <a:solidFill>
                  <a:srgbClr val="F7F5F3"/>
                </a:solidFill>
                <a:latin typeface="Georgia Pro Bold"/>
              </a:rPr>
              <a:t>WHO’S INVOLVED IN THE PURCHASE </a:t>
            </a:r>
          </a:p>
          <a:p>
            <a:pPr algn="ctr">
              <a:lnSpc>
                <a:spcPts val="2239"/>
              </a:lnSpc>
              <a:spcBef>
                <a:spcPct val="0"/>
              </a:spcBef>
            </a:pPr>
            <a:r>
              <a:rPr lang="en-US" sz="1599" spc="159">
                <a:solidFill>
                  <a:srgbClr val="F7F5F3"/>
                </a:solidFill>
                <a:latin typeface="Georgia Pro Bold"/>
              </a:rPr>
              <a:t>of Your Home?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2443" y="321301"/>
            <a:ext cx="6727514" cy="8231761"/>
            <a:chOff x="0" y="0"/>
            <a:chExt cx="10397067" cy="12721812"/>
          </a:xfrm>
        </p:grpSpPr>
        <p:sp>
          <p:nvSpPr>
            <p:cNvPr id="3" name="Freeform 3"/>
            <p:cNvSpPr/>
            <p:nvPr/>
          </p:nvSpPr>
          <p:spPr>
            <a:xfrm>
              <a:off x="16891" y="16891"/>
              <a:ext cx="10363200" cy="12687935"/>
            </a:xfrm>
            <a:custGeom>
              <a:avLst/>
              <a:gdLst/>
              <a:ahLst/>
              <a:cxnLst/>
              <a:rect l="l" t="t" r="r" b="b"/>
              <a:pathLst>
                <a:path w="10363200" h="12687935">
                  <a:moveTo>
                    <a:pt x="0" y="0"/>
                  </a:moveTo>
                  <a:lnTo>
                    <a:pt x="10363200" y="0"/>
                  </a:lnTo>
                  <a:lnTo>
                    <a:pt x="10363200" y="12687935"/>
                  </a:lnTo>
                  <a:lnTo>
                    <a:pt x="0" y="12687935"/>
                  </a:lnTo>
                  <a:close/>
                </a:path>
              </a:pathLst>
            </a:custGeom>
            <a:solidFill>
              <a:srgbClr val="FFFFFF"/>
            </a:solidFill>
          </p:spPr>
          <p:txBody>
            <a:bodyPr/>
            <a:lstStyle/>
            <a:p>
              <a:endParaRPr lang="en-US"/>
            </a:p>
          </p:txBody>
        </p:sp>
        <p:sp>
          <p:nvSpPr>
            <p:cNvPr id="4" name="Freeform 4"/>
            <p:cNvSpPr/>
            <p:nvPr/>
          </p:nvSpPr>
          <p:spPr>
            <a:xfrm>
              <a:off x="0" y="0"/>
              <a:ext cx="10396982" cy="12721717"/>
            </a:xfrm>
            <a:custGeom>
              <a:avLst/>
              <a:gdLst/>
              <a:ahLst/>
              <a:cxnLst/>
              <a:rect l="l" t="t" r="r" b="b"/>
              <a:pathLst>
                <a:path w="10396982" h="12721717">
                  <a:moveTo>
                    <a:pt x="16891" y="0"/>
                  </a:moveTo>
                  <a:lnTo>
                    <a:pt x="10380091" y="0"/>
                  </a:lnTo>
                  <a:cubicBezTo>
                    <a:pt x="10389489" y="0"/>
                    <a:pt x="10396982" y="7620"/>
                    <a:pt x="10396982" y="16891"/>
                  </a:cubicBezTo>
                  <a:lnTo>
                    <a:pt x="10396982" y="12704826"/>
                  </a:lnTo>
                  <a:cubicBezTo>
                    <a:pt x="10396982" y="12714224"/>
                    <a:pt x="10389362" y="12721717"/>
                    <a:pt x="10380091" y="12721717"/>
                  </a:cubicBezTo>
                  <a:lnTo>
                    <a:pt x="16891" y="12721717"/>
                  </a:lnTo>
                  <a:cubicBezTo>
                    <a:pt x="7493" y="12721717"/>
                    <a:pt x="0" y="12714097"/>
                    <a:pt x="0" y="12704826"/>
                  </a:cubicBezTo>
                  <a:lnTo>
                    <a:pt x="0" y="16891"/>
                  </a:lnTo>
                  <a:cubicBezTo>
                    <a:pt x="0" y="7620"/>
                    <a:pt x="7620" y="0"/>
                    <a:pt x="16891" y="0"/>
                  </a:cubicBezTo>
                  <a:moveTo>
                    <a:pt x="16891" y="33909"/>
                  </a:moveTo>
                  <a:lnTo>
                    <a:pt x="16891" y="16891"/>
                  </a:lnTo>
                  <a:lnTo>
                    <a:pt x="33909" y="16891"/>
                  </a:lnTo>
                  <a:lnTo>
                    <a:pt x="33909" y="12704826"/>
                  </a:lnTo>
                  <a:lnTo>
                    <a:pt x="16891" y="12704826"/>
                  </a:lnTo>
                  <a:lnTo>
                    <a:pt x="16891" y="12687935"/>
                  </a:lnTo>
                  <a:lnTo>
                    <a:pt x="10380091" y="12687935"/>
                  </a:lnTo>
                  <a:lnTo>
                    <a:pt x="10380091" y="12704826"/>
                  </a:lnTo>
                  <a:lnTo>
                    <a:pt x="10363200" y="12704826"/>
                  </a:lnTo>
                  <a:lnTo>
                    <a:pt x="10363200" y="16891"/>
                  </a:lnTo>
                  <a:lnTo>
                    <a:pt x="10380091" y="16891"/>
                  </a:lnTo>
                  <a:lnTo>
                    <a:pt x="10380091" y="33909"/>
                  </a:lnTo>
                  <a:lnTo>
                    <a:pt x="16891" y="33909"/>
                  </a:lnTo>
                  <a:close/>
                </a:path>
              </a:pathLst>
            </a:custGeom>
            <a:solidFill>
              <a:srgbClr val="4472C4"/>
            </a:solidFill>
          </p:spPr>
          <p:txBody>
            <a:bodyPr/>
            <a:lstStyle/>
            <a:p>
              <a:endParaRPr lang="en-US"/>
            </a:p>
          </p:txBody>
        </p:sp>
      </p:grpSp>
      <p:sp>
        <p:nvSpPr>
          <p:cNvPr id="5" name="Freeform 5"/>
          <p:cNvSpPr/>
          <p:nvPr/>
        </p:nvSpPr>
        <p:spPr>
          <a:xfrm>
            <a:off x="-93720" y="0"/>
            <a:ext cx="7866120" cy="9611929"/>
          </a:xfrm>
          <a:custGeom>
            <a:avLst/>
            <a:gdLst/>
            <a:ahLst/>
            <a:cxnLst/>
            <a:rect l="l" t="t" r="r" b="b"/>
            <a:pathLst>
              <a:path w="7866120" h="9611929">
                <a:moveTo>
                  <a:pt x="0" y="0"/>
                </a:moveTo>
                <a:lnTo>
                  <a:pt x="7866120" y="0"/>
                </a:lnTo>
                <a:lnTo>
                  <a:pt x="7866120" y="9611929"/>
                </a:lnTo>
                <a:lnTo>
                  <a:pt x="0" y="9611929"/>
                </a:lnTo>
                <a:lnTo>
                  <a:pt x="0" y="0"/>
                </a:lnTo>
                <a:close/>
              </a:path>
            </a:pathLst>
          </a:custGeom>
          <a:blipFill>
            <a:blip r:embed="rId2"/>
            <a:stretch>
              <a:fillRect t="-3295" b="-2583"/>
            </a:stretch>
          </a:blipFill>
        </p:spPr>
        <p:txBody>
          <a:bodyPr/>
          <a:lstStyle/>
          <a:p>
            <a:endParaRPr lang="en-US"/>
          </a:p>
        </p:txBody>
      </p:sp>
      <p:sp>
        <p:nvSpPr>
          <p:cNvPr id="6" name="TextBox 6"/>
          <p:cNvSpPr txBox="1"/>
          <p:nvPr/>
        </p:nvSpPr>
        <p:spPr>
          <a:xfrm>
            <a:off x="2958132" y="3387871"/>
            <a:ext cx="1856137" cy="1868021"/>
          </a:xfrm>
          <a:prstGeom prst="rect">
            <a:avLst/>
          </a:prstGeom>
        </p:spPr>
        <p:txBody>
          <a:bodyPr lIns="0" tIns="0" rIns="0" bIns="0" rtlCol="0" anchor="t">
            <a:spAutoFit/>
          </a:bodyPr>
          <a:lstStyle/>
          <a:p>
            <a:pPr algn="ctr">
              <a:lnSpc>
                <a:spcPts val="1656"/>
              </a:lnSpc>
            </a:pPr>
            <a:r>
              <a:rPr lang="en-US" sz="1380">
                <a:solidFill>
                  <a:srgbClr val="000000"/>
                </a:solidFill>
                <a:latin typeface="Arimo"/>
              </a:rPr>
              <a:t>Sellers</a:t>
            </a:r>
          </a:p>
          <a:p>
            <a:pPr algn="ctr">
              <a:lnSpc>
                <a:spcPts val="1656"/>
              </a:lnSpc>
            </a:pPr>
            <a:r>
              <a:rPr lang="en-US" sz="1380">
                <a:solidFill>
                  <a:srgbClr val="000000"/>
                </a:solidFill>
                <a:latin typeface="Arimo"/>
              </a:rPr>
              <a:t>Buyers</a:t>
            </a:r>
          </a:p>
          <a:p>
            <a:pPr algn="ctr">
              <a:lnSpc>
                <a:spcPts val="1656"/>
              </a:lnSpc>
            </a:pPr>
            <a:r>
              <a:rPr lang="en-US" sz="1380">
                <a:solidFill>
                  <a:srgbClr val="000000"/>
                </a:solidFill>
                <a:latin typeface="Arimo"/>
              </a:rPr>
              <a:t>Appraisers</a:t>
            </a:r>
          </a:p>
          <a:p>
            <a:pPr algn="ctr">
              <a:lnSpc>
                <a:spcPts val="1656"/>
              </a:lnSpc>
            </a:pPr>
            <a:r>
              <a:rPr lang="en-US" sz="1380">
                <a:solidFill>
                  <a:srgbClr val="000000"/>
                </a:solidFill>
                <a:latin typeface="Arimo"/>
              </a:rPr>
              <a:t>Engineers</a:t>
            </a:r>
          </a:p>
          <a:p>
            <a:pPr algn="ctr">
              <a:lnSpc>
                <a:spcPts val="1656"/>
              </a:lnSpc>
            </a:pPr>
            <a:r>
              <a:rPr lang="en-US" sz="1380">
                <a:solidFill>
                  <a:srgbClr val="000000"/>
                </a:solidFill>
                <a:latin typeface="Arimo"/>
              </a:rPr>
              <a:t>Seller’s Attorney</a:t>
            </a:r>
          </a:p>
          <a:p>
            <a:pPr algn="ctr">
              <a:lnSpc>
                <a:spcPts val="1656"/>
              </a:lnSpc>
            </a:pPr>
            <a:r>
              <a:rPr lang="en-US" sz="1380">
                <a:solidFill>
                  <a:srgbClr val="000000"/>
                </a:solidFill>
                <a:latin typeface="Arimo"/>
              </a:rPr>
              <a:t>Buyer’s Attorney</a:t>
            </a:r>
          </a:p>
          <a:p>
            <a:pPr algn="ctr">
              <a:lnSpc>
                <a:spcPts val="1656"/>
              </a:lnSpc>
            </a:pPr>
            <a:r>
              <a:rPr lang="en-US" sz="1380">
                <a:solidFill>
                  <a:srgbClr val="000000"/>
                </a:solidFill>
                <a:latin typeface="Arimo"/>
              </a:rPr>
              <a:t>Title Company</a:t>
            </a:r>
          </a:p>
          <a:p>
            <a:pPr algn="ctr">
              <a:lnSpc>
                <a:spcPts val="1656"/>
              </a:lnSpc>
            </a:pPr>
            <a:r>
              <a:rPr lang="en-US" sz="1380">
                <a:solidFill>
                  <a:srgbClr val="000000"/>
                </a:solidFill>
                <a:latin typeface="Arimo"/>
              </a:rPr>
              <a:t>Home Inspector</a:t>
            </a:r>
          </a:p>
          <a:p>
            <a:pPr algn="ctr">
              <a:lnSpc>
                <a:spcPts val="1656"/>
              </a:lnSpc>
            </a:pPr>
            <a:r>
              <a:rPr lang="en-US" sz="1380">
                <a:solidFill>
                  <a:srgbClr val="000000"/>
                </a:solidFill>
                <a:latin typeface="Arimo"/>
              </a:rPr>
              <a:t>Bank Representative</a:t>
            </a:r>
          </a:p>
        </p:txBody>
      </p:sp>
      <p:sp>
        <p:nvSpPr>
          <p:cNvPr id="7" name="Freeform 7"/>
          <p:cNvSpPr/>
          <p:nvPr/>
        </p:nvSpPr>
        <p:spPr>
          <a:xfrm>
            <a:off x="2670745" y="5409016"/>
            <a:ext cx="2460712" cy="1464710"/>
          </a:xfrm>
          <a:custGeom>
            <a:avLst/>
            <a:gdLst/>
            <a:ahLst/>
            <a:cxnLst/>
            <a:rect l="l" t="t" r="r" b="b"/>
            <a:pathLst>
              <a:path w="2460712" h="1464710">
                <a:moveTo>
                  <a:pt x="0" y="0"/>
                </a:moveTo>
                <a:lnTo>
                  <a:pt x="2460712" y="0"/>
                </a:lnTo>
                <a:lnTo>
                  <a:pt x="2460712" y="1464710"/>
                </a:lnTo>
                <a:lnTo>
                  <a:pt x="0" y="1464710"/>
                </a:lnTo>
                <a:lnTo>
                  <a:pt x="0" y="0"/>
                </a:lnTo>
                <a:close/>
              </a:path>
            </a:pathLst>
          </a:custGeom>
          <a:blipFill>
            <a:blip r:embed="rId3"/>
            <a:stretch>
              <a:fillRect t="-207" b="-207"/>
            </a:stretch>
          </a:blipFill>
        </p:spPr>
        <p:txBody>
          <a:bodyPr/>
          <a:lstStyle/>
          <a:p>
            <a:endParaRPr lang="en-US"/>
          </a:p>
        </p:txBody>
      </p:sp>
      <p:sp>
        <p:nvSpPr>
          <p:cNvPr id="8" name="TextBox 8"/>
          <p:cNvSpPr txBox="1"/>
          <p:nvPr/>
        </p:nvSpPr>
        <p:spPr>
          <a:xfrm>
            <a:off x="2236877" y="5639549"/>
            <a:ext cx="3298645" cy="444672"/>
          </a:xfrm>
          <a:prstGeom prst="rect">
            <a:avLst/>
          </a:prstGeom>
        </p:spPr>
        <p:txBody>
          <a:bodyPr lIns="0" tIns="0" rIns="0" bIns="0" rtlCol="0" anchor="t">
            <a:spAutoFit/>
          </a:bodyPr>
          <a:lstStyle/>
          <a:p>
            <a:pPr algn="ctr">
              <a:lnSpc>
                <a:spcPts val="1656"/>
              </a:lnSpc>
            </a:pPr>
            <a:r>
              <a:rPr lang="en-US" sz="1380">
                <a:solidFill>
                  <a:srgbClr val="000000"/>
                </a:solidFill>
                <a:latin typeface="Arimo Bold"/>
              </a:rPr>
              <a:t>Your Real Estate </a:t>
            </a:r>
          </a:p>
          <a:p>
            <a:pPr algn="ctr">
              <a:lnSpc>
                <a:spcPts val="1656"/>
              </a:lnSpc>
            </a:pPr>
            <a:r>
              <a:rPr lang="en-US" sz="1380">
                <a:solidFill>
                  <a:srgbClr val="000000"/>
                </a:solidFill>
                <a:latin typeface="Arimo Bold"/>
              </a:rPr>
              <a:t>Professional</a:t>
            </a:r>
          </a:p>
        </p:txBody>
      </p:sp>
      <p:sp>
        <p:nvSpPr>
          <p:cNvPr id="9" name="TextBox 9"/>
          <p:cNvSpPr txBox="1"/>
          <p:nvPr/>
        </p:nvSpPr>
        <p:spPr>
          <a:xfrm>
            <a:off x="1030870" y="2020510"/>
            <a:ext cx="5710661" cy="1173692"/>
          </a:xfrm>
          <a:prstGeom prst="rect">
            <a:avLst/>
          </a:prstGeom>
        </p:spPr>
        <p:txBody>
          <a:bodyPr lIns="0" tIns="0" rIns="0" bIns="0" rtlCol="0" anchor="t">
            <a:spAutoFit/>
          </a:bodyPr>
          <a:lstStyle/>
          <a:p>
            <a:pPr algn="ctr">
              <a:lnSpc>
                <a:spcPts val="4657"/>
              </a:lnSpc>
            </a:pPr>
            <a:r>
              <a:rPr lang="en-US" sz="3881">
                <a:solidFill>
                  <a:srgbClr val="000000"/>
                </a:solidFill>
                <a:latin typeface="Georgia Pro Bold"/>
              </a:rPr>
              <a:t>Who is Directing YOUR Transaction?</a:t>
            </a:r>
          </a:p>
        </p:txBody>
      </p:sp>
      <p:grpSp>
        <p:nvGrpSpPr>
          <p:cNvPr id="10" name="Group 10"/>
          <p:cNvGrpSpPr/>
          <p:nvPr/>
        </p:nvGrpSpPr>
        <p:grpSpPr>
          <a:xfrm>
            <a:off x="-93720" y="9611929"/>
            <a:ext cx="7989642" cy="446471"/>
            <a:chOff x="0" y="0"/>
            <a:chExt cx="2785060" cy="155633"/>
          </a:xfrm>
        </p:grpSpPr>
        <p:sp>
          <p:nvSpPr>
            <p:cNvPr id="11" name="Freeform 11"/>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2" name="TextBox 12"/>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3" name="TextBox 13"/>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16</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6230" y="2877841"/>
            <a:ext cx="3800093" cy="7365105"/>
          </a:xfrm>
          <a:custGeom>
            <a:avLst/>
            <a:gdLst/>
            <a:ahLst/>
            <a:cxnLst/>
            <a:rect l="l" t="t" r="r" b="b"/>
            <a:pathLst>
              <a:path w="3800093" h="7365105">
                <a:moveTo>
                  <a:pt x="0" y="0"/>
                </a:moveTo>
                <a:lnTo>
                  <a:pt x="3800093" y="0"/>
                </a:lnTo>
                <a:lnTo>
                  <a:pt x="3800093" y="7365104"/>
                </a:lnTo>
                <a:lnTo>
                  <a:pt x="0" y="7365104"/>
                </a:lnTo>
                <a:lnTo>
                  <a:pt x="0" y="0"/>
                </a:lnTo>
                <a:close/>
              </a:path>
            </a:pathLst>
          </a:custGeom>
          <a:blipFill>
            <a:blip r:embed="rId2"/>
            <a:stretch>
              <a:fillRect l="-10408" r="-18800"/>
            </a:stretch>
          </a:blipFill>
        </p:spPr>
        <p:txBody>
          <a:bodyPr/>
          <a:lstStyle/>
          <a:p>
            <a:endParaRPr lang="en-US"/>
          </a:p>
        </p:txBody>
      </p:sp>
      <p:grpSp>
        <p:nvGrpSpPr>
          <p:cNvPr id="3" name="Group 3"/>
          <p:cNvGrpSpPr/>
          <p:nvPr/>
        </p:nvGrpSpPr>
        <p:grpSpPr>
          <a:xfrm>
            <a:off x="0" y="-674653"/>
            <a:ext cx="8001000" cy="3547925"/>
            <a:chOff x="0" y="0"/>
            <a:chExt cx="632178" cy="280330"/>
          </a:xfrm>
        </p:grpSpPr>
        <p:sp>
          <p:nvSpPr>
            <p:cNvPr id="4" name="Freeform 4"/>
            <p:cNvSpPr/>
            <p:nvPr/>
          </p:nvSpPr>
          <p:spPr>
            <a:xfrm>
              <a:off x="0" y="0"/>
              <a:ext cx="632178" cy="280330"/>
            </a:xfrm>
            <a:custGeom>
              <a:avLst/>
              <a:gdLst/>
              <a:ahLst/>
              <a:cxnLst/>
              <a:rect l="l" t="t" r="r" b="b"/>
              <a:pathLst>
                <a:path w="632178" h="280330">
                  <a:moveTo>
                    <a:pt x="0" y="0"/>
                  </a:moveTo>
                  <a:lnTo>
                    <a:pt x="632178" y="0"/>
                  </a:lnTo>
                  <a:lnTo>
                    <a:pt x="632178" y="280330"/>
                  </a:lnTo>
                  <a:lnTo>
                    <a:pt x="0" y="280330"/>
                  </a:lnTo>
                  <a:close/>
                </a:path>
              </a:pathLst>
            </a:custGeom>
            <a:solidFill>
              <a:srgbClr val="171717">
                <a:alpha val="69804"/>
              </a:srgbClr>
            </a:solidFill>
          </p:spPr>
          <p:txBody>
            <a:bodyPr/>
            <a:lstStyle/>
            <a:p>
              <a:endParaRPr lang="en-US"/>
            </a:p>
          </p:txBody>
        </p:sp>
        <p:sp>
          <p:nvSpPr>
            <p:cNvPr id="5" name="TextBox 5"/>
            <p:cNvSpPr txBox="1"/>
            <p:nvPr/>
          </p:nvSpPr>
          <p:spPr>
            <a:xfrm>
              <a:off x="0" y="-28575"/>
              <a:ext cx="632178" cy="308905"/>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285602" y="466214"/>
            <a:ext cx="7201196" cy="1261110"/>
          </a:xfrm>
          <a:prstGeom prst="rect">
            <a:avLst/>
          </a:prstGeom>
        </p:spPr>
        <p:txBody>
          <a:bodyPr lIns="0" tIns="0" rIns="0" bIns="0" rtlCol="0" anchor="t">
            <a:spAutoFit/>
          </a:bodyPr>
          <a:lstStyle/>
          <a:p>
            <a:pPr algn="ctr">
              <a:lnSpc>
                <a:spcPts val="5040"/>
              </a:lnSpc>
            </a:pPr>
            <a:r>
              <a:rPr lang="en-US" sz="3600" spc="144">
                <a:solidFill>
                  <a:srgbClr val="FFFFFF"/>
                </a:solidFill>
                <a:latin typeface="Georgia Pro"/>
              </a:rPr>
              <a:t>WHAT ARE THE RESPONSIBILITIES</a:t>
            </a:r>
          </a:p>
        </p:txBody>
      </p:sp>
      <p:sp>
        <p:nvSpPr>
          <p:cNvPr id="7" name="TextBox 7"/>
          <p:cNvSpPr txBox="1"/>
          <p:nvPr/>
        </p:nvSpPr>
        <p:spPr>
          <a:xfrm>
            <a:off x="1522701" y="1919373"/>
            <a:ext cx="4726998" cy="273685"/>
          </a:xfrm>
          <a:prstGeom prst="rect">
            <a:avLst/>
          </a:prstGeom>
        </p:spPr>
        <p:txBody>
          <a:bodyPr lIns="0" tIns="0" rIns="0" bIns="0" rtlCol="0" anchor="t">
            <a:spAutoFit/>
          </a:bodyPr>
          <a:lstStyle/>
          <a:p>
            <a:pPr algn="ctr">
              <a:lnSpc>
                <a:spcPts val="2239"/>
              </a:lnSpc>
              <a:spcBef>
                <a:spcPct val="0"/>
              </a:spcBef>
            </a:pPr>
            <a:r>
              <a:rPr lang="en-US" sz="1599" spc="319">
                <a:solidFill>
                  <a:srgbClr val="FFFFFF"/>
                </a:solidFill>
                <a:latin typeface="Georgia Pro Bold"/>
              </a:rPr>
              <a:t>OF A BUYER’S AGENT?</a:t>
            </a:r>
          </a:p>
        </p:txBody>
      </p:sp>
      <p:sp>
        <p:nvSpPr>
          <p:cNvPr id="8" name="TextBox 8"/>
          <p:cNvSpPr txBox="1"/>
          <p:nvPr/>
        </p:nvSpPr>
        <p:spPr>
          <a:xfrm>
            <a:off x="3743118" y="3054247"/>
            <a:ext cx="3624777" cy="61868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Fiduciary Duty:</a:t>
            </a:r>
            <a:r>
              <a:rPr lang="en-US" sz="1299">
                <a:solidFill>
                  <a:srgbClr val="000000"/>
                </a:solidFill>
                <a:latin typeface="Georgia Pro"/>
              </a:rPr>
              <a:t> My fiduciary responsibility is to YOU. At all times, I am acting in your best interests from negotiating the best price and terms for you to prioritizing your needs, commitments, and goals. My goal? To work hard for you so that you can get your best possible outcome, and have a positive experience at the same time.</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Property Search and Viewing Coordination: </a:t>
            </a:r>
            <a:r>
              <a:rPr lang="en-US" sz="1299">
                <a:solidFill>
                  <a:srgbClr val="000000"/>
                </a:solidFill>
                <a:latin typeface="Georgia Pro"/>
              </a:rPr>
              <a:t>Not only will I work hard to locate the best properties that fit your goals and commitments, but I will also take care of scheduling showings for you, stay up to date on the local market to make sure you get the best deal, track down all disclosures, and communicate actively with other agents in the area to find you the perfect home.</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Expert Advice:</a:t>
            </a:r>
            <a:r>
              <a:rPr lang="en-US" sz="1299">
                <a:solidFill>
                  <a:srgbClr val="000000"/>
                </a:solidFill>
                <a:latin typeface="Georgia Pro"/>
              </a:rPr>
              <a:t> I live and breathe real estate so that I can offer you my expertise in your local market, the value of properties in the area, financing options, and finding the best home for the best terms. I can also walk you through the complex legal jargon to make sure you are protected and confident when you finally put your pen to paper and sign the contract.</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17</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6667"/>
            <a:ext cx="2634749" cy="10391734"/>
          </a:xfrm>
          <a:custGeom>
            <a:avLst/>
            <a:gdLst/>
            <a:ahLst/>
            <a:cxnLst/>
            <a:rect l="l" t="t" r="r" b="b"/>
            <a:pathLst>
              <a:path w="2634749" h="10391734">
                <a:moveTo>
                  <a:pt x="0" y="0"/>
                </a:moveTo>
                <a:lnTo>
                  <a:pt x="2634749" y="0"/>
                </a:lnTo>
                <a:lnTo>
                  <a:pt x="2634749" y="10391734"/>
                </a:lnTo>
                <a:lnTo>
                  <a:pt x="0" y="10391734"/>
                </a:lnTo>
                <a:lnTo>
                  <a:pt x="0" y="0"/>
                </a:lnTo>
                <a:close/>
              </a:path>
            </a:pathLst>
          </a:custGeom>
          <a:blipFill>
            <a:blip r:embed="rId2"/>
            <a:stretch>
              <a:fillRect l="-87776" r="-75492"/>
            </a:stretch>
          </a:blipFill>
        </p:spPr>
        <p:txBody>
          <a:bodyPr/>
          <a:lstStyle/>
          <a:p>
            <a:endParaRPr lang="en-US"/>
          </a:p>
        </p:txBody>
      </p:sp>
      <p:sp>
        <p:nvSpPr>
          <p:cNvPr id="3" name="TextBox 3"/>
          <p:cNvSpPr txBox="1"/>
          <p:nvPr/>
        </p:nvSpPr>
        <p:spPr>
          <a:xfrm>
            <a:off x="3154186" y="351155"/>
            <a:ext cx="4217174" cy="8926839"/>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Negotiation: </a:t>
            </a:r>
            <a:r>
              <a:rPr lang="en-US" sz="1299">
                <a:solidFill>
                  <a:srgbClr val="000000"/>
                </a:solidFill>
                <a:latin typeface="Georgia Pro"/>
              </a:rPr>
              <a:t>Negotiation is a big part of the home buying process -- this is where the magic happens! Not only do I negotiate the best possible price and terms for you through frequent communication and discussion, but I make your offer stand out in the sea of competition. There are many ways to work together with the listing agent to ensure we get the best possible deal, and this includes negotiating things like:</a:t>
            </a:r>
          </a:p>
          <a:p>
            <a:pPr algn="just">
              <a:lnSpc>
                <a:spcPts val="1819"/>
              </a:lnSpc>
            </a:pPr>
            <a:endParaRPr lang="en-US" sz="1299">
              <a:solidFill>
                <a:srgbClr val="000000"/>
              </a:solidFill>
              <a:latin typeface="Georgia Pro"/>
            </a:endParaRPr>
          </a:p>
          <a:p>
            <a:pPr marL="280669" lvl="1" indent="-140335" algn="just">
              <a:lnSpc>
                <a:spcPts val="1819"/>
              </a:lnSpc>
              <a:buFont typeface="Arial"/>
              <a:buChar char="•"/>
            </a:pPr>
            <a:r>
              <a:rPr lang="en-US" sz="1299">
                <a:solidFill>
                  <a:srgbClr val="000000"/>
                </a:solidFill>
                <a:latin typeface="Georgia Pro"/>
              </a:rPr>
              <a:t>Your most optimal closing date</a:t>
            </a:r>
          </a:p>
          <a:p>
            <a:pPr marL="280669" lvl="1" indent="-140335" algn="just">
              <a:lnSpc>
                <a:spcPts val="1819"/>
              </a:lnSpc>
              <a:buFont typeface="Arial"/>
              <a:buChar char="•"/>
            </a:pPr>
            <a:r>
              <a:rPr lang="en-US" sz="1299">
                <a:solidFill>
                  <a:srgbClr val="000000"/>
                </a:solidFill>
                <a:latin typeface="Georgia Pro"/>
              </a:rPr>
              <a:t>The best contingency clauses to protect you and your interests</a:t>
            </a:r>
          </a:p>
          <a:p>
            <a:pPr marL="280669" lvl="1" indent="-140335" algn="just">
              <a:lnSpc>
                <a:spcPts val="1819"/>
              </a:lnSpc>
              <a:buFont typeface="Arial"/>
              <a:buChar char="•"/>
            </a:pPr>
            <a:r>
              <a:rPr lang="en-US" sz="1299">
                <a:solidFill>
                  <a:srgbClr val="000000"/>
                </a:solidFill>
                <a:latin typeface="Georgia Pro"/>
              </a:rPr>
              <a:t>Repair options or credits from the seller</a:t>
            </a:r>
          </a:p>
          <a:p>
            <a:pPr marL="280669" lvl="1" indent="-140335" algn="just">
              <a:lnSpc>
                <a:spcPts val="1819"/>
              </a:lnSpc>
              <a:buFont typeface="Arial"/>
              <a:buChar char="•"/>
            </a:pPr>
            <a:r>
              <a:rPr lang="en-US" sz="1299">
                <a:solidFill>
                  <a:srgbClr val="000000"/>
                </a:solidFill>
                <a:latin typeface="Georgia Pro"/>
              </a:rPr>
              <a:t>What items are included or excluded with the sale</a:t>
            </a:r>
          </a:p>
          <a:p>
            <a:pPr marL="280669" lvl="1" indent="-140335" algn="just">
              <a:lnSpc>
                <a:spcPts val="1819"/>
              </a:lnSpc>
              <a:buFont typeface="Arial"/>
              <a:buChar char="•"/>
            </a:pPr>
            <a:r>
              <a:rPr lang="en-US" sz="1299">
                <a:solidFill>
                  <a:srgbClr val="000000"/>
                </a:solidFill>
                <a:latin typeface="Georgia Pro"/>
              </a:rPr>
              <a:t>A potential rent-back agreement, benefiting you and the seller in the event they cannot move out by closing.</a:t>
            </a:r>
          </a:p>
          <a:p>
            <a:pPr marL="280669" lvl="1" indent="-140335" algn="just">
              <a:lnSpc>
                <a:spcPts val="1819"/>
              </a:lnSpc>
              <a:buFont typeface="Arial"/>
              <a:buChar char="•"/>
            </a:pPr>
            <a:r>
              <a:rPr lang="en-US" sz="1299">
                <a:solidFill>
                  <a:srgbClr val="000000"/>
                </a:solidFill>
                <a:latin typeface="Georgia Pro"/>
              </a:rPr>
              <a:t>Some or all of the closing costs</a:t>
            </a:r>
          </a:p>
          <a:p>
            <a:pPr marL="280669" lvl="1" indent="-140335" algn="just">
              <a:lnSpc>
                <a:spcPts val="1819"/>
              </a:lnSpc>
              <a:buFont typeface="Arial"/>
              <a:buChar char="•"/>
            </a:pPr>
            <a:r>
              <a:rPr lang="en-US" sz="1299">
                <a:solidFill>
                  <a:srgbClr val="000000"/>
                </a:solidFill>
                <a:latin typeface="Georgia Pro"/>
              </a:rPr>
              <a:t>A home warranty, payable by the seller</a:t>
            </a:r>
          </a:p>
          <a:p>
            <a:pPr marL="280669" lvl="1" indent="-140335" algn="just">
              <a:lnSpc>
                <a:spcPts val="1819"/>
              </a:lnSpc>
              <a:buFont typeface="Arial"/>
              <a:buChar char="•"/>
            </a:pPr>
            <a:r>
              <a:rPr lang="en-US" sz="1299">
                <a:solidFill>
                  <a:srgbClr val="000000"/>
                </a:solidFill>
                <a:latin typeface="Georgia Pro"/>
              </a:rPr>
              <a:t>Any escalation clauses in case of a multiple offer scenario</a:t>
            </a:r>
          </a:p>
          <a:p>
            <a:pPr marL="280669" lvl="1" indent="-140335" algn="just">
              <a:lnSpc>
                <a:spcPts val="1819"/>
              </a:lnSpc>
              <a:buFont typeface="Arial"/>
              <a:buChar char="•"/>
            </a:pPr>
            <a:r>
              <a:rPr lang="en-US" sz="1299">
                <a:solidFill>
                  <a:srgbClr val="000000"/>
                </a:solidFill>
                <a:latin typeface="Georgia Pro"/>
              </a:rPr>
              <a:t>An earnest money deposit to prove how serious you are in purchasing the home</a:t>
            </a:r>
          </a:p>
          <a:p>
            <a:pPr marL="280669" lvl="1" indent="-140335" algn="just">
              <a:lnSpc>
                <a:spcPts val="1819"/>
              </a:lnSpc>
              <a:buFont typeface="Arial"/>
              <a:buChar char="•"/>
            </a:pPr>
            <a:r>
              <a:rPr lang="en-US" sz="1299">
                <a:solidFill>
                  <a:srgbClr val="000000"/>
                </a:solidFill>
                <a:latin typeface="Georgia Pro"/>
              </a:rPr>
              <a:t>Ensuring the title is clear with costs potentially paid for by the seller</a:t>
            </a:r>
          </a:p>
          <a:p>
            <a:pPr marL="280669" lvl="1" indent="-140335" algn="just">
              <a:lnSpc>
                <a:spcPts val="1819"/>
              </a:lnSpc>
              <a:buFont typeface="Arial"/>
              <a:buChar char="•"/>
            </a:pPr>
            <a:r>
              <a:rPr lang="en-US" sz="1299">
                <a:solidFill>
                  <a:srgbClr val="000000"/>
                </a:solidFill>
                <a:latin typeface="Georgia Pro"/>
              </a:rPr>
              <a:t>The time and location of the closing and passing off the keys for your convenience.</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Coordination of the Home-Buying Transaction: </a:t>
            </a:r>
            <a:r>
              <a:rPr lang="en-US" sz="1299">
                <a:solidFill>
                  <a:srgbClr val="000000"/>
                </a:solidFill>
                <a:latin typeface="Georgia Pro"/>
              </a:rPr>
              <a:t>The process of purchasing a home can feel a little daunting because there’s a lot happening at the same time. I am here to coordinate and streamline this process for you, from organizing the inspection, make sure all deadlines are met, communicate frequently with other agents and vendors involved during the process such as mortgage brokers, home inspectors, title companies, lawyers, and insurance agents. I keep on top of things to ensure that the transaction remains on schedule so we’re ready to go by our negotiated closing date.</a:t>
            </a:r>
          </a:p>
        </p:txBody>
      </p:sp>
      <p:grpSp>
        <p:nvGrpSpPr>
          <p:cNvPr id="4" name="Group 4"/>
          <p:cNvGrpSpPr/>
          <p:nvPr/>
        </p:nvGrpSpPr>
        <p:grpSpPr>
          <a:xfrm>
            <a:off x="-93720" y="9611929"/>
            <a:ext cx="7989642" cy="446471"/>
            <a:chOff x="0" y="0"/>
            <a:chExt cx="2785060" cy="155633"/>
          </a:xfrm>
        </p:grpSpPr>
        <p:sp>
          <p:nvSpPr>
            <p:cNvPr id="5" name="Freeform 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6" name="TextBox 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7" name="TextBox 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794" y="179093"/>
            <a:ext cx="8140135" cy="560047"/>
            <a:chOff x="0" y="0"/>
            <a:chExt cx="2837520" cy="195224"/>
          </a:xfrm>
        </p:grpSpPr>
        <p:sp>
          <p:nvSpPr>
            <p:cNvPr id="3" name="Freeform 3"/>
            <p:cNvSpPr/>
            <p:nvPr/>
          </p:nvSpPr>
          <p:spPr>
            <a:xfrm>
              <a:off x="0" y="0"/>
              <a:ext cx="2837520" cy="195224"/>
            </a:xfrm>
            <a:custGeom>
              <a:avLst/>
              <a:gdLst/>
              <a:ahLst/>
              <a:cxnLst/>
              <a:rect l="l" t="t" r="r" b="b"/>
              <a:pathLst>
                <a:path w="2837520" h="195224">
                  <a:moveTo>
                    <a:pt x="0" y="0"/>
                  </a:moveTo>
                  <a:lnTo>
                    <a:pt x="2837520" y="0"/>
                  </a:lnTo>
                  <a:lnTo>
                    <a:pt x="2837520" y="195224"/>
                  </a:lnTo>
                  <a:lnTo>
                    <a:pt x="0" y="195224"/>
                  </a:lnTo>
                  <a:close/>
                </a:path>
              </a:pathLst>
            </a:custGeom>
            <a:solidFill>
              <a:srgbClr val="231F20"/>
            </a:solidFill>
          </p:spPr>
          <p:txBody>
            <a:bodyPr/>
            <a:lstStyle/>
            <a:p>
              <a:endParaRPr lang="en-US"/>
            </a:p>
          </p:txBody>
        </p:sp>
        <p:sp>
          <p:nvSpPr>
            <p:cNvPr id="4" name="TextBox 4"/>
            <p:cNvSpPr txBox="1"/>
            <p:nvPr/>
          </p:nvSpPr>
          <p:spPr>
            <a:xfrm>
              <a:off x="0" y="-28575"/>
              <a:ext cx="2837520" cy="223799"/>
            </a:xfrm>
            <a:prstGeom prst="rect">
              <a:avLst/>
            </a:prstGeom>
          </p:spPr>
          <p:txBody>
            <a:bodyPr lIns="50800" tIns="50800" rIns="50800" bIns="50800" rtlCol="0" anchor="ctr"/>
            <a:lstStyle/>
            <a:p>
              <a:pPr algn="ctr">
                <a:lnSpc>
                  <a:spcPts val="1526"/>
                </a:lnSpc>
              </a:pPr>
              <a:endParaRPr/>
            </a:p>
          </p:txBody>
        </p:sp>
      </p:grpSp>
      <p:grpSp>
        <p:nvGrpSpPr>
          <p:cNvPr id="5" name="Group 5"/>
          <p:cNvGrpSpPr/>
          <p:nvPr/>
        </p:nvGrpSpPr>
        <p:grpSpPr>
          <a:xfrm>
            <a:off x="-832431" y="4269128"/>
            <a:ext cx="8720574" cy="560047"/>
            <a:chOff x="0" y="0"/>
            <a:chExt cx="3039851" cy="195224"/>
          </a:xfrm>
        </p:grpSpPr>
        <p:sp>
          <p:nvSpPr>
            <p:cNvPr id="6" name="Freeform 6"/>
            <p:cNvSpPr/>
            <p:nvPr/>
          </p:nvSpPr>
          <p:spPr>
            <a:xfrm>
              <a:off x="0" y="0"/>
              <a:ext cx="3039851" cy="195224"/>
            </a:xfrm>
            <a:custGeom>
              <a:avLst/>
              <a:gdLst/>
              <a:ahLst/>
              <a:cxnLst/>
              <a:rect l="l" t="t" r="r" b="b"/>
              <a:pathLst>
                <a:path w="3039851" h="195224">
                  <a:moveTo>
                    <a:pt x="0" y="0"/>
                  </a:moveTo>
                  <a:lnTo>
                    <a:pt x="3039851" y="0"/>
                  </a:lnTo>
                  <a:lnTo>
                    <a:pt x="3039851" y="195224"/>
                  </a:lnTo>
                  <a:lnTo>
                    <a:pt x="0" y="195224"/>
                  </a:lnTo>
                  <a:close/>
                </a:path>
              </a:pathLst>
            </a:custGeom>
            <a:solidFill>
              <a:srgbClr val="231F20"/>
            </a:solidFill>
          </p:spPr>
          <p:txBody>
            <a:bodyPr/>
            <a:lstStyle/>
            <a:p>
              <a:endParaRPr lang="en-US"/>
            </a:p>
          </p:txBody>
        </p:sp>
        <p:sp>
          <p:nvSpPr>
            <p:cNvPr id="7" name="TextBox 7"/>
            <p:cNvSpPr txBox="1"/>
            <p:nvPr/>
          </p:nvSpPr>
          <p:spPr>
            <a:xfrm>
              <a:off x="0" y="-28575"/>
              <a:ext cx="3039851" cy="223799"/>
            </a:xfrm>
            <a:prstGeom prst="rect">
              <a:avLst/>
            </a:prstGeom>
          </p:spPr>
          <p:txBody>
            <a:bodyPr lIns="50800" tIns="50800" rIns="50800" bIns="50800" rtlCol="0" anchor="ctr"/>
            <a:lstStyle/>
            <a:p>
              <a:pPr algn="ctr">
                <a:lnSpc>
                  <a:spcPts val="1526"/>
                </a:lnSpc>
              </a:pPr>
              <a:endParaRPr/>
            </a:p>
          </p:txBody>
        </p:sp>
      </p:grpSp>
      <p:sp>
        <p:nvSpPr>
          <p:cNvPr id="8" name="Freeform 8"/>
          <p:cNvSpPr/>
          <p:nvPr/>
        </p:nvSpPr>
        <p:spPr>
          <a:xfrm flipH="1">
            <a:off x="5262986" y="4829175"/>
            <a:ext cx="2509414" cy="5229225"/>
          </a:xfrm>
          <a:custGeom>
            <a:avLst/>
            <a:gdLst/>
            <a:ahLst/>
            <a:cxnLst/>
            <a:rect l="l" t="t" r="r" b="b"/>
            <a:pathLst>
              <a:path w="2509414" h="5229225">
                <a:moveTo>
                  <a:pt x="2509414" y="0"/>
                </a:moveTo>
                <a:lnTo>
                  <a:pt x="0" y="0"/>
                </a:lnTo>
                <a:lnTo>
                  <a:pt x="0" y="5229225"/>
                </a:lnTo>
                <a:lnTo>
                  <a:pt x="2509414" y="5229225"/>
                </a:lnTo>
                <a:lnTo>
                  <a:pt x="2509414" y="0"/>
                </a:lnTo>
                <a:close/>
              </a:path>
            </a:pathLst>
          </a:custGeom>
          <a:blipFill>
            <a:blip r:embed="rId2"/>
            <a:stretch>
              <a:fillRect l="-55806" r="-214654"/>
            </a:stretch>
          </a:blipFill>
        </p:spPr>
        <p:txBody>
          <a:bodyPr/>
          <a:lstStyle/>
          <a:p>
            <a:endParaRPr lang="en-US"/>
          </a:p>
        </p:txBody>
      </p:sp>
      <p:sp>
        <p:nvSpPr>
          <p:cNvPr id="9" name="TextBox 9"/>
          <p:cNvSpPr txBox="1"/>
          <p:nvPr/>
        </p:nvSpPr>
        <p:spPr>
          <a:xfrm>
            <a:off x="2038529" y="303257"/>
            <a:ext cx="3695341" cy="273685"/>
          </a:xfrm>
          <a:prstGeom prst="rect">
            <a:avLst/>
          </a:prstGeom>
        </p:spPr>
        <p:txBody>
          <a:bodyPr lIns="0" tIns="0" rIns="0" bIns="0" rtlCol="0" anchor="t">
            <a:spAutoFit/>
          </a:bodyPr>
          <a:lstStyle/>
          <a:p>
            <a:pPr algn="ctr">
              <a:lnSpc>
                <a:spcPts val="2239"/>
              </a:lnSpc>
              <a:spcBef>
                <a:spcPct val="0"/>
              </a:spcBef>
            </a:pPr>
            <a:r>
              <a:rPr lang="en-US" sz="1599" spc="159">
                <a:solidFill>
                  <a:srgbClr val="FFFFFF"/>
                </a:solidFill>
                <a:latin typeface="Georgia Pro Bold"/>
              </a:rPr>
              <a:t>HOW THIS BENEFITS YOU:</a:t>
            </a:r>
          </a:p>
        </p:txBody>
      </p:sp>
      <p:sp>
        <p:nvSpPr>
          <p:cNvPr id="10" name="TextBox 10"/>
          <p:cNvSpPr txBox="1"/>
          <p:nvPr/>
        </p:nvSpPr>
        <p:spPr>
          <a:xfrm>
            <a:off x="0" y="4393292"/>
            <a:ext cx="7772400" cy="273685"/>
          </a:xfrm>
          <a:prstGeom prst="rect">
            <a:avLst/>
          </a:prstGeom>
        </p:spPr>
        <p:txBody>
          <a:bodyPr lIns="0" tIns="0" rIns="0" bIns="0" rtlCol="0" anchor="t">
            <a:spAutoFit/>
          </a:bodyPr>
          <a:lstStyle/>
          <a:p>
            <a:pPr algn="ctr">
              <a:lnSpc>
                <a:spcPts val="2239"/>
              </a:lnSpc>
              <a:spcBef>
                <a:spcPct val="0"/>
              </a:spcBef>
            </a:pPr>
            <a:r>
              <a:rPr lang="en-US" sz="1599" spc="159">
                <a:solidFill>
                  <a:srgbClr val="FFFFFF"/>
                </a:solidFill>
                <a:latin typeface="Georgia Pro Bold"/>
              </a:rPr>
              <a:t>OTHER THINGS TO CONSIDER:</a:t>
            </a:r>
          </a:p>
        </p:txBody>
      </p:sp>
      <p:sp>
        <p:nvSpPr>
          <p:cNvPr id="11" name="TextBox 11"/>
          <p:cNvSpPr txBox="1"/>
          <p:nvPr/>
        </p:nvSpPr>
        <p:spPr>
          <a:xfrm>
            <a:off x="302015" y="913787"/>
            <a:ext cx="7168371" cy="3155315"/>
          </a:xfrm>
          <a:prstGeom prst="rect">
            <a:avLst/>
          </a:prstGeom>
        </p:spPr>
        <p:txBody>
          <a:bodyPr lIns="0" tIns="0" rIns="0" bIns="0" rtlCol="0" anchor="t">
            <a:spAutoFit/>
          </a:bodyPr>
          <a:lstStyle/>
          <a:p>
            <a:pPr algn="just">
              <a:lnSpc>
                <a:spcPts val="1689"/>
              </a:lnSpc>
            </a:pPr>
            <a:r>
              <a:rPr lang="en-US" sz="1299">
                <a:solidFill>
                  <a:srgbClr val="000000"/>
                </a:solidFill>
                <a:latin typeface="Georgia Pro Bold"/>
              </a:rPr>
              <a:t>You have Professional Representation:</a:t>
            </a:r>
            <a:r>
              <a:rPr lang="en-US" sz="1299">
                <a:solidFill>
                  <a:srgbClr val="000000"/>
                </a:solidFill>
                <a:latin typeface="Georgia Pro"/>
              </a:rPr>
              <a:t> My fiduciary duty is solely to you, so I will look out exclusively for your interests throughout the whole transaction. </a:t>
            </a:r>
          </a:p>
          <a:p>
            <a:pPr algn="just">
              <a:lnSpc>
                <a:spcPts val="1689"/>
              </a:lnSpc>
            </a:pPr>
            <a:endParaRPr lang="en-US" sz="1299">
              <a:solidFill>
                <a:srgbClr val="000000"/>
              </a:solidFill>
              <a:latin typeface="Georgia Pro"/>
            </a:endParaRPr>
          </a:p>
          <a:p>
            <a:pPr algn="just">
              <a:lnSpc>
                <a:spcPts val="1689"/>
              </a:lnSpc>
            </a:pPr>
            <a:r>
              <a:rPr lang="en-US" sz="1299">
                <a:solidFill>
                  <a:srgbClr val="000000"/>
                </a:solidFill>
                <a:latin typeface="Georgia Pro Bold"/>
              </a:rPr>
              <a:t>Access to My Extensive Resources:</a:t>
            </a:r>
            <a:r>
              <a:rPr lang="en-US" sz="1299">
                <a:solidFill>
                  <a:srgbClr val="000000"/>
                </a:solidFill>
                <a:latin typeface="Georgia Pro"/>
              </a:rPr>
              <a:t> I can connect you to my extensive list of properties, including exclusive listings and my vast network of vendors such as plumbers, contractors, lawyers, and more.</a:t>
            </a:r>
          </a:p>
          <a:p>
            <a:pPr algn="just">
              <a:lnSpc>
                <a:spcPts val="1689"/>
              </a:lnSpc>
            </a:pPr>
            <a:endParaRPr lang="en-US" sz="1299">
              <a:solidFill>
                <a:srgbClr val="000000"/>
              </a:solidFill>
              <a:latin typeface="Georgia Pro"/>
            </a:endParaRPr>
          </a:p>
          <a:p>
            <a:pPr algn="just">
              <a:lnSpc>
                <a:spcPts val="1689"/>
              </a:lnSpc>
            </a:pPr>
            <a:r>
              <a:rPr lang="en-US" sz="1299">
                <a:solidFill>
                  <a:srgbClr val="000000"/>
                </a:solidFill>
                <a:latin typeface="Georgia Pro Bold"/>
              </a:rPr>
              <a:t>Less Time, Less Stress: </a:t>
            </a:r>
            <a:r>
              <a:rPr lang="en-US" sz="1299">
                <a:solidFill>
                  <a:srgbClr val="000000"/>
                </a:solidFill>
                <a:latin typeface="Georgia Pro"/>
              </a:rPr>
              <a:t>I manage the details through the  transaction so you don’t have to, saving you time and energy. You can rest easy, knowing you are in good hands.</a:t>
            </a:r>
          </a:p>
          <a:p>
            <a:pPr algn="just">
              <a:lnSpc>
                <a:spcPts val="1689"/>
              </a:lnSpc>
            </a:pPr>
            <a:endParaRPr lang="en-US" sz="1299">
              <a:solidFill>
                <a:srgbClr val="000000"/>
              </a:solidFill>
              <a:latin typeface="Georgia Pro"/>
            </a:endParaRPr>
          </a:p>
          <a:p>
            <a:pPr algn="just">
              <a:lnSpc>
                <a:spcPts val="1689"/>
              </a:lnSpc>
            </a:pPr>
            <a:r>
              <a:rPr lang="en-US" sz="1299">
                <a:solidFill>
                  <a:srgbClr val="000000"/>
                </a:solidFill>
                <a:latin typeface="Georgia Pro"/>
              </a:rPr>
              <a:t>A  </a:t>
            </a:r>
            <a:r>
              <a:rPr lang="en-US" sz="1299">
                <a:solidFill>
                  <a:srgbClr val="000000"/>
                </a:solidFill>
                <a:latin typeface="Georgia Pro Bold"/>
              </a:rPr>
              <a:t>Strong Negotiator In Your Corner: </a:t>
            </a:r>
            <a:r>
              <a:rPr lang="en-US" sz="1299">
                <a:solidFill>
                  <a:srgbClr val="000000"/>
                </a:solidFill>
                <a:latin typeface="Georgia Pro"/>
              </a:rPr>
              <a:t>You can relax, knowing that I have your goals and commitments at the top of my mind, and will get you the best price and terms possible.</a:t>
            </a:r>
          </a:p>
          <a:p>
            <a:pPr algn="just">
              <a:lnSpc>
                <a:spcPts val="1689"/>
              </a:lnSpc>
            </a:pPr>
            <a:endParaRPr lang="en-US" sz="1299">
              <a:solidFill>
                <a:srgbClr val="000000"/>
              </a:solidFill>
              <a:latin typeface="Georgia Pro"/>
            </a:endParaRPr>
          </a:p>
          <a:p>
            <a:pPr algn="just">
              <a:lnSpc>
                <a:spcPts val="1689"/>
              </a:lnSpc>
            </a:pPr>
            <a:r>
              <a:rPr lang="en-US" sz="1299">
                <a:solidFill>
                  <a:srgbClr val="000000"/>
                </a:solidFill>
                <a:latin typeface="Georgia Pro Bold"/>
              </a:rPr>
              <a:t>Plenty of Guidance and Support:</a:t>
            </a:r>
            <a:r>
              <a:rPr lang="en-US" sz="1299">
                <a:solidFill>
                  <a:srgbClr val="000000"/>
                </a:solidFill>
                <a:latin typeface="Georgia Pro"/>
              </a:rPr>
              <a:t> I am your coach and will guide you through every step of the process, providing support and advice whether its your first home or your 10th.</a:t>
            </a:r>
          </a:p>
        </p:txBody>
      </p:sp>
      <p:sp>
        <p:nvSpPr>
          <p:cNvPr id="12" name="TextBox 12"/>
          <p:cNvSpPr txBox="1"/>
          <p:nvPr/>
        </p:nvSpPr>
        <p:spPr>
          <a:xfrm>
            <a:off x="302015" y="5056802"/>
            <a:ext cx="4601942" cy="4289400"/>
          </a:xfrm>
          <a:prstGeom prst="rect">
            <a:avLst/>
          </a:prstGeom>
        </p:spPr>
        <p:txBody>
          <a:bodyPr lIns="0" tIns="0" rIns="0" bIns="0" rtlCol="0" anchor="t">
            <a:spAutoFit/>
          </a:bodyPr>
          <a:lstStyle/>
          <a:p>
            <a:pPr algn="just">
              <a:lnSpc>
                <a:spcPts val="1926"/>
              </a:lnSpc>
              <a:spcBef>
                <a:spcPct val="0"/>
              </a:spcBef>
            </a:pPr>
            <a:r>
              <a:rPr lang="en-US" sz="1375">
                <a:solidFill>
                  <a:srgbClr val="000000"/>
                </a:solidFill>
                <a:latin typeface="Georgia Pro Bold"/>
              </a:rPr>
              <a:t>Exclusive Agreements:</a:t>
            </a:r>
            <a:r>
              <a:rPr lang="en-US" sz="1375">
                <a:solidFill>
                  <a:srgbClr val="000000"/>
                </a:solidFill>
                <a:latin typeface="Georgia Pro"/>
              </a:rPr>
              <a:t> All buyers must have a Buyer Agency Agreement before being shown any homes, making me your exclusive agent who will serve your best interests. </a:t>
            </a:r>
          </a:p>
          <a:p>
            <a:pPr algn="just">
              <a:lnSpc>
                <a:spcPts val="1926"/>
              </a:lnSpc>
              <a:spcBef>
                <a:spcPct val="0"/>
              </a:spcBef>
            </a:pPr>
            <a:endParaRPr lang="en-US" sz="1375">
              <a:solidFill>
                <a:srgbClr val="000000"/>
              </a:solidFill>
              <a:latin typeface="Georgia Pro"/>
            </a:endParaRPr>
          </a:p>
          <a:p>
            <a:pPr algn="just">
              <a:lnSpc>
                <a:spcPts val="1926"/>
              </a:lnSpc>
              <a:spcBef>
                <a:spcPct val="0"/>
              </a:spcBef>
            </a:pPr>
            <a:r>
              <a:rPr lang="en-US" sz="1375">
                <a:solidFill>
                  <a:srgbClr val="000000"/>
                </a:solidFill>
                <a:latin typeface="Georgia Pro Bold"/>
              </a:rPr>
              <a:t>Professional Fees:</a:t>
            </a:r>
            <a:r>
              <a:rPr lang="en-US" sz="1375">
                <a:solidFill>
                  <a:srgbClr val="000000"/>
                </a:solidFill>
                <a:latin typeface="Georgia Pro"/>
              </a:rPr>
              <a:t> Due to the NAR Settlement, the professional fee structures for buyers and sellers are being de-coupled in many circumstances. When in our first meeting, we will discuss fee details and options. In short, commission can be negotiated to be paid either by the seller, by the buyer, by the listing broker, or a combination. There are many options, so we will discuss which choice is best for you. </a:t>
            </a:r>
          </a:p>
          <a:p>
            <a:pPr algn="just">
              <a:lnSpc>
                <a:spcPts val="1926"/>
              </a:lnSpc>
              <a:spcBef>
                <a:spcPct val="0"/>
              </a:spcBef>
            </a:pPr>
            <a:endParaRPr lang="en-US" sz="1375">
              <a:solidFill>
                <a:srgbClr val="000000"/>
              </a:solidFill>
              <a:latin typeface="Georgia Pro"/>
            </a:endParaRPr>
          </a:p>
          <a:p>
            <a:pPr algn="just">
              <a:lnSpc>
                <a:spcPts val="1926"/>
              </a:lnSpc>
              <a:spcBef>
                <a:spcPct val="0"/>
              </a:spcBef>
            </a:pPr>
            <a:r>
              <a:rPr lang="en-US" sz="1375">
                <a:solidFill>
                  <a:srgbClr val="000000"/>
                </a:solidFill>
                <a:latin typeface="Georgia Pro Bold"/>
              </a:rPr>
              <a:t>Compatibility:</a:t>
            </a:r>
            <a:r>
              <a:rPr lang="en-US" sz="1375">
                <a:solidFill>
                  <a:srgbClr val="000000"/>
                </a:solidFill>
                <a:latin typeface="Georgia Pro"/>
              </a:rPr>
              <a:t> A real estate agent is your partner and coach during the home buying process, so hire an agent whom you feel you are compatible with, and whom you can trust. This is vital to having a positive experience and working relationship.</a:t>
            </a:r>
          </a:p>
        </p:txBody>
      </p:sp>
      <p:grpSp>
        <p:nvGrpSpPr>
          <p:cNvPr id="13" name="Group 13"/>
          <p:cNvGrpSpPr/>
          <p:nvPr/>
        </p:nvGrpSpPr>
        <p:grpSpPr>
          <a:xfrm>
            <a:off x="-93720" y="9611929"/>
            <a:ext cx="7989642" cy="446471"/>
            <a:chOff x="0" y="0"/>
            <a:chExt cx="2785060" cy="155633"/>
          </a:xfrm>
        </p:grpSpPr>
        <p:sp>
          <p:nvSpPr>
            <p:cNvPr id="14" name="Freeform 14"/>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5" name="TextBox 15"/>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6" name="TextBox 16"/>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6936" y="3384423"/>
            <a:ext cx="6958529" cy="5896737"/>
          </a:xfrm>
          <a:prstGeom prst="rect">
            <a:avLst/>
          </a:prstGeom>
        </p:spPr>
        <p:txBody>
          <a:bodyPr lIns="0" tIns="0" rIns="0" bIns="0" rtlCol="0" anchor="t">
            <a:spAutoFit/>
          </a:bodyPr>
          <a:lstStyle/>
          <a:p>
            <a:pPr marL="280669" lvl="1" indent="-140335" algn="l">
              <a:lnSpc>
                <a:spcPts val="2378"/>
              </a:lnSpc>
              <a:buFont typeface="Arial"/>
              <a:buChar char="•"/>
            </a:pPr>
            <a:r>
              <a:rPr lang="en-US" sz="1299">
                <a:solidFill>
                  <a:srgbClr val="000000"/>
                </a:solidFill>
                <a:latin typeface="Georgia Pro"/>
              </a:rPr>
              <a:t>Promote and protect your interests. </a:t>
            </a:r>
          </a:p>
          <a:p>
            <a:pPr marL="280669" lvl="1" indent="-140335" algn="l">
              <a:lnSpc>
                <a:spcPts val="2378"/>
              </a:lnSpc>
              <a:buFont typeface="Arial"/>
              <a:buChar char="•"/>
            </a:pPr>
            <a:r>
              <a:rPr lang="en-US" sz="1299">
                <a:solidFill>
                  <a:srgbClr val="000000"/>
                </a:solidFill>
                <a:latin typeface="Georgia Pro"/>
              </a:rPr>
              <a:t>Sign an agency agreement saying I will represent you, the buyer. </a:t>
            </a:r>
          </a:p>
          <a:p>
            <a:pPr marL="280669" lvl="1" indent="-140335" algn="l">
              <a:lnSpc>
                <a:spcPts val="2378"/>
              </a:lnSpc>
              <a:buFont typeface="Arial"/>
              <a:buChar char="•"/>
            </a:pPr>
            <a:r>
              <a:rPr lang="en-US" sz="1299">
                <a:solidFill>
                  <a:srgbClr val="000000"/>
                </a:solidFill>
                <a:latin typeface="Georgia Pro"/>
                <a:ea typeface="Georgia Pro"/>
              </a:rPr>
              <a:t>Ask you to be loyal and not work with other REALTORS®️. </a:t>
            </a:r>
          </a:p>
          <a:p>
            <a:pPr marL="280669" lvl="1" indent="-140335" algn="l">
              <a:lnSpc>
                <a:spcPts val="2378"/>
              </a:lnSpc>
              <a:buFont typeface="Arial"/>
              <a:buChar char="•"/>
            </a:pPr>
            <a:r>
              <a:rPr lang="en-US" sz="1299">
                <a:solidFill>
                  <a:srgbClr val="000000"/>
                </a:solidFill>
                <a:latin typeface="Georgia Pro"/>
              </a:rPr>
              <a:t>Locate and show available properties from any company, pointing out strengths and weaknesses to you while honoring your price limits. </a:t>
            </a:r>
          </a:p>
          <a:p>
            <a:pPr marL="280669" lvl="1" indent="-140335" algn="l">
              <a:lnSpc>
                <a:spcPts val="2378"/>
              </a:lnSpc>
              <a:buFont typeface="Arial"/>
              <a:buChar char="•"/>
            </a:pPr>
            <a:r>
              <a:rPr lang="en-US" sz="1299">
                <a:solidFill>
                  <a:srgbClr val="000000"/>
                </a:solidFill>
                <a:latin typeface="Georgia Pro"/>
              </a:rPr>
              <a:t>Provide important information about neighborhoods, floor plans, and resale characteristics. </a:t>
            </a:r>
          </a:p>
          <a:p>
            <a:pPr marL="280669" lvl="1" indent="-140335" algn="l">
              <a:lnSpc>
                <a:spcPts val="2378"/>
              </a:lnSpc>
              <a:buFont typeface="Arial"/>
              <a:buChar char="•"/>
            </a:pPr>
            <a:r>
              <a:rPr lang="en-US" sz="1299">
                <a:solidFill>
                  <a:srgbClr val="000000"/>
                </a:solidFill>
                <a:latin typeface="Georgia Pro"/>
              </a:rPr>
              <a:t>Counsel you about property values. </a:t>
            </a:r>
          </a:p>
          <a:p>
            <a:pPr marL="280669" lvl="1" indent="-140335" algn="l">
              <a:lnSpc>
                <a:spcPts val="2378"/>
              </a:lnSpc>
              <a:buFont typeface="Arial"/>
              <a:buChar char="•"/>
            </a:pPr>
            <a:r>
              <a:rPr lang="en-US" sz="1299">
                <a:solidFill>
                  <a:srgbClr val="000000"/>
                </a:solidFill>
                <a:latin typeface="Georgia Pro"/>
              </a:rPr>
              <a:t>Keep your bargaining and financial position confidential. </a:t>
            </a:r>
          </a:p>
          <a:p>
            <a:pPr marL="280669" lvl="1" indent="-140335" algn="l">
              <a:lnSpc>
                <a:spcPts val="2378"/>
              </a:lnSpc>
              <a:buFont typeface="Arial"/>
              <a:buChar char="•"/>
            </a:pPr>
            <a:r>
              <a:rPr lang="en-US" sz="1299">
                <a:solidFill>
                  <a:srgbClr val="000000"/>
                </a:solidFill>
                <a:latin typeface="Georgia Pro"/>
              </a:rPr>
              <a:t>Advise you on offers you may want to make on a property. </a:t>
            </a:r>
          </a:p>
          <a:p>
            <a:pPr marL="280669" lvl="1" indent="-140335" algn="l">
              <a:lnSpc>
                <a:spcPts val="2378"/>
              </a:lnSpc>
              <a:buFont typeface="Arial"/>
              <a:buChar char="•"/>
            </a:pPr>
            <a:r>
              <a:rPr lang="en-US" sz="1299">
                <a:solidFill>
                  <a:srgbClr val="000000"/>
                </a:solidFill>
                <a:latin typeface="Georgia Pro"/>
              </a:rPr>
              <a:t>Assist you in arranging property inspections. </a:t>
            </a:r>
          </a:p>
          <a:p>
            <a:pPr marL="280669" lvl="1" indent="-140335" algn="l">
              <a:lnSpc>
                <a:spcPts val="2378"/>
              </a:lnSpc>
              <a:buFont typeface="Arial"/>
              <a:buChar char="•"/>
            </a:pPr>
            <a:r>
              <a:rPr lang="en-US" sz="1299">
                <a:solidFill>
                  <a:srgbClr val="000000"/>
                </a:solidFill>
                <a:latin typeface="Georgia Pro"/>
              </a:rPr>
              <a:t>Submit offers to purchase promptly. </a:t>
            </a:r>
          </a:p>
          <a:p>
            <a:pPr marL="280669" lvl="1" indent="-140335" algn="l">
              <a:lnSpc>
                <a:spcPts val="2378"/>
              </a:lnSpc>
              <a:buFont typeface="Arial"/>
              <a:buChar char="•"/>
            </a:pPr>
            <a:r>
              <a:rPr lang="en-US" sz="1299">
                <a:solidFill>
                  <a:srgbClr val="000000"/>
                </a:solidFill>
                <a:latin typeface="Georgia Pro"/>
              </a:rPr>
              <a:t>Respond honestly and accurately to questions. </a:t>
            </a:r>
          </a:p>
          <a:p>
            <a:pPr marL="280669" lvl="1" indent="-140335" algn="l">
              <a:lnSpc>
                <a:spcPts val="2378"/>
              </a:lnSpc>
              <a:buFont typeface="Arial"/>
              <a:buChar char="•"/>
            </a:pPr>
            <a:r>
              <a:rPr lang="en-US" sz="1299">
                <a:solidFill>
                  <a:srgbClr val="000000"/>
                </a:solidFill>
                <a:latin typeface="Georgia Pro"/>
              </a:rPr>
              <a:t>Consult with you regarding counter-offers. </a:t>
            </a:r>
          </a:p>
          <a:p>
            <a:pPr marL="280669" lvl="1" indent="-140335" algn="l">
              <a:lnSpc>
                <a:spcPts val="2378"/>
              </a:lnSpc>
              <a:buFont typeface="Arial"/>
              <a:buChar char="•"/>
            </a:pPr>
            <a:r>
              <a:rPr lang="en-US" sz="1299">
                <a:solidFill>
                  <a:srgbClr val="000000"/>
                </a:solidFill>
                <a:latin typeface="Georgia Pro"/>
              </a:rPr>
              <a:t>Negotiate only on your behalf. </a:t>
            </a:r>
          </a:p>
          <a:p>
            <a:pPr marL="280669" lvl="1" indent="-140335" algn="l">
              <a:lnSpc>
                <a:spcPts val="2378"/>
              </a:lnSpc>
              <a:buFont typeface="Arial"/>
              <a:buChar char="•"/>
            </a:pPr>
            <a:r>
              <a:rPr lang="en-US" sz="1299">
                <a:solidFill>
                  <a:srgbClr val="000000"/>
                </a:solidFill>
                <a:latin typeface="Georgia Pro"/>
              </a:rPr>
              <a:t>Follow-up on necessary corrections and/or repairs. </a:t>
            </a:r>
          </a:p>
          <a:p>
            <a:pPr marL="280669" lvl="1" indent="-140335" algn="l">
              <a:lnSpc>
                <a:spcPts val="2378"/>
              </a:lnSpc>
              <a:buFont typeface="Arial"/>
              <a:buChar char="•"/>
            </a:pPr>
            <a:r>
              <a:rPr lang="en-US" sz="1299">
                <a:solidFill>
                  <a:srgbClr val="000000"/>
                </a:solidFill>
                <a:latin typeface="Georgia Pro"/>
              </a:rPr>
              <a:t>Supply information for any services requested. </a:t>
            </a:r>
          </a:p>
          <a:p>
            <a:pPr marL="280669" lvl="1" indent="-140335" algn="l">
              <a:lnSpc>
                <a:spcPts val="2378"/>
              </a:lnSpc>
              <a:buFont typeface="Arial"/>
              <a:buChar char="•"/>
            </a:pPr>
            <a:r>
              <a:rPr lang="en-US" sz="1299">
                <a:solidFill>
                  <a:srgbClr val="000000"/>
                </a:solidFill>
                <a:latin typeface="Georgia Pro"/>
              </a:rPr>
              <a:t>Provide guidance and support throughout the closing process. </a:t>
            </a:r>
          </a:p>
          <a:p>
            <a:pPr marL="280669" lvl="1" indent="-140335" algn="l">
              <a:lnSpc>
                <a:spcPts val="2378"/>
              </a:lnSpc>
              <a:buFont typeface="Arial"/>
              <a:buChar char="•"/>
            </a:pPr>
            <a:r>
              <a:rPr lang="en-US" sz="1299">
                <a:solidFill>
                  <a:srgbClr val="000000"/>
                </a:solidFill>
                <a:latin typeface="Georgia Pro"/>
              </a:rPr>
              <a:t>Stay in touch with you regarding future market conditions that may affect your home value. </a:t>
            </a:r>
          </a:p>
          <a:p>
            <a:pPr marL="280669" lvl="1" indent="-140335" algn="l">
              <a:lnSpc>
                <a:spcPts val="2378"/>
              </a:lnSpc>
              <a:buFont typeface="Arial"/>
              <a:buChar char="•"/>
            </a:pPr>
            <a:r>
              <a:rPr lang="en-US" sz="1299">
                <a:solidFill>
                  <a:srgbClr val="000000"/>
                </a:solidFill>
                <a:latin typeface="Georgia Pro"/>
              </a:rPr>
              <a:t>Appreciate any recommendations to family and friends! </a:t>
            </a:r>
          </a:p>
        </p:txBody>
      </p:sp>
      <p:sp>
        <p:nvSpPr>
          <p:cNvPr id="3" name="Freeform 3"/>
          <p:cNvSpPr/>
          <p:nvPr/>
        </p:nvSpPr>
        <p:spPr>
          <a:xfrm>
            <a:off x="533400" y="0"/>
            <a:ext cx="6705600" cy="2579148"/>
          </a:xfrm>
          <a:custGeom>
            <a:avLst/>
            <a:gdLst/>
            <a:ahLst/>
            <a:cxnLst/>
            <a:rect l="l" t="t" r="r" b="b"/>
            <a:pathLst>
              <a:path w="6705600" h="2579148">
                <a:moveTo>
                  <a:pt x="0" y="0"/>
                </a:moveTo>
                <a:lnTo>
                  <a:pt x="6705600" y="0"/>
                </a:lnTo>
                <a:lnTo>
                  <a:pt x="6705600" y="2579148"/>
                </a:lnTo>
                <a:lnTo>
                  <a:pt x="0" y="2579148"/>
                </a:lnTo>
                <a:lnTo>
                  <a:pt x="0" y="0"/>
                </a:lnTo>
                <a:close/>
              </a:path>
            </a:pathLst>
          </a:custGeom>
          <a:blipFill>
            <a:blip r:embed="rId2"/>
            <a:stretch>
              <a:fillRect t="-38188" b="-25823"/>
            </a:stretch>
          </a:blipFill>
        </p:spPr>
        <p:txBody>
          <a:bodyPr/>
          <a:lstStyle/>
          <a:p>
            <a:endParaRPr lang="en-US"/>
          </a:p>
        </p:txBody>
      </p:sp>
      <p:sp>
        <p:nvSpPr>
          <p:cNvPr id="4" name="TextBox 4"/>
          <p:cNvSpPr txBox="1"/>
          <p:nvPr/>
        </p:nvSpPr>
        <p:spPr>
          <a:xfrm>
            <a:off x="533400" y="2838911"/>
            <a:ext cx="6461760" cy="361896"/>
          </a:xfrm>
          <a:prstGeom prst="rect">
            <a:avLst/>
          </a:prstGeom>
        </p:spPr>
        <p:txBody>
          <a:bodyPr lIns="0" tIns="0" rIns="0" bIns="0" rtlCol="0" anchor="t">
            <a:spAutoFit/>
          </a:bodyPr>
          <a:lstStyle/>
          <a:p>
            <a:pPr algn="l">
              <a:lnSpc>
                <a:spcPts val="2717"/>
              </a:lnSpc>
            </a:pPr>
            <a:r>
              <a:rPr lang="en-US" sz="2264">
                <a:solidFill>
                  <a:srgbClr val="000000"/>
                </a:solidFill>
                <a:latin typeface="Georgia Pro Bold"/>
              </a:rPr>
              <a:t>In Summary, as your Buyer’s Agent, I will…</a:t>
            </a:r>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4745011"/>
            <a:ext cx="6705600" cy="5313389"/>
            <a:chOff x="0" y="0"/>
            <a:chExt cx="3437178" cy="2723554"/>
          </a:xfrm>
        </p:grpSpPr>
        <p:sp>
          <p:nvSpPr>
            <p:cNvPr id="3" name="Freeform 3"/>
            <p:cNvSpPr/>
            <p:nvPr/>
          </p:nvSpPr>
          <p:spPr>
            <a:xfrm>
              <a:off x="0" y="0"/>
              <a:ext cx="3437178" cy="2723554"/>
            </a:xfrm>
            <a:custGeom>
              <a:avLst/>
              <a:gdLst/>
              <a:ahLst/>
              <a:cxnLst/>
              <a:rect l="l" t="t" r="r" b="b"/>
              <a:pathLst>
                <a:path w="3437178" h="2723554">
                  <a:moveTo>
                    <a:pt x="0" y="0"/>
                  </a:moveTo>
                  <a:lnTo>
                    <a:pt x="3437178" y="0"/>
                  </a:lnTo>
                  <a:lnTo>
                    <a:pt x="3437178" y="2723554"/>
                  </a:lnTo>
                  <a:lnTo>
                    <a:pt x="0" y="2723554"/>
                  </a:lnTo>
                  <a:close/>
                </a:path>
              </a:pathLst>
            </a:custGeom>
            <a:solidFill>
              <a:srgbClr val="A8D0F6">
                <a:alpha val="71765"/>
              </a:srgbClr>
            </a:solidFill>
          </p:spPr>
          <p:txBody>
            <a:bodyPr/>
            <a:lstStyle/>
            <a:p>
              <a:endParaRPr lang="en-US"/>
            </a:p>
          </p:txBody>
        </p:sp>
      </p:grpSp>
      <p:grpSp>
        <p:nvGrpSpPr>
          <p:cNvPr id="4" name="Group 4"/>
          <p:cNvGrpSpPr/>
          <p:nvPr/>
        </p:nvGrpSpPr>
        <p:grpSpPr>
          <a:xfrm>
            <a:off x="533400" y="0"/>
            <a:ext cx="6705600" cy="5581217"/>
            <a:chOff x="0" y="0"/>
            <a:chExt cx="8940800" cy="7441623"/>
          </a:xfrm>
        </p:grpSpPr>
        <p:pic>
          <p:nvPicPr>
            <p:cNvPr id="5" name="Picture 5"/>
            <p:cNvPicPr>
              <a:picLocks noChangeAspect="1"/>
            </p:cNvPicPr>
            <p:nvPr/>
          </p:nvPicPr>
          <p:blipFill>
            <a:blip r:embed="rId2"/>
            <a:srcRect l="9938" r="9938"/>
            <a:stretch>
              <a:fillRect/>
            </a:stretch>
          </p:blipFill>
          <p:spPr>
            <a:xfrm>
              <a:off x="0" y="0"/>
              <a:ext cx="8940800" cy="7441623"/>
            </a:xfrm>
            <a:prstGeom prst="rect">
              <a:avLst/>
            </a:prstGeom>
          </p:spPr>
        </p:pic>
      </p:grpSp>
      <p:grpSp>
        <p:nvGrpSpPr>
          <p:cNvPr id="6" name="Group 6"/>
          <p:cNvGrpSpPr/>
          <p:nvPr/>
        </p:nvGrpSpPr>
        <p:grpSpPr>
          <a:xfrm rot="-10800000">
            <a:off x="3147293" y="8608878"/>
            <a:ext cx="1415622" cy="201634"/>
            <a:chOff x="0" y="0"/>
            <a:chExt cx="1358300" cy="193469"/>
          </a:xfrm>
        </p:grpSpPr>
        <p:sp>
          <p:nvSpPr>
            <p:cNvPr id="7" name="Freeform 7"/>
            <p:cNvSpPr/>
            <p:nvPr/>
          </p:nvSpPr>
          <p:spPr>
            <a:xfrm>
              <a:off x="0" y="0"/>
              <a:ext cx="1358300" cy="193469"/>
            </a:xfrm>
            <a:custGeom>
              <a:avLst/>
              <a:gdLst/>
              <a:ahLst/>
              <a:cxnLst/>
              <a:rect l="l" t="t" r="r" b="b"/>
              <a:pathLst>
                <a:path w="1358300" h="193469">
                  <a:moveTo>
                    <a:pt x="0" y="0"/>
                  </a:moveTo>
                  <a:lnTo>
                    <a:pt x="1358300" y="0"/>
                  </a:lnTo>
                  <a:lnTo>
                    <a:pt x="1358300" y="193469"/>
                  </a:lnTo>
                  <a:lnTo>
                    <a:pt x="0" y="193469"/>
                  </a:lnTo>
                  <a:close/>
                </a:path>
              </a:pathLst>
            </a:custGeom>
            <a:solidFill>
              <a:srgbClr val="292929"/>
            </a:solidFill>
          </p:spPr>
          <p:txBody>
            <a:bodyPr/>
            <a:lstStyle/>
            <a:p>
              <a:endParaRPr lang="en-US"/>
            </a:p>
          </p:txBody>
        </p:sp>
      </p:grpSp>
      <p:grpSp>
        <p:nvGrpSpPr>
          <p:cNvPr id="8" name="Group 8"/>
          <p:cNvGrpSpPr/>
          <p:nvPr/>
        </p:nvGrpSpPr>
        <p:grpSpPr>
          <a:xfrm>
            <a:off x="3962523" y="203918"/>
            <a:ext cx="3276477" cy="524309"/>
            <a:chOff x="0" y="0"/>
            <a:chExt cx="3571380" cy="571500"/>
          </a:xfrm>
        </p:grpSpPr>
        <p:sp>
          <p:nvSpPr>
            <p:cNvPr id="9" name="Freeform 9"/>
            <p:cNvSpPr/>
            <p:nvPr/>
          </p:nvSpPr>
          <p:spPr>
            <a:xfrm>
              <a:off x="0" y="255270"/>
              <a:ext cx="3571380" cy="69850"/>
            </a:xfrm>
            <a:custGeom>
              <a:avLst/>
              <a:gdLst/>
              <a:ahLst/>
              <a:cxnLst/>
              <a:rect l="l" t="t" r="r" b="b"/>
              <a:pathLst>
                <a:path w="3571380" h="69850">
                  <a:moveTo>
                    <a:pt x="3280550" y="0"/>
                  </a:moveTo>
                  <a:lnTo>
                    <a:pt x="0" y="0"/>
                  </a:lnTo>
                  <a:lnTo>
                    <a:pt x="0" y="69850"/>
                  </a:lnTo>
                  <a:lnTo>
                    <a:pt x="3571380" y="69850"/>
                  </a:lnTo>
                  <a:lnTo>
                    <a:pt x="3571380" y="0"/>
                  </a:lnTo>
                  <a:close/>
                </a:path>
              </a:pathLst>
            </a:custGeom>
            <a:solidFill>
              <a:srgbClr val="292929"/>
            </a:solidFill>
          </p:spPr>
          <p:txBody>
            <a:bodyPr/>
            <a:lstStyle/>
            <a:p>
              <a:endParaRPr lang="en-US"/>
            </a:p>
          </p:txBody>
        </p:sp>
      </p:grpSp>
      <p:sp>
        <p:nvSpPr>
          <p:cNvPr id="10" name="TextBox 10"/>
          <p:cNvSpPr txBox="1"/>
          <p:nvPr/>
        </p:nvSpPr>
        <p:spPr>
          <a:xfrm>
            <a:off x="1632492" y="6193256"/>
            <a:ext cx="4507416" cy="2129872"/>
          </a:xfrm>
          <a:prstGeom prst="rect">
            <a:avLst/>
          </a:prstGeom>
        </p:spPr>
        <p:txBody>
          <a:bodyPr lIns="0" tIns="0" rIns="0" bIns="0" rtlCol="0" anchor="t">
            <a:spAutoFit/>
          </a:bodyPr>
          <a:lstStyle/>
          <a:p>
            <a:pPr algn="ctr">
              <a:lnSpc>
                <a:spcPts val="2456"/>
              </a:lnSpc>
            </a:pPr>
            <a:r>
              <a:rPr lang="en-US" sz="1898">
                <a:solidFill>
                  <a:srgbClr val="000000"/>
                </a:solidFill>
                <a:latin typeface="Georgia Pro Bold"/>
              </a:rPr>
              <a:t>Buying a home is a big decision!</a:t>
            </a:r>
            <a:r>
              <a:rPr lang="en-US" sz="1898">
                <a:solidFill>
                  <a:srgbClr val="000000"/>
                </a:solidFill>
                <a:latin typeface="Georgia Pro"/>
              </a:rPr>
              <a:t> </a:t>
            </a:r>
          </a:p>
          <a:p>
            <a:pPr algn="ctr">
              <a:lnSpc>
                <a:spcPts val="2457"/>
              </a:lnSpc>
            </a:pPr>
            <a:endParaRPr lang="en-US" sz="1898">
              <a:solidFill>
                <a:srgbClr val="000000"/>
              </a:solidFill>
              <a:latin typeface="Georgia Pro"/>
            </a:endParaRPr>
          </a:p>
          <a:p>
            <a:pPr algn="ctr">
              <a:lnSpc>
                <a:spcPts val="2457"/>
              </a:lnSpc>
            </a:pPr>
            <a:r>
              <a:rPr lang="en-US" sz="1898">
                <a:solidFill>
                  <a:srgbClr val="000000"/>
                </a:solidFill>
                <a:latin typeface="Georgia Pro"/>
              </a:rPr>
              <a:t> As the housing market and economy are constantly adjusting to the ever-changing circumstances around us. I want you to know that I’m here to help every step of the way as your expert guide.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761" y="6645478"/>
            <a:ext cx="8294396" cy="2966451"/>
          </a:xfrm>
          <a:custGeom>
            <a:avLst/>
            <a:gdLst/>
            <a:ahLst/>
            <a:cxnLst/>
            <a:rect l="l" t="t" r="r" b="b"/>
            <a:pathLst>
              <a:path w="8294396" h="2966451">
                <a:moveTo>
                  <a:pt x="0" y="0"/>
                </a:moveTo>
                <a:lnTo>
                  <a:pt x="8294397" y="0"/>
                </a:lnTo>
                <a:lnTo>
                  <a:pt x="8294397" y="2966451"/>
                </a:lnTo>
                <a:lnTo>
                  <a:pt x="0" y="2966451"/>
                </a:lnTo>
                <a:lnTo>
                  <a:pt x="0" y="0"/>
                </a:lnTo>
                <a:close/>
              </a:path>
            </a:pathLst>
          </a:custGeom>
          <a:blipFill>
            <a:blip r:embed="rId2"/>
            <a:stretch>
              <a:fillRect t="-64385"/>
            </a:stretch>
          </a:blipFill>
        </p:spPr>
        <p:txBody>
          <a:bodyPr/>
          <a:lstStyle/>
          <a:p>
            <a:endParaRPr lang="en-US"/>
          </a:p>
        </p:txBody>
      </p:sp>
      <p:grpSp>
        <p:nvGrpSpPr>
          <p:cNvPr id="3" name="Group 3"/>
          <p:cNvGrpSpPr/>
          <p:nvPr/>
        </p:nvGrpSpPr>
        <p:grpSpPr>
          <a:xfrm>
            <a:off x="307276" y="312187"/>
            <a:ext cx="3222523" cy="1207609"/>
            <a:chOff x="0" y="0"/>
            <a:chExt cx="1123320" cy="420953"/>
          </a:xfrm>
        </p:grpSpPr>
        <p:sp>
          <p:nvSpPr>
            <p:cNvPr id="4" name="Freeform 4"/>
            <p:cNvSpPr/>
            <p:nvPr/>
          </p:nvSpPr>
          <p:spPr>
            <a:xfrm>
              <a:off x="0" y="0"/>
              <a:ext cx="1123320" cy="420953"/>
            </a:xfrm>
            <a:custGeom>
              <a:avLst/>
              <a:gdLst/>
              <a:ahLst/>
              <a:cxnLst/>
              <a:rect l="l" t="t" r="r" b="b"/>
              <a:pathLst>
                <a:path w="1123320" h="420953">
                  <a:moveTo>
                    <a:pt x="0" y="0"/>
                  </a:moveTo>
                  <a:lnTo>
                    <a:pt x="1123320" y="0"/>
                  </a:lnTo>
                  <a:lnTo>
                    <a:pt x="1123320" y="420953"/>
                  </a:lnTo>
                  <a:lnTo>
                    <a:pt x="0" y="420953"/>
                  </a:lnTo>
                  <a:close/>
                </a:path>
              </a:pathLst>
            </a:custGeom>
            <a:solidFill>
              <a:srgbClr val="231F20"/>
            </a:solidFill>
          </p:spPr>
          <p:txBody>
            <a:bodyPr/>
            <a:lstStyle/>
            <a:p>
              <a:endParaRPr lang="en-US"/>
            </a:p>
          </p:txBody>
        </p:sp>
        <p:sp>
          <p:nvSpPr>
            <p:cNvPr id="5" name="TextBox 5"/>
            <p:cNvSpPr txBox="1"/>
            <p:nvPr/>
          </p:nvSpPr>
          <p:spPr>
            <a:xfrm>
              <a:off x="0" y="-28575"/>
              <a:ext cx="1123320" cy="449528"/>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385273" y="1877898"/>
            <a:ext cx="3066529" cy="43580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Support and Advice: </a:t>
            </a:r>
            <a:r>
              <a:rPr lang="en-US" sz="1299">
                <a:solidFill>
                  <a:srgbClr val="000000"/>
                </a:solidFill>
                <a:latin typeface="Georgia Pro"/>
              </a:rPr>
              <a:t>I am your vigilant advocate and coach from the beginning to the end of the home-buying process. My ultimate goal is to ensure a positive experience for you, and to make this journey as smooth and successful as possible while keeping you informed every step along the way.</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Managing Timelines and Deadlines:</a:t>
            </a:r>
          </a:p>
          <a:p>
            <a:pPr algn="just">
              <a:lnSpc>
                <a:spcPts val="1819"/>
              </a:lnSpc>
              <a:spcBef>
                <a:spcPct val="0"/>
              </a:spcBef>
            </a:pPr>
            <a:r>
              <a:rPr lang="en-US" sz="1299">
                <a:solidFill>
                  <a:srgbClr val="000000"/>
                </a:solidFill>
                <a:latin typeface="Georgia Pro"/>
              </a:rPr>
              <a:t>There's a lot that happens in a short amount of time during the home-buying process, and I make sure that every detail is tracked and monitored to ensure that every step from contract to close is taken care of on or before the deadlines to keep this process on track. I stay in frequent communication with all parties so we can stay on schedule.</a:t>
            </a:r>
          </a:p>
        </p:txBody>
      </p:sp>
      <p:sp>
        <p:nvSpPr>
          <p:cNvPr id="7" name="TextBox 7"/>
          <p:cNvSpPr txBox="1"/>
          <p:nvPr/>
        </p:nvSpPr>
        <p:spPr>
          <a:xfrm>
            <a:off x="623619" y="483874"/>
            <a:ext cx="2589837" cy="826135"/>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Georgia Pro"/>
              </a:rPr>
              <a:t>Buyer’s Agent Additional Responsibilities from Contract to Close:</a:t>
            </a:r>
          </a:p>
        </p:txBody>
      </p:sp>
      <p:sp>
        <p:nvSpPr>
          <p:cNvPr id="8" name="TextBox 8"/>
          <p:cNvSpPr txBox="1"/>
          <p:nvPr/>
        </p:nvSpPr>
        <p:spPr>
          <a:xfrm>
            <a:off x="4029457" y="264562"/>
            <a:ext cx="3405581" cy="59582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Managing All Documentation:</a:t>
            </a:r>
          </a:p>
          <a:p>
            <a:pPr algn="just">
              <a:lnSpc>
                <a:spcPts val="1819"/>
              </a:lnSpc>
            </a:pPr>
            <a:r>
              <a:rPr lang="en-US" sz="1299">
                <a:solidFill>
                  <a:srgbClr val="000000"/>
                </a:solidFill>
                <a:latin typeface="Georgia Pro"/>
              </a:rPr>
              <a:t>I efficiently manage all the paperwork and documentation during the course of the transaction, from creating and reviewing all amendments, disclosures, and details to ensuring that every document is a true reflection of your needs, commitments, and goals.</a:t>
            </a:r>
          </a:p>
          <a:p>
            <a:pPr algn="just">
              <a:lnSpc>
                <a:spcPts val="1819"/>
              </a:lnSpc>
            </a:pPr>
            <a:endParaRPr lang="en-US" sz="1299">
              <a:solidFill>
                <a:srgbClr val="000000"/>
              </a:solidFill>
              <a:latin typeface="Georgia Pro"/>
            </a:endParaRPr>
          </a:p>
          <a:p>
            <a:pPr algn="just">
              <a:lnSpc>
                <a:spcPts val="1819"/>
              </a:lnSpc>
              <a:spcBef>
                <a:spcPct val="0"/>
              </a:spcBef>
            </a:pPr>
            <a:r>
              <a:rPr lang="en-US" sz="1299">
                <a:solidFill>
                  <a:srgbClr val="000000"/>
                </a:solidFill>
                <a:latin typeface="Georgia Pro Bold"/>
              </a:rPr>
              <a:t>Coaching Through Legal Contracts:</a:t>
            </a:r>
          </a:p>
          <a:p>
            <a:pPr algn="just">
              <a:lnSpc>
                <a:spcPts val="1819"/>
              </a:lnSpc>
              <a:spcBef>
                <a:spcPct val="0"/>
              </a:spcBef>
            </a:pPr>
            <a:r>
              <a:rPr lang="en-US" sz="1299">
                <a:solidFill>
                  <a:srgbClr val="000000"/>
                </a:solidFill>
                <a:latin typeface="Georgia Pro"/>
              </a:rPr>
              <a:t>Not everybody speaks "legalese", which is why I will walk you through every point in the legal contract to make sure you understand and are comfortable with each point. I will explain the confusing jargon and their implications, making sure your rights and interests are protected.</a:t>
            </a:r>
          </a:p>
          <a:p>
            <a:pPr algn="just">
              <a:lnSpc>
                <a:spcPts val="1819"/>
              </a:lnSpc>
              <a:spcBef>
                <a:spcPct val="0"/>
              </a:spcBef>
            </a:pPr>
            <a:endParaRPr lang="en-US" sz="1299">
              <a:solidFill>
                <a:srgbClr val="000000"/>
              </a:solidFill>
              <a:latin typeface="Georgia Pro"/>
            </a:endParaRPr>
          </a:p>
          <a:p>
            <a:pPr algn="just">
              <a:lnSpc>
                <a:spcPts val="1819"/>
              </a:lnSpc>
              <a:spcBef>
                <a:spcPct val="0"/>
              </a:spcBef>
            </a:pPr>
            <a:r>
              <a:rPr lang="en-US" sz="1299">
                <a:solidFill>
                  <a:srgbClr val="000000"/>
                </a:solidFill>
                <a:latin typeface="Georgia Pro Bold"/>
              </a:rPr>
              <a:t>Coordinating Inspections:</a:t>
            </a:r>
          </a:p>
          <a:p>
            <a:pPr algn="just">
              <a:lnSpc>
                <a:spcPts val="1819"/>
              </a:lnSpc>
              <a:spcBef>
                <a:spcPct val="0"/>
              </a:spcBef>
            </a:pPr>
            <a:r>
              <a:rPr lang="en-US" sz="1299">
                <a:solidFill>
                  <a:srgbClr val="000000"/>
                </a:solidFill>
                <a:latin typeface="Georgia Pro"/>
              </a:rPr>
              <a:t>There are several different types of inspections that your dream home may go through such as general home inspections, pests, and radon, which can locate any potential issues with the home. I will make sure inspection companies stay on schedule, and book further, more specialized inspections as needed.</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21</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0" y="5856690"/>
            <a:ext cx="7772400" cy="4201710"/>
            <a:chOff x="0" y="0"/>
            <a:chExt cx="2709333" cy="1464648"/>
          </a:xfrm>
        </p:grpSpPr>
        <p:sp>
          <p:nvSpPr>
            <p:cNvPr id="3" name="Freeform 3"/>
            <p:cNvSpPr/>
            <p:nvPr/>
          </p:nvSpPr>
          <p:spPr>
            <a:xfrm>
              <a:off x="0" y="0"/>
              <a:ext cx="2709333" cy="1464648"/>
            </a:xfrm>
            <a:custGeom>
              <a:avLst/>
              <a:gdLst/>
              <a:ahLst/>
              <a:cxnLst/>
              <a:rect l="l" t="t" r="r" b="b"/>
              <a:pathLst>
                <a:path w="2709333" h="1464648">
                  <a:moveTo>
                    <a:pt x="0" y="0"/>
                  </a:moveTo>
                  <a:lnTo>
                    <a:pt x="2709333" y="0"/>
                  </a:lnTo>
                  <a:lnTo>
                    <a:pt x="2709333" y="1464648"/>
                  </a:lnTo>
                  <a:lnTo>
                    <a:pt x="0" y="1464648"/>
                  </a:lnTo>
                  <a:close/>
                </a:path>
              </a:pathLst>
            </a:custGeom>
            <a:solidFill>
              <a:srgbClr val="231F20"/>
            </a:solidFill>
            <a:ln cap="sq">
              <a:noFill/>
              <a:prstDash val="solid"/>
              <a:miter/>
            </a:ln>
          </p:spPr>
          <p:txBody>
            <a:bodyPr/>
            <a:lstStyle/>
            <a:p>
              <a:endParaRPr lang="en-US"/>
            </a:p>
          </p:txBody>
        </p:sp>
        <p:sp>
          <p:nvSpPr>
            <p:cNvPr id="4" name="TextBox 4"/>
            <p:cNvSpPr txBox="1"/>
            <p:nvPr/>
          </p:nvSpPr>
          <p:spPr>
            <a:xfrm>
              <a:off x="0" y="-28575"/>
              <a:ext cx="2709333" cy="1493223"/>
            </a:xfrm>
            <a:prstGeom prst="rect">
              <a:avLst/>
            </a:prstGeom>
          </p:spPr>
          <p:txBody>
            <a:bodyPr lIns="50800" tIns="50800" rIns="50800" bIns="50800" rtlCol="0" anchor="ctr"/>
            <a:lstStyle/>
            <a:p>
              <a:pPr algn="ctr">
                <a:lnSpc>
                  <a:spcPts val="1526"/>
                </a:lnSpc>
              </a:pPr>
              <a:endParaRPr/>
            </a:p>
          </p:txBody>
        </p:sp>
      </p:grpSp>
      <p:sp>
        <p:nvSpPr>
          <p:cNvPr id="5" name="Freeform 5"/>
          <p:cNvSpPr/>
          <p:nvPr/>
        </p:nvSpPr>
        <p:spPr>
          <a:xfrm>
            <a:off x="4260337" y="4821729"/>
            <a:ext cx="3512063" cy="2069922"/>
          </a:xfrm>
          <a:custGeom>
            <a:avLst/>
            <a:gdLst/>
            <a:ahLst/>
            <a:cxnLst/>
            <a:rect l="l" t="t" r="r" b="b"/>
            <a:pathLst>
              <a:path w="3512063" h="2069922">
                <a:moveTo>
                  <a:pt x="0" y="0"/>
                </a:moveTo>
                <a:lnTo>
                  <a:pt x="3512063" y="0"/>
                </a:lnTo>
                <a:lnTo>
                  <a:pt x="3512063" y="2069922"/>
                </a:lnTo>
                <a:lnTo>
                  <a:pt x="0" y="206992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243370" y="257981"/>
            <a:ext cx="2980390" cy="43580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Guiding You Through the Closing Process: </a:t>
            </a:r>
            <a:r>
              <a:rPr lang="en-US" sz="1299">
                <a:solidFill>
                  <a:srgbClr val="000000"/>
                </a:solidFill>
                <a:latin typeface="Georgia Pro"/>
              </a:rPr>
              <a:t>I guide you through the transaction from contract to closing, which includes the finalization of your financing, analyzing all closing documents to ensure correctness, and making sure that all financial and legal obligations are met. </a:t>
            </a:r>
          </a:p>
          <a:p>
            <a:pPr algn="just">
              <a:lnSpc>
                <a:spcPts val="1819"/>
              </a:lnSpc>
            </a:pPr>
            <a:endParaRPr lang="en-US" sz="1299">
              <a:solidFill>
                <a:srgbClr val="000000"/>
              </a:solidFill>
              <a:latin typeface="Georgia Pro"/>
            </a:endParaRPr>
          </a:p>
          <a:p>
            <a:pPr algn="just">
              <a:lnSpc>
                <a:spcPts val="1819"/>
              </a:lnSpc>
              <a:spcBef>
                <a:spcPct val="0"/>
              </a:spcBef>
            </a:pPr>
            <a:r>
              <a:rPr lang="en-US" sz="1299">
                <a:solidFill>
                  <a:srgbClr val="000000"/>
                </a:solidFill>
                <a:latin typeface="Georgia Pro Bold"/>
              </a:rPr>
              <a:t>Ongoing Recommendations and Information:</a:t>
            </a:r>
            <a:r>
              <a:rPr lang="en-US" sz="1299">
                <a:solidFill>
                  <a:srgbClr val="000000"/>
                </a:solidFill>
                <a:latin typeface="Georgia Pro"/>
              </a:rPr>
              <a:t> My commitment to you doesn't end when the keys change hands. I will continue to offer information, recommendations, and advice about what is happening in the market. This includes offering insights into market trends, data, and past sales on an ongoing basis so that you are in the know.</a:t>
            </a:r>
          </a:p>
        </p:txBody>
      </p:sp>
      <p:sp>
        <p:nvSpPr>
          <p:cNvPr id="7" name="TextBox 7"/>
          <p:cNvSpPr txBox="1"/>
          <p:nvPr/>
        </p:nvSpPr>
        <p:spPr>
          <a:xfrm>
            <a:off x="418391" y="257981"/>
            <a:ext cx="3222523" cy="45866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Review of Inspections Reports:</a:t>
            </a:r>
          </a:p>
          <a:p>
            <a:pPr algn="just">
              <a:lnSpc>
                <a:spcPts val="1819"/>
              </a:lnSpc>
            </a:pPr>
            <a:r>
              <a:rPr lang="en-US" sz="1299">
                <a:solidFill>
                  <a:srgbClr val="000000"/>
                </a:solidFill>
                <a:latin typeface="Georgia Pro"/>
              </a:rPr>
              <a:t>Once the inspections are completed, I will review the reports and go over them with you. Should any major issues be found, we will decide our best course of action, whether it's further negotiating for repairs, or re-evaluating your offer.</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Overseeing Contractors:</a:t>
            </a:r>
            <a:r>
              <a:rPr lang="en-US" sz="1299">
                <a:solidFill>
                  <a:srgbClr val="000000"/>
                </a:solidFill>
                <a:latin typeface="Georgia Pro"/>
              </a:rPr>
              <a:t> If and when any repair work or renovations are required, I obtain quotes for any work needed, and stay in communication with the contractors to make sure all repairs and renos are completed on time.</a:t>
            </a:r>
          </a:p>
          <a:p>
            <a:pPr algn="just">
              <a:lnSpc>
                <a:spcPts val="1819"/>
              </a:lnSpc>
            </a:pPr>
            <a:endParaRPr lang="en-US" sz="1299">
              <a:solidFill>
                <a:srgbClr val="000000"/>
              </a:solidFill>
              <a:latin typeface="Georgia Pro"/>
            </a:endParaRPr>
          </a:p>
          <a:p>
            <a:pPr algn="just">
              <a:lnSpc>
                <a:spcPts val="1819"/>
              </a:lnSpc>
              <a:spcBef>
                <a:spcPct val="0"/>
              </a:spcBef>
            </a:pPr>
            <a:r>
              <a:rPr lang="en-US" sz="1299">
                <a:solidFill>
                  <a:srgbClr val="000000"/>
                </a:solidFill>
                <a:latin typeface="Georgia Pro Bold"/>
              </a:rPr>
              <a:t>Conducting the Final Walk-Through:</a:t>
            </a:r>
            <a:r>
              <a:rPr lang="en-US" sz="1299">
                <a:solidFill>
                  <a:srgbClr val="000000"/>
                </a:solidFill>
                <a:latin typeface="Georgia Pro"/>
              </a:rPr>
              <a:t> Prior to closing, I conduct a final walk-through together with you to ensure the property is in the condition as was agreed upon, and that all terms of the sale are met.</a:t>
            </a:r>
          </a:p>
        </p:txBody>
      </p:sp>
      <p:sp>
        <p:nvSpPr>
          <p:cNvPr id="8" name="TextBox 8"/>
          <p:cNvSpPr txBox="1"/>
          <p:nvPr/>
        </p:nvSpPr>
        <p:spPr>
          <a:xfrm>
            <a:off x="601529" y="6323617"/>
            <a:ext cx="4214458" cy="572274"/>
          </a:xfrm>
          <a:prstGeom prst="rect">
            <a:avLst/>
          </a:prstGeom>
        </p:spPr>
        <p:txBody>
          <a:bodyPr lIns="0" tIns="0" rIns="0" bIns="0" rtlCol="0" anchor="t">
            <a:spAutoFit/>
          </a:bodyPr>
          <a:lstStyle/>
          <a:p>
            <a:pPr algn="l">
              <a:lnSpc>
                <a:spcPts val="2355"/>
              </a:lnSpc>
              <a:spcBef>
                <a:spcPct val="0"/>
              </a:spcBef>
            </a:pPr>
            <a:r>
              <a:rPr lang="en-US" sz="1682">
                <a:solidFill>
                  <a:srgbClr val="FFFFFF"/>
                </a:solidFill>
                <a:latin typeface="Georgia Pro Bold Italics"/>
              </a:rPr>
              <a:t>Why Commit to an Experienced Buyer’s Agent?</a:t>
            </a:r>
          </a:p>
        </p:txBody>
      </p:sp>
      <p:sp>
        <p:nvSpPr>
          <p:cNvPr id="9" name="TextBox 9"/>
          <p:cNvSpPr txBox="1"/>
          <p:nvPr/>
        </p:nvSpPr>
        <p:spPr>
          <a:xfrm>
            <a:off x="601529" y="7101963"/>
            <a:ext cx="6569342" cy="1977340"/>
          </a:xfrm>
          <a:prstGeom prst="rect">
            <a:avLst/>
          </a:prstGeom>
        </p:spPr>
        <p:txBody>
          <a:bodyPr lIns="0" tIns="0" rIns="0" bIns="0" rtlCol="0" anchor="t">
            <a:spAutoFit/>
          </a:bodyPr>
          <a:lstStyle/>
          <a:p>
            <a:pPr algn="just">
              <a:lnSpc>
                <a:spcPts val="1787"/>
              </a:lnSpc>
              <a:spcBef>
                <a:spcPct val="0"/>
              </a:spcBef>
            </a:pPr>
            <a:r>
              <a:rPr lang="en-US" sz="1276">
                <a:solidFill>
                  <a:srgbClr val="FFFFFF"/>
                </a:solidFill>
                <a:latin typeface="Georgia Pro Italics"/>
              </a:rPr>
              <a:t>The relationship between a buyer and their real estate agent is a partnership. As a buyer's agent, my role is to be your knowledgable coach, helping you navigate the homebuying process with ease, successfully resulting in the home of your dreams. It's my goal to make this experiencee a positive one, and while some buyers might feel nervous about signing a Buyer Agency Agreement, this document establishes our relationship so that I can do the best possible job for you. Without this agreement in place, my responsibility is to work for the seller's best interest. The Buyer’s Agency Agreement protects your rights, protects against liability, and creates a legally binding relationship where I can serve as your skilled representative to negotiate the best possible price and terms on your behalf. </a:t>
            </a:r>
          </a:p>
        </p:txBody>
      </p:sp>
      <p:grpSp>
        <p:nvGrpSpPr>
          <p:cNvPr id="10" name="Group 10"/>
          <p:cNvGrpSpPr/>
          <p:nvPr/>
        </p:nvGrpSpPr>
        <p:grpSpPr>
          <a:xfrm>
            <a:off x="-93720" y="9611929"/>
            <a:ext cx="7989642" cy="446471"/>
            <a:chOff x="0" y="0"/>
            <a:chExt cx="2785060" cy="155633"/>
          </a:xfrm>
        </p:grpSpPr>
        <p:sp>
          <p:nvSpPr>
            <p:cNvPr id="11" name="Freeform 11"/>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2" name="TextBox 12"/>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3" name="TextBox 13"/>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10" y="5922029"/>
            <a:ext cx="8081010" cy="4478052"/>
          </a:xfrm>
          <a:custGeom>
            <a:avLst/>
            <a:gdLst/>
            <a:ahLst/>
            <a:cxnLst/>
            <a:rect l="l" t="t" r="r" b="b"/>
            <a:pathLst>
              <a:path w="8081010" h="4478052">
                <a:moveTo>
                  <a:pt x="0" y="0"/>
                </a:moveTo>
                <a:lnTo>
                  <a:pt x="8081010" y="0"/>
                </a:lnTo>
                <a:lnTo>
                  <a:pt x="8081010" y="4478052"/>
                </a:lnTo>
                <a:lnTo>
                  <a:pt x="0" y="4478052"/>
                </a:lnTo>
                <a:lnTo>
                  <a:pt x="0" y="0"/>
                </a:lnTo>
                <a:close/>
              </a:path>
            </a:pathLst>
          </a:custGeom>
          <a:blipFill>
            <a:blip r:embed="rId2"/>
            <a:stretch>
              <a:fillRect t="-20305"/>
            </a:stretch>
          </a:blipFill>
        </p:spPr>
        <p:txBody>
          <a:bodyPr/>
          <a:lstStyle/>
          <a:p>
            <a:endParaRPr lang="en-US"/>
          </a:p>
        </p:txBody>
      </p:sp>
      <p:grpSp>
        <p:nvGrpSpPr>
          <p:cNvPr id="3" name="Group 3"/>
          <p:cNvGrpSpPr/>
          <p:nvPr/>
        </p:nvGrpSpPr>
        <p:grpSpPr>
          <a:xfrm>
            <a:off x="257092" y="2951452"/>
            <a:ext cx="3353938" cy="464807"/>
            <a:chOff x="0" y="0"/>
            <a:chExt cx="1169129" cy="162024"/>
          </a:xfrm>
        </p:grpSpPr>
        <p:sp>
          <p:nvSpPr>
            <p:cNvPr id="4" name="Freeform 4"/>
            <p:cNvSpPr/>
            <p:nvPr/>
          </p:nvSpPr>
          <p:spPr>
            <a:xfrm>
              <a:off x="0" y="0"/>
              <a:ext cx="1169129" cy="162024"/>
            </a:xfrm>
            <a:custGeom>
              <a:avLst/>
              <a:gdLst/>
              <a:ahLst/>
              <a:cxnLst/>
              <a:rect l="l" t="t" r="r" b="b"/>
              <a:pathLst>
                <a:path w="1169129" h="162024">
                  <a:moveTo>
                    <a:pt x="0" y="0"/>
                  </a:moveTo>
                  <a:lnTo>
                    <a:pt x="1169129" y="0"/>
                  </a:lnTo>
                  <a:lnTo>
                    <a:pt x="1169129" y="162024"/>
                  </a:lnTo>
                  <a:lnTo>
                    <a:pt x="0" y="162024"/>
                  </a:lnTo>
                  <a:close/>
                </a:path>
              </a:pathLst>
            </a:custGeom>
            <a:solidFill>
              <a:srgbClr val="231F20"/>
            </a:solidFill>
          </p:spPr>
          <p:txBody>
            <a:bodyPr/>
            <a:lstStyle/>
            <a:p>
              <a:endParaRPr lang="en-US"/>
            </a:p>
          </p:txBody>
        </p:sp>
        <p:sp>
          <p:nvSpPr>
            <p:cNvPr id="5" name="TextBox 5"/>
            <p:cNvSpPr txBox="1"/>
            <p:nvPr/>
          </p:nvSpPr>
          <p:spPr>
            <a:xfrm>
              <a:off x="0" y="-28575"/>
              <a:ext cx="1169129" cy="190599"/>
            </a:xfrm>
            <a:prstGeom prst="rect">
              <a:avLst/>
            </a:prstGeom>
          </p:spPr>
          <p:txBody>
            <a:bodyPr lIns="50800" tIns="50800" rIns="50800" bIns="50800" rtlCol="0" anchor="ctr"/>
            <a:lstStyle/>
            <a:p>
              <a:pPr algn="ctr">
                <a:lnSpc>
                  <a:spcPts val="1526"/>
                </a:lnSpc>
              </a:pPr>
              <a:endParaRPr/>
            </a:p>
          </p:txBody>
        </p:sp>
      </p:grpSp>
      <p:grpSp>
        <p:nvGrpSpPr>
          <p:cNvPr id="6" name="Group 6"/>
          <p:cNvGrpSpPr/>
          <p:nvPr/>
        </p:nvGrpSpPr>
        <p:grpSpPr>
          <a:xfrm>
            <a:off x="4057650" y="0"/>
            <a:ext cx="3433254" cy="5712479"/>
            <a:chOff x="0" y="0"/>
            <a:chExt cx="1196777" cy="1991278"/>
          </a:xfrm>
        </p:grpSpPr>
        <p:sp>
          <p:nvSpPr>
            <p:cNvPr id="7" name="Freeform 7"/>
            <p:cNvSpPr/>
            <p:nvPr/>
          </p:nvSpPr>
          <p:spPr>
            <a:xfrm>
              <a:off x="0" y="0"/>
              <a:ext cx="1196777" cy="1991278"/>
            </a:xfrm>
            <a:custGeom>
              <a:avLst/>
              <a:gdLst/>
              <a:ahLst/>
              <a:cxnLst/>
              <a:rect l="l" t="t" r="r" b="b"/>
              <a:pathLst>
                <a:path w="1196777" h="1991278">
                  <a:moveTo>
                    <a:pt x="0" y="0"/>
                  </a:moveTo>
                  <a:lnTo>
                    <a:pt x="1196777" y="0"/>
                  </a:lnTo>
                  <a:lnTo>
                    <a:pt x="1196777" y="1991278"/>
                  </a:lnTo>
                  <a:lnTo>
                    <a:pt x="0" y="1991278"/>
                  </a:lnTo>
                  <a:close/>
                </a:path>
              </a:pathLst>
            </a:custGeom>
            <a:solidFill>
              <a:srgbClr val="E8E8E8"/>
            </a:solidFill>
            <a:ln cap="sq">
              <a:noFill/>
              <a:prstDash val="solid"/>
              <a:miter/>
            </a:ln>
          </p:spPr>
          <p:txBody>
            <a:bodyPr/>
            <a:lstStyle/>
            <a:p>
              <a:endParaRPr lang="en-US"/>
            </a:p>
          </p:txBody>
        </p:sp>
        <p:sp>
          <p:nvSpPr>
            <p:cNvPr id="8" name="TextBox 8"/>
            <p:cNvSpPr txBox="1"/>
            <p:nvPr/>
          </p:nvSpPr>
          <p:spPr>
            <a:xfrm>
              <a:off x="0" y="-28575"/>
              <a:ext cx="1196777" cy="2019853"/>
            </a:xfrm>
            <a:prstGeom prst="rect">
              <a:avLst/>
            </a:prstGeom>
          </p:spPr>
          <p:txBody>
            <a:bodyPr lIns="50800" tIns="50800" rIns="50800" bIns="50800" rtlCol="0" anchor="ctr"/>
            <a:lstStyle/>
            <a:p>
              <a:pPr algn="ctr">
                <a:lnSpc>
                  <a:spcPts val="1526"/>
                </a:lnSpc>
              </a:pPr>
              <a:endParaRPr/>
            </a:p>
          </p:txBody>
        </p:sp>
      </p:grpSp>
      <p:sp>
        <p:nvSpPr>
          <p:cNvPr id="9" name="TextBox 9"/>
          <p:cNvSpPr txBox="1"/>
          <p:nvPr/>
        </p:nvSpPr>
        <p:spPr>
          <a:xfrm>
            <a:off x="257092" y="792945"/>
            <a:ext cx="3353938" cy="1839177"/>
          </a:xfrm>
          <a:prstGeom prst="rect">
            <a:avLst/>
          </a:prstGeom>
        </p:spPr>
        <p:txBody>
          <a:bodyPr lIns="0" tIns="0" rIns="0" bIns="0" rtlCol="0" anchor="t">
            <a:spAutoFit/>
          </a:bodyPr>
          <a:lstStyle/>
          <a:p>
            <a:pPr algn="ctr">
              <a:lnSpc>
                <a:spcPts val="4904"/>
              </a:lnSpc>
            </a:pPr>
            <a:r>
              <a:rPr lang="en-US" sz="3503" spc="140">
                <a:solidFill>
                  <a:srgbClr val="000000"/>
                </a:solidFill>
                <a:latin typeface="Georgia Pro"/>
              </a:rPr>
              <a:t>BUYER AGENCY AGREEMENT?</a:t>
            </a:r>
          </a:p>
        </p:txBody>
      </p:sp>
      <p:sp>
        <p:nvSpPr>
          <p:cNvPr id="10" name="TextBox 10"/>
          <p:cNvSpPr txBox="1"/>
          <p:nvPr/>
        </p:nvSpPr>
        <p:spPr>
          <a:xfrm>
            <a:off x="401319" y="385868"/>
            <a:ext cx="3065484" cy="273685"/>
          </a:xfrm>
          <a:prstGeom prst="rect">
            <a:avLst/>
          </a:prstGeom>
        </p:spPr>
        <p:txBody>
          <a:bodyPr lIns="0" tIns="0" rIns="0" bIns="0" rtlCol="0" anchor="t">
            <a:spAutoFit/>
          </a:bodyPr>
          <a:lstStyle/>
          <a:p>
            <a:pPr algn="ctr">
              <a:lnSpc>
                <a:spcPts val="2239"/>
              </a:lnSpc>
              <a:spcBef>
                <a:spcPct val="0"/>
              </a:spcBef>
            </a:pPr>
            <a:r>
              <a:rPr lang="en-US" sz="1599" spc="319">
                <a:solidFill>
                  <a:srgbClr val="171717"/>
                </a:solidFill>
                <a:latin typeface="Georgia Pro Bold"/>
              </a:rPr>
              <a:t>OK, SO... WHAT IS A</a:t>
            </a:r>
          </a:p>
        </p:txBody>
      </p:sp>
      <p:sp>
        <p:nvSpPr>
          <p:cNvPr id="11" name="TextBox 11"/>
          <p:cNvSpPr txBox="1"/>
          <p:nvPr/>
        </p:nvSpPr>
        <p:spPr>
          <a:xfrm>
            <a:off x="360493" y="3937297"/>
            <a:ext cx="3147136" cy="1614805"/>
          </a:xfrm>
          <a:prstGeom prst="rect">
            <a:avLst/>
          </a:prstGeom>
        </p:spPr>
        <p:txBody>
          <a:bodyPr lIns="0" tIns="0" rIns="0" bIns="0" rtlCol="0" anchor="t">
            <a:spAutoFit/>
          </a:bodyPr>
          <a:lstStyle/>
          <a:p>
            <a:pPr algn="just">
              <a:lnSpc>
                <a:spcPts val="1819"/>
              </a:lnSpc>
            </a:pPr>
            <a:r>
              <a:rPr lang="en-US" sz="1299" spc="64">
                <a:solidFill>
                  <a:srgbClr val="010101"/>
                </a:solidFill>
                <a:latin typeface="Georgia Pro"/>
              </a:rPr>
              <a:t>A Buyers Agency Agreement is just what it sounds like: a legal agreement that outlines the relationship and expectations between a buyer and their real estate agent or broker through the duration of the home-buying process. Pretty simple, right?</a:t>
            </a:r>
          </a:p>
        </p:txBody>
      </p:sp>
      <p:sp>
        <p:nvSpPr>
          <p:cNvPr id="12" name="TextBox 12"/>
          <p:cNvSpPr txBox="1"/>
          <p:nvPr/>
        </p:nvSpPr>
        <p:spPr>
          <a:xfrm>
            <a:off x="4360962" y="981040"/>
            <a:ext cx="2826629" cy="4358005"/>
          </a:xfrm>
          <a:prstGeom prst="rect">
            <a:avLst/>
          </a:prstGeom>
        </p:spPr>
        <p:txBody>
          <a:bodyPr lIns="0" tIns="0" rIns="0" bIns="0" rtlCol="0" anchor="t">
            <a:spAutoFit/>
          </a:bodyPr>
          <a:lstStyle/>
          <a:p>
            <a:pPr algn="just">
              <a:lnSpc>
                <a:spcPts val="1819"/>
              </a:lnSpc>
            </a:pPr>
            <a:r>
              <a:rPr lang="en-US" sz="1299" spc="64">
                <a:solidFill>
                  <a:srgbClr val="000000"/>
                </a:solidFill>
                <a:latin typeface="Georgia Pro"/>
              </a:rPr>
              <a:t>With the recent National Association of REALTORS®  Settlement, one of the terms they settled on is that all buyers must have formal representation. This legal agreement offers the buyer protection - they now have someone in their corner who has a fiduciary  duty to look out for their best interests. This agreement outlines all the duties and obligations of both parties, from duration of the relationship, type of property, geographic area, and the agent's professional fee. This agreement brings transparency and clarity to the relationship, ensuring everyone is on the same page and there are no surprises.</a:t>
            </a:r>
          </a:p>
        </p:txBody>
      </p:sp>
      <p:sp>
        <p:nvSpPr>
          <p:cNvPr id="13" name="TextBox 13"/>
          <p:cNvSpPr txBox="1"/>
          <p:nvPr/>
        </p:nvSpPr>
        <p:spPr>
          <a:xfrm>
            <a:off x="545546" y="3027963"/>
            <a:ext cx="2777030"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DEFINITION</a:t>
            </a:r>
          </a:p>
        </p:txBody>
      </p:sp>
      <p:sp>
        <p:nvSpPr>
          <p:cNvPr id="14" name="TextBox 14"/>
          <p:cNvSpPr txBox="1"/>
          <p:nvPr/>
        </p:nvSpPr>
        <p:spPr>
          <a:xfrm>
            <a:off x="4234572" y="385868"/>
            <a:ext cx="3079410" cy="273685"/>
          </a:xfrm>
          <a:prstGeom prst="rect">
            <a:avLst/>
          </a:prstGeom>
        </p:spPr>
        <p:txBody>
          <a:bodyPr lIns="0" tIns="0" rIns="0" bIns="0" rtlCol="0" anchor="t">
            <a:spAutoFit/>
          </a:bodyPr>
          <a:lstStyle/>
          <a:p>
            <a:pPr algn="ctr">
              <a:lnSpc>
                <a:spcPts val="2239"/>
              </a:lnSpc>
              <a:spcBef>
                <a:spcPct val="0"/>
              </a:spcBef>
            </a:pPr>
            <a:r>
              <a:rPr lang="en-US" sz="1599" spc="159">
                <a:solidFill>
                  <a:srgbClr val="000000"/>
                </a:solidFill>
                <a:latin typeface="Georgia Pro Bold"/>
              </a:rPr>
              <a:t>AGENCY AGREEMENT: </a:t>
            </a:r>
          </a:p>
        </p:txBody>
      </p:sp>
      <p:grpSp>
        <p:nvGrpSpPr>
          <p:cNvPr id="15" name="Group 15"/>
          <p:cNvGrpSpPr/>
          <p:nvPr/>
        </p:nvGrpSpPr>
        <p:grpSpPr>
          <a:xfrm>
            <a:off x="-93720" y="9611929"/>
            <a:ext cx="7989642" cy="446471"/>
            <a:chOff x="0" y="0"/>
            <a:chExt cx="2785060" cy="155633"/>
          </a:xfrm>
        </p:grpSpPr>
        <p:sp>
          <p:nvSpPr>
            <p:cNvPr id="16" name="Freeform 1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7" name="TextBox 1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8" name="TextBox 1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2423" y="-293416"/>
            <a:ext cx="8292660" cy="6110774"/>
          </a:xfrm>
          <a:custGeom>
            <a:avLst/>
            <a:gdLst/>
            <a:ahLst/>
            <a:cxnLst/>
            <a:rect l="l" t="t" r="r" b="b"/>
            <a:pathLst>
              <a:path w="8292660" h="6110774">
                <a:moveTo>
                  <a:pt x="0" y="0"/>
                </a:moveTo>
                <a:lnTo>
                  <a:pt x="8292660" y="0"/>
                </a:lnTo>
                <a:lnTo>
                  <a:pt x="8292660" y="6110774"/>
                </a:lnTo>
                <a:lnTo>
                  <a:pt x="0" y="6110774"/>
                </a:lnTo>
                <a:lnTo>
                  <a:pt x="0" y="0"/>
                </a:lnTo>
                <a:close/>
              </a:path>
            </a:pathLst>
          </a:custGeom>
          <a:blipFill>
            <a:blip r:embed="rId2"/>
            <a:stretch>
              <a:fillRect l="-5301" r="-5301"/>
            </a:stretch>
          </a:blipFill>
        </p:spPr>
        <p:txBody>
          <a:bodyPr/>
          <a:lstStyle/>
          <a:p>
            <a:endParaRPr lang="en-US"/>
          </a:p>
        </p:txBody>
      </p:sp>
      <p:grpSp>
        <p:nvGrpSpPr>
          <p:cNvPr id="3" name="Group 3"/>
          <p:cNvGrpSpPr/>
          <p:nvPr/>
        </p:nvGrpSpPr>
        <p:grpSpPr>
          <a:xfrm>
            <a:off x="0" y="0"/>
            <a:ext cx="7772400" cy="5817358"/>
            <a:chOff x="0" y="0"/>
            <a:chExt cx="614116" cy="459643"/>
          </a:xfrm>
        </p:grpSpPr>
        <p:sp>
          <p:nvSpPr>
            <p:cNvPr id="4" name="Freeform 4"/>
            <p:cNvSpPr/>
            <p:nvPr/>
          </p:nvSpPr>
          <p:spPr>
            <a:xfrm>
              <a:off x="0" y="0"/>
              <a:ext cx="614116" cy="459643"/>
            </a:xfrm>
            <a:custGeom>
              <a:avLst/>
              <a:gdLst/>
              <a:ahLst/>
              <a:cxnLst/>
              <a:rect l="l" t="t" r="r" b="b"/>
              <a:pathLst>
                <a:path w="614116" h="459643">
                  <a:moveTo>
                    <a:pt x="0" y="0"/>
                  </a:moveTo>
                  <a:lnTo>
                    <a:pt x="614116" y="0"/>
                  </a:lnTo>
                  <a:lnTo>
                    <a:pt x="614116" y="459643"/>
                  </a:lnTo>
                  <a:lnTo>
                    <a:pt x="0" y="459643"/>
                  </a:lnTo>
                  <a:close/>
                </a:path>
              </a:pathLst>
            </a:custGeom>
            <a:solidFill>
              <a:srgbClr val="171717">
                <a:alpha val="49804"/>
              </a:srgbClr>
            </a:solidFill>
          </p:spPr>
          <p:txBody>
            <a:bodyPr/>
            <a:lstStyle/>
            <a:p>
              <a:endParaRPr lang="en-US"/>
            </a:p>
          </p:txBody>
        </p:sp>
        <p:sp>
          <p:nvSpPr>
            <p:cNvPr id="5" name="TextBox 5"/>
            <p:cNvSpPr txBox="1"/>
            <p:nvPr/>
          </p:nvSpPr>
          <p:spPr>
            <a:xfrm>
              <a:off x="0" y="-28575"/>
              <a:ext cx="614116" cy="488218"/>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540860" y="2090826"/>
            <a:ext cx="6690680" cy="1134491"/>
          </a:xfrm>
          <a:prstGeom prst="rect">
            <a:avLst/>
          </a:prstGeom>
        </p:spPr>
        <p:txBody>
          <a:bodyPr lIns="0" tIns="0" rIns="0" bIns="0" rtlCol="0" anchor="t">
            <a:spAutoFit/>
          </a:bodyPr>
          <a:lstStyle/>
          <a:p>
            <a:pPr algn="ctr">
              <a:lnSpc>
                <a:spcPts val="4521"/>
              </a:lnSpc>
            </a:pPr>
            <a:r>
              <a:rPr lang="en-US" sz="3399" spc="135">
                <a:solidFill>
                  <a:srgbClr val="FFFFFF"/>
                </a:solidFill>
                <a:latin typeface="Georgia Pro"/>
              </a:rPr>
              <a:t>UNDERSTANDING HOW BUYER AGENTS GET PAID:</a:t>
            </a:r>
          </a:p>
        </p:txBody>
      </p:sp>
      <p:sp>
        <p:nvSpPr>
          <p:cNvPr id="7" name="TextBox 7"/>
          <p:cNvSpPr txBox="1"/>
          <p:nvPr/>
        </p:nvSpPr>
        <p:spPr>
          <a:xfrm>
            <a:off x="1522701" y="3503811"/>
            <a:ext cx="4726998" cy="250190"/>
          </a:xfrm>
          <a:prstGeom prst="rect">
            <a:avLst/>
          </a:prstGeom>
        </p:spPr>
        <p:txBody>
          <a:bodyPr lIns="0" tIns="0" rIns="0" bIns="0" rtlCol="0" anchor="t">
            <a:spAutoFit/>
          </a:bodyPr>
          <a:lstStyle/>
          <a:p>
            <a:pPr algn="ctr">
              <a:lnSpc>
                <a:spcPts val="1960"/>
              </a:lnSpc>
              <a:spcBef>
                <a:spcPct val="0"/>
              </a:spcBef>
            </a:pPr>
            <a:r>
              <a:rPr lang="en-US" sz="1400" spc="280">
                <a:solidFill>
                  <a:srgbClr val="FFFFFF"/>
                </a:solidFill>
                <a:latin typeface="Georgia Pro Bold"/>
              </a:rPr>
              <a:t>A SIMPLE EXPLANATION</a:t>
            </a:r>
          </a:p>
        </p:txBody>
      </p:sp>
      <p:sp>
        <p:nvSpPr>
          <p:cNvPr id="8" name="TextBox 8"/>
          <p:cNvSpPr txBox="1"/>
          <p:nvPr/>
        </p:nvSpPr>
        <p:spPr>
          <a:xfrm>
            <a:off x="745595" y="8275955"/>
            <a:ext cx="6166910" cy="850275"/>
          </a:xfrm>
          <a:prstGeom prst="rect">
            <a:avLst/>
          </a:prstGeom>
        </p:spPr>
        <p:txBody>
          <a:bodyPr lIns="0" tIns="0" rIns="0" bIns="0" rtlCol="0" anchor="t">
            <a:spAutoFit/>
          </a:bodyPr>
          <a:lstStyle/>
          <a:p>
            <a:pPr algn="just">
              <a:lnSpc>
                <a:spcPts val="1689"/>
              </a:lnSpc>
            </a:pPr>
            <a:r>
              <a:rPr lang="en-US" sz="1299">
                <a:solidFill>
                  <a:srgbClr val="000000"/>
                </a:solidFill>
                <a:latin typeface="Georgia Pro"/>
              </a:rPr>
              <a:t>As a buyer's agent, my compensation typically comes from a commission-based model, paid out in various possible ways. See the next page for a simplified break down to give you a clear picture on how it works.</a:t>
            </a:r>
          </a:p>
          <a:p>
            <a:pPr algn="just">
              <a:lnSpc>
                <a:spcPts val="1689"/>
              </a:lnSpc>
            </a:pPr>
            <a:endParaRPr lang="en-US" sz="1299">
              <a:solidFill>
                <a:srgbClr val="000000"/>
              </a:solidFill>
              <a:latin typeface="Georgia Pro"/>
            </a:endParaRPr>
          </a:p>
        </p:txBody>
      </p:sp>
      <p:grpSp>
        <p:nvGrpSpPr>
          <p:cNvPr id="9" name="Group 9"/>
          <p:cNvGrpSpPr/>
          <p:nvPr/>
        </p:nvGrpSpPr>
        <p:grpSpPr>
          <a:xfrm>
            <a:off x="395796" y="6179308"/>
            <a:ext cx="6962660" cy="1763272"/>
            <a:chOff x="0" y="0"/>
            <a:chExt cx="2427071" cy="614648"/>
          </a:xfrm>
        </p:grpSpPr>
        <p:sp>
          <p:nvSpPr>
            <p:cNvPr id="10" name="Freeform 10"/>
            <p:cNvSpPr/>
            <p:nvPr/>
          </p:nvSpPr>
          <p:spPr>
            <a:xfrm>
              <a:off x="0" y="0"/>
              <a:ext cx="2427071" cy="614648"/>
            </a:xfrm>
            <a:custGeom>
              <a:avLst/>
              <a:gdLst/>
              <a:ahLst/>
              <a:cxnLst/>
              <a:rect l="l" t="t" r="r" b="b"/>
              <a:pathLst>
                <a:path w="2427071" h="614648">
                  <a:moveTo>
                    <a:pt x="0" y="0"/>
                  </a:moveTo>
                  <a:lnTo>
                    <a:pt x="2427071" y="0"/>
                  </a:lnTo>
                  <a:lnTo>
                    <a:pt x="2427071" y="614648"/>
                  </a:lnTo>
                  <a:lnTo>
                    <a:pt x="0" y="614648"/>
                  </a:lnTo>
                  <a:close/>
                </a:path>
              </a:pathLst>
            </a:custGeom>
            <a:solidFill>
              <a:srgbClr val="E8E8E8"/>
            </a:solidFill>
          </p:spPr>
          <p:txBody>
            <a:bodyPr/>
            <a:lstStyle/>
            <a:p>
              <a:endParaRPr lang="en-US"/>
            </a:p>
          </p:txBody>
        </p:sp>
        <p:sp>
          <p:nvSpPr>
            <p:cNvPr id="11" name="TextBox 11"/>
            <p:cNvSpPr txBox="1"/>
            <p:nvPr/>
          </p:nvSpPr>
          <p:spPr>
            <a:xfrm>
              <a:off x="0" y="-28575"/>
              <a:ext cx="2427071" cy="643223"/>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1167896" y="6946644"/>
            <a:ext cx="5436607" cy="658815"/>
          </a:xfrm>
          <a:prstGeom prst="rect">
            <a:avLst/>
          </a:prstGeom>
        </p:spPr>
        <p:txBody>
          <a:bodyPr lIns="0" tIns="0" rIns="0" bIns="0" rtlCol="0" anchor="t">
            <a:spAutoFit/>
          </a:bodyPr>
          <a:lstStyle/>
          <a:p>
            <a:pPr algn="ctr">
              <a:lnSpc>
                <a:spcPts val="1794"/>
              </a:lnSpc>
            </a:pPr>
            <a:r>
              <a:rPr lang="en-US" sz="1380">
                <a:solidFill>
                  <a:srgbClr val="000000"/>
                </a:solidFill>
                <a:latin typeface="Georgia Pro Bold"/>
              </a:rPr>
              <a:t>Beginning in August, 2024, all agents by law, will be required to use buyer representation agreements and establish their compensation PRIOR to showing a property. </a:t>
            </a:r>
          </a:p>
        </p:txBody>
      </p:sp>
      <p:sp>
        <p:nvSpPr>
          <p:cNvPr id="13" name="TextBox 13"/>
          <p:cNvSpPr txBox="1"/>
          <p:nvPr/>
        </p:nvSpPr>
        <p:spPr>
          <a:xfrm>
            <a:off x="1522701" y="6542784"/>
            <a:ext cx="4726998" cy="194310"/>
          </a:xfrm>
          <a:prstGeom prst="rect">
            <a:avLst/>
          </a:prstGeom>
        </p:spPr>
        <p:txBody>
          <a:bodyPr lIns="0" tIns="0" rIns="0" bIns="0" rtlCol="0" anchor="t">
            <a:spAutoFit/>
          </a:bodyPr>
          <a:lstStyle/>
          <a:p>
            <a:pPr algn="ctr">
              <a:lnSpc>
                <a:spcPts val="1560"/>
              </a:lnSpc>
            </a:pPr>
            <a:r>
              <a:rPr lang="en-US" sz="1200" spc="60">
                <a:solidFill>
                  <a:srgbClr val="000000"/>
                </a:solidFill>
                <a:latin typeface="Georgia Pro Italics"/>
              </a:rPr>
              <a:t>CURRENT AS OF 06/17/2024</a:t>
            </a:r>
          </a:p>
        </p:txBody>
      </p:sp>
      <p:grpSp>
        <p:nvGrpSpPr>
          <p:cNvPr id="14" name="Group 14"/>
          <p:cNvGrpSpPr/>
          <p:nvPr/>
        </p:nvGrpSpPr>
        <p:grpSpPr>
          <a:xfrm>
            <a:off x="-93720" y="9611929"/>
            <a:ext cx="7989642" cy="446471"/>
            <a:chOff x="0" y="0"/>
            <a:chExt cx="2785060" cy="155633"/>
          </a:xfrm>
        </p:grpSpPr>
        <p:sp>
          <p:nvSpPr>
            <p:cNvPr id="15" name="Freeform 1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6" name="TextBox 1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7" name="TextBox 1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15969" cy="9611929"/>
            <a:chOff x="0" y="0"/>
            <a:chExt cx="1399902" cy="3350564"/>
          </a:xfrm>
        </p:grpSpPr>
        <p:sp>
          <p:nvSpPr>
            <p:cNvPr id="3" name="Freeform 3"/>
            <p:cNvSpPr/>
            <p:nvPr/>
          </p:nvSpPr>
          <p:spPr>
            <a:xfrm>
              <a:off x="0" y="0"/>
              <a:ext cx="1399902" cy="3350564"/>
            </a:xfrm>
            <a:custGeom>
              <a:avLst/>
              <a:gdLst/>
              <a:ahLst/>
              <a:cxnLst/>
              <a:rect l="l" t="t" r="r" b="b"/>
              <a:pathLst>
                <a:path w="1399902" h="3350564">
                  <a:moveTo>
                    <a:pt x="0" y="0"/>
                  </a:moveTo>
                  <a:lnTo>
                    <a:pt x="1399902" y="0"/>
                  </a:lnTo>
                  <a:lnTo>
                    <a:pt x="1399902" y="3350564"/>
                  </a:lnTo>
                  <a:lnTo>
                    <a:pt x="0" y="3350564"/>
                  </a:lnTo>
                  <a:close/>
                </a:path>
              </a:pathLst>
            </a:custGeom>
            <a:solidFill>
              <a:srgbClr val="D6E9FA"/>
            </a:solidFill>
          </p:spPr>
          <p:txBody>
            <a:bodyPr/>
            <a:lstStyle/>
            <a:p>
              <a:endParaRPr lang="en-US"/>
            </a:p>
          </p:txBody>
        </p:sp>
        <p:sp>
          <p:nvSpPr>
            <p:cNvPr id="4" name="TextBox 4"/>
            <p:cNvSpPr txBox="1"/>
            <p:nvPr/>
          </p:nvSpPr>
          <p:spPr>
            <a:xfrm>
              <a:off x="0" y="-28575"/>
              <a:ext cx="1399902" cy="3379139"/>
            </a:xfrm>
            <a:prstGeom prst="rect">
              <a:avLst/>
            </a:prstGeom>
          </p:spPr>
          <p:txBody>
            <a:bodyPr lIns="50800" tIns="50800" rIns="50800" bIns="50800" rtlCol="0" anchor="ctr"/>
            <a:lstStyle/>
            <a:p>
              <a:pPr algn="ctr">
                <a:lnSpc>
                  <a:spcPts val="1526"/>
                </a:lnSpc>
              </a:pPr>
              <a:endParaRPr/>
            </a:p>
          </p:txBody>
        </p:sp>
      </p:grpSp>
      <p:grpSp>
        <p:nvGrpSpPr>
          <p:cNvPr id="5" name="Group 5"/>
          <p:cNvGrpSpPr/>
          <p:nvPr/>
        </p:nvGrpSpPr>
        <p:grpSpPr>
          <a:xfrm>
            <a:off x="458108" y="312433"/>
            <a:ext cx="6856184" cy="464807"/>
            <a:chOff x="0" y="0"/>
            <a:chExt cx="2389955" cy="162024"/>
          </a:xfrm>
        </p:grpSpPr>
        <p:sp>
          <p:nvSpPr>
            <p:cNvPr id="6" name="Freeform 6"/>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7" name="TextBox 7"/>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grpSp>
        <p:nvGrpSpPr>
          <p:cNvPr id="8" name="Group 8"/>
          <p:cNvGrpSpPr/>
          <p:nvPr/>
        </p:nvGrpSpPr>
        <p:grpSpPr>
          <a:xfrm>
            <a:off x="400958" y="1070941"/>
            <a:ext cx="706204" cy="70620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4D4"/>
            </a:solidFill>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632491" y="2000554"/>
            <a:ext cx="3051073" cy="6644005"/>
          </a:xfrm>
          <a:prstGeom prst="rect">
            <a:avLst/>
          </a:prstGeom>
        </p:spPr>
        <p:txBody>
          <a:bodyPr lIns="0" tIns="0" rIns="0" bIns="0" rtlCol="0" anchor="t">
            <a:spAutoFit/>
          </a:bodyPr>
          <a:lstStyle/>
          <a:p>
            <a:pPr algn="just">
              <a:lnSpc>
                <a:spcPts val="1819"/>
              </a:lnSpc>
            </a:pPr>
            <a:r>
              <a:rPr lang="en-US" sz="1299">
                <a:solidFill>
                  <a:srgbClr val="171717"/>
                </a:solidFill>
                <a:latin typeface="Georgia Pro"/>
              </a:rPr>
              <a:t>If you are considering making on offer on a listing that is NOT offering a commission to buyer agents, I can negotiate with the seller or the seller's agent to discuss including my buyer's agent professional fee in the terms. This becomes part of the overall negotiation process when making an offer on the property. </a:t>
            </a: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r>
              <a:rPr lang="en-US" sz="1299">
                <a:solidFill>
                  <a:srgbClr val="171717"/>
                </a:solidFill>
                <a:latin typeface="Georgia Pro"/>
              </a:rPr>
              <a:t>Another option could be to adjust the purchase offer to indirectly cover my professional fee, rolling it into your financing so you aren’t paying out of pocket. As a brief example, if the home is listed for $400,000 and the average compensation would be $12,000, we could offer $412,000 and add the condition to the offer that the seller pays a $12,000 commission to the buyer's agent. This way, the net to the seller remains the same and your compensation obligations are rolled into the overall price of the home. </a:t>
            </a:r>
          </a:p>
        </p:txBody>
      </p:sp>
      <p:grpSp>
        <p:nvGrpSpPr>
          <p:cNvPr id="12" name="Group 12"/>
          <p:cNvGrpSpPr/>
          <p:nvPr/>
        </p:nvGrpSpPr>
        <p:grpSpPr>
          <a:xfrm>
            <a:off x="400958" y="4322996"/>
            <a:ext cx="706204" cy="7062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4D4"/>
            </a:solidFill>
          </p:spPr>
          <p:txBody>
            <a:bodyPr/>
            <a:lstStyle/>
            <a:p>
              <a:endParaRPr lang="en-US"/>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1526"/>
                </a:lnSpc>
              </a:pPr>
              <a:endParaRPr/>
            </a:p>
          </p:txBody>
        </p:sp>
      </p:grpSp>
      <p:sp>
        <p:nvSpPr>
          <p:cNvPr id="15" name="TextBox 15"/>
          <p:cNvSpPr txBox="1"/>
          <p:nvPr/>
        </p:nvSpPr>
        <p:spPr>
          <a:xfrm>
            <a:off x="4496931" y="1911985"/>
            <a:ext cx="2754976" cy="6415405"/>
          </a:xfrm>
          <a:prstGeom prst="rect">
            <a:avLst/>
          </a:prstGeom>
        </p:spPr>
        <p:txBody>
          <a:bodyPr lIns="0" tIns="0" rIns="0" bIns="0" rtlCol="0" anchor="t">
            <a:spAutoFit/>
          </a:bodyPr>
          <a:lstStyle/>
          <a:p>
            <a:pPr algn="just">
              <a:lnSpc>
                <a:spcPts val="1819"/>
              </a:lnSpc>
            </a:pPr>
            <a:r>
              <a:rPr lang="en-US" sz="1299">
                <a:solidFill>
                  <a:srgbClr val="171717"/>
                </a:solidFill>
                <a:latin typeface="Georgia Pro"/>
              </a:rPr>
              <a:t>A seller concession is an arrangement where the seller agrees to cover a portion of the buyer's closing costs. This can include various fees associated with purchasing a home, such as loan origination fees, appraisal fees, points, and more. By reducing your upfront out-of-pocket expenses, seller concessions can make the home purchase more affordable, potentially offsetting direct commission obligations.</a:t>
            </a: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endParaRPr lang="en-US" sz="1299">
              <a:solidFill>
                <a:srgbClr val="171717"/>
              </a:solidFill>
              <a:latin typeface="Georgia Pro"/>
            </a:endParaRPr>
          </a:p>
          <a:p>
            <a:pPr algn="just">
              <a:lnSpc>
                <a:spcPts val="1819"/>
              </a:lnSpc>
            </a:pPr>
            <a:r>
              <a:rPr lang="en-US" sz="1299">
                <a:solidFill>
                  <a:srgbClr val="171717"/>
                </a:solidFill>
                <a:latin typeface="Georgia Pro"/>
              </a:rPr>
              <a:t>If the seller refuses to pay my buyer’s agent professional fee and it cannot be included in the purchase price, you, as the buyer, may need to cover my fee directly. We would discuss and agree on this before proceeding with making an offer on any property, and it will be outlined in our buyer's agency agreement.</a:t>
            </a:r>
          </a:p>
          <a:p>
            <a:pPr algn="just">
              <a:lnSpc>
                <a:spcPts val="1819"/>
              </a:lnSpc>
            </a:pPr>
            <a:endParaRPr lang="en-US" sz="1299">
              <a:solidFill>
                <a:srgbClr val="171717"/>
              </a:solidFill>
              <a:latin typeface="Georgia Pro"/>
            </a:endParaRPr>
          </a:p>
        </p:txBody>
      </p:sp>
      <p:grpSp>
        <p:nvGrpSpPr>
          <p:cNvPr id="16" name="Group 16"/>
          <p:cNvGrpSpPr/>
          <p:nvPr/>
        </p:nvGrpSpPr>
        <p:grpSpPr>
          <a:xfrm>
            <a:off x="4221888" y="1070941"/>
            <a:ext cx="706204" cy="7062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4D4"/>
            </a:solidFill>
          </p:spPr>
          <p:txBody>
            <a:bodyPr/>
            <a:lstStyle/>
            <a:p>
              <a:endParaRPr lang="en-US"/>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526"/>
                </a:lnSpc>
              </a:pPr>
              <a:endParaRPr/>
            </a:p>
          </p:txBody>
        </p:sp>
      </p:grpSp>
      <p:grpSp>
        <p:nvGrpSpPr>
          <p:cNvPr id="19" name="Group 19"/>
          <p:cNvGrpSpPr/>
          <p:nvPr/>
        </p:nvGrpSpPr>
        <p:grpSpPr>
          <a:xfrm>
            <a:off x="4221888" y="5029200"/>
            <a:ext cx="706204" cy="70620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4D4"/>
            </a:solidFill>
          </p:spPr>
          <p:txBody>
            <a:bodyPr/>
            <a:lstStyle/>
            <a:p>
              <a:endParaRPr lang="en-US"/>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1526"/>
                </a:lnSpc>
              </a:pPr>
              <a:endParaRPr/>
            </a:p>
          </p:txBody>
        </p:sp>
      </p:grpSp>
      <p:grpSp>
        <p:nvGrpSpPr>
          <p:cNvPr id="22" name="Group 22"/>
          <p:cNvGrpSpPr/>
          <p:nvPr/>
        </p:nvGrpSpPr>
        <p:grpSpPr>
          <a:xfrm>
            <a:off x="-93720" y="9611929"/>
            <a:ext cx="7989642" cy="446471"/>
            <a:chOff x="0" y="0"/>
            <a:chExt cx="2785060" cy="155633"/>
          </a:xfrm>
        </p:grpSpPr>
        <p:sp>
          <p:nvSpPr>
            <p:cNvPr id="23" name="Freeform 23"/>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24" name="TextBox 24"/>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grpSp>
        <p:nvGrpSpPr>
          <p:cNvPr id="25" name="Group 25"/>
          <p:cNvGrpSpPr/>
          <p:nvPr/>
        </p:nvGrpSpPr>
        <p:grpSpPr>
          <a:xfrm>
            <a:off x="1134131" y="8892209"/>
            <a:ext cx="5533940" cy="529704"/>
            <a:chOff x="0" y="0"/>
            <a:chExt cx="1929042" cy="184646"/>
          </a:xfrm>
        </p:grpSpPr>
        <p:sp>
          <p:nvSpPr>
            <p:cNvPr id="26" name="Freeform 26"/>
            <p:cNvSpPr/>
            <p:nvPr/>
          </p:nvSpPr>
          <p:spPr>
            <a:xfrm>
              <a:off x="0" y="0"/>
              <a:ext cx="1929042" cy="184646"/>
            </a:xfrm>
            <a:custGeom>
              <a:avLst/>
              <a:gdLst/>
              <a:ahLst/>
              <a:cxnLst/>
              <a:rect l="l" t="t" r="r" b="b"/>
              <a:pathLst>
                <a:path w="1929042" h="184646">
                  <a:moveTo>
                    <a:pt x="0" y="0"/>
                  </a:moveTo>
                  <a:lnTo>
                    <a:pt x="1929042" y="0"/>
                  </a:lnTo>
                  <a:lnTo>
                    <a:pt x="1929042" y="184646"/>
                  </a:lnTo>
                  <a:lnTo>
                    <a:pt x="0" y="184646"/>
                  </a:lnTo>
                  <a:close/>
                </a:path>
              </a:pathLst>
            </a:custGeom>
            <a:solidFill>
              <a:srgbClr val="737373"/>
            </a:solidFill>
          </p:spPr>
          <p:txBody>
            <a:bodyPr/>
            <a:lstStyle/>
            <a:p>
              <a:endParaRPr lang="en-US"/>
            </a:p>
          </p:txBody>
        </p:sp>
        <p:sp>
          <p:nvSpPr>
            <p:cNvPr id="27" name="TextBox 27"/>
            <p:cNvSpPr txBox="1"/>
            <p:nvPr/>
          </p:nvSpPr>
          <p:spPr>
            <a:xfrm>
              <a:off x="0" y="-28575"/>
              <a:ext cx="1929042" cy="213221"/>
            </a:xfrm>
            <a:prstGeom prst="rect">
              <a:avLst/>
            </a:prstGeom>
          </p:spPr>
          <p:txBody>
            <a:bodyPr lIns="50800" tIns="50800" rIns="50800" bIns="50800" rtlCol="0" anchor="ctr"/>
            <a:lstStyle/>
            <a:p>
              <a:pPr algn="ctr">
                <a:lnSpc>
                  <a:spcPts val="1526"/>
                </a:lnSpc>
              </a:pPr>
              <a:endParaRPr/>
            </a:p>
          </p:txBody>
        </p:sp>
      </p:grpSp>
      <p:sp>
        <p:nvSpPr>
          <p:cNvPr id="28" name="TextBox 28"/>
          <p:cNvSpPr txBox="1"/>
          <p:nvPr/>
        </p:nvSpPr>
        <p:spPr>
          <a:xfrm>
            <a:off x="458108" y="388944"/>
            <a:ext cx="6856184"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ALTERNATE COMPENSATION MODELS:</a:t>
            </a:r>
          </a:p>
        </p:txBody>
      </p:sp>
      <p:sp>
        <p:nvSpPr>
          <p:cNvPr id="29" name="TextBox 29"/>
          <p:cNvSpPr txBox="1"/>
          <p:nvPr/>
        </p:nvSpPr>
        <p:spPr>
          <a:xfrm>
            <a:off x="1314586" y="8992914"/>
            <a:ext cx="5173029" cy="290195"/>
          </a:xfrm>
          <a:prstGeom prst="rect">
            <a:avLst/>
          </a:prstGeom>
        </p:spPr>
        <p:txBody>
          <a:bodyPr lIns="0" tIns="0" rIns="0" bIns="0" rtlCol="0" anchor="t">
            <a:spAutoFit/>
          </a:bodyPr>
          <a:lstStyle/>
          <a:p>
            <a:pPr algn="ctr">
              <a:lnSpc>
                <a:spcPts val="2379"/>
              </a:lnSpc>
              <a:spcBef>
                <a:spcPct val="0"/>
              </a:spcBef>
            </a:pPr>
            <a:r>
              <a:rPr lang="en-US" sz="1699" spc="84">
                <a:solidFill>
                  <a:srgbClr val="FFFFFF"/>
                </a:solidFill>
                <a:latin typeface="Georgia Pro Bold Italics"/>
              </a:rPr>
              <a:t> OR ANY COMBINATION OF THE ABOVE</a:t>
            </a:r>
          </a:p>
        </p:txBody>
      </p:sp>
      <p:sp>
        <p:nvSpPr>
          <p:cNvPr id="30" name="TextBox 30"/>
          <p:cNvSpPr txBox="1"/>
          <p:nvPr/>
        </p:nvSpPr>
        <p:spPr>
          <a:xfrm>
            <a:off x="613604" y="1100487"/>
            <a:ext cx="280913" cy="580436"/>
          </a:xfrm>
          <a:prstGeom prst="rect">
            <a:avLst/>
          </a:prstGeom>
        </p:spPr>
        <p:txBody>
          <a:bodyPr lIns="0" tIns="0" rIns="0" bIns="0" rtlCol="0" anchor="t">
            <a:spAutoFit/>
          </a:bodyPr>
          <a:lstStyle/>
          <a:p>
            <a:pPr algn="ctr">
              <a:lnSpc>
                <a:spcPts val="4757"/>
              </a:lnSpc>
              <a:spcBef>
                <a:spcPct val="0"/>
              </a:spcBef>
            </a:pPr>
            <a:r>
              <a:rPr lang="en-US" sz="3398">
                <a:solidFill>
                  <a:srgbClr val="000000"/>
                </a:solidFill>
                <a:latin typeface="Georgia Pro Bold"/>
              </a:rPr>
              <a:t>1</a:t>
            </a:r>
          </a:p>
        </p:txBody>
      </p:sp>
      <p:sp>
        <p:nvSpPr>
          <p:cNvPr id="31" name="TextBox 31"/>
          <p:cNvSpPr txBox="1"/>
          <p:nvPr/>
        </p:nvSpPr>
        <p:spPr>
          <a:xfrm>
            <a:off x="4434533" y="1100487"/>
            <a:ext cx="280913" cy="580436"/>
          </a:xfrm>
          <a:prstGeom prst="rect">
            <a:avLst/>
          </a:prstGeom>
        </p:spPr>
        <p:txBody>
          <a:bodyPr lIns="0" tIns="0" rIns="0" bIns="0" rtlCol="0" anchor="t">
            <a:spAutoFit/>
          </a:bodyPr>
          <a:lstStyle/>
          <a:p>
            <a:pPr algn="ctr">
              <a:lnSpc>
                <a:spcPts val="4757"/>
              </a:lnSpc>
              <a:spcBef>
                <a:spcPct val="0"/>
              </a:spcBef>
            </a:pPr>
            <a:r>
              <a:rPr lang="en-US" sz="3398">
                <a:solidFill>
                  <a:srgbClr val="000000"/>
                </a:solidFill>
                <a:latin typeface="Georgia Pro Bold"/>
              </a:rPr>
              <a:t>3</a:t>
            </a:r>
          </a:p>
        </p:txBody>
      </p:sp>
      <p:sp>
        <p:nvSpPr>
          <p:cNvPr id="32" name="TextBox 32"/>
          <p:cNvSpPr txBox="1"/>
          <p:nvPr/>
        </p:nvSpPr>
        <p:spPr>
          <a:xfrm>
            <a:off x="4434533" y="5058747"/>
            <a:ext cx="280913" cy="580436"/>
          </a:xfrm>
          <a:prstGeom prst="rect">
            <a:avLst/>
          </a:prstGeom>
        </p:spPr>
        <p:txBody>
          <a:bodyPr lIns="0" tIns="0" rIns="0" bIns="0" rtlCol="0" anchor="t">
            <a:spAutoFit/>
          </a:bodyPr>
          <a:lstStyle/>
          <a:p>
            <a:pPr algn="ctr">
              <a:lnSpc>
                <a:spcPts val="4757"/>
              </a:lnSpc>
              <a:spcBef>
                <a:spcPct val="0"/>
              </a:spcBef>
            </a:pPr>
            <a:r>
              <a:rPr lang="en-US" sz="3398">
                <a:solidFill>
                  <a:srgbClr val="000000"/>
                </a:solidFill>
                <a:latin typeface="Georgia Pro Bold"/>
              </a:rPr>
              <a:t>4</a:t>
            </a:r>
          </a:p>
        </p:txBody>
      </p:sp>
      <p:sp>
        <p:nvSpPr>
          <p:cNvPr id="33" name="TextBox 33"/>
          <p:cNvSpPr txBox="1"/>
          <p:nvPr/>
        </p:nvSpPr>
        <p:spPr>
          <a:xfrm>
            <a:off x="613604" y="4352542"/>
            <a:ext cx="280913" cy="580436"/>
          </a:xfrm>
          <a:prstGeom prst="rect">
            <a:avLst/>
          </a:prstGeom>
        </p:spPr>
        <p:txBody>
          <a:bodyPr lIns="0" tIns="0" rIns="0" bIns="0" rtlCol="0" anchor="t">
            <a:spAutoFit/>
          </a:bodyPr>
          <a:lstStyle/>
          <a:p>
            <a:pPr algn="ctr">
              <a:lnSpc>
                <a:spcPts val="4757"/>
              </a:lnSpc>
              <a:spcBef>
                <a:spcPct val="0"/>
              </a:spcBef>
            </a:pPr>
            <a:r>
              <a:rPr lang="en-US" sz="3398">
                <a:solidFill>
                  <a:srgbClr val="000000"/>
                </a:solidFill>
                <a:latin typeface="Georgia Pro Bold"/>
              </a:rPr>
              <a:t>2</a:t>
            </a:r>
          </a:p>
        </p:txBody>
      </p:sp>
      <p:sp>
        <p:nvSpPr>
          <p:cNvPr id="34" name="TextBox 34"/>
          <p:cNvSpPr txBox="1"/>
          <p:nvPr/>
        </p:nvSpPr>
        <p:spPr>
          <a:xfrm>
            <a:off x="1336513" y="1164328"/>
            <a:ext cx="2152352" cy="700405"/>
          </a:xfrm>
          <a:prstGeom prst="rect">
            <a:avLst/>
          </a:prstGeom>
        </p:spPr>
        <p:txBody>
          <a:bodyPr lIns="0" tIns="0" rIns="0" bIns="0" rtlCol="0" anchor="t">
            <a:spAutoFit/>
          </a:bodyPr>
          <a:lstStyle/>
          <a:p>
            <a:pPr algn="l">
              <a:lnSpc>
                <a:spcPts val="1819"/>
              </a:lnSpc>
              <a:spcBef>
                <a:spcPct val="0"/>
              </a:spcBef>
            </a:pPr>
            <a:r>
              <a:rPr lang="en-US" sz="1299">
                <a:solidFill>
                  <a:srgbClr val="000000"/>
                </a:solidFill>
                <a:latin typeface="Georgia Pro Bold"/>
              </a:rPr>
              <a:t>Negotiating the Professional Fee with the Seller:</a:t>
            </a:r>
          </a:p>
        </p:txBody>
      </p:sp>
      <p:sp>
        <p:nvSpPr>
          <p:cNvPr id="35" name="TextBox 35"/>
          <p:cNvSpPr txBox="1"/>
          <p:nvPr/>
        </p:nvSpPr>
        <p:spPr>
          <a:xfrm>
            <a:off x="5219090" y="1164328"/>
            <a:ext cx="2152352" cy="471805"/>
          </a:xfrm>
          <a:prstGeom prst="rect">
            <a:avLst/>
          </a:prstGeom>
        </p:spPr>
        <p:txBody>
          <a:bodyPr lIns="0" tIns="0" rIns="0" bIns="0" rtlCol="0" anchor="t">
            <a:spAutoFit/>
          </a:bodyPr>
          <a:lstStyle/>
          <a:p>
            <a:pPr algn="l">
              <a:lnSpc>
                <a:spcPts val="1819"/>
              </a:lnSpc>
              <a:spcBef>
                <a:spcPct val="0"/>
              </a:spcBef>
            </a:pPr>
            <a:r>
              <a:rPr lang="en-US" sz="1299">
                <a:solidFill>
                  <a:srgbClr val="000000"/>
                </a:solidFill>
                <a:latin typeface="Georgia Pro Bold"/>
              </a:rPr>
              <a:t>Taking Advantage of Seller Concessions: </a:t>
            </a:r>
          </a:p>
        </p:txBody>
      </p:sp>
      <p:sp>
        <p:nvSpPr>
          <p:cNvPr id="36" name="TextBox 36"/>
          <p:cNvSpPr txBox="1"/>
          <p:nvPr/>
        </p:nvSpPr>
        <p:spPr>
          <a:xfrm>
            <a:off x="1336513" y="4416383"/>
            <a:ext cx="1618952" cy="700405"/>
          </a:xfrm>
          <a:prstGeom prst="rect">
            <a:avLst/>
          </a:prstGeom>
        </p:spPr>
        <p:txBody>
          <a:bodyPr lIns="0" tIns="0" rIns="0" bIns="0" rtlCol="0" anchor="t">
            <a:spAutoFit/>
          </a:bodyPr>
          <a:lstStyle/>
          <a:p>
            <a:pPr algn="l">
              <a:lnSpc>
                <a:spcPts val="1819"/>
              </a:lnSpc>
              <a:spcBef>
                <a:spcPct val="0"/>
              </a:spcBef>
            </a:pPr>
            <a:r>
              <a:rPr lang="en-US" sz="1299">
                <a:solidFill>
                  <a:srgbClr val="000000"/>
                </a:solidFill>
                <a:latin typeface="Georgia Pro Bold"/>
              </a:rPr>
              <a:t>Adding the Fee to the Purchase Offer: </a:t>
            </a:r>
          </a:p>
        </p:txBody>
      </p:sp>
      <p:sp>
        <p:nvSpPr>
          <p:cNvPr id="37" name="TextBox 37"/>
          <p:cNvSpPr txBox="1"/>
          <p:nvPr/>
        </p:nvSpPr>
        <p:spPr>
          <a:xfrm>
            <a:off x="5094295" y="5122587"/>
            <a:ext cx="1618952" cy="700405"/>
          </a:xfrm>
          <a:prstGeom prst="rect">
            <a:avLst/>
          </a:prstGeom>
        </p:spPr>
        <p:txBody>
          <a:bodyPr lIns="0" tIns="0" rIns="0" bIns="0" rtlCol="0" anchor="t">
            <a:spAutoFit/>
          </a:bodyPr>
          <a:lstStyle/>
          <a:p>
            <a:pPr algn="l">
              <a:lnSpc>
                <a:spcPts val="1819"/>
              </a:lnSpc>
              <a:spcBef>
                <a:spcPct val="0"/>
              </a:spcBef>
            </a:pPr>
            <a:r>
              <a:rPr lang="en-US" sz="1299">
                <a:solidFill>
                  <a:srgbClr val="000000"/>
                </a:solidFill>
                <a:latin typeface="Georgia Pro Bold"/>
              </a:rPr>
              <a:t>Buyer Pays Commission Direct: </a:t>
            </a:r>
          </a:p>
        </p:txBody>
      </p:sp>
      <p:sp>
        <p:nvSpPr>
          <p:cNvPr id="38" name="TextBox 3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108" y="322506"/>
            <a:ext cx="6856184" cy="695557"/>
            <a:chOff x="0" y="0"/>
            <a:chExt cx="2389955" cy="242460"/>
          </a:xfrm>
        </p:grpSpPr>
        <p:sp>
          <p:nvSpPr>
            <p:cNvPr id="3" name="Freeform 3"/>
            <p:cNvSpPr/>
            <p:nvPr/>
          </p:nvSpPr>
          <p:spPr>
            <a:xfrm>
              <a:off x="0" y="0"/>
              <a:ext cx="2389955" cy="242460"/>
            </a:xfrm>
            <a:custGeom>
              <a:avLst/>
              <a:gdLst/>
              <a:ahLst/>
              <a:cxnLst/>
              <a:rect l="l" t="t" r="r" b="b"/>
              <a:pathLst>
                <a:path w="2389955" h="242460">
                  <a:moveTo>
                    <a:pt x="0" y="0"/>
                  </a:moveTo>
                  <a:lnTo>
                    <a:pt x="2389955" y="0"/>
                  </a:lnTo>
                  <a:lnTo>
                    <a:pt x="2389955" y="242460"/>
                  </a:lnTo>
                  <a:lnTo>
                    <a:pt x="0" y="242460"/>
                  </a:lnTo>
                  <a:close/>
                </a:path>
              </a:pathLst>
            </a:custGeom>
            <a:solidFill>
              <a:srgbClr val="171717"/>
            </a:solidFill>
            <a:ln w="19050" cap="sq">
              <a:solidFill>
                <a:srgbClr val="000000"/>
              </a:solidFill>
              <a:prstDash val="solid"/>
              <a:miter/>
            </a:ln>
          </p:spPr>
          <p:txBody>
            <a:bodyPr/>
            <a:lstStyle/>
            <a:p>
              <a:endParaRPr lang="en-US"/>
            </a:p>
          </p:txBody>
        </p:sp>
        <p:sp>
          <p:nvSpPr>
            <p:cNvPr id="4" name="TextBox 4"/>
            <p:cNvSpPr txBox="1"/>
            <p:nvPr/>
          </p:nvSpPr>
          <p:spPr>
            <a:xfrm>
              <a:off x="0" y="-28575"/>
              <a:ext cx="2389955" cy="271035"/>
            </a:xfrm>
            <a:prstGeom prst="rect">
              <a:avLst/>
            </a:prstGeom>
          </p:spPr>
          <p:txBody>
            <a:bodyPr lIns="50800" tIns="50800" rIns="50800" bIns="50800" rtlCol="0" anchor="ctr"/>
            <a:lstStyle/>
            <a:p>
              <a:pPr algn="ctr">
                <a:lnSpc>
                  <a:spcPts val="1526"/>
                </a:lnSpc>
              </a:pPr>
              <a:endParaRPr/>
            </a:p>
          </p:txBody>
        </p:sp>
      </p:grpSp>
      <p:grpSp>
        <p:nvGrpSpPr>
          <p:cNvPr id="5" name="Group 5"/>
          <p:cNvGrpSpPr/>
          <p:nvPr/>
        </p:nvGrpSpPr>
        <p:grpSpPr>
          <a:xfrm>
            <a:off x="4331725" y="1365433"/>
            <a:ext cx="2982567" cy="2244371"/>
            <a:chOff x="0" y="0"/>
            <a:chExt cx="1039675" cy="782352"/>
          </a:xfrm>
        </p:grpSpPr>
        <p:sp>
          <p:nvSpPr>
            <p:cNvPr id="6" name="Freeform 6"/>
            <p:cNvSpPr/>
            <p:nvPr/>
          </p:nvSpPr>
          <p:spPr>
            <a:xfrm>
              <a:off x="0" y="0"/>
              <a:ext cx="1039675" cy="782352"/>
            </a:xfrm>
            <a:custGeom>
              <a:avLst/>
              <a:gdLst/>
              <a:ahLst/>
              <a:cxnLst/>
              <a:rect l="l" t="t" r="r" b="b"/>
              <a:pathLst>
                <a:path w="1039675" h="782352">
                  <a:moveTo>
                    <a:pt x="0" y="0"/>
                  </a:moveTo>
                  <a:lnTo>
                    <a:pt x="1039675" y="0"/>
                  </a:lnTo>
                  <a:lnTo>
                    <a:pt x="1039675" y="782352"/>
                  </a:lnTo>
                  <a:lnTo>
                    <a:pt x="0" y="782352"/>
                  </a:lnTo>
                  <a:close/>
                </a:path>
              </a:pathLst>
            </a:custGeom>
            <a:solidFill>
              <a:srgbClr val="E8E8E8"/>
            </a:solidFill>
          </p:spPr>
          <p:txBody>
            <a:bodyPr/>
            <a:lstStyle/>
            <a:p>
              <a:endParaRPr lang="en-US"/>
            </a:p>
          </p:txBody>
        </p:sp>
        <p:sp>
          <p:nvSpPr>
            <p:cNvPr id="7" name="TextBox 7"/>
            <p:cNvSpPr txBox="1"/>
            <p:nvPr/>
          </p:nvSpPr>
          <p:spPr>
            <a:xfrm>
              <a:off x="0" y="-28575"/>
              <a:ext cx="1039675" cy="810927"/>
            </a:xfrm>
            <a:prstGeom prst="rect">
              <a:avLst/>
            </a:prstGeom>
          </p:spPr>
          <p:txBody>
            <a:bodyPr lIns="50800" tIns="50800" rIns="50800" bIns="50800" rtlCol="0" anchor="ctr"/>
            <a:lstStyle/>
            <a:p>
              <a:pPr algn="ctr">
                <a:lnSpc>
                  <a:spcPts val="1526"/>
                </a:lnSpc>
              </a:pPr>
              <a:endParaRPr/>
            </a:p>
          </p:txBody>
        </p:sp>
      </p:grpSp>
      <p:sp>
        <p:nvSpPr>
          <p:cNvPr id="8" name="Freeform 8"/>
          <p:cNvSpPr/>
          <p:nvPr/>
        </p:nvSpPr>
        <p:spPr>
          <a:xfrm>
            <a:off x="-281812" y="3952704"/>
            <a:ext cx="8336023" cy="6238354"/>
          </a:xfrm>
          <a:custGeom>
            <a:avLst/>
            <a:gdLst/>
            <a:ahLst/>
            <a:cxnLst/>
            <a:rect l="l" t="t" r="r" b="b"/>
            <a:pathLst>
              <a:path w="8336023" h="6238354">
                <a:moveTo>
                  <a:pt x="0" y="0"/>
                </a:moveTo>
                <a:lnTo>
                  <a:pt x="8336024" y="0"/>
                </a:lnTo>
                <a:lnTo>
                  <a:pt x="8336024" y="6238353"/>
                </a:lnTo>
                <a:lnTo>
                  <a:pt x="0" y="6238353"/>
                </a:lnTo>
                <a:lnTo>
                  <a:pt x="0" y="0"/>
                </a:lnTo>
                <a:close/>
              </a:path>
            </a:pathLst>
          </a:custGeom>
          <a:blipFill>
            <a:blip r:embed="rId2"/>
            <a:stretch>
              <a:fillRect l="-31291"/>
            </a:stretch>
          </a:blipFill>
        </p:spPr>
        <p:txBody>
          <a:bodyPr/>
          <a:lstStyle/>
          <a:p>
            <a:endParaRPr lang="en-US"/>
          </a:p>
        </p:txBody>
      </p:sp>
      <p:sp>
        <p:nvSpPr>
          <p:cNvPr id="9" name="TextBox 9"/>
          <p:cNvSpPr txBox="1"/>
          <p:nvPr/>
        </p:nvSpPr>
        <p:spPr>
          <a:xfrm>
            <a:off x="458108" y="1427803"/>
            <a:ext cx="3417768" cy="23006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a:rPr>
              <a:t>When you're in the market to buy a home, </a:t>
            </a:r>
            <a:r>
              <a:rPr lang="en-US" sz="1299">
                <a:solidFill>
                  <a:srgbClr val="000000"/>
                </a:solidFill>
                <a:latin typeface="Georgia Pro Italics"/>
              </a:rPr>
              <a:t>it's vitally important to understand the overall flow of real estate transactions</a:t>
            </a:r>
            <a:r>
              <a:rPr lang="en-US" sz="1299">
                <a:solidFill>
                  <a:srgbClr val="000000"/>
                </a:solidFill>
                <a:latin typeface="Georgia Pro"/>
              </a:rPr>
              <a:t>, especially regarding agent representation and compensation. One key concept that can significantly impact the process is the principle of "procuring cause." Most procuring cause issues arise when two cooperating brokers or agents claim they’re entitled to the buyer’s side commission.</a:t>
            </a:r>
          </a:p>
        </p:txBody>
      </p:sp>
      <p:sp>
        <p:nvSpPr>
          <p:cNvPr id="10" name="TextBox 10"/>
          <p:cNvSpPr txBox="1"/>
          <p:nvPr/>
        </p:nvSpPr>
        <p:spPr>
          <a:xfrm>
            <a:off x="4584302" y="2048800"/>
            <a:ext cx="2477414" cy="13862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a:rPr>
              <a:t>Procuring cause is a term used in real estate to determine which agent is entitled to the commission on a property sale. It refers to the actions that directly lead to the sale of a property. </a:t>
            </a:r>
          </a:p>
        </p:txBody>
      </p:sp>
      <p:sp>
        <p:nvSpPr>
          <p:cNvPr id="11" name="TextBox 11"/>
          <p:cNvSpPr txBox="1"/>
          <p:nvPr/>
        </p:nvSpPr>
        <p:spPr>
          <a:xfrm>
            <a:off x="458108" y="514425"/>
            <a:ext cx="6856184" cy="273685"/>
          </a:xfrm>
          <a:prstGeom prst="rect">
            <a:avLst/>
          </a:prstGeom>
        </p:spPr>
        <p:txBody>
          <a:bodyPr lIns="0" tIns="0" rIns="0" bIns="0" rtlCol="0" anchor="t">
            <a:spAutoFit/>
          </a:bodyPr>
          <a:lstStyle/>
          <a:p>
            <a:pPr algn="ctr">
              <a:lnSpc>
                <a:spcPts val="2239"/>
              </a:lnSpc>
              <a:spcBef>
                <a:spcPct val="0"/>
              </a:spcBef>
            </a:pPr>
            <a:r>
              <a:rPr lang="en-US" sz="1599" spc="319">
                <a:solidFill>
                  <a:srgbClr val="FFFFFF"/>
                </a:solidFill>
                <a:latin typeface="Georgia Pro Bold"/>
              </a:rPr>
              <a:t>WHAT YOU DON’T KNOW COULD COST YOU</a:t>
            </a:r>
          </a:p>
        </p:txBody>
      </p:sp>
      <p:sp>
        <p:nvSpPr>
          <p:cNvPr id="12" name="TextBox 12"/>
          <p:cNvSpPr txBox="1"/>
          <p:nvPr/>
        </p:nvSpPr>
        <p:spPr>
          <a:xfrm>
            <a:off x="4457885" y="1427803"/>
            <a:ext cx="2730248" cy="4718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Italics"/>
              </a:rPr>
              <a:t>PROCURING CAUSE: SIMPLIFIED </a:t>
            </a:r>
          </a:p>
        </p:txBody>
      </p:sp>
      <p:grpSp>
        <p:nvGrpSpPr>
          <p:cNvPr id="13" name="Group 13"/>
          <p:cNvGrpSpPr/>
          <p:nvPr/>
        </p:nvGrpSpPr>
        <p:grpSpPr>
          <a:xfrm>
            <a:off x="-93720" y="9611929"/>
            <a:ext cx="7989642" cy="446471"/>
            <a:chOff x="0" y="0"/>
            <a:chExt cx="2785060" cy="155633"/>
          </a:xfrm>
        </p:grpSpPr>
        <p:sp>
          <p:nvSpPr>
            <p:cNvPr id="14" name="Freeform 14"/>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5" name="TextBox 15"/>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6" name="TextBox 16"/>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1533140" y="1514849"/>
            <a:ext cx="5814827" cy="1915164"/>
            <a:chOff x="0" y="0"/>
            <a:chExt cx="2215172" cy="729586"/>
          </a:xfrm>
        </p:grpSpPr>
        <p:sp>
          <p:nvSpPr>
            <p:cNvPr id="3" name="Freeform 3"/>
            <p:cNvSpPr/>
            <p:nvPr/>
          </p:nvSpPr>
          <p:spPr>
            <a:xfrm>
              <a:off x="0" y="0"/>
              <a:ext cx="2215172" cy="729586"/>
            </a:xfrm>
            <a:custGeom>
              <a:avLst/>
              <a:gdLst/>
              <a:ahLst/>
              <a:cxnLst/>
              <a:rect l="l" t="t" r="r" b="b"/>
              <a:pathLst>
                <a:path w="2215172" h="729586">
                  <a:moveTo>
                    <a:pt x="53256" y="0"/>
                  </a:moveTo>
                  <a:lnTo>
                    <a:pt x="2161916" y="0"/>
                  </a:lnTo>
                  <a:cubicBezTo>
                    <a:pt x="2191328" y="0"/>
                    <a:pt x="2215172" y="23844"/>
                    <a:pt x="2215172" y="53256"/>
                  </a:cubicBezTo>
                  <a:lnTo>
                    <a:pt x="2215172" y="676330"/>
                  </a:lnTo>
                  <a:cubicBezTo>
                    <a:pt x="2215172" y="705743"/>
                    <a:pt x="2191328" y="729586"/>
                    <a:pt x="2161916" y="729586"/>
                  </a:cubicBezTo>
                  <a:lnTo>
                    <a:pt x="53256" y="729586"/>
                  </a:lnTo>
                  <a:cubicBezTo>
                    <a:pt x="23844" y="729586"/>
                    <a:pt x="0" y="705743"/>
                    <a:pt x="0" y="676330"/>
                  </a:cubicBezTo>
                  <a:lnTo>
                    <a:pt x="0" y="53256"/>
                  </a:lnTo>
                  <a:cubicBezTo>
                    <a:pt x="0" y="23844"/>
                    <a:pt x="23844" y="0"/>
                    <a:pt x="53256" y="0"/>
                  </a:cubicBezTo>
                  <a:close/>
                </a:path>
              </a:pathLst>
            </a:custGeom>
            <a:solidFill>
              <a:srgbClr val="AAACAD"/>
            </a:solidFill>
            <a:ln cap="rnd">
              <a:noFill/>
              <a:prstDash val="solid"/>
              <a:round/>
            </a:ln>
          </p:spPr>
          <p:txBody>
            <a:bodyPr/>
            <a:lstStyle/>
            <a:p>
              <a:endParaRPr lang="en-US"/>
            </a:p>
          </p:txBody>
        </p:sp>
        <p:sp>
          <p:nvSpPr>
            <p:cNvPr id="4" name="TextBox 4"/>
            <p:cNvSpPr txBox="1"/>
            <p:nvPr/>
          </p:nvSpPr>
          <p:spPr>
            <a:xfrm>
              <a:off x="0" y="-38100"/>
              <a:ext cx="2215172" cy="767686"/>
            </a:xfrm>
            <a:prstGeom prst="rect">
              <a:avLst/>
            </a:prstGeom>
          </p:spPr>
          <p:txBody>
            <a:bodyPr lIns="23895" tIns="23895" rIns="23895" bIns="23895" rtlCol="0" anchor="ctr"/>
            <a:lstStyle/>
            <a:p>
              <a:pPr algn="ctr">
                <a:lnSpc>
                  <a:spcPts val="1909"/>
                </a:lnSpc>
                <a:spcBef>
                  <a:spcPct val="0"/>
                </a:spcBef>
              </a:pPr>
              <a:endParaRPr/>
            </a:p>
          </p:txBody>
        </p:sp>
      </p:grpSp>
      <p:grpSp>
        <p:nvGrpSpPr>
          <p:cNvPr id="5" name="Group 5"/>
          <p:cNvGrpSpPr/>
          <p:nvPr/>
        </p:nvGrpSpPr>
        <p:grpSpPr>
          <a:xfrm>
            <a:off x="1380740" y="1362449"/>
            <a:ext cx="5814827" cy="1915164"/>
            <a:chOff x="0" y="0"/>
            <a:chExt cx="2215172" cy="729586"/>
          </a:xfrm>
        </p:grpSpPr>
        <p:sp>
          <p:nvSpPr>
            <p:cNvPr id="6" name="Freeform 6"/>
            <p:cNvSpPr/>
            <p:nvPr/>
          </p:nvSpPr>
          <p:spPr>
            <a:xfrm>
              <a:off x="0" y="0"/>
              <a:ext cx="2215172" cy="729586"/>
            </a:xfrm>
            <a:custGeom>
              <a:avLst/>
              <a:gdLst/>
              <a:ahLst/>
              <a:cxnLst/>
              <a:rect l="l" t="t" r="r" b="b"/>
              <a:pathLst>
                <a:path w="2215172" h="729586">
                  <a:moveTo>
                    <a:pt x="53256" y="0"/>
                  </a:moveTo>
                  <a:lnTo>
                    <a:pt x="2161916" y="0"/>
                  </a:lnTo>
                  <a:cubicBezTo>
                    <a:pt x="2191328" y="0"/>
                    <a:pt x="2215172" y="23844"/>
                    <a:pt x="2215172" y="53256"/>
                  </a:cubicBezTo>
                  <a:lnTo>
                    <a:pt x="2215172" y="676330"/>
                  </a:lnTo>
                  <a:cubicBezTo>
                    <a:pt x="2215172" y="705743"/>
                    <a:pt x="2191328" y="729586"/>
                    <a:pt x="2161916" y="729586"/>
                  </a:cubicBezTo>
                  <a:lnTo>
                    <a:pt x="53256" y="729586"/>
                  </a:lnTo>
                  <a:cubicBezTo>
                    <a:pt x="23844" y="729586"/>
                    <a:pt x="0" y="705743"/>
                    <a:pt x="0" y="676330"/>
                  </a:cubicBezTo>
                  <a:lnTo>
                    <a:pt x="0" y="53256"/>
                  </a:lnTo>
                  <a:cubicBezTo>
                    <a:pt x="0" y="23844"/>
                    <a:pt x="23844" y="0"/>
                    <a:pt x="53256"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2215172" cy="767686"/>
            </a:xfrm>
            <a:prstGeom prst="rect">
              <a:avLst/>
            </a:prstGeom>
          </p:spPr>
          <p:txBody>
            <a:bodyPr lIns="23895" tIns="23895" rIns="23895" bIns="23895" rtlCol="0" anchor="ctr"/>
            <a:lstStyle/>
            <a:p>
              <a:pPr algn="ctr">
                <a:lnSpc>
                  <a:spcPts val="1909"/>
                </a:lnSpc>
                <a:spcBef>
                  <a:spcPct val="0"/>
                </a:spcBef>
              </a:pPr>
              <a:endParaRPr/>
            </a:p>
          </p:txBody>
        </p:sp>
      </p:grpSp>
      <p:grpSp>
        <p:nvGrpSpPr>
          <p:cNvPr id="8" name="Group 8"/>
          <p:cNvGrpSpPr/>
          <p:nvPr/>
        </p:nvGrpSpPr>
        <p:grpSpPr>
          <a:xfrm>
            <a:off x="1533140" y="6723022"/>
            <a:ext cx="5814827" cy="2558138"/>
            <a:chOff x="0" y="0"/>
            <a:chExt cx="2215172" cy="974529"/>
          </a:xfrm>
        </p:grpSpPr>
        <p:sp>
          <p:nvSpPr>
            <p:cNvPr id="9" name="Freeform 9"/>
            <p:cNvSpPr/>
            <p:nvPr/>
          </p:nvSpPr>
          <p:spPr>
            <a:xfrm>
              <a:off x="0" y="0"/>
              <a:ext cx="2215172" cy="974529"/>
            </a:xfrm>
            <a:custGeom>
              <a:avLst/>
              <a:gdLst/>
              <a:ahLst/>
              <a:cxnLst/>
              <a:rect l="l" t="t" r="r" b="b"/>
              <a:pathLst>
                <a:path w="2215172" h="974529">
                  <a:moveTo>
                    <a:pt x="53256" y="0"/>
                  </a:moveTo>
                  <a:lnTo>
                    <a:pt x="2161916" y="0"/>
                  </a:lnTo>
                  <a:cubicBezTo>
                    <a:pt x="2191328" y="0"/>
                    <a:pt x="2215172" y="23844"/>
                    <a:pt x="2215172" y="53256"/>
                  </a:cubicBezTo>
                  <a:lnTo>
                    <a:pt x="2215172" y="921272"/>
                  </a:lnTo>
                  <a:cubicBezTo>
                    <a:pt x="2215172" y="950685"/>
                    <a:pt x="2191328" y="974529"/>
                    <a:pt x="2161916" y="974529"/>
                  </a:cubicBezTo>
                  <a:lnTo>
                    <a:pt x="53256" y="974529"/>
                  </a:lnTo>
                  <a:cubicBezTo>
                    <a:pt x="23844" y="974529"/>
                    <a:pt x="0" y="950685"/>
                    <a:pt x="0" y="921272"/>
                  </a:cubicBezTo>
                  <a:lnTo>
                    <a:pt x="0" y="53256"/>
                  </a:lnTo>
                  <a:cubicBezTo>
                    <a:pt x="0" y="23844"/>
                    <a:pt x="23844" y="0"/>
                    <a:pt x="53256" y="0"/>
                  </a:cubicBezTo>
                  <a:close/>
                </a:path>
              </a:pathLst>
            </a:custGeom>
            <a:solidFill>
              <a:srgbClr val="A6A6A6"/>
            </a:solidFill>
            <a:ln cap="rnd">
              <a:noFill/>
              <a:prstDash val="solid"/>
              <a:round/>
            </a:ln>
          </p:spPr>
          <p:txBody>
            <a:bodyPr/>
            <a:lstStyle/>
            <a:p>
              <a:endParaRPr lang="en-US"/>
            </a:p>
          </p:txBody>
        </p:sp>
        <p:sp>
          <p:nvSpPr>
            <p:cNvPr id="10" name="TextBox 10"/>
            <p:cNvSpPr txBox="1"/>
            <p:nvPr/>
          </p:nvSpPr>
          <p:spPr>
            <a:xfrm>
              <a:off x="0" y="-38100"/>
              <a:ext cx="2215172" cy="1012629"/>
            </a:xfrm>
            <a:prstGeom prst="rect">
              <a:avLst/>
            </a:prstGeom>
          </p:spPr>
          <p:txBody>
            <a:bodyPr lIns="23895" tIns="23895" rIns="23895" bIns="23895" rtlCol="0" anchor="ctr"/>
            <a:lstStyle/>
            <a:p>
              <a:pPr algn="ctr">
                <a:lnSpc>
                  <a:spcPts val="1909"/>
                </a:lnSpc>
                <a:spcBef>
                  <a:spcPct val="0"/>
                </a:spcBef>
              </a:pPr>
              <a:endParaRPr/>
            </a:p>
          </p:txBody>
        </p:sp>
      </p:grpSp>
      <p:grpSp>
        <p:nvGrpSpPr>
          <p:cNvPr id="11" name="Group 11"/>
          <p:cNvGrpSpPr/>
          <p:nvPr/>
        </p:nvGrpSpPr>
        <p:grpSpPr>
          <a:xfrm>
            <a:off x="1380740" y="6570622"/>
            <a:ext cx="5814827" cy="2539375"/>
            <a:chOff x="0" y="0"/>
            <a:chExt cx="2215172" cy="967381"/>
          </a:xfrm>
        </p:grpSpPr>
        <p:sp>
          <p:nvSpPr>
            <p:cNvPr id="12" name="Freeform 12"/>
            <p:cNvSpPr/>
            <p:nvPr/>
          </p:nvSpPr>
          <p:spPr>
            <a:xfrm>
              <a:off x="0" y="0"/>
              <a:ext cx="2215172" cy="967381"/>
            </a:xfrm>
            <a:custGeom>
              <a:avLst/>
              <a:gdLst/>
              <a:ahLst/>
              <a:cxnLst/>
              <a:rect l="l" t="t" r="r" b="b"/>
              <a:pathLst>
                <a:path w="2215172" h="967381">
                  <a:moveTo>
                    <a:pt x="53256" y="0"/>
                  </a:moveTo>
                  <a:lnTo>
                    <a:pt x="2161916" y="0"/>
                  </a:lnTo>
                  <a:cubicBezTo>
                    <a:pt x="2191328" y="0"/>
                    <a:pt x="2215172" y="23844"/>
                    <a:pt x="2215172" y="53256"/>
                  </a:cubicBezTo>
                  <a:lnTo>
                    <a:pt x="2215172" y="914124"/>
                  </a:lnTo>
                  <a:cubicBezTo>
                    <a:pt x="2215172" y="943537"/>
                    <a:pt x="2191328" y="967381"/>
                    <a:pt x="2161916" y="967381"/>
                  </a:cubicBezTo>
                  <a:lnTo>
                    <a:pt x="53256" y="967381"/>
                  </a:lnTo>
                  <a:cubicBezTo>
                    <a:pt x="23844" y="967381"/>
                    <a:pt x="0" y="943537"/>
                    <a:pt x="0" y="914124"/>
                  </a:cubicBezTo>
                  <a:lnTo>
                    <a:pt x="0" y="53256"/>
                  </a:lnTo>
                  <a:cubicBezTo>
                    <a:pt x="0" y="23844"/>
                    <a:pt x="23844" y="0"/>
                    <a:pt x="53256" y="0"/>
                  </a:cubicBezTo>
                  <a:close/>
                </a:path>
              </a:pathLst>
            </a:custGeom>
            <a:solidFill>
              <a:srgbClr val="FFFFFF"/>
            </a:solidFill>
            <a:ln cap="rnd">
              <a:noFill/>
              <a:prstDash val="solid"/>
              <a:round/>
            </a:ln>
          </p:spPr>
          <p:txBody>
            <a:bodyPr/>
            <a:lstStyle/>
            <a:p>
              <a:endParaRPr lang="en-US"/>
            </a:p>
          </p:txBody>
        </p:sp>
        <p:sp>
          <p:nvSpPr>
            <p:cNvPr id="13" name="TextBox 13"/>
            <p:cNvSpPr txBox="1"/>
            <p:nvPr/>
          </p:nvSpPr>
          <p:spPr>
            <a:xfrm>
              <a:off x="0" y="-38100"/>
              <a:ext cx="2215172" cy="1005481"/>
            </a:xfrm>
            <a:prstGeom prst="rect">
              <a:avLst/>
            </a:prstGeom>
          </p:spPr>
          <p:txBody>
            <a:bodyPr lIns="23895" tIns="23895" rIns="23895" bIns="23895" rtlCol="0" anchor="ctr"/>
            <a:lstStyle/>
            <a:p>
              <a:pPr algn="ctr">
                <a:lnSpc>
                  <a:spcPts val="1909"/>
                </a:lnSpc>
                <a:spcBef>
                  <a:spcPct val="0"/>
                </a:spcBef>
              </a:pPr>
              <a:endParaRPr/>
            </a:p>
          </p:txBody>
        </p:sp>
      </p:grpSp>
      <p:grpSp>
        <p:nvGrpSpPr>
          <p:cNvPr id="14" name="Group 14"/>
          <p:cNvGrpSpPr/>
          <p:nvPr/>
        </p:nvGrpSpPr>
        <p:grpSpPr>
          <a:xfrm>
            <a:off x="462533" y="3942566"/>
            <a:ext cx="5814827" cy="2247056"/>
            <a:chOff x="0" y="0"/>
            <a:chExt cx="2215172" cy="856021"/>
          </a:xfrm>
        </p:grpSpPr>
        <p:sp>
          <p:nvSpPr>
            <p:cNvPr id="15" name="Freeform 15"/>
            <p:cNvSpPr/>
            <p:nvPr/>
          </p:nvSpPr>
          <p:spPr>
            <a:xfrm>
              <a:off x="0" y="0"/>
              <a:ext cx="2215172" cy="856021"/>
            </a:xfrm>
            <a:custGeom>
              <a:avLst/>
              <a:gdLst/>
              <a:ahLst/>
              <a:cxnLst/>
              <a:rect l="l" t="t" r="r" b="b"/>
              <a:pathLst>
                <a:path w="2215172" h="856021">
                  <a:moveTo>
                    <a:pt x="53256" y="0"/>
                  </a:moveTo>
                  <a:lnTo>
                    <a:pt x="2161916" y="0"/>
                  </a:lnTo>
                  <a:cubicBezTo>
                    <a:pt x="2191328" y="0"/>
                    <a:pt x="2215172" y="23844"/>
                    <a:pt x="2215172" y="53256"/>
                  </a:cubicBezTo>
                  <a:lnTo>
                    <a:pt x="2215172" y="802765"/>
                  </a:lnTo>
                  <a:cubicBezTo>
                    <a:pt x="2215172" y="832178"/>
                    <a:pt x="2191328" y="856021"/>
                    <a:pt x="2161916" y="856021"/>
                  </a:cubicBezTo>
                  <a:lnTo>
                    <a:pt x="53256" y="856021"/>
                  </a:lnTo>
                  <a:cubicBezTo>
                    <a:pt x="23844" y="856021"/>
                    <a:pt x="0" y="832178"/>
                    <a:pt x="0" y="802765"/>
                  </a:cubicBezTo>
                  <a:lnTo>
                    <a:pt x="0" y="53256"/>
                  </a:lnTo>
                  <a:cubicBezTo>
                    <a:pt x="0" y="23844"/>
                    <a:pt x="23844" y="0"/>
                    <a:pt x="53256" y="0"/>
                  </a:cubicBezTo>
                  <a:close/>
                </a:path>
              </a:pathLst>
            </a:custGeom>
            <a:solidFill>
              <a:srgbClr val="AAACAD"/>
            </a:solidFill>
            <a:ln cap="rnd">
              <a:noFill/>
              <a:prstDash val="solid"/>
              <a:round/>
            </a:ln>
          </p:spPr>
          <p:txBody>
            <a:bodyPr/>
            <a:lstStyle/>
            <a:p>
              <a:endParaRPr lang="en-US"/>
            </a:p>
          </p:txBody>
        </p:sp>
        <p:sp>
          <p:nvSpPr>
            <p:cNvPr id="16" name="TextBox 16"/>
            <p:cNvSpPr txBox="1"/>
            <p:nvPr/>
          </p:nvSpPr>
          <p:spPr>
            <a:xfrm>
              <a:off x="0" y="-38100"/>
              <a:ext cx="2215172" cy="894121"/>
            </a:xfrm>
            <a:prstGeom prst="rect">
              <a:avLst/>
            </a:prstGeom>
          </p:spPr>
          <p:txBody>
            <a:bodyPr lIns="23895" tIns="23895" rIns="23895" bIns="23895" rtlCol="0" anchor="ctr"/>
            <a:lstStyle/>
            <a:p>
              <a:pPr marL="0" lvl="0" indent="0" algn="ctr">
                <a:lnSpc>
                  <a:spcPts val="1909"/>
                </a:lnSpc>
                <a:spcBef>
                  <a:spcPct val="0"/>
                </a:spcBef>
              </a:pPr>
              <a:endParaRPr/>
            </a:p>
          </p:txBody>
        </p:sp>
      </p:grpSp>
      <p:grpSp>
        <p:nvGrpSpPr>
          <p:cNvPr id="17" name="Group 17"/>
          <p:cNvGrpSpPr/>
          <p:nvPr/>
        </p:nvGrpSpPr>
        <p:grpSpPr>
          <a:xfrm>
            <a:off x="576833" y="3790166"/>
            <a:ext cx="5814827" cy="2247056"/>
            <a:chOff x="0" y="0"/>
            <a:chExt cx="2215172" cy="856021"/>
          </a:xfrm>
        </p:grpSpPr>
        <p:sp>
          <p:nvSpPr>
            <p:cNvPr id="18" name="Freeform 18"/>
            <p:cNvSpPr/>
            <p:nvPr/>
          </p:nvSpPr>
          <p:spPr>
            <a:xfrm>
              <a:off x="0" y="0"/>
              <a:ext cx="2215172" cy="856021"/>
            </a:xfrm>
            <a:custGeom>
              <a:avLst/>
              <a:gdLst/>
              <a:ahLst/>
              <a:cxnLst/>
              <a:rect l="l" t="t" r="r" b="b"/>
              <a:pathLst>
                <a:path w="2215172" h="856021">
                  <a:moveTo>
                    <a:pt x="53256" y="0"/>
                  </a:moveTo>
                  <a:lnTo>
                    <a:pt x="2161916" y="0"/>
                  </a:lnTo>
                  <a:cubicBezTo>
                    <a:pt x="2191328" y="0"/>
                    <a:pt x="2215172" y="23844"/>
                    <a:pt x="2215172" y="53256"/>
                  </a:cubicBezTo>
                  <a:lnTo>
                    <a:pt x="2215172" y="802765"/>
                  </a:lnTo>
                  <a:cubicBezTo>
                    <a:pt x="2215172" y="832178"/>
                    <a:pt x="2191328" y="856021"/>
                    <a:pt x="2161916" y="856021"/>
                  </a:cubicBezTo>
                  <a:lnTo>
                    <a:pt x="53256" y="856021"/>
                  </a:lnTo>
                  <a:cubicBezTo>
                    <a:pt x="23844" y="856021"/>
                    <a:pt x="0" y="832178"/>
                    <a:pt x="0" y="802765"/>
                  </a:cubicBezTo>
                  <a:lnTo>
                    <a:pt x="0" y="53256"/>
                  </a:lnTo>
                  <a:cubicBezTo>
                    <a:pt x="0" y="23844"/>
                    <a:pt x="23844" y="0"/>
                    <a:pt x="53256" y="0"/>
                  </a:cubicBezTo>
                  <a:close/>
                </a:path>
              </a:pathLst>
            </a:custGeom>
            <a:solidFill>
              <a:srgbClr val="FFFFFF"/>
            </a:solidFill>
            <a:ln cap="rnd">
              <a:noFill/>
              <a:prstDash val="solid"/>
              <a:round/>
            </a:ln>
          </p:spPr>
          <p:txBody>
            <a:bodyPr/>
            <a:lstStyle/>
            <a:p>
              <a:endParaRPr lang="en-US"/>
            </a:p>
          </p:txBody>
        </p:sp>
        <p:sp>
          <p:nvSpPr>
            <p:cNvPr id="19" name="TextBox 19"/>
            <p:cNvSpPr txBox="1"/>
            <p:nvPr/>
          </p:nvSpPr>
          <p:spPr>
            <a:xfrm>
              <a:off x="0" y="-38100"/>
              <a:ext cx="2215172" cy="894121"/>
            </a:xfrm>
            <a:prstGeom prst="rect">
              <a:avLst/>
            </a:prstGeom>
          </p:spPr>
          <p:txBody>
            <a:bodyPr lIns="23895" tIns="23895" rIns="23895" bIns="23895" rtlCol="0" anchor="ctr"/>
            <a:lstStyle/>
            <a:p>
              <a:pPr marL="0" lvl="0" indent="0" algn="ctr">
                <a:lnSpc>
                  <a:spcPts val="1909"/>
                </a:lnSpc>
                <a:spcBef>
                  <a:spcPct val="0"/>
                </a:spcBef>
              </a:pPr>
              <a:endParaRPr/>
            </a:p>
          </p:txBody>
        </p:sp>
      </p:grpSp>
      <p:grpSp>
        <p:nvGrpSpPr>
          <p:cNvPr id="20" name="Group 20"/>
          <p:cNvGrpSpPr>
            <a:grpSpLocks noChangeAspect="1"/>
          </p:cNvGrpSpPr>
          <p:nvPr/>
        </p:nvGrpSpPr>
        <p:grpSpPr>
          <a:xfrm>
            <a:off x="576833" y="1542730"/>
            <a:ext cx="1607813" cy="1601533"/>
            <a:chOff x="0" y="0"/>
            <a:chExt cx="6502400" cy="6477000"/>
          </a:xfrm>
        </p:grpSpPr>
        <p:sp>
          <p:nvSpPr>
            <p:cNvPr id="21" name="Freeform 2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8799" t="-51269" r="-1617" b="-14888"/>
              </a:stretch>
            </a:blipFill>
          </p:spPr>
          <p:txBody>
            <a:bodyPr/>
            <a:lstStyle/>
            <a:p>
              <a:endParaRPr lang="en-US"/>
            </a:p>
          </p:txBody>
        </p:sp>
        <p:sp>
          <p:nvSpPr>
            <p:cNvPr id="22" name="Freeform 2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D4D4"/>
            </a:solidFill>
          </p:spPr>
          <p:txBody>
            <a:bodyPr/>
            <a:lstStyle/>
            <a:p>
              <a:endParaRPr lang="en-US"/>
            </a:p>
          </p:txBody>
        </p:sp>
      </p:grpSp>
      <p:grpSp>
        <p:nvGrpSpPr>
          <p:cNvPr id="23" name="Group 23"/>
          <p:cNvGrpSpPr>
            <a:grpSpLocks noChangeAspect="1"/>
          </p:cNvGrpSpPr>
          <p:nvPr/>
        </p:nvGrpSpPr>
        <p:grpSpPr>
          <a:xfrm>
            <a:off x="576833" y="6963343"/>
            <a:ext cx="1607813" cy="1601533"/>
            <a:chOff x="0" y="0"/>
            <a:chExt cx="6502400" cy="6477000"/>
          </a:xfrm>
        </p:grpSpPr>
        <p:sp>
          <p:nvSpPr>
            <p:cNvPr id="24" name="Freeform 2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33734" t="-16215" r="-39920"/>
              </a:stretch>
            </a:blipFill>
          </p:spPr>
          <p:txBody>
            <a:bodyPr/>
            <a:lstStyle/>
            <a:p>
              <a:endParaRPr lang="en-US"/>
            </a:p>
          </p:txBody>
        </p:sp>
        <p:sp>
          <p:nvSpPr>
            <p:cNvPr id="25" name="Freeform 2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D4D4"/>
            </a:solidFill>
          </p:spPr>
          <p:txBody>
            <a:bodyPr/>
            <a:lstStyle/>
            <a:p>
              <a:endParaRPr lang="en-US"/>
            </a:p>
          </p:txBody>
        </p:sp>
      </p:grpSp>
      <p:grpSp>
        <p:nvGrpSpPr>
          <p:cNvPr id="26" name="Group 26"/>
          <p:cNvGrpSpPr>
            <a:grpSpLocks noChangeAspect="1"/>
          </p:cNvGrpSpPr>
          <p:nvPr/>
        </p:nvGrpSpPr>
        <p:grpSpPr>
          <a:xfrm>
            <a:off x="5587753" y="4072440"/>
            <a:ext cx="1607813" cy="1601533"/>
            <a:chOff x="0" y="0"/>
            <a:chExt cx="6502400" cy="6477000"/>
          </a:xfrm>
        </p:grpSpPr>
        <p:sp>
          <p:nvSpPr>
            <p:cNvPr id="27" name="Freeform 2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81754" t="-12357" r="-58340" b="-48321"/>
              </a:stretch>
            </a:blipFill>
          </p:spPr>
          <p:txBody>
            <a:bodyPr/>
            <a:lstStyle/>
            <a:p>
              <a:endParaRPr lang="en-US"/>
            </a:p>
          </p:txBody>
        </p:sp>
        <p:sp>
          <p:nvSpPr>
            <p:cNvPr id="28" name="Freeform 2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D8D4D4"/>
            </a:solidFill>
          </p:spPr>
          <p:txBody>
            <a:bodyPr/>
            <a:lstStyle/>
            <a:p>
              <a:endParaRPr lang="en-US"/>
            </a:p>
          </p:txBody>
        </p:sp>
      </p:grpSp>
      <p:sp>
        <p:nvSpPr>
          <p:cNvPr id="29" name="TextBox 29"/>
          <p:cNvSpPr txBox="1"/>
          <p:nvPr/>
        </p:nvSpPr>
        <p:spPr>
          <a:xfrm>
            <a:off x="2357835" y="1504630"/>
            <a:ext cx="4495000" cy="249908"/>
          </a:xfrm>
          <a:prstGeom prst="rect">
            <a:avLst/>
          </a:prstGeom>
        </p:spPr>
        <p:txBody>
          <a:bodyPr lIns="0" tIns="0" rIns="0" bIns="0" rtlCol="0" anchor="t">
            <a:spAutoFit/>
          </a:bodyPr>
          <a:lstStyle/>
          <a:p>
            <a:pPr algn="l">
              <a:lnSpc>
                <a:spcPts val="1975"/>
              </a:lnSpc>
            </a:pPr>
            <a:r>
              <a:rPr lang="en-US" sz="1411">
                <a:solidFill>
                  <a:srgbClr val="010101"/>
                </a:solidFill>
                <a:latin typeface="Georgia Pro Bold"/>
              </a:rPr>
              <a:t>1. Neglecting to Inform Other Agents </a:t>
            </a:r>
          </a:p>
        </p:txBody>
      </p:sp>
      <p:sp>
        <p:nvSpPr>
          <p:cNvPr id="30" name="TextBox 30"/>
          <p:cNvSpPr txBox="1"/>
          <p:nvPr/>
        </p:nvSpPr>
        <p:spPr>
          <a:xfrm>
            <a:off x="2286673" y="6780172"/>
            <a:ext cx="2582680" cy="249908"/>
          </a:xfrm>
          <a:prstGeom prst="rect">
            <a:avLst/>
          </a:prstGeom>
        </p:spPr>
        <p:txBody>
          <a:bodyPr lIns="0" tIns="0" rIns="0" bIns="0" rtlCol="0" anchor="t">
            <a:spAutoFit/>
          </a:bodyPr>
          <a:lstStyle/>
          <a:p>
            <a:pPr algn="l">
              <a:lnSpc>
                <a:spcPts val="1975"/>
              </a:lnSpc>
            </a:pPr>
            <a:r>
              <a:rPr lang="en-US" sz="1411">
                <a:solidFill>
                  <a:srgbClr val="010101"/>
                </a:solidFill>
                <a:latin typeface="Georgia Pro Bold"/>
              </a:rPr>
              <a:t>3. New Construction</a:t>
            </a:r>
          </a:p>
        </p:txBody>
      </p:sp>
      <p:sp>
        <p:nvSpPr>
          <p:cNvPr id="31" name="TextBox 31"/>
          <p:cNvSpPr txBox="1"/>
          <p:nvPr/>
        </p:nvSpPr>
        <p:spPr>
          <a:xfrm>
            <a:off x="1025409" y="3972247"/>
            <a:ext cx="3800949" cy="249908"/>
          </a:xfrm>
          <a:prstGeom prst="rect">
            <a:avLst/>
          </a:prstGeom>
        </p:spPr>
        <p:txBody>
          <a:bodyPr lIns="0" tIns="0" rIns="0" bIns="0" rtlCol="0" anchor="t">
            <a:spAutoFit/>
          </a:bodyPr>
          <a:lstStyle/>
          <a:p>
            <a:pPr algn="l">
              <a:lnSpc>
                <a:spcPts val="1975"/>
              </a:lnSpc>
            </a:pPr>
            <a:r>
              <a:rPr lang="en-US" sz="1411">
                <a:solidFill>
                  <a:srgbClr val="010101"/>
                </a:solidFill>
                <a:latin typeface="Georgia Pro Bold"/>
              </a:rPr>
              <a:t>2. For Sale By Owner</a:t>
            </a:r>
          </a:p>
        </p:txBody>
      </p:sp>
      <p:sp>
        <p:nvSpPr>
          <p:cNvPr id="32" name="TextBox 32"/>
          <p:cNvSpPr txBox="1"/>
          <p:nvPr/>
        </p:nvSpPr>
        <p:spPr>
          <a:xfrm>
            <a:off x="2357835" y="1901954"/>
            <a:ext cx="4535298" cy="11620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Visiting open houses on your own is a great way to learn what you like and dislike. </a:t>
            </a:r>
            <a:r>
              <a:rPr lang="en-US" sz="1299">
                <a:solidFill>
                  <a:srgbClr val="000000"/>
                </a:solidFill>
                <a:latin typeface="Georgia Pro Bold"/>
              </a:rPr>
              <a:t>Make sure to register with the host agent and let them know you're partnering with an agent already.</a:t>
            </a:r>
            <a:r>
              <a:rPr lang="en-US" sz="1299">
                <a:solidFill>
                  <a:srgbClr val="000000"/>
                </a:solidFill>
                <a:latin typeface="Georgia Pro"/>
              </a:rPr>
              <a:t> Without disclosing your current buyer-agent relationship, the selling agent may be justified in claiming they have procuring clause and are owed the buyer’s side fee.</a:t>
            </a:r>
          </a:p>
        </p:txBody>
      </p:sp>
      <p:sp>
        <p:nvSpPr>
          <p:cNvPr id="33" name="TextBox 33"/>
          <p:cNvSpPr txBox="1"/>
          <p:nvPr/>
        </p:nvSpPr>
        <p:spPr>
          <a:xfrm>
            <a:off x="2286673" y="7172955"/>
            <a:ext cx="4606461" cy="17335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Creating your dream home is an adventure. Surprisingly to most buyers, the builder's role is very much like a traditional home seller. Your agent will represent you as a buyer and use their expertise to make sure you get the absolute best deal possible. </a:t>
            </a:r>
            <a:r>
              <a:rPr lang="en-US" sz="1299">
                <a:solidFill>
                  <a:srgbClr val="000000"/>
                </a:solidFill>
                <a:latin typeface="Georgia Pro Bold Italics"/>
              </a:rPr>
              <a:t>Many builders have their own in-house agent. Without your own representative, you may be subject to paying their fee also. </a:t>
            </a:r>
            <a:r>
              <a:rPr lang="en-US" sz="1299">
                <a:solidFill>
                  <a:srgbClr val="000000"/>
                </a:solidFill>
                <a:latin typeface="Georgia Pro"/>
              </a:rPr>
              <a:t>Take advantage of your agent’s expertise by ensuring you follow their policies when visiting developments. </a:t>
            </a:r>
          </a:p>
        </p:txBody>
      </p:sp>
      <p:sp>
        <p:nvSpPr>
          <p:cNvPr id="34" name="TextBox 34"/>
          <p:cNvSpPr txBox="1"/>
          <p:nvPr/>
        </p:nvSpPr>
        <p:spPr>
          <a:xfrm>
            <a:off x="1025409" y="4234695"/>
            <a:ext cx="4232144" cy="15430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Please ensure you inform your agent if you decide to contact the owner of a FSBO property directly. This is important because it helps avoid complications that can arise. For instance, </a:t>
            </a:r>
            <a:r>
              <a:rPr lang="en-US" sz="1299">
                <a:solidFill>
                  <a:srgbClr val="000000"/>
                </a:solidFill>
                <a:latin typeface="Georgia Pro Bold"/>
              </a:rPr>
              <a:t>some FSBO sellers might be less willing to pay a buyer's agent commission if they believe you are unrepresented</a:t>
            </a:r>
            <a:r>
              <a:rPr lang="en-US" sz="1299">
                <a:solidFill>
                  <a:srgbClr val="000000"/>
                </a:solidFill>
                <a:latin typeface="Georgia Pro"/>
              </a:rPr>
              <a:t>. By keeping me in the loop, we can ensure a smoother process and better negotiation outcomes.</a:t>
            </a:r>
          </a:p>
        </p:txBody>
      </p:sp>
      <p:sp>
        <p:nvSpPr>
          <p:cNvPr id="35" name="TextBox 35"/>
          <p:cNvSpPr txBox="1"/>
          <p:nvPr/>
        </p:nvSpPr>
        <p:spPr>
          <a:xfrm>
            <a:off x="556480" y="218705"/>
            <a:ext cx="6659440" cy="926973"/>
          </a:xfrm>
          <a:prstGeom prst="rect">
            <a:avLst/>
          </a:prstGeom>
        </p:spPr>
        <p:txBody>
          <a:bodyPr lIns="0" tIns="0" rIns="0" bIns="0" rtlCol="0" anchor="t">
            <a:spAutoFit/>
          </a:bodyPr>
          <a:lstStyle/>
          <a:p>
            <a:pPr algn="ctr">
              <a:lnSpc>
                <a:spcPts val="2495"/>
              </a:lnSpc>
            </a:pPr>
            <a:r>
              <a:rPr lang="en-US" sz="1599" spc="79">
                <a:solidFill>
                  <a:srgbClr val="000000"/>
                </a:solidFill>
                <a:latin typeface="Georgia Pro Bold"/>
              </a:rPr>
              <a:t>HERE ARE SOME EXAMPLES THAT MAY UNKNOWINGLY PUT YOU IN THE POSITION OF PAYING COMPENSATION OUT OF POCKET:</a:t>
            </a:r>
          </a:p>
        </p:txBody>
      </p:sp>
      <p:grpSp>
        <p:nvGrpSpPr>
          <p:cNvPr id="36" name="Group 36"/>
          <p:cNvGrpSpPr/>
          <p:nvPr/>
        </p:nvGrpSpPr>
        <p:grpSpPr>
          <a:xfrm>
            <a:off x="-93720" y="9611929"/>
            <a:ext cx="7989642" cy="446471"/>
            <a:chOff x="0" y="0"/>
            <a:chExt cx="2785060" cy="155633"/>
          </a:xfrm>
        </p:grpSpPr>
        <p:sp>
          <p:nvSpPr>
            <p:cNvPr id="37" name="Freeform 3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38" name="TextBox 3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39" name="TextBox 39"/>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2101" y="5887250"/>
            <a:ext cx="3217353" cy="3209925"/>
            <a:chOff x="0" y="0"/>
            <a:chExt cx="1121517" cy="1118928"/>
          </a:xfrm>
        </p:grpSpPr>
        <p:sp>
          <p:nvSpPr>
            <p:cNvPr id="3" name="Freeform 3"/>
            <p:cNvSpPr/>
            <p:nvPr/>
          </p:nvSpPr>
          <p:spPr>
            <a:xfrm>
              <a:off x="0" y="0"/>
              <a:ext cx="1121517" cy="1118928"/>
            </a:xfrm>
            <a:custGeom>
              <a:avLst/>
              <a:gdLst/>
              <a:ahLst/>
              <a:cxnLst/>
              <a:rect l="l" t="t" r="r" b="b"/>
              <a:pathLst>
                <a:path w="1121517" h="1118928">
                  <a:moveTo>
                    <a:pt x="0" y="0"/>
                  </a:moveTo>
                  <a:lnTo>
                    <a:pt x="1121517" y="0"/>
                  </a:lnTo>
                  <a:lnTo>
                    <a:pt x="1121517" y="1118928"/>
                  </a:lnTo>
                  <a:lnTo>
                    <a:pt x="0" y="1118928"/>
                  </a:lnTo>
                  <a:close/>
                </a:path>
              </a:pathLst>
            </a:custGeom>
            <a:solidFill>
              <a:srgbClr val="D8D4D4"/>
            </a:solidFill>
          </p:spPr>
          <p:txBody>
            <a:bodyPr/>
            <a:lstStyle/>
            <a:p>
              <a:endParaRPr lang="en-US"/>
            </a:p>
          </p:txBody>
        </p:sp>
        <p:sp>
          <p:nvSpPr>
            <p:cNvPr id="4" name="TextBox 4"/>
            <p:cNvSpPr txBox="1"/>
            <p:nvPr/>
          </p:nvSpPr>
          <p:spPr>
            <a:xfrm>
              <a:off x="0" y="-28575"/>
              <a:ext cx="1121517" cy="1147503"/>
            </a:xfrm>
            <a:prstGeom prst="rect">
              <a:avLst/>
            </a:prstGeom>
          </p:spPr>
          <p:txBody>
            <a:bodyPr lIns="50800" tIns="50800" rIns="50800" bIns="50800" rtlCol="0" anchor="ctr"/>
            <a:lstStyle/>
            <a:p>
              <a:pPr algn="ctr">
                <a:lnSpc>
                  <a:spcPts val="1526"/>
                </a:lnSpc>
              </a:pPr>
              <a:endParaRPr/>
            </a:p>
          </p:txBody>
        </p:sp>
      </p:grpSp>
      <p:grpSp>
        <p:nvGrpSpPr>
          <p:cNvPr id="5" name="Group 5"/>
          <p:cNvGrpSpPr/>
          <p:nvPr/>
        </p:nvGrpSpPr>
        <p:grpSpPr>
          <a:xfrm>
            <a:off x="463270" y="1536230"/>
            <a:ext cx="6856184" cy="1741170"/>
            <a:chOff x="0" y="0"/>
            <a:chExt cx="2389955" cy="606944"/>
          </a:xfrm>
        </p:grpSpPr>
        <p:sp>
          <p:nvSpPr>
            <p:cNvPr id="6" name="Freeform 6"/>
            <p:cNvSpPr/>
            <p:nvPr/>
          </p:nvSpPr>
          <p:spPr>
            <a:xfrm>
              <a:off x="0" y="0"/>
              <a:ext cx="2389955" cy="606944"/>
            </a:xfrm>
            <a:custGeom>
              <a:avLst/>
              <a:gdLst/>
              <a:ahLst/>
              <a:cxnLst/>
              <a:rect l="l" t="t" r="r" b="b"/>
              <a:pathLst>
                <a:path w="2389955" h="606944">
                  <a:moveTo>
                    <a:pt x="0" y="0"/>
                  </a:moveTo>
                  <a:lnTo>
                    <a:pt x="2389955" y="0"/>
                  </a:lnTo>
                  <a:lnTo>
                    <a:pt x="2389955" y="606944"/>
                  </a:lnTo>
                  <a:lnTo>
                    <a:pt x="0" y="606944"/>
                  </a:lnTo>
                  <a:close/>
                </a:path>
              </a:pathLst>
            </a:custGeom>
            <a:solidFill>
              <a:srgbClr val="000000"/>
            </a:solidFill>
          </p:spPr>
          <p:txBody>
            <a:bodyPr/>
            <a:lstStyle/>
            <a:p>
              <a:endParaRPr lang="en-US"/>
            </a:p>
          </p:txBody>
        </p:sp>
        <p:sp>
          <p:nvSpPr>
            <p:cNvPr id="7" name="TextBox 7"/>
            <p:cNvSpPr txBox="1"/>
            <p:nvPr/>
          </p:nvSpPr>
          <p:spPr>
            <a:xfrm>
              <a:off x="0" y="-28575"/>
              <a:ext cx="2389955" cy="635519"/>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792141" y="1764830"/>
            <a:ext cx="6217920" cy="1255395"/>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Georgia Pro Italics"/>
              </a:rPr>
              <a:t>If you contact a listing agent directly to view a property without involving your agent, it could affect who receives the commission. In some instances, the seller pays the listing agent, who then shares that commission with the buyer's agent responsible for the sale. If the listing agent shows you the property and initiates the transaction, they may claim to be the procuring cause of the sale and seek the buyer’s agent compensation. If you signed a legally binding Buyer Agency Agreement, you could be legally required to pay both.</a:t>
            </a:r>
          </a:p>
        </p:txBody>
      </p:sp>
      <p:sp>
        <p:nvSpPr>
          <p:cNvPr id="9" name="TextBox 9"/>
          <p:cNvSpPr txBox="1"/>
          <p:nvPr/>
        </p:nvSpPr>
        <p:spPr>
          <a:xfrm>
            <a:off x="463270" y="3667925"/>
            <a:ext cx="2911190" cy="5257800"/>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Why This Matters:</a:t>
            </a:r>
            <a:r>
              <a:rPr lang="en-US" sz="1200">
                <a:solidFill>
                  <a:srgbClr val="000000"/>
                </a:solidFill>
                <a:latin typeface="Georgia Pro"/>
              </a:rPr>
              <a:t> If the listing agent claims to be the procuring cause, they might be entitled to the full professional fee. This could complicate or even jeopardize your agency relationship, affect the level of service your agent can provide, and require you to pay commission directly. Therefore, it’s crucial to have consistent and dedicated representation to ensure your interests are always the top priority.</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Best Practices for You as a Buyer:</a:t>
            </a:r>
          </a:p>
          <a:p>
            <a:pPr algn="just">
              <a:lnSpc>
                <a:spcPts val="1439"/>
              </a:lnSpc>
            </a:pPr>
            <a:endParaRPr lang="en-US" sz="1200">
              <a:solidFill>
                <a:srgbClr val="000000"/>
              </a:solidFill>
              <a:latin typeface="Georgia Pro Bold"/>
            </a:endParaRPr>
          </a:p>
          <a:p>
            <a:pPr marL="259080" lvl="1" indent="-129540" algn="just">
              <a:lnSpc>
                <a:spcPts val="1439"/>
              </a:lnSpc>
              <a:buFont typeface="Arial"/>
              <a:buChar char="•"/>
            </a:pPr>
            <a:r>
              <a:rPr lang="en-US" sz="1200">
                <a:solidFill>
                  <a:srgbClr val="000000"/>
                </a:solidFill>
                <a:latin typeface="Georgia Pro"/>
              </a:rPr>
              <a:t>Always communicate through your buyer's agent when you're interested in a property. This ensures clear representation and avoids any confusion over the procuring cause.</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This includes visiting open houses as well. </a:t>
            </a:r>
            <a:r>
              <a:rPr lang="en-US" sz="1200">
                <a:solidFill>
                  <a:srgbClr val="000000"/>
                </a:solidFill>
                <a:latin typeface="Georgia Pro"/>
              </a:rPr>
              <a:t> If you come across an open house or a listing online, inform the listing agent that you are represented by a buyer's agent. This declaration helps maintain clarity about your representation. Always contact me to arrange any showing appointments.</a:t>
            </a:r>
          </a:p>
          <a:p>
            <a:pPr algn="just">
              <a:lnSpc>
                <a:spcPts val="1439"/>
              </a:lnSpc>
            </a:pPr>
            <a:endParaRPr lang="en-US" sz="1200">
              <a:solidFill>
                <a:srgbClr val="000000"/>
              </a:solidFill>
              <a:latin typeface="Georgia Pro"/>
            </a:endParaRPr>
          </a:p>
        </p:txBody>
      </p:sp>
      <p:sp>
        <p:nvSpPr>
          <p:cNvPr id="10" name="TextBox 10"/>
          <p:cNvSpPr txBox="1"/>
          <p:nvPr/>
        </p:nvSpPr>
        <p:spPr>
          <a:xfrm>
            <a:off x="4234113" y="3667925"/>
            <a:ext cx="2928248" cy="1819275"/>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Your Protection and Benefit: </a:t>
            </a:r>
            <a:r>
              <a:rPr lang="en-US" sz="1200">
                <a:solidFill>
                  <a:srgbClr val="000000"/>
                </a:solidFill>
                <a:latin typeface="Georgia Pro"/>
              </a:rPr>
              <a:t>Working consistently with your buyer's agent ensures that you have an expert advocating for your best interests throughout the entire process. It also helps avoid potential disputes over commissions that could arise from direct interactions with listing agents, as well as prevents you from unknowingly sharing information that might disadvantage you in negotiations.</a:t>
            </a:r>
          </a:p>
        </p:txBody>
      </p:sp>
      <p:sp>
        <p:nvSpPr>
          <p:cNvPr id="11" name="TextBox 11"/>
          <p:cNvSpPr txBox="1"/>
          <p:nvPr/>
        </p:nvSpPr>
        <p:spPr>
          <a:xfrm>
            <a:off x="4413854" y="6221578"/>
            <a:ext cx="2593847" cy="2512695"/>
          </a:xfrm>
          <a:prstGeom prst="rect">
            <a:avLst/>
          </a:prstGeom>
        </p:spPr>
        <p:txBody>
          <a:bodyPr lIns="0" tIns="0" rIns="0" bIns="0" rtlCol="0" anchor="t">
            <a:spAutoFit/>
          </a:bodyPr>
          <a:lstStyle/>
          <a:p>
            <a:pPr algn="just">
              <a:lnSpc>
                <a:spcPts val="1679"/>
              </a:lnSpc>
              <a:spcBef>
                <a:spcPct val="0"/>
              </a:spcBef>
            </a:pPr>
            <a:r>
              <a:rPr lang="en-US" sz="1200">
                <a:solidFill>
                  <a:srgbClr val="000000"/>
                </a:solidFill>
                <a:latin typeface="Georgia Pro"/>
              </a:rPr>
              <a:t>As your buyer's agent, I'm here to guide and advise you, negotiate the best deal for you, and protect your interests and commitments. To make the home-buying process smooth and successful, I will keep the lines of communication open and handle property inquiries and viewings. This approach ensures we follow the rules of agents and real estate laws alike, and allows me to give you expert guidance every step of the way.</a:t>
            </a:r>
          </a:p>
        </p:txBody>
      </p:sp>
      <p:sp>
        <p:nvSpPr>
          <p:cNvPr id="12" name="TextBox 12"/>
          <p:cNvSpPr txBox="1"/>
          <p:nvPr/>
        </p:nvSpPr>
        <p:spPr>
          <a:xfrm>
            <a:off x="1123375" y="861496"/>
            <a:ext cx="5525651" cy="273685"/>
          </a:xfrm>
          <a:prstGeom prst="rect">
            <a:avLst/>
          </a:prstGeom>
        </p:spPr>
        <p:txBody>
          <a:bodyPr lIns="0" tIns="0" rIns="0" bIns="0" rtlCol="0" anchor="t">
            <a:spAutoFit/>
          </a:bodyPr>
          <a:lstStyle/>
          <a:p>
            <a:pPr algn="ctr">
              <a:lnSpc>
                <a:spcPts val="2239"/>
              </a:lnSpc>
              <a:spcBef>
                <a:spcPct val="0"/>
              </a:spcBef>
            </a:pPr>
            <a:r>
              <a:rPr lang="en-US" sz="1599" spc="159">
                <a:solidFill>
                  <a:srgbClr val="000000"/>
                </a:solidFill>
                <a:latin typeface="Georgia Pro Bold"/>
              </a:rPr>
              <a:t>#1: Contacting a Listing Agent Directly</a:t>
            </a:r>
          </a:p>
        </p:txBody>
      </p:sp>
      <p:sp>
        <p:nvSpPr>
          <p:cNvPr id="13" name="TextBox 13"/>
          <p:cNvSpPr txBox="1"/>
          <p:nvPr/>
        </p:nvSpPr>
        <p:spPr>
          <a:xfrm>
            <a:off x="0" y="435411"/>
            <a:ext cx="7772400" cy="316230"/>
          </a:xfrm>
          <a:prstGeom prst="rect">
            <a:avLst/>
          </a:prstGeom>
        </p:spPr>
        <p:txBody>
          <a:bodyPr lIns="0" tIns="0" rIns="0" bIns="0" rtlCol="0" anchor="t">
            <a:spAutoFit/>
          </a:bodyPr>
          <a:lstStyle/>
          <a:p>
            <a:pPr algn="ctr">
              <a:lnSpc>
                <a:spcPts val="2519"/>
              </a:lnSpc>
              <a:spcBef>
                <a:spcPct val="0"/>
              </a:spcBef>
            </a:pPr>
            <a:r>
              <a:rPr lang="en-US" sz="1799" spc="359">
                <a:solidFill>
                  <a:srgbClr val="737373"/>
                </a:solidFill>
                <a:latin typeface="Georgia Pro"/>
              </a:rPr>
              <a:t>WHAT YOU DON’T KNOW COULD COST YOU</a:t>
            </a:r>
          </a:p>
        </p:txBody>
      </p:sp>
      <p:grpSp>
        <p:nvGrpSpPr>
          <p:cNvPr id="14" name="Group 14"/>
          <p:cNvGrpSpPr/>
          <p:nvPr/>
        </p:nvGrpSpPr>
        <p:grpSpPr>
          <a:xfrm>
            <a:off x="-93720" y="9611929"/>
            <a:ext cx="7989642" cy="446471"/>
            <a:chOff x="0" y="0"/>
            <a:chExt cx="2785060" cy="155633"/>
          </a:xfrm>
        </p:grpSpPr>
        <p:sp>
          <p:nvSpPr>
            <p:cNvPr id="15" name="Freeform 1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6" name="TextBox 1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7" name="TextBox 1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270" y="1536230"/>
            <a:ext cx="6856184" cy="1207770"/>
            <a:chOff x="0" y="0"/>
            <a:chExt cx="2389955" cy="421009"/>
          </a:xfrm>
        </p:grpSpPr>
        <p:sp>
          <p:nvSpPr>
            <p:cNvPr id="3" name="Freeform 3"/>
            <p:cNvSpPr/>
            <p:nvPr/>
          </p:nvSpPr>
          <p:spPr>
            <a:xfrm>
              <a:off x="0" y="0"/>
              <a:ext cx="2389955" cy="421009"/>
            </a:xfrm>
            <a:custGeom>
              <a:avLst/>
              <a:gdLst/>
              <a:ahLst/>
              <a:cxnLst/>
              <a:rect l="l" t="t" r="r" b="b"/>
              <a:pathLst>
                <a:path w="2389955" h="421009">
                  <a:moveTo>
                    <a:pt x="0" y="0"/>
                  </a:moveTo>
                  <a:lnTo>
                    <a:pt x="2389955" y="0"/>
                  </a:lnTo>
                  <a:lnTo>
                    <a:pt x="2389955" y="421009"/>
                  </a:lnTo>
                  <a:lnTo>
                    <a:pt x="0" y="421009"/>
                  </a:lnTo>
                  <a:close/>
                </a:path>
              </a:pathLst>
            </a:custGeom>
            <a:solidFill>
              <a:srgbClr val="000000"/>
            </a:solidFill>
          </p:spPr>
          <p:txBody>
            <a:bodyPr/>
            <a:lstStyle/>
            <a:p>
              <a:endParaRPr lang="en-US"/>
            </a:p>
          </p:txBody>
        </p:sp>
        <p:sp>
          <p:nvSpPr>
            <p:cNvPr id="4" name="TextBox 4"/>
            <p:cNvSpPr txBox="1"/>
            <p:nvPr/>
          </p:nvSpPr>
          <p:spPr>
            <a:xfrm>
              <a:off x="0" y="-28575"/>
              <a:ext cx="2389955" cy="449584"/>
            </a:xfrm>
            <a:prstGeom prst="rect">
              <a:avLst/>
            </a:prstGeom>
          </p:spPr>
          <p:txBody>
            <a:bodyPr lIns="50800" tIns="50800" rIns="50800" bIns="50800" rtlCol="0" anchor="ctr"/>
            <a:lstStyle/>
            <a:p>
              <a:pPr algn="ctr">
                <a:lnSpc>
                  <a:spcPts val="1526"/>
                </a:lnSpc>
              </a:pPr>
              <a:endParaRPr/>
            </a:p>
          </p:txBody>
        </p:sp>
      </p:grpSp>
      <p:sp>
        <p:nvSpPr>
          <p:cNvPr id="5" name="TextBox 5"/>
          <p:cNvSpPr txBox="1"/>
          <p:nvPr/>
        </p:nvSpPr>
        <p:spPr>
          <a:xfrm>
            <a:off x="929415" y="1651800"/>
            <a:ext cx="5943371" cy="929005"/>
          </a:xfrm>
          <a:prstGeom prst="rect">
            <a:avLst/>
          </a:prstGeom>
        </p:spPr>
        <p:txBody>
          <a:bodyPr lIns="0" tIns="0" rIns="0" bIns="0" rtlCol="0" anchor="t">
            <a:spAutoFit/>
          </a:bodyPr>
          <a:lstStyle/>
          <a:p>
            <a:pPr algn="ctr">
              <a:lnSpc>
                <a:spcPts val="1819"/>
              </a:lnSpc>
              <a:spcBef>
                <a:spcPct val="0"/>
              </a:spcBef>
            </a:pPr>
            <a:r>
              <a:rPr lang="en-US" sz="1299">
                <a:solidFill>
                  <a:srgbClr val="FFFFFF"/>
                </a:solidFill>
                <a:latin typeface="Georgia Pro Italics"/>
              </a:rPr>
              <a:t>When you encounter a For Sale By Owner (FSBO) property, it's crucial to involve your buyer’s agent to protect your interests and avoid commission disputes. FSBO sellers might be unfamiliar with commission structures, leading to potential misunderstandings. </a:t>
            </a:r>
          </a:p>
        </p:txBody>
      </p:sp>
      <p:sp>
        <p:nvSpPr>
          <p:cNvPr id="6" name="TextBox 6"/>
          <p:cNvSpPr txBox="1"/>
          <p:nvPr/>
        </p:nvSpPr>
        <p:spPr>
          <a:xfrm>
            <a:off x="1469509" y="918646"/>
            <a:ext cx="4833381" cy="273685"/>
          </a:xfrm>
          <a:prstGeom prst="rect">
            <a:avLst/>
          </a:prstGeom>
        </p:spPr>
        <p:txBody>
          <a:bodyPr lIns="0" tIns="0" rIns="0" bIns="0" rtlCol="0" anchor="t">
            <a:spAutoFit/>
          </a:bodyPr>
          <a:lstStyle/>
          <a:p>
            <a:pPr algn="ctr">
              <a:lnSpc>
                <a:spcPts val="2239"/>
              </a:lnSpc>
              <a:spcBef>
                <a:spcPct val="0"/>
              </a:spcBef>
            </a:pPr>
            <a:r>
              <a:rPr lang="en-US" sz="1599" spc="159">
                <a:solidFill>
                  <a:srgbClr val="000000"/>
                </a:solidFill>
                <a:latin typeface="Georgia Pro Bold"/>
              </a:rPr>
              <a:t>#2: FOR SALE BY OWNER </a:t>
            </a:r>
          </a:p>
        </p:txBody>
      </p:sp>
      <p:sp>
        <p:nvSpPr>
          <p:cNvPr id="7" name="TextBox 7"/>
          <p:cNvSpPr txBox="1"/>
          <p:nvPr/>
        </p:nvSpPr>
        <p:spPr>
          <a:xfrm>
            <a:off x="463270" y="3010267"/>
            <a:ext cx="3326541" cy="6162675"/>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Understanding What FSBO Means: </a:t>
            </a:r>
            <a:r>
              <a:rPr lang="en-US" sz="1200">
                <a:solidFill>
                  <a:srgbClr val="000000"/>
                </a:solidFill>
                <a:latin typeface="Georgia Pro"/>
              </a:rPr>
              <a:t>FSBO, or For-Sale-By-Owner listings are properties sold directly by the owner without a listing agent. This typically happens when the seller wants to avoid paying a professional fee to a real estate agent, or they believe being represented legally by an agent isn’t necessary.</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The Unintended Consequences: </a:t>
            </a:r>
            <a:r>
              <a:rPr lang="en-US" sz="1200">
                <a:solidFill>
                  <a:srgbClr val="000000"/>
                </a:solidFill>
                <a:latin typeface="Georgia Pro"/>
              </a:rPr>
              <a:t>If you, as a buyer, contact the owner of a FSBO property directly without notifying your buyer’s agent, it can create problems moving forward. FSBO sellers might assume you are unrepresented and may be unwilling to pay the buyer's agent commission, leading to potential complications when you want to make an offer.</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Your Agent’s Role in FSBO Transactions: </a:t>
            </a:r>
            <a:r>
              <a:rPr lang="en-US" sz="1200">
                <a:solidFill>
                  <a:srgbClr val="000000"/>
                </a:solidFill>
                <a:latin typeface="Georgia Pro"/>
              </a:rPr>
              <a:t>Your agent’s job is to represent your interests, which includes contacting FSBO sellers on your behalf. They can negotiate terms, including the discussion of agent compensation, which is crucial for maintaining the professional services as promised in the Buyer Agency Agreement.</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Potential Risks of Direct Contact: </a:t>
            </a:r>
          </a:p>
          <a:p>
            <a:pPr algn="just">
              <a:lnSpc>
                <a:spcPts val="1439"/>
              </a:lnSpc>
            </a:pPr>
            <a:r>
              <a:rPr lang="en-US" sz="1200">
                <a:solidFill>
                  <a:srgbClr val="000000"/>
                </a:solidFill>
                <a:latin typeface="Georgia Pro"/>
              </a:rPr>
              <a:t>Directly interacting with a FSBO seller might unintentionally signal that you don't require or value your buyer's agent's services. This can result in the seller refusing to pay the commission, assuming you're managing the transaction on your own, and potentially shifting the commission payment responsibility onto you, meaning it comes out of your pocket.</a:t>
            </a:r>
          </a:p>
        </p:txBody>
      </p:sp>
      <p:sp>
        <p:nvSpPr>
          <p:cNvPr id="8" name="TextBox 8"/>
          <p:cNvSpPr txBox="1"/>
          <p:nvPr/>
        </p:nvSpPr>
        <p:spPr>
          <a:xfrm>
            <a:off x="4086607" y="3023600"/>
            <a:ext cx="3232847" cy="3267075"/>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Why It’s Important to Have Your Agent Involved: </a:t>
            </a:r>
            <a:r>
              <a:rPr lang="en-US" sz="1200">
                <a:solidFill>
                  <a:srgbClr val="000000"/>
                </a:solidFill>
                <a:latin typeface="Georgia Pro"/>
              </a:rPr>
              <a:t>Involving your buyer's agent in your FSBO interactions ensures that your interests are professionally represented and shields you from potential legal issues. With my experience and expertise, I can negotiate fair terms, navigate legal complexities, and protect your rights throughout the transaction.</a:t>
            </a:r>
          </a:p>
          <a:p>
            <a:pPr algn="just">
              <a:lnSpc>
                <a:spcPts val="1439"/>
              </a:lnSpc>
            </a:pPr>
            <a:endParaRPr lang="en-US" sz="1200">
              <a:solidFill>
                <a:srgbClr val="000000"/>
              </a:solidFill>
              <a:latin typeface="Georgia Pro"/>
            </a:endParaRPr>
          </a:p>
          <a:p>
            <a:pPr algn="just">
              <a:lnSpc>
                <a:spcPts val="1439"/>
              </a:lnSpc>
            </a:pPr>
            <a:r>
              <a:rPr lang="en-US" sz="1200" u="none">
                <a:solidFill>
                  <a:srgbClr val="000000"/>
                </a:solidFill>
                <a:latin typeface="Georgia Pro Bold"/>
              </a:rPr>
              <a:t>E</a:t>
            </a:r>
            <a:r>
              <a:rPr lang="en-US" sz="1200">
                <a:solidFill>
                  <a:srgbClr val="000000"/>
                </a:solidFill>
                <a:latin typeface="Georgia Pro Bold"/>
              </a:rPr>
              <a:t>nsuring</a:t>
            </a:r>
            <a:r>
              <a:rPr lang="en-US" sz="1200" u="none">
                <a:solidFill>
                  <a:srgbClr val="000000"/>
                </a:solidFill>
                <a:latin typeface="Georgia Pro Bold"/>
              </a:rPr>
              <a:t> You Have P</a:t>
            </a:r>
            <a:r>
              <a:rPr lang="en-US" sz="1200">
                <a:solidFill>
                  <a:srgbClr val="000000"/>
                </a:solidFill>
                <a:latin typeface="Georgia Pro Bold"/>
              </a:rPr>
              <a:t>roper</a:t>
            </a:r>
            <a:r>
              <a:rPr lang="en-US" sz="1200" u="none">
                <a:solidFill>
                  <a:srgbClr val="000000"/>
                </a:solidFill>
                <a:latin typeface="Georgia Pro Bold"/>
              </a:rPr>
              <a:t> </a:t>
            </a:r>
            <a:r>
              <a:rPr lang="en-US" sz="1200">
                <a:solidFill>
                  <a:srgbClr val="000000"/>
                </a:solidFill>
                <a:latin typeface="Georgia Pro Bold"/>
              </a:rPr>
              <a:t>Representation: </a:t>
            </a:r>
            <a:r>
              <a:rPr lang="en-US" sz="1200">
                <a:solidFill>
                  <a:srgbClr val="000000"/>
                </a:solidFill>
                <a:latin typeface="Georgia Pro"/>
              </a:rPr>
              <a:t>Always inform your agent about any FSBO property you’re interested in. They will contact the seller to arrange a viewing and establish transaction terms, including the buyer's agent commission. This secures their role in the process and ensures you receive the full benefit of your buyer’s agent’s expertise without incurring additional costs.</a:t>
            </a:r>
          </a:p>
        </p:txBody>
      </p:sp>
      <p:grpSp>
        <p:nvGrpSpPr>
          <p:cNvPr id="9" name="Group 9"/>
          <p:cNvGrpSpPr/>
          <p:nvPr/>
        </p:nvGrpSpPr>
        <p:grpSpPr>
          <a:xfrm>
            <a:off x="4086607" y="6450120"/>
            <a:ext cx="3232847" cy="2722822"/>
            <a:chOff x="0" y="0"/>
            <a:chExt cx="1126918" cy="949132"/>
          </a:xfrm>
        </p:grpSpPr>
        <p:sp>
          <p:nvSpPr>
            <p:cNvPr id="10" name="Freeform 10"/>
            <p:cNvSpPr/>
            <p:nvPr/>
          </p:nvSpPr>
          <p:spPr>
            <a:xfrm>
              <a:off x="0" y="0"/>
              <a:ext cx="1126919" cy="949132"/>
            </a:xfrm>
            <a:custGeom>
              <a:avLst/>
              <a:gdLst/>
              <a:ahLst/>
              <a:cxnLst/>
              <a:rect l="l" t="t" r="r" b="b"/>
              <a:pathLst>
                <a:path w="1126919" h="949132">
                  <a:moveTo>
                    <a:pt x="0" y="0"/>
                  </a:moveTo>
                  <a:lnTo>
                    <a:pt x="1126919" y="0"/>
                  </a:lnTo>
                  <a:lnTo>
                    <a:pt x="1126919" y="949132"/>
                  </a:lnTo>
                  <a:lnTo>
                    <a:pt x="0" y="949132"/>
                  </a:lnTo>
                  <a:close/>
                </a:path>
              </a:pathLst>
            </a:custGeom>
            <a:solidFill>
              <a:srgbClr val="E8E8E8"/>
            </a:solidFill>
          </p:spPr>
          <p:txBody>
            <a:bodyPr/>
            <a:lstStyle/>
            <a:p>
              <a:endParaRPr lang="en-US"/>
            </a:p>
          </p:txBody>
        </p:sp>
        <p:sp>
          <p:nvSpPr>
            <p:cNvPr id="11" name="TextBox 11"/>
            <p:cNvSpPr txBox="1"/>
            <p:nvPr/>
          </p:nvSpPr>
          <p:spPr>
            <a:xfrm>
              <a:off x="0" y="-28575"/>
              <a:ext cx="1126918" cy="977707"/>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4357991" y="6713934"/>
            <a:ext cx="2690078" cy="2176145"/>
          </a:xfrm>
          <a:prstGeom prst="rect">
            <a:avLst/>
          </a:prstGeom>
        </p:spPr>
        <p:txBody>
          <a:bodyPr lIns="0" tIns="0" rIns="0" bIns="0" rtlCol="0" anchor="t">
            <a:spAutoFit/>
          </a:bodyPr>
          <a:lstStyle/>
          <a:p>
            <a:pPr algn="just">
              <a:lnSpc>
                <a:spcPts val="1494"/>
              </a:lnSpc>
            </a:pPr>
            <a:r>
              <a:rPr lang="en-US" sz="1149">
                <a:solidFill>
                  <a:srgbClr val="000000"/>
                </a:solidFill>
                <a:latin typeface="Georgia Pro"/>
              </a:rPr>
              <a:t>My goal is to guide you through every facet of the home-buying process, including dealing with FSBO properties. By ensuring that I am involved from the start, we can avoid any misunderstandings or conflicts regarding representation and professional fees. This approach guarantees that your interests are always protected and that you receive the comprehensive support and guidance needed for a successful home purchase. </a:t>
            </a:r>
          </a:p>
        </p:txBody>
      </p:sp>
      <p:grpSp>
        <p:nvGrpSpPr>
          <p:cNvPr id="13" name="Group 13"/>
          <p:cNvGrpSpPr/>
          <p:nvPr/>
        </p:nvGrpSpPr>
        <p:grpSpPr>
          <a:xfrm>
            <a:off x="-93720" y="9611929"/>
            <a:ext cx="7989642" cy="446471"/>
            <a:chOff x="0" y="0"/>
            <a:chExt cx="2785060" cy="155633"/>
          </a:xfrm>
        </p:grpSpPr>
        <p:sp>
          <p:nvSpPr>
            <p:cNvPr id="14" name="Freeform 14"/>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5" name="TextBox 15"/>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6" name="TextBox 16"/>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29</a:t>
            </a:r>
          </a:p>
        </p:txBody>
      </p:sp>
      <p:sp>
        <p:nvSpPr>
          <p:cNvPr id="17" name="TextBox 17"/>
          <p:cNvSpPr txBox="1"/>
          <p:nvPr/>
        </p:nvSpPr>
        <p:spPr>
          <a:xfrm>
            <a:off x="0" y="435411"/>
            <a:ext cx="7772400" cy="316230"/>
          </a:xfrm>
          <a:prstGeom prst="rect">
            <a:avLst/>
          </a:prstGeom>
        </p:spPr>
        <p:txBody>
          <a:bodyPr lIns="0" tIns="0" rIns="0" bIns="0" rtlCol="0" anchor="t">
            <a:spAutoFit/>
          </a:bodyPr>
          <a:lstStyle/>
          <a:p>
            <a:pPr algn="ctr">
              <a:lnSpc>
                <a:spcPts val="2519"/>
              </a:lnSpc>
              <a:spcBef>
                <a:spcPct val="0"/>
              </a:spcBef>
            </a:pPr>
            <a:r>
              <a:rPr lang="en-US" sz="1799" spc="359">
                <a:solidFill>
                  <a:srgbClr val="737373"/>
                </a:solidFill>
                <a:latin typeface="Georgia Pro"/>
              </a:rPr>
              <a:t>WHAT YOU DON’T KNOW COULD COST YOU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270" y="1401881"/>
            <a:ext cx="6856184" cy="1070495"/>
            <a:chOff x="0" y="0"/>
            <a:chExt cx="2389955" cy="373157"/>
          </a:xfrm>
        </p:grpSpPr>
        <p:sp>
          <p:nvSpPr>
            <p:cNvPr id="3" name="Freeform 3"/>
            <p:cNvSpPr/>
            <p:nvPr/>
          </p:nvSpPr>
          <p:spPr>
            <a:xfrm>
              <a:off x="0" y="0"/>
              <a:ext cx="2389955" cy="373157"/>
            </a:xfrm>
            <a:custGeom>
              <a:avLst/>
              <a:gdLst/>
              <a:ahLst/>
              <a:cxnLst/>
              <a:rect l="l" t="t" r="r" b="b"/>
              <a:pathLst>
                <a:path w="2389955" h="373157">
                  <a:moveTo>
                    <a:pt x="0" y="0"/>
                  </a:moveTo>
                  <a:lnTo>
                    <a:pt x="2389955" y="0"/>
                  </a:lnTo>
                  <a:lnTo>
                    <a:pt x="2389955" y="373157"/>
                  </a:lnTo>
                  <a:lnTo>
                    <a:pt x="0" y="373157"/>
                  </a:lnTo>
                  <a:close/>
                </a:path>
              </a:pathLst>
            </a:custGeom>
            <a:solidFill>
              <a:srgbClr val="000000"/>
            </a:solidFill>
          </p:spPr>
          <p:txBody>
            <a:bodyPr/>
            <a:lstStyle/>
            <a:p>
              <a:endParaRPr lang="en-US"/>
            </a:p>
          </p:txBody>
        </p:sp>
        <p:sp>
          <p:nvSpPr>
            <p:cNvPr id="4" name="TextBox 4"/>
            <p:cNvSpPr txBox="1"/>
            <p:nvPr/>
          </p:nvSpPr>
          <p:spPr>
            <a:xfrm>
              <a:off x="0" y="-28575"/>
              <a:ext cx="2389955" cy="401732"/>
            </a:xfrm>
            <a:prstGeom prst="rect">
              <a:avLst/>
            </a:prstGeom>
          </p:spPr>
          <p:txBody>
            <a:bodyPr lIns="50800" tIns="50800" rIns="50800" bIns="50800" rtlCol="0" anchor="ctr"/>
            <a:lstStyle/>
            <a:p>
              <a:pPr algn="ctr">
                <a:lnSpc>
                  <a:spcPts val="1526"/>
                </a:lnSpc>
              </a:pPr>
              <a:endParaRPr/>
            </a:p>
          </p:txBody>
        </p:sp>
      </p:grpSp>
      <p:sp>
        <p:nvSpPr>
          <p:cNvPr id="5" name="TextBox 5"/>
          <p:cNvSpPr txBox="1"/>
          <p:nvPr/>
        </p:nvSpPr>
        <p:spPr>
          <a:xfrm>
            <a:off x="777240" y="1563114"/>
            <a:ext cx="6217920" cy="700405"/>
          </a:xfrm>
          <a:prstGeom prst="rect">
            <a:avLst/>
          </a:prstGeom>
        </p:spPr>
        <p:txBody>
          <a:bodyPr lIns="0" tIns="0" rIns="0" bIns="0" rtlCol="0" anchor="t">
            <a:spAutoFit/>
          </a:bodyPr>
          <a:lstStyle/>
          <a:p>
            <a:pPr algn="ctr">
              <a:lnSpc>
                <a:spcPts val="1819"/>
              </a:lnSpc>
              <a:spcBef>
                <a:spcPct val="0"/>
              </a:spcBef>
            </a:pPr>
            <a:r>
              <a:rPr lang="en-US" sz="1299">
                <a:solidFill>
                  <a:srgbClr val="FFFFFF"/>
                </a:solidFill>
                <a:latin typeface="Georgia Pro Italics"/>
              </a:rPr>
              <a:t>Exploring new construction developments can be exciting, but it’s crucial to understand how your actions can impact our agency relationship, especially regarding representation and commission. Here’s what you need to know: </a:t>
            </a:r>
          </a:p>
        </p:txBody>
      </p:sp>
      <p:sp>
        <p:nvSpPr>
          <p:cNvPr id="6" name="TextBox 6"/>
          <p:cNvSpPr txBox="1"/>
          <p:nvPr/>
        </p:nvSpPr>
        <p:spPr>
          <a:xfrm>
            <a:off x="0" y="918646"/>
            <a:ext cx="7772400" cy="273685"/>
          </a:xfrm>
          <a:prstGeom prst="rect">
            <a:avLst/>
          </a:prstGeom>
        </p:spPr>
        <p:txBody>
          <a:bodyPr lIns="0" tIns="0" rIns="0" bIns="0" rtlCol="0" anchor="t">
            <a:spAutoFit/>
          </a:bodyPr>
          <a:lstStyle/>
          <a:p>
            <a:pPr algn="ctr">
              <a:lnSpc>
                <a:spcPts val="2239"/>
              </a:lnSpc>
              <a:spcBef>
                <a:spcPct val="0"/>
              </a:spcBef>
            </a:pPr>
            <a:r>
              <a:rPr lang="en-US" sz="1599" spc="159">
                <a:solidFill>
                  <a:srgbClr val="000000"/>
                </a:solidFill>
                <a:latin typeface="Georgia Pro Bold"/>
              </a:rPr>
              <a:t>#3: NAVIGATING NEW CONSTRUCTION DEVELOPMENTS </a:t>
            </a:r>
          </a:p>
        </p:txBody>
      </p:sp>
      <p:sp>
        <p:nvSpPr>
          <p:cNvPr id="7" name="TextBox 7"/>
          <p:cNvSpPr txBox="1"/>
          <p:nvPr/>
        </p:nvSpPr>
        <p:spPr>
          <a:xfrm>
            <a:off x="463270" y="2672402"/>
            <a:ext cx="3222523" cy="6886575"/>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Potential First Visit Implications: </a:t>
            </a:r>
            <a:r>
              <a:rPr lang="en-US" sz="1200">
                <a:solidFill>
                  <a:srgbClr val="000000"/>
                </a:solidFill>
                <a:latin typeface="Georgia Pro"/>
              </a:rPr>
              <a:t>Many builders of new construction have particular policies regarding buyer representation. If you tour a new development without an agent or fail to register beforehand, the builder might not recognize your agent in subsequent dealings. This is especially important during your initial visit to the site.</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Builder's Policies on Agent Fees: </a:t>
            </a:r>
            <a:r>
              <a:rPr lang="en-US" sz="1200">
                <a:solidFill>
                  <a:srgbClr val="000000"/>
                </a:solidFill>
                <a:latin typeface="Georgia Pro"/>
              </a:rPr>
              <a:t>Builders typically only provide compensation to a buyer's agent if the agent accompanies the buyer or registers them during their initial visit to the site. Failing to adhere to this protocol might lead the builder to claim they were the procuring cause of the sale, potentially refusing to pay the buyer's agent their fee.</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Your Financial Responsibility: </a:t>
            </a:r>
            <a:r>
              <a:rPr lang="en-US" sz="1200">
                <a:solidFill>
                  <a:srgbClr val="000000"/>
                </a:solidFill>
                <a:latin typeface="Georgia Pro"/>
              </a:rPr>
              <a:t>If the builder refuses to compensate your agent because of a breach in their policies—such as visiting without them or failing to register—you may end up having to cover their fees yourself out of your own pocket. To avoid this potentially burdensome  situation, it is crucial to follow the proper protocol from the beginning.</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Importance of Agent Presence or Registration: </a:t>
            </a:r>
            <a:r>
              <a:rPr lang="en-US" sz="1200">
                <a:solidFill>
                  <a:srgbClr val="000000"/>
                </a:solidFill>
                <a:latin typeface="Georgia Pro"/>
              </a:rPr>
              <a:t>To make sure your agent is representing you and be compensated by the builder, it's essential that they either accompany you on your first visit to a new construction site or register you with the development beforehand. This straightforward, yet crucial step, helps preserve your right to representation.</a:t>
            </a:r>
          </a:p>
          <a:p>
            <a:pPr algn="just">
              <a:lnSpc>
                <a:spcPts val="1439"/>
              </a:lnSpc>
            </a:pPr>
            <a:endParaRPr lang="en-US" sz="1200">
              <a:solidFill>
                <a:srgbClr val="000000"/>
              </a:solidFill>
              <a:latin typeface="Georgia Pro"/>
            </a:endParaRPr>
          </a:p>
        </p:txBody>
      </p:sp>
      <p:sp>
        <p:nvSpPr>
          <p:cNvPr id="8" name="TextBox 8"/>
          <p:cNvSpPr txBox="1"/>
          <p:nvPr/>
        </p:nvSpPr>
        <p:spPr>
          <a:xfrm>
            <a:off x="4094354" y="2672402"/>
            <a:ext cx="3225100" cy="3629025"/>
          </a:xfrm>
          <a:prstGeom prst="rect">
            <a:avLst/>
          </a:prstGeom>
        </p:spPr>
        <p:txBody>
          <a:bodyPr lIns="0" tIns="0" rIns="0" bIns="0" rtlCol="0" anchor="t">
            <a:spAutoFit/>
          </a:bodyPr>
          <a:lstStyle/>
          <a:p>
            <a:pPr algn="just">
              <a:lnSpc>
                <a:spcPts val="1439"/>
              </a:lnSpc>
            </a:pPr>
            <a:r>
              <a:rPr lang="en-US" sz="1200">
                <a:solidFill>
                  <a:srgbClr val="000000"/>
                </a:solidFill>
                <a:latin typeface="Georgia Pro Bold"/>
              </a:rPr>
              <a:t>Advantages of Having Agent Representation: </a:t>
            </a:r>
            <a:r>
              <a:rPr lang="en-US" sz="1200">
                <a:solidFill>
                  <a:srgbClr val="000000"/>
                </a:solidFill>
                <a:latin typeface="Georgia Pro"/>
              </a:rPr>
              <a:t>With me as your agent in a new construction purchase, you benefit from professional negotiation, insights into the building process, and someone to advocate for your interests. My presence can be invaluable in navigating contracts, upgrade choices, and ensuring you’re making the right choices to maximize your ROI at resale.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Bold"/>
              </a:rPr>
              <a:t>Communicating with Developers: </a:t>
            </a:r>
            <a:r>
              <a:rPr lang="en-US" sz="1200">
                <a:solidFill>
                  <a:srgbClr val="000000"/>
                </a:solidFill>
                <a:latin typeface="Georgia Pro"/>
              </a:rPr>
              <a:t>Having a buyer’s agent for a new construction purchase offers numerous advantages, including expert negotiation, insights into the building process, and dedicated advocacy for your interests. My involvement can be invaluable in navigating contracts, selecting upgrades, and making decisions that will maximize your return on investment when you decide to resell.</a:t>
            </a:r>
          </a:p>
          <a:p>
            <a:pPr algn="just">
              <a:lnSpc>
                <a:spcPts val="1439"/>
              </a:lnSpc>
            </a:pPr>
            <a:endParaRPr lang="en-US" sz="1200">
              <a:solidFill>
                <a:srgbClr val="000000"/>
              </a:solidFill>
              <a:latin typeface="Georgia Pro"/>
            </a:endParaRPr>
          </a:p>
        </p:txBody>
      </p:sp>
      <p:grpSp>
        <p:nvGrpSpPr>
          <p:cNvPr id="9" name="Group 9"/>
          <p:cNvGrpSpPr/>
          <p:nvPr/>
        </p:nvGrpSpPr>
        <p:grpSpPr>
          <a:xfrm>
            <a:off x="4086607" y="6430433"/>
            <a:ext cx="3232847" cy="2850727"/>
            <a:chOff x="0" y="0"/>
            <a:chExt cx="1126918" cy="993717"/>
          </a:xfrm>
        </p:grpSpPr>
        <p:sp>
          <p:nvSpPr>
            <p:cNvPr id="10" name="Freeform 10"/>
            <p:cNvSpPr/>
            <p:nvPr/>
          </p:nvSpPr>
          <p:spPr>
            <a:xfrm>
              <a:off x="0" y="0"/>
              <a:ext cx="1126919" cy="993717"/>
            </a:xfrm>
            <a:custGeom>
              <a:avLst/>
              <a:gdLst/>
              <a:ahLst/>
              <a:cxnLst/>
              <a:rect l="l" t="t" r="r" b="b"/>
              <a:pathLst>
                <a:path w="1126919" h="993717">
                  <a:moveTo>
                    <a:pt x="0" y="0"/>
                  </a:moveTo>
                  <a:lnTo>
                    <a:pt x="1126919" y="0"/>
                  </a:lnTo>
                  <a:lnTo>
                    <a:pt x="1126919" y="993717"/>
                  </a:lnTo>
                  <a:lnTo>
                    <a:pt x="0" y="993717"/>
                  </a:lnTo>
                  <a:close/>
                </a:path>
              </a:pathLst>
            </a:custGeom>
            <a:solidFill>
              <a:srgbClr val="D8D4D4"/>
            </a:solidFill>
          </p:spPr>
          <p:txBody>
            <a:bodyPr/>
            <a:lstStyle/>
            <a:p>
              <a:endParaRPr lang="en-US"/>
            </a:p>
          </p:txBody>
        </p:sp>
        <p:sp>
          <p:nvSpPr>
            <p:cNvPr id="11" name="TextBox 11"/>
            <p:cNvSpPr txBox="1"/>
            <p:nvPr/>
          </p:nvSpPr>
          <p:spPr>
            <a:xfrm>
              <a:off x="0" y="-28575"/>
              <a:ext cx="1126918" cy="1022292"/>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4326395" y="6667711"/>
            <a:ext cx="2753271" cy="2357120"/>
          </a:xfrm>
          <a:prstGeom prst="rect">
            <a:avLst/>
          </a:prstGeom>
        </p:spPr>
        <p:txBody>
          <a:bodyPr lIns="0" tIns="0" rIns="0" bIns="0" rtlCol="0" anchor="t">
            <a:spAutoFit/>
          </a:bodyPr>
          <a:lstStyle/>
          <a:p>
            <a:pPr algn="just">
              <a:lnSpc>
                <a:spcPts val="1494"/>
              </a:lnSpc>
            </a:pPr>
            <a:r>
              <a:rPr lang="en-US" sz="1149">
                <a:solidFill>
                  <a:srgbClr val="000000"/>
                </a:solidFill>
                <a:latin typeface="Georgia Pro"/>
              </a:rPr>
              <a:t>Amid the excitement of exploring new construction homes, it's easy to overlook the nuances of agent representation and commission policies. By keeping me informed and involved from the start, we can avoid potential issues with builders and ensure you receive the full benefit of my expertise and services without unexpected financial obligations. My goal is to support you through every step of your home-buying journey, including navigating the complexities of new construction properties.</a:t>
            </a:r>
          </a:p>
        </p:txBody>
      </p:sp>
      <p:grpSp>
        <p:nvGrpSpPr>
          <p:cNvPr id="13" name="Group 13"/>
          <p:cNvGrpSpPr/>
          <p:nvPr/>
        </p:nvGrpSpPr>
        <p:grpSpPr>
          <a:xfrm>
            <a:off x="-93720" y="9611929"/>
            <a:ext cx="7989642" cy="446471"/>
            <a:chOff x="0" y="0"/>
            <a:chExt cx="2785060" cy="155633"/>
          </a:xfrm>
        </p:grpSpPr>
        <p:sp>
          <p:nvSpPr>
            <p:cNvPr id="14" name="Freeform 14"/>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5" name="TextBox 15"/>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6" name="TextBox 16"/>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30</a:t>
            </a:r>
          </a:p>
        </p:txBody>
      </p:sp>
      <p:sp>
        <p:nvSpPr>
          <p:cNvPr id="17" name="TextBox 17"/>
          <p:cNvSpPr txBox="1"/>
          <p:nvPr/>
        </p:nvSpPr>
        <p:spPr>
          <a:xfrm>
            <a:off x="0" y="435411"/>
            <a:ext cx="7772400" cy="316230"/>
          </a:xfrm>
          <a:prstGeom prst="rect">
            <a:avLst/>
          </a:prstGeom>
        </p:spPr>
        <p:txBody>
          <a:bodyPr lIns="0" tIns="0" rIns="0" bIns="0" rtlCol="0" anchor="t">
            <a:spAutoFit/>
          </a:bodyPr>
          <a:lstStyle/>
          <a:p>
            <a:pPr algn="ctr">
              <a:lnSpc>
                <a:spcPts val="2519"/>
              </a:lnSpc>
              <a:spcBef>
                <a:spcPct val="0"/>
              </a:spcBef>
            </a:pPr>
            <a:r>
              <a:rPr lang="en-US" sz="1799" spc="359">
                <a:solidFill>
                  <a:srgbClr val="737373"/>
                </a:solidFill>
                <a:latin typeface="Georgia Pro"/>
              </a:rPr>
              <a:t>WHAT YOU DON’T KNOW COULD COST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1259342"/>
            <a:chOff x="0" y="0"/>
            <a:chExt cx="2614510" cy="491017"/>
          </a:xfrm>
        </p:grpSpPr>
        <p:sp>
          <p:nvSpPr>
            <p:cNvPr id="3" name="Freeform 3"/>
            <p:cNvSpPr/>
            <p:nvPr/>
          </p:nvSpPr>
          <p:spPr>
            <a:xfrm>
              <a:off x="0" y="0"/>
              <a:ext cx="2614510" cy="491017"/>
            </a:xfrm>
            <a:custGeom>
              <a:avLst/>
              <a:gdLst/>
              <a:ahLst/>
              <a:cxnLst/>
              <a:rect l="l" t="t" r="r" b="b"/>
              <a:pathLst>
                <a:path w="2614510" h="491017">
                  <a:moveTo>
                    <a:pt x="0" y="0"/>
                  </a:moveTo>
                  <a:lnTo>
                    <a:pt x="2614510" y="0"/>
                  </a:lnTo>
                  <a:lnTo>
                    <a:pt x="2614510" y="491017"/>
                  </a:lnTo>
                  <a:lnTo>
                    <a:pt x="0" y="491017"/>
                  </a:lnTo>
                  <a:close/>
                </a:path>
              </a:pathLst>
            </a:custGeom>
            <a:solidFill>
              <a:srgbClr val="292929"/>
            </a:solidFill>
          </p:spPr>
          <p:txBody>
            <a:bodyPr/>
            <a:lstStyle/>
            <a:p>
              <a:endParaRPr lang="en-US"/>
            </a:p>
          </p:txBody>
        </p:sp>
      </p:grpSp>
      <p:sp>
        <p:nvSpPr>
          <p:cNvPr id="4" name="TextBox 4"/>
          <p:cNvSpPr txBox="1"/>
          <p:nvPr/>
        </p:nvSpPr>
        <p:spPr>
          <a:xfrm>
            <a:off x="2684230" y="360095"/>
            <a:ext cx="2403941" cy="704999"/>
          </a:xfrm>
          <a:prstGeom prst="rect">
            <a:avLst/>
          </a:prstGeom>
        </p:spPr>
        <p:txBody>
          <a:bodyPr lIns="0" tIns="0" rIns="0" bIns="0" rtlCol="0" anchor="t">
            <a:spAutoFit/>
          </a:bodyPr>
          <a:lstStyle/>
          <a:p>
            <a:pPr algn="ctr">
              <a:lnSpc>
                <a:spcPts val="5748"/>
              </a:lnSpc>
              <a:spcBef>
                <a:spcPct val="0"/>
              </a:spcBef>
            </a:pPr>
            <a:r>
              <a:rPr lang="en-US" sz="4106">
                <a:solidFill>
                  <a:srgbClr val="FFFFFF"/>
                </a:solidFill>
                <a:latin typeface="Georgia Pro Bold"/>
              </a:rPr>
              <a:t>Contents</a:t>
            </a:r>
          </a:p>
        </p:txBody>
      </p:sp>
      <p:sp>
        <p:nvSpPr>
          <p:cNvPr id="5" name="TextBox 5"/>
          <p:cNvSpPr txBox="1"/>
          <p:nvPr/>
        </p:nvSpPr>
        <p:spPr>
          <a:xfrm>
            <a:off x="2933913" y="247451"/>
            <a:ext cx="1904574" cy="270418"/>
          </a:xfrm>
          <a:prstGeom prst="rect">
            <a:avLst/>
          </a:prstGeom>
        </p:spPr>
        <p:txBody>
          <a:bodyPr lIns="0" tIns="0" rIns="0" bIns="0" rtlCol="0" anchor="t">
            <a:spAutoFit/>
          </a:bodyPr>
          <a:lstStyle/>
          <a:p>
            <a:pPr algn="ctr">
              <a:lnSpc>
                <a:spcPts val="2299"/>
              </a:lnSpc>
              <a:spcBef>
                <a:spcPct val="0"/>
              </a:spcBef>
            </a:pPr>
            <a:r>
              <a:rPr lang="en-US" sz="1642" spc="854">
                <a:solidFill>
                  <a:srgbClr val="A8D0F6"/>
                </a:solidFill>
                <a:latin typeface="Montserrat Classic Bold"/>
              </a:rPr>
              <a:t>TABLE OF</a:t>
            </a:r>
          </a:p>
        </p:txBody>
      </p:sp>
      <p:sp>
        <p:nvSpPr>
          <p:cNvPr id="6" name="TextBox 6"/>
          <p:cNvSpPr txBox="1"/>
          <p:nvPr/>
        </p:nvSpPr>
        <p:spPr>
          <a:xfrm>
            <a:off x="575806" y="1504387"/>
            <a:ext cx="2474297" cy="6089981"/>
          </a:xfrm>
          <a:prstGeom prst="rect">
            <a:avLst/>
          </a:prstGeom>
        </p:spPr>
        <p:txBody>
          <a:bodyPr lIns="0" tIns="0" rIns="0" bIns="0" rtlCol="0" anchor="t">
            <a:spAutoFit/>
          </a:bodyPr>
          <a:lstStyle/>
          <a:p>
            <a:pPr algn="l">
              <a:lnSpc>
                <a:spcPts val="1832"/>
              </a:lnSpc>
            </a:pPr>
            <a:r>
              <a:rPr lang="en-US" sz="1552">
                <a:solidFill>
                  <a:srgbClr val="000000"/>
                </a:solidFill>
                <a:latin typeface="Arimo Bold"/>
              </a:rPr>
              <a:t>Understanding the Housing Market</a:t>
            </a:r>
          </a:p>
          <a:p>
            <a:pPr algn="l">
              <a:lnSpc>
                <a:spcPts val="1425"/>
              </a:lnSpc>
            </a:pPr>
            <a:endParaRPr lang="en-US" sz="1552">
              <a:solidFill>
                <a:srgbClr val="000000"/>
              </a:solidFill>
              <a:latin typeface="Arimo Bold"/>
            </a:endParaRPr>
          </a:p>
          <a:p>
            <a:pPr marL="260774" lvl="1" indent="-130387" algn="l">
              <a:lnSpc>
                <a:spcPts val="1425"/>
              </a:lnSpc>
              <a:buFont typeface="Arial"/>
              <a:buChar char="•"/>
            </a:pPr>
            <a:r>
              <a:rPr lang="en-US" sz="1207">
                <a:solidFill>
                  <a:srgbClr val="000000"/>
                </a:solidFill>
                <a:latin typeface="Helvetica Italics"/>
              </a:rPr>
              <a:t>Real Estate Market Cycles</a:t>
            </a:r>
          </a:p>
          <a:p>
            <a:pPr marL="260774" lvl="1" indent="-130387" algn="l">
              <a:lnSpc>
                <a:spcPts val="1425"/>
              </a:lnSpc>
              <a:buFont typeface="Arial"/>
              <a:buChar char="•"/>
            </a:pPr>
            <a:r>
              <a:rPr lang="en-US" sz="1207">
                <a:solidFill>
                  <a:srgbClr val="000000"/>
                </a:solidFill>
                <a:latin typeface="Helvetica Italics"/>
              </a:rPr>
              <a:t>Is Now a Good Time to Buy)</a:t>
            </a:r>
          </a:p>
          <a:p>
            <a:pPr algn="l">
              <a:lnSpc>
                <a:spcPts val="1425"/>
              </a:lnSpc>
            </a:pPr>
            <a:endParaRPr lang="en-US" sz="1207">
              <a:solidFill>
                <a:srgbClr val="000000"/>
              </a:solidFill>
              <a:latin typeface="Helvetica Italics"/>
            </a:endParaRPr>
          </a:p>
          <a:p>
            <a:pPr algn="l">
              <a:lnSpc>
                <a:spcPts val="1832"/>
              </a:lnSpc>
            </a:pPr>
            <a:r>
              <a:rPr lang="en-US" sz="1552">
                <a:solidFill>
                  <a:srgbClr val="000000"/>
                </a:solidFill>
                <a:latin typeface="Arimo Bold"/>
              </a:rPr>
              <a:t>Pre-Purchase Preparation</a:t>
            </a:r>
          </a:p>
          <a:p>
            <a:pPr algn="l">
              <a:lnSpc>
                <a:spcPts val="1425"/>
              </a:lnSpc>
            </a:pPr>
            <a:endParaRPr lang="en-US" sz="1552">
              <a:solidFill>
                <a:srgbClr val="000000"/>
              </a:solidFill>
              <a:latin typeface="Arimo Bold"/>
            </a:endParaRPr>
          </a:p>
          <a:p>
            <a:pPr marL="260774" lvl="1" indent="-130387" algn="l">
              <a:lnSpc>
                <a:spcPts val="1425"/>
              </a:lnSpc>
              <a:buFont typeface="Arial"/>
              <a:buChar char="•"/>
            </a:pPr>
            <a:r>
              <a:rPr lang="en-US" sz="1207">
                <a:solidFill>
                  <a:srgbClr val="000000"/>
                </a:solidFill>
                <a:latin typeface="Helvetica Italics"/>
              </a:rPr>
              <a:t>Are You Ready to Buy</a:t>
            </a:r>
          </a:p>
          <a:p>
            <a:pPr marL="260774" lvl="1" indent="-130387" algn="l">
              <a:lnSpc>
                <a:spcPts val="1425"/>
              </a:lnSpc>
              <a:buFont typeface="Arial"/>
              <a:buChar char="•"/>
            </a:pPr>
            <a:r>
              <a:rPr lang="en-US" sz="1207">
                <a:solidFill>
                  <a:srgbClr val="000000"/>
                </a:solidFill>
                <a:latin typeface="Helvetica Italics"/>
              </a:rPr>
              <a:t>Get Pre-Approved for a Mortgage</a:t>
            </a:r>
          </a:p>
          <a:p>
            <a:pPr marL="260774" lvl="1" indent="-130387" algn="l">
              <a:lnSpc>
                <a:spcPts val="1425"/>
              </a:lnSpc>
              <a:buFont typeface="Arial"/>
              <a:buChar char="•"/>
            </a:pPr>
            <a:r>
              <a:rPr lang="en-US" sz="1207">
                <a:solidFill>
                  <a:srgbClr val="000000"/>
                </a:solidFill>
                <a:latin typeface="Helvetica Italics"/>
              </a:rPr>
              <a:t>What You Need to Know About Your Credit Score</a:t>
            </a:r>
          </a:p>
          <a:p>
            <a:pPr marL="260774" lvl="1" indent="-130387" algn="l">
              <a:lnSpc>
                <a:spcPts val="1425"/>
              </a:lnSpc>
              <a:buFont typeface="Arial"/>
              <a:buChar char="•"/>
            </a:pPr>
            <a:r>
              <a:rPr lang="en-US" sz="1207">
                <a:solidFill>
                  <a:srgbClr val="000000"/>
                </a:solidFill>
                <a:latin typeface="Helvetica Italics"/>
              </a:rPr>
              <a:t>Hiring a Real Estate Professional</a:t>
            </a:r>
          </a:p>
          <a:p>
            <a:pPr marL="260774" lvl="1" indent="-130387" algn="l">
              <a:lnSpc>
                <a:spcPts val="1425"/>
              </a:lnSpc>
              <a:buFont typeface="Arial"/>
              <a:buChar char="•"/>
            </a:pPr>
            <a:r>
              <a:rPr lang="en-US" sz="1207">
                <a:solidFill>
                  <a:srgbClr val="000000"/>
                </a:solidFill>
                <a:latin typeface="Helvetica Italics"/>
              </a:rPr>
              <a:t>Do I need a Buyer’s Agent</a:t>
            </a:r>
          </a:p>
          <a:p>
            <a:pPr marL="260774" lvl="1" indent="-130387" algn="l">
              <a:lnSpc>
                <a:spcPts val="1425"/>
              </a:lnSpc>
              <a:buFont typeface="Arial"/>
              <a:buChar char="•"/>
            </a:pPr>
            <a:r>
              <a:rPr lang="en-US" sz="1207">
                <a:solidFill>
                  <a:srgbClr val="000000"/>
                </a:solidFill>
                <a:latin typeface="Helvetica Italics"/>
              </a:rPr>
              <a:t>Who’s Involved in the Purchase of Your Home)</a:t>
            </a:r>
          </a:p>
          <a:p>
            <a:pPr algn="l">
              <a:lnSpc>
                <a:spcPts val="1425"/>
              </a:lnSpc>
            </a:pPr>
            <a:endParaRPr lang="en-US" sz="1207">
              <a:solidFill>
                <a:srgbClr val="000000"/>
              </a:solidFill>
              <a:latin typeface="Helvetica Italics"/>
            </a:endParaRPr>
          </a:p>
          <a:p>
            <a:pPr algn="l">
              <a:lnSpc>
                <a:spcPts val="1832"/>
              </a:lnSpc>
            </a:pPr>
            <a:r>
              <a:rPr lang="en-US" sz="1552">
                <a:solidFill>
                  <a:srgbClr val="000000"/>
                </a:solidFill>
                <a:latin typeface="Arimo Bold"/>
              </a:rPr>
              <a:t>What Are the Responsibilities of a Buyer’s Agent</a:t>
            </a:r>
          </a:p>
          <a:p>
            <a:pPr algn="l">
              <a:lnSpc>
                <a:spcPts val="1425"/>
              </a:lnSpc>
            </a:pPr>
            <a:endParaRPr lang="en-US" sz="1552">
              <a:solidFill>
                <a:srgbClr val="000000"/>
              </a:solidFill>
              <a:latin typeface="Arimo Bold"/>
            </a:endParaRPr>
          </a:p>
          <a:p>
            <a:pPr marL="260774" lvl="1" indent="-130387" algn="l">
              <a:lnSpc>
                <a:spcPts val="1425"/>
              </a:lnSpc>
              <a:buFont typeface="Arial"/>
              <a:buChar char="•"/>
            </a:pPr>
            <a:r>
              <a:rPr lang="en-US" sz="1207">
                <a:solidFill>
                  <a:srgbClr val="000000"/>
                </a:solidFill>
                <a:latin typeface="Helvetica Italics"/>
              </a:rPr>
              <a:t>How this Benefits You</a:t>
            </a:r>
          </a:p>
          <a:p>
            <a:pPr marL="260774" lvl="1" indent="-130387" algn="l">
              <a:lnSpc>
                <a:spcPts val="1425"/>
              </a:lnSpc>
              <a:buFont typeface="Arial"/>
              <a:buChar char="•"/>
            </a:pPr>
            <a:r>
              <a:rPr lang="en-US" sz="1207">
                <a:solidFill>
                  <a:srgbClr val="000000"/>
                </a:solidFill>
                <a:latin typeface="Helvetica Italics"/>
              </a:rPr>
              <a:t>Other Things to Consider</a:t>
            </a:r>
          </a:p>
          <a:p>
            <a:pPr marL="260774" lvl="1" indent="-130387" algn="l">
              <a:lnSpc>
                <a:spcPts val="1425"/>
              </a:lnSpc>
              <a:buFont typeface="Arial"/>
              <a:buChar char="•"/>
            </a:pPr>
            <a:r>
              <a:rPr lang="en-US" sz="1207">
                <a:solidFill>
                  <a:srgbClr val="000000"/>
                </a:solidFill>
                <a:latin typeface="Helvetica Italics"/>
              </a:rPr>
              <a:t>Buyer’s Agent Additional Responsibilities from Contract to Close</a:t>
            </a:r>
          </a:p>
          <a:p>
            <a:pPr marL="260774" lvl="1" indent="-130387" algn="l">
              <a:lnSpc>
                <a:spcPts val="1425"/>
              </a:lnSpc>
              <a:buFont typeface="Arial"/>
              <a:buChar char="•"/>
            </a:pPr>
            <a:r>
              <a:rPr lang="en-US" sz="1207">
                <a:solidFill>
                  <a:srgbClr val="000000"/>
                </a:solidFill>
                <a:latin typeface="Helvetica Italics"/>
              </a:rPr>
              <a:t>Why Commit to an Experienced Buyer’s Agent</a:t>
            </a:r>
          </a:p>
          <a:p>
            <a:pPr marL="260774" lvl="1" indent="-130387" algn="l">
              <a:lnSpc>
                <a:spcPts val="1425"/>
              </a:lnSpc>
              <a:buFont typeface="Arial"/>
              <a:buChar char="•"/>
            </a:pPr>
            <a:r>
              <a:rPr lang="en-US" sz="1207">
                <a:solidFill>
                  <a:srgbClr val="000000"/>
                </a:solidFill>
                <a:latin typeface="Helvetica Italics"/>
              </a:rPr>
              <a:t>What is a Buyer Agency Agreement)</a:t>
            </a:r>
          </a:p>
        </p:txBody>
      </p:sp>
      <p:sp>
        <p:nvSpPr>
          <p:cNvPr id="7" name="TextBox 7"/>
          <p:cNvSpPr txBox="1"/>
          <p:nvPr/>
        </p:nvSpPr>
        <p:spPr>
          <a:xfrm>
            <a:off x="4275745" y="1452433"/>
            <a:ext cx="2548859" cy="7956880"/>
          </a:xfrm>
          <a:prstGeom prst="rect">
            <a:avLst/>
          </a:prstGeom>
        </p:spPr>
        <p:txBody>
          <a:bodyPr lIns="0" tIns="0" rIns="0" bIns="0" rtlCol="0" anchor="t">
            <a:spAutoFit/>
          </a:bodyPr>
          <a:lstStyle/>
          <a:p>
            <a:pPr algn="l">
              <a:lnSpc>
                <a:spcPts val="1829"/>
              </a:lnSpc>
            </a:pPr>
            <a:r>
              <a:rPr lang="en-US" sz="1550">
                <a:solidFill>
                  <a:srgbClr val="000000"/>
                </a:solidFill>
                <a:latin typeface="Arimo Bold"/>
              </a:rPr>
              <a:t>Understanding Dual Agency</a:t>
            </a:r>
          </a:p>
          <a:p>
            <a:pPr algn="l">
              <a:lnSpc>
                <a:spcPts val="1829"/>
              </a:lnSpc>
            </a:pPr>
            <a:endParaRPr lang="en-US" sz="1550">
              <a:solidFill>
                <a:srgbClr val="000000"/>
              </a:solidFill>
              <a:latin typeface="Arimo Bold"/>
            </a:endParaRPr>
          </a:p>
          <a:p>
            <a:pPr marL="261238" lvl="1" indent="-130619" algn="l">
              <a:lnSpc>
                <a:spcPts val="1427"/>
              </a:lnSpc>
              <a:buFont typeface="Arial"/>
              <a:buChar char="•"/>
            </a:pPr>
            <a:r>
              <a:rPr lang="en-US" sz="1209">
                <a:solidFill>
                  <a:srgbClr val="000000"/>
                </a:solidFill>
                <a:latin typeface="Helvetica Italics"/>
              </a:rPr>
              <a:t>Risks and Challenges Faced by Buyers</a:t>
            </a:r>
          </a:p>
          <a:p>
            <a:pPr marL="261238" lvl="1" indent="-130619" algn="l">
              <a:lnSpc>
                <a:spcPts val="1427"/>
              </a:lnSpc>
              <a:buFont typeface="Arial"/>
              <a:buChar char="•"/>
            </a:pPr>
            <a:r>
              <a:rPr lang="en-US" sz="1209">
                <a:solidFill>
                  <a:srgbClr val="000000"/>
                </a:solidFill>
                <a:latin typeface="Helvetica Italics"/>
              </a:rPr>
              <a:t>As Your Buyer Agent I am Your Advocate</a:t>
            </a:r>
          </a:p>
          <a:p>
            <a:pPr algn="l">
              <a:lnSpc>
                <a:spcPts val="1829"/>
              </a:lnSpc>
            </a:pPr>
            <a:endParaRPr lang="en-US" sz="1209">
              <a:solidFill>
                <a:srgbClr val="000000"/>
              </a:solidFill>
              <a:latin typeface="Helvetica Italics"/>
            </a:endParaRPr>
          </a:p>
          <a:p>
            <a:pPr algn="l">
              <a:lnSpc>
                <a:spcPts val="1829"/>
              </a:lnSpc>
            </a:pPr>
            <a:r>
              <a:rPr lang="en-US" sz="1550">
                <a:solidFill>
                  <a:srgbClr val="000000"/>
                </a:solidFill>
                <a:latin typeface="Arimo Bold"/>
              </a:rPr>
              <a:t>Let the House-Hunting Begin</a:t>
            </a:r>
          </a:p>
          <a:p>
            <a:pPr algn="l">
              <a:lnSpc>
                <a:spcPts val="1829"/>
              </a:lnSpc>
            </a:pPr>
            <a:endParaRPr lang="en-US" sz="1550">
              <a:solidFill>
                <a:srgbClr val="000000"/>
              </a:solidFill>
              <a:latin typeface="Arimo Bold"/>
            </a:endParaRPr>
          </a:p>
          <a:p>
            <a:pPr marL="261238" lvl="1" indent="-130619" algn="l">
              <a:lnSpc>
                <a:spcPts val="1427"/>
              </a:lnSpc>
              <a:buFont typeface="Arial"/>
              <a:buChar char="•"/>
            </a:pPr>
            <a:r>
              <a:rPr lang="en-US" sz="1209">
                <a:solidFill>
                  <a:srgbClr val="000000"/>
                </a:solidFill>
                <a:latin typeface="Helvetica Italics"/>
              </a:rPr>
              <a:t>Identifying your “Must-Have’s” and “Nice-to-Have’s”</a:t>
            </a:r>
          </a:p>
          <a:p>
            <a:pPr marL="261238" lvl="1" indent="-130619" algn="l">
              <a:lnSpc>
                <a:spcPts val="1427"/>
              </a:lnSpc>
              <a:buFont typeface="Arial"/>
              <a:buChar char="•"/>
            </a:pPr>
            <a:r>
              <a:rPr lang="en-US" sz="1209">
                <a:solidFill>
                  <a:srgbClr val="000000"/>
                </a:solidFill>
                <a:latin typeface="Helvetica Italics"/>
              </a:rPr>
              <a:t>10 Things to Consider When Choosing Your New Home</a:t>
            </a:r>
          </a:p>
          <a:p>
            <a:pPr marL="261238" lvl="1" indent="-130619" algn="l">
              <a:lnSpc>
                <a:spcPts val="1427"/>
              </a:lnSpc>
              <a:buFont typeface="Arial"/>
              <a:buChar char="•"/>
            </a:pPr>
            <a:r>
              <a:rPr lang="en-US" sz="1209">
                <a:solidFill>
                  <a:srgbClr val="000000"/>
                </a:solidFill>
                <a:latin typeface="Helvetica Italics"/>
              </a:rPr>
              <a:t>Look at Homes!</a:t>
            </a:r>
          </a:p>
          <a:p>
            <a:pPr marL="261238" lvl="1" indent="-130619" algn="l">
              <a:lnSpc>
                <a:spcPts val="1427"/>
              </a:lnSpc>
              <a:buFont typeface="Arial"/>
              <a:buChar char="•"/>
            </a:pPr>
            <a:r>
              <a:rPr lang="en-US" sz="1209">
                <a:solidFill>
                  <a:srgbClr val="000000"/>
                </a:solidFill>
                <a:latin typeface="Helvetica Italics"/>
              </a:rPr>
              <a:t>Things to Think About When Considering a Home </a:t>
            </a:r>
          </a:p>
          <a:p>
            <a:pPr marL="261238" lvl="1" indent="-130619" algn="l">
              <a:lnSpc>
                <a:spcPts val="1427"/>
              </a:lnSpc>
              <a:buFont typeface="Arial"/>
              <a:buChar char="•"/>
            </a:pPr>
            <a:r>
              <a:rPr lang="en-US" sz="1209">
                <a:solidFill>
                  <a:srgbClr val="000000"/>
                </a:solidFill>
                <a:latin typeface="Helvetica Italics"/>
              </a:rPr>
              <a:t>Virtual Home Viewing</a:t>
            </a:r>
          </a:p>
          <a:p>
            <a:pPr marL="261238" lvl="1" indent="-130619" algn="l">
              <a:lnSpc>
                <a:spcPts val="1427"/>
              </a:lnSpc>
              <a:buFont typeface="Arial"/>
              <a:buChar char="•"/>
            </a:pPr>
            <a:r>
              <a:rPr lang="en-US" sz="1209">
                <a:solidFill>
                  <a:srgbClr val="000000"/>
                </a:solidFill>
                <a:latin typeface="Helvetica Italics"/>
              </a:rPr>
              <a:t>Explore the Neighborhoods</a:t>
            </a:r>
          </a:p>
          <a:p>
            <a:pPr marL="261238" lvl="1" indent="-130619" algn="l">
              <a:lnSpc>
                <a:spcPts val="1427"/>
              </a:lnSpc>
              <a:buFont typeface="Arial"/>
              <a:buChar char="•"/>
            </a:pPr>
            <a:r>
              <a:rPr lang="en-US" sz="1209">
                <a:solidFill>
                  <a:srgbClr val="000000"/>
                </a:solidFill>
                <a:latin typeface="Helvetica Italics"/>
              </a:rPr>
              <a:t>Types of Mortgage Loans</a:t>
            </a:r>
          </a:p>
          <a:p>
            <a:pPr marL="261238" lvl="1" indent="-130619" algn="l">
              <a:lnSpc>
                <a:spcPts val="1427"/>
              </a:lnSpc>
              <a:buFont typeface="Arial"/>
              <a:buChar char="•"/>
            </a:pPr>
            <a:r>
              <a:rPr lang="en-US" sz="1209">
                <a:solidFill>
                  <a:srgbClr val="000000"/>
                </a:solidFill>
                <a:latin typeface="Helvetica Italics"/>
              </a:rPr>
              <a:t>Loan Application Checklist </a:t>
            </a:r>
          </a:p>
          <a:p>
            <a:pPr marL="261238" lvl="1" indent="-130619" algn="l">
              <a:lnSpc>
                <a:spcPts val="1427"/>
              </a:lnSpc>
              <a:buFont typeface="Arial"/>
              <a:buChar char="•"/>
            </a:pPr>
            <a:r>
              <a:rPr lang="en-US" sz="1209">
                <a:solidFill>
                  <a:srgbClr val="000000"/>
                </a:solidFill>
                <a:latin typeface="Helvetica Italics"/>
              </a:rPr>
              <a:t>Make an Offer  </a:t>
            </a:r>
          </a:p>
          <a:p>
            <a:pPr marL="261238" lvl="1" indent="-130619" algn="l">
              <a:lnSpc>
                <a:spcPts val="1427"/>
              </a:lnSpc>
              <a:buFont typeface="Arial"/>
              <a:buChar char="•"/>
            </a:pPr>
            <a:r>
              <a:rPr lang="en-US" sz="1209">
                <a:solidFill>
                  <a:srgbClr val="000000"/>
                </a:solidFill>
                <a:latin typeface="Helvetica Italics"/>
              </a:rPr>
              <a:t>Negotiate the Details </a:t>
            </a:r>
          </a:p>
          <a:p>
            <a:pPr marL="261238" lvl="1" indent="-130619" algn="l">
              <a:lnSpc>
                <a:spcPts val="1427"/>
              </a:lnSpc>
              <a:buFont typeface="Arial"/>
              <a:buChar char="•"/>
            </a:pPr>
            <a:r>
              <a:rPr lang="en-US" sz="1209">
                <a:solidFill>
                  <a:srgbClr val="000000"/>
                </a:solidFill>
                <a:latin typeface="Helvetica Italics"/>
              </a:rPr>
              <a:t>What to Include in the Offer</a:t>
            </a:r>
          </a:p>
          <a:p>
            <a:pPr algn="l">
              <a:lnSpc>
                <a:spcPts val="1427"/>
              </a:lnSpc>
            </a:pPr>
            <a:endParaRPr lang="en-US" sz="1209">
              <a:solidFill>
                <a:srgbClr val="000000"/>
              </a:solidFill>
              <a:latin typeface="Helvetica Italics"/>
            </a:endParaRPr>
          </a:p>
          <a:p>
            <a:pPr algn="l">
              <a:lnSpc>
                <a:spcPts val="1829"/>
              </a:lnSpc>
            </a:pPr>
            <a:r>
              <a:rPr lang="en-US" sz="1550" spc="10">
                <a:solidFill>
                  <a:srgbClr val="000000"/>
                </a:solidFill>
                <a:latin typeface="Arimo Bold"/>
              </a:rPr>
              <a:t>After You Submit an Offer</a:t>
            </a:r>
          </a:p>
          <a:p>
            <a:pPr algn="l">
              <a:lnSpc>
                <a:spcPts val="1427"/>
              </a:lnSpc>
            </a:pPr>
            <a:endParaRPr lang="en-US" sz="1550" spc="10">
              <a:solidFill>
                <a:srgbClr val="000000"/>
              </a:solidFill>
              <a:latin typeface="Arimo Bold"/>
            </a:endParaRPr>
          </a:p>
          <a:p>
            <a:pPr algn="l">
              <a:lnSpc>
                <a:spcPts val="1829"/>
              </a:lnSpc>
            </a:pPr>
            <a:r>
              <a:rPr lang="en-US" sz="1550">
                <a:solidFill>
                  <a:srgbClr val="000000"/>
                </a:solidFill>
                <a:latin typeface="Arimo Bold"/>
              </a:rPr>
              <a:t>Purchasing and Closing the Deal</a:t>
            </a:r>
          </a:p>
          <a:p>
            <a:pPr algn="l">
              <a:lnSpc>
                <a:spcPts val="1829"/>
              </a:lnSpc>
            </a:pPr>
            <a:endParaRPr lang="en-US" sz="1550">
              <a:solidFill>
                <a:srgbClr val="000000"/>
              </a:solidFill>
              <a:latin typeface="Arimo Bold"/>
            </a:endParaRPr>
          </a:p>
          <a:p>
            <a:pPr marL="261238" lvl="1" indent="-130619" algn="l">
              <a:lnSpc>
                <a:spcPts val="1427"/>
              </a:lnSpc>
              <a:buFont typeface="Arial"/>
              <a:buChar char="•"/>
            </a:pPr>
            <a:r>
              <a:rPr lang="en-US" sz="1209">
                <a:solidFill>
                  <a:srgbClr val="000000"/>
                </a:solidFill>
                <a:latin typeface="Helvetica Italics"/>
              </a:rPr>
              <a:t>Have your Home Inspection and Appraisal Done</a:t>
            </a:r>
          </a:p>
          <a:p>
            <a:pPr marL="261238" lvl="1" indent="-130619" algn="l">
              <a:lnSpc>
                <a:spcPts val="1427"/>
              </a:lnSpc>
              <a:buFont typeface="Arial"/>
              <a:buChar char="•"/>
            </a:pPr>
            <a:r>
              <a:rPr lang="en-US" sz="1209">
                <a:solidFill>
                  <a:srgbClr val="000000"/>
                </a:solidFill>
                <a:latin typeface="Helvetica Italics"/>
              </a:rPr>
              <a:t>Secure your Financing</a:t>
            </a:r>
          </a:p>
          <a:p>
            <a:pPr marL="261238" lvl="1" indent="-130619" algn="l">
              <a:lnSpc>
                <a:spcPts val="1427"/>
              </a:lnSpc>
              <a:buFont typeface="Arial"/>
              <a:buChar char="•"/>
            </a:pPr>
            <a:r>
              <a:rPr lang="en-US" sz="1209">
                <a:solidFill>
                  <a:srgbClr val="000000"/>
                </a:solidFill>
                <a:latin typeface="Helvetica Italics"/>
              </a:rPr>
              <a:t>Understand the Closing Costs</a:t>
            </a:r>
          </a:p>
          <a:p>
            <a:pPr marL="261238" lvl="1" indent="-130619" algn="l">
              <a:lnSpc>
                <a:spcPts val="1427"/>
              </a:lnSpc>
              <a:buFont typeface="Arial"/>
              <a:buChar char="•"/>
            </a:pPr>
            <a:r>
              <a:rPr lang="en-US" sz="1209">
                <a:solidFill>
                  <a:srgbClr val="000000"/>
                </a:solidFill>
                <a:latin typeface="Helvetica Italics"/>
              </a:rPr>
              <a:t>The Official Closing</a:t>
            </a:r>
          </a:p>
          <a:p>
            <a:pPr marL="261238" lvl="1" indent="-130619" algn="l">
              <a:lnSpc>
                <a:spcPts val="1427"/>
              </a:lnSpc>
              <a:buFont typeface="Arial"/>
              <a:buChar char="•"/>
            </a:pPr>
            <a:r>
              <a:rPr lang="en-US" sz="1209">
                <a:solidFill>
                  <a:srgbClr val="000000"/>
                </a:solidFill>
                <a:latin typeface="Helvetica Italics"/>
              </a:rPr>
              <a:t>Celebrate and Move In!</a:t>
            </a:r>
          </a:p>
          <a:p>
            <a:pPr marL="261238" lvl="1" indent="-130619" algn="l">
              <a:lnSpc>
                <a:spcPts val="1427"/>
              </a:lnSpc>
              <a:buFont typeface="Arial"/>
              <a:buChar char="•"/>
            </a:pPr>
            <a:r>
              <a:rPr lang="en-US" sz="1209">
                <a:solidFill>
                  <a:srgbClr val="000000"/>
                </a:solidFill>
                <a:latin typeface="Helvetica Italics"/>
              </a:rPr>
              <a:t>Moving Checklists</a:t>
            </a:r>
          </a:p>
          <a:p>
            <a:pPr marL="261238" lvl="1" indent="-130619" algn="l">
              <a:lnSpc>
                <a:spcPts val="1427"/>
              </a:lnSpc>
              <a:buFont typeface="Arial"/>
              <a:buChar char="•"/>
            </a:pPr>
            <a:r>
              <a:rPr lang="en-US" sz="1209">
                <a:solidFill>
                  <a:srgbClr val="000000"/>
                </a:solidFill>
                <a:latin typeface="Helvetica Italics"/>
              </a:rPr>
              <a:t>My Commitment to You, The Buyer</a:t>
            </a:r>
          </a:p>
          <a:p>
            <a:pPr marL="261238" lvl="1" indent="-130619" algn="l">
              <a:lnSpc>
                <a:spcPts val="1427"/>
              </a:lnSpc>
              <a:buFont typeface="Arial"/>
              <a:buChar char="•"/>
            </a:pPr>
            <a:r>
              <a:rPr lang="en-US" sz="1209">
                <a:solidFill>
                  <a:srgbClr val="000000"/>
                </a:solidFill>
                <a:latin typeface="Helvetica Italics"/>
              </a:rPr>
              <a:t>Testimonials</a:t>
            </a:r>
          </a:p>
        </p:txBody>
      </p:sp>
      <p:sp>
        <p:nvSpPr>
          <p:cNvPr id="8" name="TextBox 8"/>
          <p:cNvSpPr txBox="1"/>
          <p:nvPr/>
        </p:nvSpPr>
        <p:spPr>
          <a:xfrm>
            <a:off x="3340950" y="1556688"/>
            <a:ext cx="288282"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05</a:t>
            </a:r>
          </a:p>
        </p:txBody>
      </p:sp>
      <p:sp>
        <p:nvSpPr>
          <p:cNvPr id="9" name="TextBox 9"/>
          <p:cNvSpPr txBox="1"/>
          <p:nvPr/>
        </p:nvSpPr>
        <p:spPr>
          <a:xfrm>
            <a:off x="3340950" y="7760030"/>
            <a:ext cx="260664"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24</a:t>
            </a:r>
          </a:p>
        </p:txBody>
      </p:sp>
      <p:grpSp>
        <p:nvGrpSpPr>
          <p:cNvPr id="10" name="Group 10"/>
          <p:cNvGrpSpPr/>
          <p:nvPr/>
        </p:nvGrpSpPr>
        <p:grpSpPr>
          <a:xfrm>
            <a:off x="3853404" y="1248953"/>
            <a:ext cx="61900" cy="8138887"/>
            <a:chOff x="0" y="0"/>
            <a:chExt cx="84053" cy="11051616"/>
          </a:xfrm>
        </p:grpSpPr>
        <p:sp>
          <p:nvSpPr>
            <p:cNvPr id="11" name="Freeform 11"/>
            <p:cNvSpPr/>
            <p:nvPr/>
          </p:nvSpPr>
          <p:spPr>
            <a:xfrm>
              <a:off x="0" y="67691"/>
              <a:ext cx="84094" cy="10916158"/>
            </a:xfrm>
            <a:custGeom>
              <a:avLst/>
              <a:gdLst/>
              <a:ahLst/>
              <a:cxnLst/>
              <a:rect l="l" t="t" r="r" b="b"/>
              <a:pathLst>
                <a:path w="84094" h="10916158">
                  <a:moveTo>
                    <a:pt x="0" y="10916158"/>
                  </a:moveTo>
                  <a:lnTo>
                    <a:pt x="0" y="0"/>
                  </a:lnTo>
                  <a:lnTo>
                    <a:pt x="84094" y="0"/>
                  </a:lnTo>
                  <a:lnTo>
                    <a:pt x="84094" y="10916158"/>
                  </a:lnTo>
                  <a:close/>
                </a:path>
              </a:pathLst>
            </a:custGeom>
            <a:solidFill>
              <a:srgbClr val="000000"/>
            </a:solidFill>
          </p:spPr>
          <p:txBody>
            <a:bodyPr/>
            <a:lstStyle/>
            <a:p>
              <a:endParaRPr lang="en-US"/>
            </a:p>
          </p:txBody>
        </p:sp>
      </p:grpSp>
      <p:grpSp>
        <p:nvGrpSpPr>
          <p:cNvPr id="12" name="Group 12"/>
          <p:cNvGrpSpPr/>
          <p:nvPr/>
        </p:nvGrpSpPr>
        <p:grpSpPr>
          <a:xfrm>
            <a:off x="-93720" y="9611929"/>
            <a:ext cx="7989642" cy="446471"/>
            <a:chOff x="0" y="0"/>
            <a:chExt cx="2785060" cy="155633"/>
          </a:xfrm>
        </p:grpSpPr>
        <p:sp>
          <p:nvSpPr>
            <p:cNvPr id="13" name="Freeform 13"/>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4" name="TextBox 14"/>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5" name="TextBox 15"/>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a:t>
            </a:r>
          </a:p>
        </p:txBody>
      </p:sp>
      <p:sp>
        <p:nvSpPr>
          <p:cNvPr id="16" name="TextBox 16"/>
          <p:cNvSpPr txBox="1"/>
          <p:nvPr/>
        </p:nvSpPr>
        <p:spPr>
          <a:xfrm>
            <a:off x="3340950" y="2663595"/>
            <a:ext cx="288282"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08</a:t>
            </a:r>
          </a:p>
        </p:txBody>
      </p:sp>
      <p:sp>
        <p:nvSpPr>
          <p:cNvPr id="17" name="TextBox 17"/>
          <p:cNvSpPr txBox="1"/>
          <p:nvPr/>
        </p:nvSpPr>
        <p:spPr>
          <a:xfrm>
            <a:off x="3340950" y="5146185"/>
            <a:ext cx="288282"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17</a:t>
            </a:r>
          </a:p>
        </p:txBody>
      </p:sp>
      <p:sp>
        <p:nvSpPr>
          <p:cNvPr id="18" name="TextBox 18"/>
          <p:cNvSpPr txBox="1"/>
          <p:nvPr/>
        </p:nvSpPr>
        <p:spPr>
          <a:xfrm>
            <a:off x="533400" y="7575318"/>
            <a:ext cx="2516703" cy="1384193"/>
          </a:xfrm>
          <a:prstGeom prst="rect">
            <a:avLst/>
          </a:prstGeom>
        </p:spPr>
        <p:txBody>
          <a:bodyPr lIns="0" tIns="0" rIns="0" bIns="0" rtlCol="0" anchor="t">
            <a:spAutoFit/>
          </a:bodyPr>
          <a:lstStyle/>
          <a:p>
            <a:pPr algn="l">
              <a:lnSpc>
                <a:spcPts val="1425"/>
              </a:lnSpc>
            </a:pPr>
            <a:endParaRPr/>
          </a:p>
          <a:p>
            <a:pPr algn="l">
              <a:lnSpc>
                <a:spcPts val="1832"/>
              </a:lnSpc>
            </a:pPr>
            <a:r>
              <a:rPr lang="en-US" sz="1552">
                <a:solidFill>
                  <a:srgbClr val="000000"/>
                </a:solidFill>
                <a:latin typeface="Arimo Bold"/>
              </a:rPr>
              <a:t>Understanding How Buyer Agents Get Paid</a:t>
            </a:r>
          </a:p>
          <a:p>
            <a:pPr algn="l">
              <a:lnSpc>
                <a:spcPts val="1425"/>
              </a:lnSpc>
            </a:pPr>
            <a:endParaRPr lang="en-US" sz="1552">
              <a:solidFill>
                <a:srgbClr val="000000"/>
              </a:solidFill>
              <a:latin typeface="Arimo Bold"/>
            </a:endParaRPr>
          </a:p>
          <a:p>
            <a:pPr marL="260774" lvl="1" indent="-130387" algn="l">
              <a:lnSpc>
                <a:spcPts val="1425"/>
              </a:lnSpc>
              <a:buFont typeface="Arial"/>
              <a:buChar char="•"/>
            </a:pPr>
            <a:r>
              <a:rPr lang="en-US" sz="1207">
                <a:solidFill>
                  <a:srgbClr val="000000"/>
                </a:solidFill>
                <a:latin typeface="Helvetica Italics"/>
              </a:rPr>
              <a:t>Alternate Compensation Models</a:t>
            </a:r>
          </a:p>
          <a:p>
            <a:pPr marL="260774" lvl="1" indent="-130387" algn="l">
              <a:lnSpc>
                <a:spcPts val="1425"/>
              </a:lnSpc>
              <a:buFont typeface="Arial"/>
              <a:buChar char="•"/>
            </a:pPr>
            <a:r>
              <a:rPr lang="en-US" sz="1207">
                <a:solidFill>
                  <a:srgbClr val="000000"/>
                </a:solidFill>
                <a:latin typeface="Helvetica Italics"/>
              </a:rPr>
              <a:t>What You Don’t Know Could Cost You</a:t>
            </a:r>
          </a:p>
        </p:txBody>
      </p:sp>
      <p:sp>
        <p:nvSpPr>
          <p:cNvPr id="19" name="TextBox 19"/>
          <p:cNvSpPr txBox="1"/>
          <p:nvPr/>
        </p:nvSpPr>
        <p:spPr>
          <a:xfrm>
            <a:off x="6978336" y="1452433"/>
            <a:ext cx="260664"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31</a:t>
            </a:r>
          </a:p>
        </p:txBody>
      </p:sp>
      <p:sp>
        <p:nvSpPr>
          <p:cNvPr id="20" name="TextBox 20"/>
          <p:cNvSpPr txBox="1"/>
          <p:nvPr/>
        </p:nvSpPr>
        <p:spPr>
          <a:xfrm>
            <a:off x="6978336" y="3093001"/>
            <a:ext cx="260664"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35</a:t>
            </a:r>
          </a:p>
        </p:txBody>
      </p:sp>
      <p:sp>
        <p:nvSpPr>
          <p:cNvPr id="21" name="TextBox 21"/>
          <p:cNvSpPr txBox="1"/>
          <p:nvPr/>
        </p:nvSpPr>
        <p:spPr>
          <a:xfrm>
            <a:off x="6978336" y="6460908"/>
            <a:ext cx="260664"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46</a:t>
            </a:r>
          </a:p>
        </p:txBody>
      </p:sp>
      <p:sp>
        <p:nvSpPr>
          <p:cNvPr id="22" name="TextBox 22"/>
          <p:cNvSpPr txBox="1"/>
          <p:nvPr/>
        </p:nvSpPr>
        <p:spPr>
          <a:xfrm>
            <a:off x="6978336" y="6899387"/>
            <a:ext cx="260664" cy="239619"/>
          </a:xfrm>
          <a:prstGeom prst="rect">
            <a:avLst/>
          </a:prstGeom>
        </p:spPr>
        <p:txBody>
          <a:bodyPr lIns="0" tIns="0" rIns="0" bIns="0" rtlCol="0" anchor="t">
            <a:spAutoFit/>
          </a:bodyPr>
          <a:lstStyle/>
          <a:p>
            <a:pPr algn="l">
              <a:lnSpc>
                <a:spcPts val="1863"/>
              </a:lnSpc>
            </a:pPr>
            <a:r>
              <a:rPr lang="en-US" sz="1552">
                <a:solidFill>
                  <a:srgbClr val="AAACAD"/>
                </a:solidFill>
                <a:latin typeface="Arimo Bold"/>
              </a:rPr>
              <a:t>47</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Freeform 2"/>
          <p:cNvSpPr/>
          <p:nvPr/>
        </p:nvSpPr>
        <p:spPr>
          <a:xfrm>
            <a:off x="0" y="0"/>
            <a:ext cx="7772400" cy="4829165"/>
          </a:xfrm>
          <a:custGeom>
            <a:avLst/>
            <a:gdLst/>
            <a:ahLst/>
            <a:cxnLst/>
            <a:rect l="l" t="t" r="r" b="b"/>
            <a:pathLst>
              <a:path w="7772400" h="4829165">
                <a:moveTo>
                  <a:pt x="0" y="0"/>
                </a:moveTo>
                <a:lnTo>
                  <a:pt x="7772400" y="0"/>
                </a:lnTo>
                <a:lnTo>
                  <a:pt x="7772400" y="4829165"/>
                </a:lnTo>
                <a:lnTo>
                  <a:pt x="0" y="4829165"/>
                </a:lnTo>
                <a:lnTo>
                  <a:pt x="0" y="0"/>
                </a:lnTo>
                <a:close/>
              </a:path>
            </a:pathLst>
          </a:custGeom>
          <a:blipFill>
            <a:blip r:embed="rId2"/>
            <a:stretch>
              <a:fillRect t="-77666" r="-18767" b="-61274"/>
            </a:stretch>
          </a:blipFill>
        </p:spPr>
        <p:txBody>
          <a:bodyPr/>
          <a:lstStyle/>
          <a:p>
            <a:endParaRPr lang="en-US"/>
          </a:p>
        </p:txBody>
      </p:sp>
      <p:grpSp>
        <p:nvGrpSpPr>
          <p:cNvPr id="3" name="Group 3"/>
          <p:cNvGrpSpPr/>
          <p:nvPr/>
        </p:nvGrpSpPr>
        <p:grpSpPr>
          <a:xfrm>
            <a:off x="9222" y="0"/>
            <a:ext cx="7763178" cy="4829165"/>
            <a:chOff x="0" y="0"/>
            <a:chExt cx="613387" cy="381564"/>
          </a:xfrm>
        </p:grpSpPr>
        <p:sp>
          <p:nvSpPr>
            <p:cNvPr id="4" name="Freeform 4"/>
            <p:cNvSpPr/>
            <p:nvPr/>
          </p:nvSpPr>
          <p:spPr>
            <a:xfrm>
              <a:off x="0" y="0"/>
              <a:ext cx="613387" cy="381564"/>
            </a:xfrm>
            <a:custGeom>
              <a:avLst/>
              <a:gdLst/>
              <a:ahLst/>
              <a:cxnLst/>
              <a:rect l="l" t="t" r="r" b="b"/>
              <a:pathLst>
                <a:path w="613387" h="381564">
                  <a:moveTo>
                    <a:pt x="0" y="0"/>
                  </a:moveTo>
                  <a:lnTo>
                    <a:pt x="613387" y="0"/>
                  </a:lnTo>
                  <a:lnTo>
                    <a:pt x="613387" y="381564"/>
                  </a:lnTo>
                  <a:lnTo>
                    <a:pt x="0" y="381564"/>
                  </a:lnTo>
                  <a:close/>
                </a:path>
              </a:pathLst>
            </a:custGeom>
            <a:solidFill>
              <a:srgbClr val="171717">
                <a:alpha val="49804"/>
              </a:srgbClr>
            </a:solidFill>
          </p:spPr>
          <p:txBody>
            <a:bodyPr/>
            <a:lstStyle/>
            <a:p>
              <a:endParaRPr lang="en-US"/>
            </a:p>
          </p:txBody>
        </p:sp>
        <p:sp>
          <p:nvSpPr>
            <p:cNvPr id="5" name="TextBox 5"/>
            <p:cNvSpPr txBox="1"/>
            <p:nvPr/>
          </p:nvSpPr>
          <p:spPr>
            <a:xfrm>
              <a:off x="0" y="-28575"/>
              <a:ext cx="613387" cy="410139"/>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407236" y="5133965"/>
            <a:ext cx="3382609" cy="2303145"/>
          </a:xfrm>
          <a:prstGeom prst="rect">
            <a:avLst/>
          </a:prstGeom>
        </p:spPr>
        <p:txBody>
          <a:bodyPr lIns="0" tIns="0" rIns="0" bIns="0" rtlCol="0" anchor="t">
            <a:spAutoFit/>
          </a:bodyPr>
          <a:lstStyle/>
          <a:p>
            <a:pPr algn="just">
              <a:lnSpc>
                <a:spcPts val="1679"/>
              </a:lnSpc>
            </a:pPr>
            <a:r>
              <a:rPr lang="en-US" sz="1200">
                <a:solidFill>
                  <a:srgbClr val="000000"/>
                </a:solidFill>
                <a:latin typeface="Georgia Pro"/>
              </a:rPr>
              <a:t>When diving into the home-buying process, it's crucial to understand the concept of dual agency and the implications of forgoing your own representation. You might be tempted to work directly with listing agents, thinking that having one agent for both parties could reduce commission expenses. However, proceed with caution. While dual agency might initially appear to be a cost-saving strategy, it can ultimately cost you much more in terms of money, value, and the protection you receive in your home purchase.</a:t>
            </a:r>
          </a:p>
        </p:txBody>
      </p:sp>
      <p:sp>
        <p:nvSpPr>
          <p:cNvPr id="7" name="TextBox 7"/>
          <p:cNvSpPr txBox="1"/>
          <p:nvPr/>
        </p:nvSpPr>
        <p:spPr>
          <a:xfrm>
            <a:off x="407236" y="7722860"/>
            <a:ext cx="2217098" cy="243205"/>
          </a:xfrm>
          <a:prstGeom prst="rect">
            <a:avLst/>
          </a:prstGeom>
        </p:spPr>
        <p:txBody>
          <a:bodyPr lIns="0" tIns="0" rIns="0" bIns="0" rtlCol="0" anchor="t">
            <a:spAutoFit/>
          </a:bodyPr>
          <a:lstStyle/>
          <a:p>
            <a:pPr algn="l">
              <a:lnSpc>
                <a:spcPts val="1819"/>
              </a:lnSpc>
              <a:spcBef>
                <a:spcPct val="0"/>
              </a:spcBef>
            </a:pPr>
            <a:r>
              <a:rPr lang="en-US" sz="1299">
                <a:solidFill>
                  <a:srgbClr val="171717"/>
                </a:solidFill>
                <a:latin typeface="Georgia Pro Bold"/>
              </a:rPr>
              <a:t>What is Dual Agency?</a:t>
            </a:r>
          </a:p>
        </p:txBody>
      </p:sp>
      <p:sp>
        <p:nvSpPr>
          <p:cNvPr id="8" name="TextBox 8"/>
          <p:cNvSpPr txBox="1"/>
          <p:nvPr/>
        </p:nvSpPr>
        <p:spPr>
          <a:xfrm>
            <a:off x="4361449" y="5114915"/>
            <a:ext cx="2699701" cy="243205"/>
          </a:xfrm>
          <a:prstGeom prst="rect">
            <a:avLst/>
          </a:prstGeom>
        </p:spPr>
        <p:txBody>
          <a:bodyPr lIns="0" tIns="0" rIns="0" bIns="0" rtlCol="0" anchor="t">
            <a:spAutoFit/>
          </a:bodyPr>
          <a:lstStyle/>
          <a:p>
            <a:pPr algn="l">
              <a:lnSpc>
                <a:spcPts val="1819"/>
              </a:lnSpc>
              <a:spcBef>
                <a:spcPct val="0"/>
              </a:spcBef>
            </a:pPr>
            <a:r>
              <a:rPr lang="en-US" sz="1299">
                <a:solidFill>
                  <a:srgbClr val="171717"/>
                </a:solidFill>
                <a:latin typeface="Georgia Pro Bold"/>
              </a:rPr>
              <a:t>Why Might It Seem Appealing? </a:t>
            </a:r>
          </a:p>
        </p:txBody>
      </p:sp>
      <p:sp>
        <p:nvSpPr>
          <p:cNvPr id="9" name="TextBox 9"/>
          <p:cNvSpPr txBox="1"/>
          <p:nvPr/>
        </p:nvSpPr>
        <p:spPr>
          <a:xfrm>
            <a:off x="407236" y="8099415"/>
            <a:ext cx="3222523" cy="11576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a:rPr>
              <a:t>Dual agency occurs when a single real estate agent (or the same real estate brokerage) represents both the buyer and the seller in the same transaction. Essentially, one agent is handling both sides of the deal. </a:t>
            </a:r>
          </a:p>
        </p:txBody>
      </p:sp>
      <p:sp>
        <p:nvSpPr>
          <p:cNvPr id="10" name="TextBox 10"/>
          <p:cNvSpPr txBox="1"/>
          <p:nvPr/>
        </p:nvSpPr>
        <p:spPr>
          <a:xfrm>
            <a:off x="4361449" y="5491470"/>
            <a:ext cx="2927241" cy="34436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a:rPr>
              <a:t>At first glance, dual agency might seem like a way to save on commissions. The thought process is that if one agent is handling both sides, they might be willing to take a lower total commission since they're not splitting it with another agent. Generally speaking, the total commission was already pre-negotiated between the listing agent and the seller, so there is no requirement on the listing agent to reduce commissions just because there is no buyer agent involved. They would be entitled to the whole amount and they would be working for both parties. </a:t>
            </a:r>
          </a:p>
        </p:txBody>
      </p:sp>
      <p:grpSp>
        <p:nvGrpSpPr>
          <p:cNvPr id="11" name="Group 11"/>
          <p:cNvGrpSpPr/>
          <p:nvPr/>
        </p:nvGrpSpPr>
        <p:grpSpPr>
          <a:xfrm>
            <a:off x="-93720" y="9611929"/>
            <a:ext cx="7989642" cy="446471"/>
            <a:chOff x="0" y="0"/>
            <a:chExt cx="2785060" cy="155633"/>
          </a:xfrm>
        </p:grpSpPr>
        <p:sp>
          <p:nvSpPr>
            <p:cNvPr id="12" name="Freeform 12"/>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3" name="TextBox 13"/>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31</a:t>
            </a:r>
          </a:p>
        </p:txBody>
      </p:sp>
      <p:sp>
        <p:nvSpPr>
          <p:cNvPr id="15" name="TextBox 15"/>
          <p:cNvSpPr txBox="1"/>
          <p:nvPr/>
        </p:nvSpPr>
        <p:spPr>
          <a:xfrm>
            <a:off x="540860" y="1823525"/>
            <a:ext cx="6690680" cy="1134491"/>
          </a:xfrm>
          <a:prstGeom prst="rect">
            <a:avLst/>
          </a:prstGeom>
        </p:spPr>
        <p:txBody>
          <a:bodyPr lIns="0" tIns="0" rIns="0" bIns="0" rtlCol="0" anchor="t">
            <a:spAutoFit/>
          </a:bodyPr>
          <a:lstStyle/>
          <a:p>
            <a:pPr algn="ctr">
              <a:lnSpc>
                <a:spcPts val="4521"/>
              </a:lnSpc>
            </a:pPr>
            <a:r>
              <a:rPr lang="en-US" sz="3399" spc="135">
                <a:solidFill>
                  <a:srgbClr val="FFFFFF"/>
                </a:solidFill>
                <a:latin typeface="Georgia Pro"/>
              </a:rPr>
              <a:t>UNDERSTANDING DUAL AGENCY</a:t>
            </a:r>
          </a:p>
        </p:txBody>
      </p:sp>
      <p:sp>
        <p:nvSpPr>
          <p:cNvPr id="16" name="TextBox 16"/>
          <p:cNvSpPr txBox="1"/>
          <p:nvPr/>
        </p:nvSpPr>
        <p:spPr>
          <a:xfrm>
            <a:off x="1522701" y="3102600"/>
            <a:ext cx="4726998" cy="497840"/>
          </a:xfrm>
          <a:prstGeom prst="rect">
            <a:avLst/>
          </a:prstGeom>
        </p:spPr>
        <p:txBody>
          <a:bodyPr lIns="0" tIns="0" rIns="0" bIns="0" rtlCol="0" anchor="t">
            <a:spAutoFit/>
          </a:bodyPr>
          <a:lstStyle/>
          <a:p>
            <a:pPr algn="ctr">
              <a:lnSpc>
                <a:spcPts val="1960"/>
              </a:lnSpc>
              <a:spcBef>
                <a:spcPct val="0"/>
              </a:spcBef>
            </a:pPr>
            <a:r>
              <a:rPr lang="en-US" sz="1400" spc="280">
                <a:solidFill>
                  <a:srgbClr val="FFFFFF"/>
                </a:solidFill>
                <a:latin typeface="Georgia Pro Bold"/>
              </a:rPr>
              <a:t>AND ITS IMPLICATIONS FOR REPRESENTATION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1873" y="-194300"/>
            <a:ext cx="5665737" cy="10252700"/>
          </a:xfrm>
          <a:custGeom>
            <a:avLst/>
            <a:gdLst/>
            <a:ahLst/>
            <a:cxnLst/>
            <a:rect l="l" t="t" r="r" b="b"/>
            <a:pathLst>
              <a:path w="5665737" h="10252700">
                <a:moveTo>
                  <a:pt x="0" y="0"/>
                </a:moveTo>
                <a:lnTo>
                  <a:pt x="5665736" y="0"/>
                </a:lnTo>
                <a:lnTo>
                  <a:pt x="5665736" y="10252700"/>
                </a:lnTo>
                <a:lnTo>
                  <a:pt x="0" y="10252700"/>
                </a:lnTo>
                <a:lnTo>
                  <a:pt x="0" y="0"/>
                </a:lnTo>
                <a:close/>
              </a:path>
            </a:pathLst>
          </a:custGeom>
          <a:blipFill>
            <a:blip r:embed="rId2"/>
            <a:stretch>
              <a:fillRect l="-147753" r="-23686"/>
            </a:stretch>
          </a:blipFill>
        </p:spPr>
        <p:txBody>
          <a:bodyPr/>
          <a:lstStyle/>
          <a:p>
            <a:endParaRPr lang="en-US"/>
          </a:p>
        </p:txBody>
      </p:sp>
      <p:grpSp>
        <p:nvGrpSpPr>
          <p:cNvPr id="3" name="Group 3"/>
          <p:cNvGrpSpPr/>
          <p:nvPr/>
        </p:nvGrpSpPr>
        <p:grpSpPr>
          <a:xfrm>
            <a:off x="452946" y="198133"/>
            <a:ext cx="6866508" cy="464807"/>
            <a:chOff x="0" y="0"/>
            <a:chExt cx="2393554" cy="162024"/>
          </a:xfrm>
        </p:grpSpPr>
        <p:sp>
          <p:nvSpPr>
            <p:cNvPr id="4" name="Freeform 4"/>
            <p:cNvSpPr/>
            <p:nvPr/>
          </p:nvSpPr>
          <p:spPr>
            <a:xfrm>
              <a:off x="0" y="0"/>
              <a:ext cx="2393554" cy="162024"/>
            </a:xfrm>
            <a:custGeom>
              <a:avLst/>
              <a:gdLst/>
              <a:ahLst/>
              <a:cxnLst/>
              <a:rect l="l" t="t" r="r" b="b"/>
              <a:pathLst>
                <a:path w="2393554" h="162024">
                  <a:moveTo>
                    <a:pt x="0" y="0"/>
                  </a:moveTo>
                  <a:lnTo>
                    <a:pt x="2393554" y="0"/>
                  </a:lnTo>
                  <a:lnTo>
                    <a:pt x="2393554" y="162024"/>
                  </a:lnTo>
                  <a:lnTo>
                    <a:pt x="0" y="162024"/>
                  </a:lnTo>
                  <a:close/>
                </a:path>
              </a:pathLst>
            </a:custGeom>
            <a:solidFill>
              <a:srgbClr val="171717"/>
            </a:solidFill>
          </p:spPr>
          <p:txBody>
            <a:bodyPr/>
            <a:lstStyle/>
            <a:p>
              <a:endParaRPr lang="en-US"/>
            </a:p>
          </p:txBody>
        </p:sp>
        <p:sp>
          <p:nvSpPr>
            <p:cNvPr id="5" name="TextBox 5"/>
            <p:cNvSpPr txBox="1"/>
            <p:nvPr/>
          </p:nvSpPr>
          <p:spPr>
            <a:xfrm>
              <a:off x="0" y="-28575"/>
              <a:ext cx="2393554" cy="190599"/>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0" y="274651"/>
            <a:ext cx="777240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RISKS AND CHALLENGES FACED BY BUYERS</a:t>
            </a:r>
          </a:p>
        </p:txBody>
      </p:sp>
      <p:sp>
        <p:nvSpPr>
          <p:cNvPr id="7" name="TextBox 7"/>
          <p:cNvSpPr txBox="1"/>
          <p:nvPr/>
        </p:nvSpPr>
        <p:spPr>
          <a:xfrm>
            <a:off x="3737677" y="923056"/>
            <a:ext cx="2543175" cy="2432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Bold"/>
              </a:rPr>
              <a:t>Avoiding a Conflict of Interest</a:t>
            </a:r>
          </a:p>
        </p:txBody>
      </p:sp>
      <p:sp>
        <p:nvSpPr>
          <p:cNvPr id="8" name="TextBox 8"/>
          <p:cNvSpPr txBox="1"/>
          <p:nvPr/>
        </p:nvSpPr>
        <p:spPr>
          <a:xfrm>
            <a:off x="3737677" y="2774382"/>
            <a:ext cx="2490415" cy="2432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Bold"/>
              </a:rPr>
              <a:t>Limited Guidance and Advice</a:t>
            </a:r>
          </a:p>
        </p:txBody>
      </p:sp>
      <p:sp>
        <p:nvSpPr>
          <p:cNvPr id="9" name="TextBox 9"/>
          <p:cNvSpPr txBox="1"/>
          <p:nvPr/>
        </p:nvSpPr>
        <p:spPr>
          <a:xfrm>
            <a:off x="3737677" y="6286534"/>
            <a:ext cx="2161133" cy="2432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Bold"/>
              </a:rPr>
              <a:t>Confidentiality Concerns </a:t>
            </a:r>
          </a:p>
        </p:txBody>
      </p:sp>
      <p:sp>
        <p:nvSpPr>
          <p:cNvPr id="10" name="TextBox 10"/>
          <p:cNvSpPr txBox="1"/>
          <p:nvPr/>
        </p:nvSpPr>
        <p:spPr>
          <a:xfrm>
            <a:off x="3725173" y="4625708"/>
            <a:ext cx="1580034" cy="243205"/>
          </a:xfrm>
          <a:prstGeom prst="rect">
            <a:avLst/>
          </a:prstGeom>
        </p:spPr>
        <p:txBody>
          <a:bodyPr lIns="0" tIns="0" rIns="0" bIns="0" rtlCol="0" anchor="t">
            <a:spAutoFit/>
          </a:bodyPr>
          <a:lstStyle/>
          <a:p>
            <a:pPr algn="l">
              <a:lnSpc>
                <a:spcPts val="1819"/>
              </a:lnSpc>
              <a:spcBef>
                <a:spcPct val="0"/>
              </a:spcBef>
            </a:pPr>
            <a:r>
              <a:rPr lang="en-US" sz="1299">
                <a:solidFill>
                  <a:srgbClr val="000000"/>
                </a:solidFill>
                <a:latin typeface="Georgia Pro Bold"/>
              </a:rPr>
              <a:t>Reduced Advocacy</a:t>
            </a:r>
          </a:p>
        </p:txBody>
      </p:sp>
      <p:sp>
        <p:nvSpPr>
          <p:cNvPr id="11" name="TextBox 11"/>
          <p:cNvSpPr txBox="1"/>
          <p:nvPr/>
        </p:nvSpPr>
        <p:spPr>
          <a:xfrm>
            <a:off x="3737677" y="7947360"/>
            <a:ext cx="2764929" cy="243205"/>
          </a:xfrm>
          <a:prstGeom prst="rect">
            <a:avLst/>
          </a:prstGeom>
        </p:spPr>
        <p:txBody>
          <a:bodyPr lIns="0" tIns="0" rIns="0" bIns="0" rtlCol="0" anchor="t">
            <a:spAutoFit/>
          </a:bodyPr>
          <a:lstStyle/>
          <a:p>
            <a:pPr algn="just">
              <a:lnSpc>
                <a:spcPts val="1819"/>
              </a:lnSpc>
              <a:spcBef>
                <a:spcPct val="0"/>
              </a:spcBef>
            </a:pPr>
            <a:r>
              <a:rPr lang="en-US" sz="1299">
                <a:solidFill>
                  <a:srgbClr val="000000"/>
                </a:solidFill>
                <a:latin typeface="Georgia Pro Bold"/>
              </a:rPr>
              <a:t>Potential for Misunderstandings</a:t>
            </a:r>
          </a:p>
        </p:txBody>
      </p:sp>
      <p:sp>
        <p:nvSpPr>
          <p:cNvPr id="12" name="TextBox 12"/>
          <p:cNvSpPr txBox="1"/>
          <p:nvPr/>
        </p:nvSpPr>
        <p:spPr>
          <a:xfrm>
            <a:off x="3737677" y="1308334"/>
            <a:ext cx="3497269" cy="13525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An agent in a dual agency situation must carefully balance the interests of both the seller and the buyer. This can be challenging because the buyer's goal (to purchase at the lowest possible price) and the seller's goal (to sell at the highest possible price) are fundamentally opposed. </a:t>
            </a:r>
          </a:p>
        </p:txBody>
      </p:sp>
      <p:sp>
        <p:nvSpPr>
          <p:cNvPr id="13" name="TextBox 13"/>
          <p:cNvSpPr txBox="1"/>
          <p:nvPr/>
        </p:nvSpPr>
        <p:spPr>
          <a:xfrm>
            <a:off x="3737677" y="3159660"/>
            <a:ext cx="3497269" cy="13525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The guidance and advice a duel agent can offer are limited. For instance, they cannot advise you, the buyer, on how low of an offer to submit, nor can they advise the seller on how low they should go in their acceptance. The agent cannot share information between parties, but must stay objective.</a:t>
            </a:r>
          </a:p>
        </p:txBody>
      </p:sp>
      <p:sp>
        <p:nvSpPr>
          <p:cNvPr id="14" name="TextBox 14"/>
          <p:cNvSpPr txBox="1"/>
          <p:nvPr/>
        </p:nvSpPr>
        <p:spPr>
          <a:xfrm>
            <a:off x="3737677" y="6671812"/>
            <a:ext cx="3497269" cy="11620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Maintaining confidentiality can be complex in dual agency. Information shared by you as the buyer could inadvertently influence how the duel agent advises the seller, and vice versa, even though the agent is bound to keep both parties' information confidential. </a:t>
            </a:r>
          </a:p>
        </p:txBody>
      </p:sp>
      <p:sp>
        <p:nvSpPr>
          <p:cNvPr id="15" name="TextBox 15"/>
          <p:cNvSpPr txBox="1"/>
          <p:nvPr/>
        </p:nvSpPr>
        <p:spPr>
          <a:xfrm>
            <a:off x="3725173" y="5010986"/>
            <a:ext cx="3497269" cy="11620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In a typical buyer-agent relationship, the agent advocates whole-heartedly for the buyer’s interests. In dual agency, this advocacy is diluted because the agent must remain neutral, which can lead to less than optimal outcomes for both parties.</a:t>
            </a:r>
          </a:p>
        </p:txBody>
      </p:sp>
      <p:sp>
        <p:nvSpPr>
          <p:cNvPr id="16" name="TextBox 16"/>
          <p:cNvSpPr txBox="1"/>
          <p:nvPr/>
        </p:nvSpPr>
        <p:spPr>
          <a:xfrm>
            <a:off x="3725173" y="8332638"/>
            <a:ext cx="3497269" cy="971550"/>
          </a:xfrm>
          <a:prstGeom prst="rect">
            <a:avLst/>
          </a:prstGeom>
        </p:spPr>
        <p:txBody>
          <a:bodyPr lIns="0" tIns="0" rIns="0" bIns="0" rtlCol="0" anchor="t">
            <a:spAutoFit/>
          </a:bodyPr>
          <a:lstStyle/>
          <a:p>
            <a:pPr algn="just">
              <a:lnSpc>
                <a:spcPts val="1559"/>
              </a:lnSpc>
            </a:pPr>
            <a:r>
              <a:rPr lang="en-US" sz="1299">
                <a:solidFill>
                  <a:srgbClr val="000000"/>
                </a:solidFill>
                <a:latin typeface="Georgia Pro"/>
              </a:rPr>
              <a:t>Dual agency can lead to misunderstandings and confusion, as the agent's role is not as clear-cut as in a single-agency situation, and the limitations on providing guidance can impact clear communication from the agent.</a:t>
            </a:r>
          </a:p>
        </p:txBody>
      </p:sp>
      <p:grpSp>
        <p:nvGrpSpPr>
          <p:cNvPr id="17" name="Group 17"/>
          <p:cNvGrpSpPr/>
          <p:nvPr/>
        </p:nvGrpSpPr>
        <p:grpSpPr>
          <a:xfrm>
            <a:off x="-93720" y="9611929"/>
            <a:ext cx="7989642" cy="446471"/>
            <a:chOff x="0" y="0"/>
            <a:chExt cx="2785060" cy="155633"/>
          </a:xfrm>
        </p:grpSpPr>
        <p:sp>
          <p:nvSpPr>
            <p:cNvPr id="18" name="Freeform 1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9" name="TextBox 1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20" name="TextBox 2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2946" y="636596"/>
            <a:ext cx="3498379" cy="8644564"/>
            <a:chOff x="0" y="0"/>
            <a:chExt cx="1219479" cy="3013356"/>
          </a:xfrm>
        </p:grpSpPr>
        <p:sp>
          <p:nvSpPr>
            <p:cNvPr id="3" name="Freeform 3"/>
            <p:cNvSpPr/>
            <p:nvPr/>
          </p:nvSpPr>
          <p:spPr>
            <a:xfrm>
              <a:off x="0" y="0"/>
              <a:ext cx="1219478" cy="3013356"/>
            </a:xfrm>
            <a:custGeom>
              <a:avLst/>
              <a:gdLst/>
              <a:ahLst/>
              <a:cxnLst/>
              <a:rect l="l" t="t" r="r" b="b"/>
              <a:pathLst>
                <a:path w="1219478" h="3013356">
                  <a:moveTo>
                    <a:pt x="0" y="0"/>
                  </a:moveTo>
                  <a:lnTo>
                    <a:pt x="1219478" y="0"/>
                  </a:lnTo>
                  <a:lnTo>
                    <a:pt x="1219478" y="3013356"/>
                  </a:lnTo>
                  <a:lnTo>
                    <a:pt x="0" y="3013356"/>
                  </a:lnTo>
                  <a:close/>
                </a:path>
              </a:pathLst>
            </a:custGeom>
            <a:solidFill>
              <a:srgbClr val="D8D4D4"/>
            </a:solidFill>
            <a:ln cap="sq">
              <a:noFill/>
              <a:prstDash val="solid"/>
              <a:miter/>
            </a:ln>
          </p:spPr>
          <p:txBody>
            <a:bodyPr/>
            <a:lstStyle/>
            <a:p>
              <a:endParaRPr lang="en-US"/>
            </a:p>
          </p:txBody>
        </p:sp>
        <p:sp>
          <p:nvSpPr>
            <p:cNvPr id="4" name="TextBox 4"/>
            <p:cNvSpPr txBox="1"/>
            <p:nvPr/>
          </p:nvSpPr>
          <p:spPr>
            <a:xfrm>
              <a:off x="0" y="-28575"/>
              <a:ext cx="1219479" cy="3041931"/>
            </a:xfrm>
            <a:prstGeom prst="rect">
              <a:avLst/>
            </a:prstGeom>
          </p:spPr>
          <p:txBody>
            <a:bodyPr lIns="50800" tIns="50800" rIns="50800" bIns="50800" rtlCol="0" anchor="ctr"/>
            <a:lstStyle/>
            <a:p>
              <a:pPr algn="ctr">
                <a:lnSpc>
                  <a:spcPts val="1526"/>
                </a:lnSpc>
              </a:pPr>
              <a:endParaRPr/>
            </a:p>
          </p:txBody>
        </p:sp>
      </p:grpSp>
      <p:sp>
        <p:nvSpPr>
          <p:cNvPr id="5" name="Freeform 5"/>
          <p:cNvSpPr/>
          <p:nvPr/>
        </p:nvSpPr>
        <p:spPr>
          <a:xfrm>
            <a:off x="4123368" y="636596"/>
            <a:ext cx="3196086" cy="8644564"/>
          </a:xfrm>
          <a:custGeom>
            <a:avLst/>
            <a:gdLst/>
            <a:ahLst/>
            <a:cxnLst/>
            <a:rect l="l" t="t" r="r" b="b"/>
            <a:pathLst>
              <a:path w="3196086" h="8644564">
                <a:moveTo>
                  <a:pt x="0" y="0"/>
                </a:moveTo>
                <a:lnTo>
                  <a:pt x="3196086" y="0"/>
                </a:lnTo>
                <a:lnTo>
                  <a:pt x="3196086" y="8644564"/>
                </a:lnTo>
                <a:lnTo>
                  <a:pt x="0" y="8644564"/>
                </a:lnTo>
                <a:lnTo>
                  <a:pt x="0" y="0"/>
                </a:lnTo>
                <a:close/>
              </a:path>
            </a:pathLst>
          </a:custGeom>
          <a:blipFill>
            <a:blip r:embed="rId2"/>
            <a:stretch>
              <a:fillRect l="-156168" r="-137247"/>
            </a:stretch>
          </a:blipFill>
        </p:spPr>
        <p:txBody>
          <a:bodyPr/>
          <a:lstStyle/>
          <a:p>
            <a:endParaRPr lang="en-US"/>
          </a:p>
        </p:txBody>
      </p:sp>
      <p:sp>
        <p:nvSpPr>
          <p:cNvPr id="6" name="TextBox 6"/>
          <p:cNvSpPr txBox="1"/>
          <p:nvPr/>
        </p:nvSpPr>
        <p:spPr>
          <a:xfrm>
            <a:off x="909837" y="1445447"/>
            <a:ext cx="2584597" cy="64154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a:rPr>
              <a:t>While dual agency might seem like a way to save on commission fees, it comes with risks and challenges, particularly concerning the agent's ability to fully represent your interests as a buyer. You might miss out on the full range of benefits and protections that come with having an agent solely dedicated to advocating for you. It's crucial to weigh these factors carefully before deciding if dual agency is right for your home-buying journey.</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a:rPr>
              <a:t>However, having a duel agent can streamline the transaction process, as they are knowledgeable with both sides and can avoid any holdups that might come from having another agent involved. </a:t>
            </a:r>
          </a:p>
          <a:p>
            <a:pPr algn="just">
              <a:lnSpc>
                <a:spcPts val="1819"/>
              </a:lnSpc>
            </a:pPr>
            <a:endParaRPr lang="en-US" sz="1299">
              <a:solidFill>
                <a:srgbClr val="000000"/>
              </a:solidFill>
              <a:latin typeface="Georgia Pro"/>
            </a:endParaRPr>
          </a:p>
          <a:p>
            <a:pPr algn="just">
              <a:lnSpc>
                <a:spcPts val="1819"/>
              </a:lnSpc>
              <a:spcBef>
                <a:spcPct val="0"/>
              </a:spcBef>
            </a:pPr>
            <a:r>
              <a:rPr lang="en-US" sz="1299">
                <a:solidFill>
                  <a:srgbClr val="000000"/>
                </a:solidFill>
                <a:latin typeface="Georgia Pro"/>
              </a:rPr>
              <a:t>However, my recommendation is to consider having an agent who can fully commit to your interests, ensuring you achieve the best possible outcome in your home purchase.</a:t>
            </a:r>
          </a:p>
        </p:txBody>
      </p:sp>
      <p:sp>
        <p:nvSpPr>
          <p:cNvPr id="7" name="TextBox 7"/>
          <p:cNvSpPr txBox="1"/>
          <p:nvPr/>
        </p:nvSpPr>
        <p:spPr>
          <a:xfrm>
            <a:off x="908373" y="950147"/>
            <a:ext cx="1293763" cy="257175"/>
          </a:xfrm>
          <a:prstGeom prst="rect">
            <a:avLst/>
          </a:prstGeom>
        </p:spPr>
        <p:txBody>
          <a:bodyPr lIns="0" tIns="0" rIns="0" bIns="0" rtlCol="0" anchor="t">
            <a:spAutoFit/>
          </a:bodyPr>
          <a:lstStyle/>
          <a:p>
            <a:pPr algn="l">
              <a:lnSpc>
                <a:spcPts val="2099"/>
              </a:lnSpc>
              <a:spcBef>
                <a:spcPct val="0"/>
              </a:spcBef>
            </a:pPr>
            <a:r>
              <a:rPr lang="en-US" sz="1499">
                <a:solidFill>
                  <a:srgbClr val="000000"/>
                </a:solidFill>
                <a:latin typeface="Georgia Pro Bold"/>
              </a:rPr>
              <a:t>In Summary:</a:t>
            </a:r>
          </a:p>
        </p:txBody>
      </p:sp>
      <p:grpSp>
        <p:nvGrpSpPr>
          <p:cNvPr id="8" name="Group 8"/>
          <p:cNvGrpSpPr/>
          <p:nvPr/>
        </p:nvGrpSpPr>
        <p:grpSpPr>
          <a:xfrm>
            <a:off x="-93720" y="9611929"/>
            <a:ext cx="7989642" cy="446471"/>
            <a:chOff x="0" y="0"/>
            <a:chExt cx="2785060" cy="155633"/>
          </a:xfrm>
        </p:grpSpPr>
        <p:sp>
          <p:nvSpPr>
            <p:cNvPr id="9" name="Freeform 9"/>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0" name="TextBox 10"/>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9596" y="-895863"/>
            <a:ext cx="7891592" cy="2995648"/>
            <a:chOff x="0" y="0"/>
            <a:chExt cx="6350000" cy="2410460"/>
          </a:xfrm>
        </p:grpSpPr>
        <p:sp>
          <p:nvSpPr>
            <p:cNvPr id="3" name="Freeform 3"/>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stretch>
                <a:fillRect t="-2687" b="-2687"/>
              </a:stretch>
            </a:blipFill>
          </p:spPr>
          <p:txBody>
            <a:bodyPr/>
            <a:lstStyle/>
            <a:p>
              <a:endParaRPr lang="en-US"/>
            </a:p>
          </p:txBody>
        </p:sp>
      </p:grpSp>
      <p:grpSp>
        <p:nvGrpSpPr>
          <p:cNvPr id="4" name="Group 4"/>
          <p:cNvGrpSpPr/>
          <p:nvPr/>
        </p:nvGrpSpPr>
        <p:grpSpPr>
          <a:xfrm>
            <a:off x="0" y="0"/>
            <a:ext cx="7831996" cy="2099786"/>
            <a:chOff x="0" y="0"/>
            <a:chExt cx="618824" cy="165909"/>
          </a:xfrm>
        </p:grpSpPr>
        <p:sp>
          <p:nvSpPr>
            <p:cNvPr id="5" name="Freeform 5"/>
            <p:cNvSpPr/>
            <p:nvPr/>
          </p:nvSpPr>
          <p:spPr>
            <a:xfrm>
              <a:off x="0" y="0"/>
              <a:ext cx="618824" cy="165909"/>
            </a:xfrm>
            <a:custGeom>
              <a:avLst/>
              <a:gdLst/>
              <a:ahLst/>
              <a:cxnLst/>
              <a:rect l="l" t="t" r="r" b="b"/>
              <a:pathLst>
                <a:path w="618824" h="165909">
                  <a:moveTo>
                    <a:pt x="0" y="0"/>
                  </a:moveTo>
                  <a:lnTo>
                    <a:pt x="618824" y="0"/>
                  </a:lnTo>
                  <a:lnTo>
                    <a:pt x="618824" y="165909"/>
                  </a:lnTo>
                  <a:lnTo>
                    <a:pt x="0" y="165909"/>
                  </a:lnTo>
                  <a:close/>
                </a:path>
              </a:pathLst>
            </a:custGeom>
            <a:solidFill>
              <a:srgbClr val="171717">
                <a:alpha val="69804"/>
              </a:srgbClr>
            </a:solidFill>
          </p:spPr>
          <p:txBody>
            <a:bodyPr/>
            <a:lstStyle/>
            <a:p>
              <a:endParaRPr lang="en-US"/>
            </a:p>
          </p:txBody>
        </p:sp>
        <p:sp>
          <p:nvSpPr>
            <p:cNvPr id="6" name="TextBox 6"/>
            <p:cNvSpPr txBox="1"/>
            <p:nvPr/>
          </p:nvSpPr>
          <p:spPr>
            <a:xfrm>
              <a:off x="0" y="-28575"/>
              <a:ext cx="618824" cy="194484"/>
            </a:xfrm>
            <a:prstGeom prst="rect">
              <a:avLst/>
            </a:prstGeom>
          </p:spPr>
          <p:txBody>
            <a:bodyPr lIns="50800" tIns="50800" rIns="50800" bIns="50800" rtlCol="0" anchor="ctr"/>
            <a:lstStyle/>
            <a:p>
              <a:pPr algn="ctr">
                <a:lnSpc>
                  <a:spcPts val="1526"/>
                </a:lnSpc>
              </a:pPr>
              <a:endParaRPr/>
            </a:p>
          </p:txBody>
        </p:sp>
      </p:grpSp>
      <p:sp>
        <p:nvSpPr>
          <p:cNvPr id="7" name="Freeform 7"/>
          <p:cNvSpPr/>
          <p:nvPr/>
        </p:nvSpPr>
        <p:spPr>
          <a:xfrm flipH="1">
            <a:off x="3886200" y="3909615"/>
            <a:ext cx="3676473" cy="6148785"/>
          </a:xfrm>
          <a:custGeom>
            <a:avLst/>
            <a:gdLst/>
            <a:ahLst/>
            <a:cxnLst/>
            <a:rect l="l" t="t" r="r" b="b"/>
            <a:pathLst>
              <a:path w="3676473" h="6148785">
                <a:moveTo>
                  <a:pt x="3676473" y="0"/>
                </a:moveTo>
                <a:lnTo>
                  <a:pt x="0" y="0"/>
                </a:lnTo>
                <a:lnTo>
                  <a:pt x="0" y="6148785"/>
                </a:lnTo>
                <a:lnTo>
                  <a:pt x="3676473" y="6148785"/>
                </a:lnTo>
                <a:lnTo>
                  <a:pt x="3676473" y="0"/>
                </a:lnTo>
                <a:close/>
              </a:path>
            </a:pathLst>
          </a:custGeom>
          <a:blipFill>
            <a:blip r:embed="rId3"/>
            <a:stretch>
              <a:fillRect l="-37403" r="-18971"/>
            </a:stretch>
          </a:blipFill>
        </p:spPr>
        <p:txBody>
          <a:bodyPr/>
          <a:lstStyle/>
          <a:p>
            <a:endParaRPr lang="en-US"/>
          </a:p>
        </p:txBody>
      </p:sp>
      <p:grpSp>
        <p:nvGrpSpPr>
          <p:cNvPr id="8" name="Group 8"/>
          <p:cNvGrpSpPr/>
          <p:nvPr/>
        </p:nvGrpSpPr>
        <p:grpSpPr>
          <a:xfrm>
            <a:off x="241420" y="2294749"/>
            <a:ext cx="7289561" cy="1424367"/>
            <a:chOff x="0" y="0"/>
            <a:chExt cx="2541023" cy="496511"/>
          </a:xfrm>
        </p:grpSpPr>
        <p:sp>
          <p:nvSpPr>
            <p:cNvPr id="9" name="Freeform 9"/>
            <p:cNvSpPr/>
            <p:nvPr/>
          </p:nvSpPr>
          <p:spPr>
            <a:xfrm>
              <a:off x="0" y="0"/>
              <a:ext cx="2541023" cy="496511"/>
            </a:xfrm>
            <a:custGeom>
              <a:avLst/>
              <a:gdLst/>
              <a:ahLst/>
              <a:cxnLst/>
              <a:rect l="l" t="t" r="r" b="b"/>
              <a:pathLst>
                <a:path w="2541023" h="496511">
                  <a:moveTo>
                    <a:pt x="0" y="0"/>
                  </a:moveTo>
                  <a:lnTo>
                    <a:pt x="2541023" y="0"/>
                  </a:lnTo>
                  <a:lnTo>
                    <a:pt x="2541023" y="496511"/>
                  </a:lnTo>
                  <a:lnTo>
                    <a:pt x="0" y="496511"/>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10" name="TextBox 10"/>
            <p:cNvSpPr txBox="1"/>
            <p:nvPr/>
          </p:nvSpPr>
          <p:spPr>
            <a:xfrm>
              <a:off x="0" y="-28575"/>
              <a:ext cx="2541023" cy="525086"/>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405381" y="459745"/>
            <a:ext cx="6961638" cy="688975"/>
          </a:xfrm>
          <a:prstGeom prst="rect">
            <a:avLst/>
          </a:prstGeom>
        </p:spPr>
        <p:txBody>
          <a:bodyPr lIns="0" tIns="0" rIns="0" bIns="0" rtlCol="0" anchor="t">
            <a:spAutoFit/>
          </a:bodyPr>
          <a:lstStyle/>
          <a:p>
            <a:pPr algn="ctr">
              <a:lnSpc>
                <a:spcPts val="5599"/>
              </a:lnSpc>
            </a:pPr>
            <a:r>
              <a:rPr lang="en-US" sz="3999" spc="27">
                <a:solidFill>
                  <a:srgbClr val="FFFFFF"/>
                </a:solidFill>
                <a:latin typeface="Georgia Pro"/>
              </a:rPr>
              <a:t>AS YOUR BUYER AGENT</a:t>
            </a:r>
          </a:p>
        </p:txBody>
      </p:sp>
      <p:sp>
        <p:nvSpPr>
          <p:cNvPr id="12" name="TextBox 12"/>
          <p:cNvSpPr txBox="1"/>
          <p:nvPr/>
        </p:nvSpPr>
        <p:spPr>
          <a:xfrm>
            <a:off x="576833" y="1082031"/>
            <a:ext cx="6618733" cy="490855"/>
          </a:xfrm>
          <a:prstGeom prst="rect">
            <a:avLst/>
          </a:prstGeom>
        </p:spPr>
        <p:txBody>
          <a:bodyPr lIns="0" tIns="0" rIns="0" bIns="0" rtlCol="0" anchor="t">
            <a:spAutoFit/>
          </a:bodyPr>
          <a:lstStyle/>
          <a:p>
            <a:pPr algn="ctr">
              <a:lnSpc>
                <a:spcPts val="3920"/>
              </a:lnSpc>
            </a:pPr>
            <a:r>
              <a:rPr lang="en-US" sz="2800" spc="112">
                <a:solidFill>
                  <a:srgbClr val="FFFFFF"/>
                </a:solidFill>
                <a:latin typeface="Georgia Pro"/>
              </a:rPr>
              <a:t>I’M YOUR ADVOCATE</a:t>
            </a:r>
          </a:p>
        </p:txBody>
      </p:sp>
      <p:sp>
        <p:nvSpPr>
          <p:cNvPr id="13" name="TextBox 13"/>
          <p:cNvSpPr txBox="1"/>
          <p:nvPr/>
        </p:nvSpPr>
        <p:spPr>
          <a:xfrm>
            <a:off x="405381" y="4140866"/>
            <a:ext cx="2890594" cy="485775"/>
          </a:xfrm>
          <a:prstGeom prst="rect">
            <a:avLst/>
          </a:prstGeom>
        </p:spPr>
        <p:txBody>
          <a:bodyPr lIns="0" tIns="0" rIns="0" bIns="0" rtlCol="0" anchor="t">
            <a:spAutoFit/>
          </a:bodyPr>
          <a:lstStyle/>
          <a:p>
            <a:pPr algn="l">
              <a:lnSpc>
                <a:spcPts val="1919"/>
              </a:lnSpc>
            </a:pPr>
            <a:r>
              <a:rPr lang="en-US" sz="1599">
                <a:solidFill>
                  <a:srgbClr val="000000"/>
                </a:solidFill>
                <a:latin typeface="Georgia Pro Bold"/>
              </a:rPr>
              <a:t>Here are some of these</a:t>
            </a:r>
          </a:p>
          <a:p>
            <a:pPr algn="l">
              <a:lnSpc>
                <a:spcPts val="1919"/>
              </a:lnSpc>
            </a:pPr>
            <a:r>
              <a:rPr lang="en-US" sz="1599">
                <a:solidFill>
                  <a:srgbClr val="000000"/>
                </a:solidFill>
                <a:latin typeface="Georgia Pro Bold"/>
              </a:rPr>
              <a:t>unseen benefits:</a:t>
            </a:r>
          </a:p>
        </p:txBody>
      </p:sp>
      <p:sp>
        <p:nvSpPr>
          <p:cNvPr id="14" name="TextBox 14"/>
          <p:cNvSpPr txBox="1"/>
          <p:nvPr/>
        </p:nvSpPr>
        <p:spPr>
          <a:xfrm>
            <a:off x="630309" y="2416382"/>
            <a:ext cx="6511782" cy="1162050"/>
          </a:xfrm>
          <a:prstGeom prst="rect">
            <a:avLst/>
          </a:prstGeom>
        </p:spPr>
        <p:txBody>
          <a:bodyPr lIns="0" tIns="0" rIns="0" bIns="0" rtlCol="0" anchor="t">
            <a:spAutoFit/>
          </a:bodyPr>
          <a:lstStyle/>
          <a:p>
            <a:pPr algn="ctr">
              <a:lnSpc>
                <a:spcPts val="1559"/>
              </a:lnSpc>
            </a:pPr>
            <a:r>
              <a:rPr lang="en-US" sz="1299">
                <a:solidFill>
                  <a:srgbClr val="000000"/>
                </a:solidFill>
                <a:latin typeface="Georgia Pro"/>
              </a:rPr>
              <a:t>Having a dedicated buyer's agent exclusively focused on your interests provides numerous benefits that might not be immediately apparent but are crucial for a successful and satisfying home-buying experience. Your agent acts as your advocate, ensuring that your needs and preferences are prioritized throughout the process.  This personalized representation can make a significant difference in finding the perfect home and achieving a smooth, stress-free transaction.</a:t>
            </a:r>
          </a:p>
        </p:txBody>
      </p:sp>
      <p:sp>
        <p:nvSpPr>
          <p:cNvPr id="15" name="TextBox 15"/>
          <p:cNvSpPr txBox="1"/>
          <p:nvPr/>
        </p:nvSpPr>
        <p:spPr>
          <a:xfrm>
            <a:off x="405381" y="4822300"/>
            <a:ext cx="2983353" cy="4189095"/>
          </a:xfrm>
          <a:prstGeom prst="rect">
            <a:avLst/>
          </a:prstGeom>
        </p:spPr>
        <p:txBody>
          <a:bodyPr lIns="0" tIns="0" rIns="0" bIns="0" rtlCol="0" anchor="t">
            <a:spAutoFit/>
          </a:bodyPr>
          <a:lstStyle/>
          <a:p>
            <a:pPr algn="just">
              <a:lnSpc>
                <a:spcPts val="1679"/>
              </a:lnSpc>
              <a:spcBef>
                <a:spcPct val="0"/>
              </a:spcBef>
            </a:pPr>
            <a:r>
              <a:rPr lang="en-US" sz="1200">
                <a:solidFill>
                  <a:srgbClr val="000000"/>
                </a:solidFill>
                <a:latin typeface="Georgia Pro Bold"/>
              </a:rPr>
              <a:t>Undivided Loyalty: </a:t>
            </a:r>
            <a:r>
              <a:rPr lang="en-US" sz="1200">
                <a:solidFill>
                  <a:srgbClr val="000000"/>
                </a:solidFill>
                <a:latin typeface="Georgia Pro"/>
              </a:rPr>
              <a:t>Your agent's loyalty is exclusively to you, ensuring they are 100% committed to finding the best property at the best price without any conflict of interest.</a:t>
            </a:r>
          </a:p>
          <a:p>
            <a:pPr algn="just">
              <a:lnSpc>
                <a:spcPts val="1679"/>
              </a:lnSpc>
              <a:spcBef>
                <a:spcPct val="0"/>
              </a:spcBef>
            </a:pPr>
            <a:endParaRPr lang="en-US" sz="1200">
              <a:solidFill>
                <a:srgbClr val="000000"/>
              </a:solidFill>
              <a:latin typeface="Georgia Pro"/>
            </a:endParaRPr>
          </a:p>
          <a:p>
            <a:pPr algn="just">
              <a:lnSpc>
                <a:spcPts val="1679"/>
              </a:lnSpc>
              <a:spcBef>
                <a:spcPct val="0"/>
              </a:spcBef>
            </a:pPr>
            <a:r>
              <a:rPr lang="en-US" sz="1200">
                <a:solidFill>
                  <a:srgbClr val="000000"/>
                </a:solidFill>
                <a:latin typeface="Georgia Pro Bold"/>
              </a:rPr>
              <a:t>Full Disclosure: </a:t>
            </a:r>
            <a:r>
              <a:rPr lang="en-US" sz="1200">
                <a:solidFill>
                  <a:srgbClr val="000000"/>
                </a:solidFill>
                <a:latin typeface="Georgia Pro"/>
              </a:rPr>
              <a:t>With a dedicated buyer's agent, you have the assurance they will share all known information about the property's condition, history, and potential issues, allowing you to make an informed decision. </a:t>
            </a:r>
          </a:p>
          <a:p>
            <a:pPr algn="just">
              <a:lnSpc>
                <a:spcPts val="1679"/>
              </a:lnSpc>
              <a:spcBef>
                <a:spcPct val="0"/>
              </a:spcBef>
            </a:pPr>
            <a:endParaRPr lang="en-US" sz="1200">
              <a:solidFill>
                <a:srgbClr val="000000"/>
              </a:solidFill>
              <a:latin typeface="Georgia Pro"/>
            </a:endParaRPr>
          </a:p>
          <a:p>
            <a:pPr algn="just">
              <a:lnSpc>
                <a:spcPts val="1679"/>
              </a:lnSpc>
              <a:spcBef>
                <a:spcPct val="0"/>
              </a:spcBef>
            </a:pPr>
            <a:r>
              <a:rPr lang="en-US" sz="1200">
                <a:solidFill>
                  <a:srgbClr val="000000"/>
                </a:solidFill>
                <a:latin typeface="Georgia Pro Bold"/>
              </a:rPr>
              <a:t>Expert Negotiation: </a:t>
            </a:r>
            <a:r>
              <a:rPr lang="en-US" sz="1200">
                <a:solidFill>
                  <a:srgbClr val="000000"/>
                </a:solidFill>
                <a:latin typeface="Georgia Pro"/>
              </a:rPr>
              <a:t>Your agent will negotiate solely on your behalf, aiming to secure the best terms and price while staying focused on your goals. Their experience in negotiation tactics can result in significant savings and more favorable contract terms for you. </a:t>
            </a:r>
          </a:p>
        </p:txBody>
      </p:sp>
      <p:grpSp>
        <p:nvGrpSpPr>
          <p:cNvPr id="16" name="Group 16"/>
          <p:cNvGrpSpPr/>
          <p:nvPr/>
        </p:nvGrpSpPr>
        <p:grpSpPr>
          <a:xfrm>
            <a:off x="-93720" y="9611929"/>
            <a:ext cx="7989642" cy="446471"/>
            <a:chOff x="0" y="0"/>
            <a:chExt cx="2785060" cy="155633"/>
          </a:xfrm>
        </p:grpSpPr>
        <p:sp>
          <p:nvSpPr>
            <p:cNvPr id="17" name="Freeform 1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8" name="TextBox 1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9" name="TextBox 19"/>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Freeform 2"/>
          <p:cNvSpPr/>
          <p:nvPr/>
        </p:nvSpPr>
        <p:spPr>
          <a:xfrm>
            <a:off x="-232423" y="-293416"/>
            <a:ext cx="8292660" cy="6110774"/>
          </a:xfrm>
          <a:custGeom>
            <a:avLst/>
            <a:gdLst/>
            <a:ahLst/>
            <a:cxnLst/>
            <a:rect l="l" t="t" r="r" b="b"/>
            <a:pathLst>
              <a:path w="8292660" h="6110774">
                <a:moveTo>
                  <a:pt x="0" y="0"/>
                </a:moveTo>
                <a:lnTo>
                  <a:pt x="8292660" y="0"/>
                </a:lnTo>
                <a:lnTo>
                  <a:pt x="8292660" y="6110774"/>
                </a:lnTo>
                <a:lnTo>
                  <a:pt x="0" y="6110774"/>
                </a:lnTo>
                <a:lnTo>
                  <a:pt x="0" y="0"/>
                </a:lnTo>
                <a:close/>
              </a:path>
            </a:pathLst>
          </a:custGeom>
          <a:blipFill>
            <a:blip r:embed="rId2"/>
            <a:stretch>
              <a:fillRect l="-5232" r="-5232"/>
            </a:stretch>
          </a:blipFill>
        </p:spPr>
        <p:txBody>
          <a:bodyPr/>
          <a:lstStyle/>
          <a:p>
            <a:endParaRPr lang="en-US"/>
          </a:p>
        </p:txBody>
      </p:sp>
      <p:grpSp>
        <p:nvGrpSpPr>
          <p:cNvPr id="3" name="Group 3"/>
          <p:cNvGrpSpPr/>
          <p:nvPr/>
        </p:nvGrpSpPr>
        <p:grpSpPr>
          <a:xfrm>
            <a:off x="0" y="0"/>
            <a:ext cx="7772400" cy="5817358"/>
            <a:chOff x="0" y="0"/>
            <a:chExt cx="614116" cy="459643"/>
          </a:xfrm>
        </p:grpSpPr>
        <p:sp>
          <p:nvSpPr>
            <p:cNvPr id="4" name="Freeform 4"/>
            <p:cNvSpPr/>
            <p:nvPr/>
          </p:nvSpPr>
          <p:spPr>
            <a:xfrm>
              <a:off x="0" y="0"/>
              <a:ext cx="614116" cy="459643"/>
            </a:xfrm>
            <a:custGeom>
              <a:avLst/>
              <a:gdLst/>
              <a:ahLst/>
              <a:cxnLst/>
              <a:rect l="l" t="t" r="r" b="b"/>
              <a:pathLst>
                <a:path w="614116" h="459643">
                  <a:moveTo>
                    <a:pt x="0" y="0"/>
                  </a:moveTo>
                  <a:lnTo>
                    <a:pt x="614116" y="0"/>
                  </a:lnTo>
                  <a:lnTo>
                    <a:pt x="614116" y="459643"/>
                  </a:lnTo>
                  <a:lnTo>
                    <a:pt x="0" y="459643"/>
                  </a:lnTo>
                  <a:close/>
                </a:path>
              </a:pathLst>
            </a:custGeom>
            <a:solidFill>
              <a:srgbClr val="171717">
                <a:alpha val="49804"/>
              </a:srgbClr>
            </a:solidFill>
          </p:spPr>
          <p:txBody>
            <a:bodyPr/>
            <a:lstStyle/>
            <a:p>
              <a:endParaRPr lang="en-US"/>
            </a:p>
          </p:txBody>
        </p:sp>
        <p:sp>
          <p:nvSpPr>
            <p:cNvPr id="5" name="TextBox 5"/>
            <p:cNvSpPr txBox="1"/>
            <p:nvPr/>
          </p:nvSpPr>
          <p:spPr>
            <a:xfrm>
              <a:off x="0" y="-28575"/>
              <a:ext cx="614116" cy="488218"/>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1138785" y="3338441"/>
            <a:ext cx="5494831" cy="1134491"/>
          </a:xfrm>
          <a:prstGeom prst="rect">
            <a:avLst/>
          </a:prstGeom>
        </p:spPr>
        <p:txBody>
          <a:bodyPr lIns="0" tIns="0" rIns="0" bIns="0" rtlCol="0" anchor="t">
            <a:spAutoFit/>
          </a:bodyPr>
          <a:lstStyle/>
          <a:p>
            <a:pPr algn="ctr">
              <a:lnSpc>
                <a:spcPts val="4521"/>
              </a:lnSpc>
            </a:pPr>
            <a:r>
              <a:rPr lang="en-US" sz="3399" spc="135">
                <a:solidFill>
                  <a:srgbClr val="FFFFFF"/>
                </a:solidFill>
                <a:latin typeface="Georgia Pro"/>
              </a:rPr>
              <a:t>LET THE HOUSE-HUNTING BEGIN</a:t>
            </a:r>
          </a:p>
        </p:txBody>
      </p:sp>
      <p:grpSp>
        <p:nvGrpSpPr>
          <p:cNvPr id="7" name="Group 7"/>
          <p:cNvGrpSpPr/>
          <p:nvPr/>
        </p:nvGrpSpPr>
        <p:grpSpPr>
          <a:xfrm>
            <a:off x="3121728" y="8172245"/>
            <a:ext cx="1528944" cy="160536"/>
            <a:chOff x="0" y="0"/>
            <a:chExt cx="1451458" cy="152400"/>
          </a:xfrm>
        </p:grpSpPr>
        <p:sp>
          <p:nvSpPr>
            <p:cNvPr id="8" name="Freeform 8"/>
            <p:cNvSpPr/>
            <p:nvPr/>
          </p:nvSpPr>
          <p:spPr>
            <a:xfrm>
              <a:off x="0" y="0"/>
              <a:ext cx="1451458" cy="152400"/>
            </a:xfrm>
            <a:custGeom>
              <a:avLst/>
              <a:gdLst/>
              <a:ahLst/>
              <a:cxnLst/>
              <a:rect l="l" t="t" r="r" b="b"/>
              <a:pathLst>
                <a:path w="1451458" h="152400">
                  <a:moveTo>
                    <a:pt x="0" y="0"/>
                  </a:moveTo>
                  <a:lnTo>
                    <a:pt x="1451458" y="0"/>
                  </a:lnTo>
                  <a:lnTo>
                    <a:pt x="1451458" y="152400"/>
                  </a:lnTo>
                  <a:lnTo>
                    <a:pt x="0" y="152400"/>
                  </a:lnTo>
                  <a:close/>
                </a:path>
              </a:pathLst>
            </a:custGeom>
            <a:solidFill>
              <a:srgbClr val="292929"/>
            </a:solidFill>
          </p:spPr>
          <p:txBody>
            <a:bodyPr/>
            <a:lstStyle/>
            <a:p>
              <a:endParaRPr lang="en-US"/>
            </a:p>
          </p:txBody>
        </p:sp>
      </p:grpSp>
      <p:sp>
        <p:nvSpPr>
          <p:cNvPr id="9" name="TextBox 9"/>
          <p:cNvSpPr txBox="1"/>
          <p:nvPr/>
        </p:nvSpPr>
        <p:spPr>
          <a:xfrm>
            <a:off x="1695646" y="6368407"/>
            <a:ext cx="4381108" cy="1343025"/>
          </a:xfrm>
          <a:prstGeom prst="rect">
            <a:avLst/>
          </a:prstGeom>
        </p:spPr>
        <p:txBody>
          <a:bodyPr lIns="0" tIns="0" rIns="0" bIns="0" rtlCol="0" anchor="t">
            <a:spAutoFit/>
          </a:bodyPr>
          <a:lstStyle/>
          <a:p>
            <a:pPr algn="ctr">
              <a:lnSpc>
                <a:spcPts val="2160"/>
              </a:lnSpc>
            </a:pPr>
            <a:r>
              <a:rPr lang="en-US" sz="1800">
                <a:solidFill>
                  <a:srgbClr val="000000"/>
                </a:solidFill>
                <a:latin typeface="Georgia Pro Bold"/>
              </a:rPr>
              <a:t>This is the exciting part! </a:t>
            </a:r>
          </a:p>
          <a:p>
            <a:pPr algn="ctr">
              <a:lnSpc>
                <a:spcPts val="2160"/>
              </a:lnSpc>
            </a:pPr>
            <a:endParaRPr lang="en-US" sz="1800">
              <a:solidFill>
                <a:srgbClr val="000000"/>
              </a:solidFill>
              <a:latin typeface="Georgia Pro Bold"/>
            </a:endParaRPr>
          </a:p>
          <a:p>
            <a:pPr algn="ctr">
              <a:lnSpc>
                <a:spcPts val="2160"/>
              </a:lnSpc>
            </a:pPr>
            <a:r>
              <a:rPr lang="en-US" sz="1800">
                <a:solidFill>
                  <a:srgbClr val="000000"/>
                </a:solidFill>
                <a:latin typeface="Georgia Pro"/>
              </a:rPr>
              <a:t>You have been preparing yourself, your goals, your hopes and dreams, and now it’s time to get shopping!</a:t>
            </a:r>
          </a:p>
        </p:txBody>
      </p:sp>
      <p:grpSp>
        <p:nvGrpSpPr>
          <p:cNvPr id="10" name="Group 10"/>
          <p:cNvGrpSpPr/>
          <p:nvPr/>
        </p:nvGrpSpPr>
        <p:grpSpPr>
          <a:xfrm>
            <a:off x="-93720" y="9611929"/>
            <a:ext cx="7989642" cy="446471"/>
            <a:chOff x="0" y="0"/>
            <a:chExt cx="2785060" cy="155633"/>
          </a:xfrm>
        </p:grpSpPr>
        <p:sp>
          <p:nvSpPr>
            <p:cNvPr id="11" name="Freeform 11"/>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2" name="TextBox 12"/>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3" name="TextBox 13"/>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 y="-114300"/>
            <a:ext cx="8001000" cy="10287000"/>
          </a:xfrm>
          <a:custGeom>
            <a:avLst/>
            <a:gdLst/>
            <a:ahLst/>
            <a:cxnLst/>
            <a:rect l="l" t="t" r="r" b="b"/>
            <a:pathLst>
              <a:path w="8001000" h="10287000">
                <a:moveTo>
                  <a:pt x="0" y="0"/>
                </a:moveTo>
                <a:lnTo>
                  <a:pt x="8001000" y="0"/>
                </a:lnTo>
                <a:lnTo>
                  <a:pt x="8001000" y="10287000"/>
                </a:lnTo>
                <a:lnTo>
                  <a:pt x="0" y="10287000"/>
                </a:lnTo>
                <a:lnTo>
                  <a:pt x="0" y="0"/>
                </a:lnTo>
                <a:close/>
              </a:path>
            </a:pathLst>
          </a:custGeom>
          <a:blipFill>
            <a:blip r:embed="rId2"/>
            <a:stretch>
              <a:fillRect l="-46488" r="-46488"/>
            </a:stretch>
          </a:blipFill>
        </p:spPr>
        <p:txBody>
          <a:bodyPr/>
          <a:lstStyle/>
          <a:p>
            <a:endParaRPr lang="en-US"/>
          </a:p>
        </p:txBody>
      </p:sp>
      <p:grpSp>
        <p:nvGrpSpPr>
          <p:cNvPr id="3" name="Group 3"/>
          <p:cNvGrpSpPr/>
          <p:nvPr/>
        </p:nvGrpSpPr>
        <p:grpSpPr>
          <a:xfrm rot="-10800000">
            <a:off x="0" y="0"/>
            <a:ext cx="7772400" cy="10058400"/>
            <a:chOff x="0" y="0"/>
            <a:chExt cx="9094324" cy="11769126"/>
          </a:xfrm>
        </p:grpSpPr>
        <p:sp>
          <p:nvSpPr>
            <p:cNvPr id="4" name="Freeform 4"/>
            <p:cNvSpPr/>
            <p:nvPr/>
          </p:nvSpPr>
          <p:spPr>
            <a:xfrm>
              <a:off x="0" y="0"/>
              <a:ext cx="9094325" cy="11769126"/>
            </a:xfrm>
            <a:custGeom>
              <a:avLst/>
              <a:gdLst/>
              <a:ahLst/>
              <a:cxnLst/>
              <a:rect l="l" t="t" r="r" b="b"/>
              <a:pathLst>
                <a:path w="9094325" h="11769126">
                  <a:moveTo>
                    <a:pt x="0" y="0"/>
                  </a:moveTo>
                  <a:lnTo>
                    <a:pt x="9094325" y="0"/>
                  </a:lnTo>
                  <a:lnTo>
                    <a:pt x="9094325" y="11769126"/>
                  </a:lnTo>
                  <a:lnTo>
                    <a:pt x="0" y="11769126"/>
                  </a:lnTo>
                  <a:close/>
                </a:path>
              </a:pathLst>
            </a:custGeom>
            <a:solidFill>
              <a:srgbClr val="292929"/>
            </a:solidFill>
          </p:spPr>
          <p:txBody>
            <a:bodyPr/>
            <a:lstStyle/>
            <a:p>
              <a:endParaRPr lang="en-US"/>
            </a:p>
          </p:txBody>
        </p:sp>
      </p:grpSp>
      <p:sp>
        <p:nvSpPr>
          <p:cNvPr id="5" name="TextBox 5"/>
          <p:cNvSpPr txBox="1"/>
          <p:nvPr/>
        </p:nvSpPr>
        <p:spPr>
          <a:xfrm>
            <a:off x="615093" y="1585835"/>
            <a:ext cx="6542214" cy="3769783"/>
          </a:xfrm>
          <a:prstGeom prst="rect">
            <a:avLst/>
          </a:prstGeom>
        </p:spPr>
        <p:txBody>
          <a:bodyPr lIns="0" tIns="0" rIns="0" bIns="0" rtlCol="0" anchor="t">
            <a:spAutoFit/>
          </a:bodyPr>
          <a:lstStyle/>
          <a:p>
            <a:pPr algn="just">
              <a:lnSpc>
                <a:spcPts val="1793"/>
              </a:lnSpc>
            </a:pPr>
            <a:r>
              <a:rPr lang="en-US" sz="1494">
                <a:solidFill>
                  <a:srgbClr val="FFFFFF"/>
                </a:solidFill>
                <a:latin typeface="Georgia Pro"/>
              </a:rPr>
              <a:t>We can’t help but daydream about living in a new home, thinking about how we would decorate and create our own special spaces, but even amidst the dreaming, it’s important we make TWO lists when considering a home for purchase.</a:t>
            </a:r>
          </a:p>
          <a:p>
            <a:pPr algn="just">
              <a:lnSpc>
                <a:spcPts val="1793"/>
              </a:lnSpc>
            </a:pPr>
            <a:endParaRPr lang="en-US" sz="1494">
              <a:solidFill>
                <a:srgbClr val="FFFFFF"/>
              </a:solidFill>
              <a:latin typeface="Georgia Pro"/>
            </a:endParaRPr>
          </a:p>
          <a:p>
            <a:pPr algn="just">
              <a:lnSpc>
                <a:spcPts val="1793"/>
              </a:lnSpc>
            </a:pPr>
            <a:r>
              <a:rPr lang="en-US" sz="1494">
                <a:solidFill>
                  <a:srgbClr val="FFFFFF"/>
                </a:solidFill>
                <a:latin typeface="Georgia Pro"/>
              </a:rPr>
              <a:t>The first and most important list is the “must-have” list. This is your list of non-negotiable things that your home needs to have. Do you work from home and need a space suitable for your business? Do you have mobility limitations and need a one-floor home or one with few stairs? Do you plan to add to your family in the near future and need multiple bedrooms? Is cooking gourmet meals your passion, and you just have to have a large kitchen?</a:t>
            </a:r>
          </a:p>
          <a:p>
            <a:pPr algn="just">
              <a:lnSpc>
                <a:spcPts val="1793"/>
              </a:lnSpc>
            </a:pPr>
            <a:endParaRPr lang="en-US" sz="1494">
              <a:solidFill>
                <a:srgbClr val="FFFFFF"/>
              </a:solidFill>
              <a:latin typeface="Georgia Pro"/>
            </a:endParaRPr>
          </a:p>
          <a:p>
            <a:pPr algn="just">
              <a:lnSpc>
                <a:spcPts val="1793"/>
              </a:lnSpc>
            </a:pPr>
            <a:r>
              <a:rPr lang="en-US" sz="1494">
                <a:solidFill>
                  <a:srgbClr val="FFFFFF"/>
                </a:solidFill>
                <a:latin typeface="Georgia Pro"/>
              </a:rPr>
              <a:t>The second list is for all those features that you would like but could do without if you found a great home that boasted all your must-haves. An in-ground pool, perhaps? Large picture windows with an open view of a large backyard? Brand new appliances? This is the daydream list, filled with those things that you really want but are negotiable. </a:t>
            </a:r>
          </a:p>
        </p:txBody>
      </p:sp>
      <p:grpSp>
        <p:nvGrpSpPr>
          <p:cNvPr id="6" name="Group 6"/>
          <p:cNvGrpSpPr/>
          <p:nvPr/>
        </p:nvGrpSpPr>
        <p:grpSpPr>
          <a:xfrm>
            <a:off x="-93720" y="9611929"/>
            <a:ext cx="7989642" cy="446471"/>
            <a:chOff x="0" y="0"/>
            <a:chExt cx="2785060" cy="155633"/>
          </a:xfrm>
        </p:grpSpPr>
        <p:sp>
          <p:nvSpPr>
            <p:cNvPr id="7" name="Freeform 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8" name="TextBox 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grpSp>
        <p:nvGrpSpPr>
          <p:cNvPr id="9" name="Group 9"/>
          <p:cNvGrpSpPr/>
          <p:nvPr/>
        </p:nvGrpSpPr>
        <p:grpSpPr>
          <a:xfrm>
            <a:off x="452946" y="198133"/>
            <a:ext cx="6866508" cy="903285"/>
            <a:chOff x="0" y="0"/>
            <a:chExt cx="2393554" cy="314871"/>
          </a:xfrm>
        </p:grpSpPr>
        <p:sp>
          <p:nvSpPr>
            <p:cNvPr id="10" name="Freeform 10"/>
            <p:cNvSpPr/>
            <p:nvPr/>
          </p:nvSpPr>
          <p:spPr>
            <a:xfrm>
              <a:off x="0" y="0"/>
              <a:ext cx="2393554" cy="314871"/>
            </a:xfrm>
            <a:custGeom>
              <a:avLst/>
              <a:gdLst/>
              <a:ahLst/>
              <a:cxnLst/>
              <a:rect l="l" t="t" r="r" b="b"/>
              <a:pathLst>
                <a:path w="2393554" h="314871">
                  <a:moveTo>
                    <a:pt x="0" y="0"/>
                  </a:moveTo>
                  <a:lnTo>
                    <a:pt x="2393554" y="0"/>
                  </a:lnTo>
                  <a:lnTo>
                    <a:pt x="2393554" y="314871"/>
                  </a:lnTo>
                  <a:lnTo>
                    <a:pt x="0" y="314871"/>
                  </a:lnTo>
                  <a:close/>
                </a:path>
              </a:pathLst>
            </a:custGeom>
            <a:solidFill>
              <a:srgbClr val="FFFFFF"/>
            </a:solidFill>
          </p:spPr>
          <p:txBody>
            <a:bodyPr/>
            <a:lstStyle/>
            <a:p>
              <a:endParaRPr lang="en-US"/>
            </a:p>
          </p:txBody>
        </p:sp>
        <p:sp>
          <p:nvSpPr>
            <p:cNvPr id="11" name="TextBox 11"/>
            <p:cNvSpPr txBox="1"/>
            <p:nvPr/>
          </p:nvSpPr>
          <p:spPr>
            <a:xfrm>
              <a:off x="0" y="-28575"/>
              <a:ext cx="2393554" cy="343446"/>
            </a:xfrm>
            <a:prstGeom prst="rect">
              <a:avLst/>
            </a:prstGeom>
          </p:spPr>
          <p:txBody>
            <a:bodyPr lIns="50800" tIns="50800" rIns="50800" bIns="50800" rtlCol="0" anchor="ctr"/>
            <a:lstStyle/>
            <a:p>
              <a:pPr algn="ctr">
                <a:lnSpc>
                  <a:spcPts val="1526"/>
                </a:lnSpc>
              </a:pPr>
              <a:endParaRPr/>
            </a:p>
          </p:txBody>
        </p:sp>
      </p:grpSp>
      <p:sp>
        <p:nvSpPr>
          <p:cNvPr id="12" name="Freeform 12"/>
          <p:cNvSpPr/>
          <p:nvPr/>
        </p:nvSpPr>
        <p:spPr>
          <a:xfrm>
            <a:off x="1352948" y="5461468"/>
            <a:ext cx="5066503" cy="4150462"/>
          </a:xfrm>
          <a:custGeom>
            <a:avLst/>
            <a:gdLst/>
            <a:ahLst/>
            <a:cxnLst/>
            <a:rect l="l" t="t" r="r" b="b"/>
            <a:pathLst>
              <a:path w="5066503" h="4150462">
                <a:moveTo>
                  <a:pt x="0" y="0"/>
                </a:moveTo>
                <a:lnTo>
                  <a:pt x="5066504" y="0"/>
                </a:lnTo>
                <a:lnTo>
                  <a:pt x="5066504" y="4150461"/>
                </a:lnTo>
                <a:lnTo>
                  <a:pt x="0" y="4150461"/>
                </a:lnTo>
                <a:lnTo>
                  <a:pt x="0" y="0"/>
                </a:lnTo>
                <a:close/>
              </a:path>
            </a:pathLst>
          </a:custGeom>
          <a:blipFill>
            <a:blip r:embed="rId3"/>
            <a:stretch>
              <a:fillRect l="-89204" t="-63356" r="-11277"/>
            </a:stretch>
          </a:blipFill>
        </p:spPr>
        <p:txBody>
          <a:bodyPr/>
          <a:lstStyle/>
          <a:p>
            <a:endParaRPr lang="en-US"/>
          </a:p>
        </p:txBody>
      </p:sp>
      <p:sp>
        <p:nvSpPr>
          <p:cNvPr id="13" name="TextBox 13"/>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36</a:t>
            </a:r>
          </a:p>
        </p:txBody>
      </p:sp>
      <p:sp>
        <p:nvSpPr>
          <p:cNvPr id="14" name="TextBox 14"/>
          <p:cNvSpPr txBox="1"/>
          <p:nvPr/>
        </p:nvSpPr>
        <p:spPr>
          <a:xfrm>
            <a:off x="14901" y="355771"/>
            <a:ext cx="7772400" cy="549910"/>
          </a:xfrm>
          <a:prstGeom prst="rect">
            <a:avLst/>
          </a:prstGeom>
        </p:spPr>
        <p:txBody>
          <a:bodyPr lIns="0" tIns="0" rIns="0" bIns="0" rtlCol="0" anchor="t">
            <a:spAutoFit/>
          </a:bodyPr>
          <a:lstStyle/>
          <a:p>
            <a:pPr algn="ctr">
              <a:lnSpc>
                <a:spcPts val="2239"/>
              </a:lnSpc>
            </a:pPr>
            <a:r>
              <a:rPr lang="en-US" sz="1599" spc="319">
                <a:solidFill>
                  <a:srgbClr val="000000"/>
                </a:solidFill>
                <a:latin typeface="Georgia Pro Bold"/>
              </a:rPr>
              <a:t>IDENTIFYING YOUR “MUST-HAVE’S” </a:t>
            </a:r>
          </a:p>
          <a:p>
            <a:pPr algn="ctr">
              <a:lnSpc>
                <a:spcPts val="2239"/>
              </a:lnSpc>
              <a:spcBef>
                <a:spcPct val="0"/>
              </a:spcBef>
            </a:pPr>
            <a:r>
              <a:rPr lang="en-US" sz="1599" spc="319">
                <a:solidFill>
                  <a:srgbClr val="000000"/>
                </a:solidFill>
                <a:latin typeface="Georgia Pro Bold"/>
              </a:rPr>
              <a:t>and “Nice-to-Have’s”</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TextBox 2"/>
          <p:cNvSpPr txBox="1"/>
          <p:nvPr/>
        </p:nvSpPr>
        <p:spPr>
          <a:xfrm>
            <a:off x="475297" y="3661410"/>
            <a:ext cx="3108960" cy="5438775"/>
          </a:xfrm>
          <a:prstGeom prst="rect">
            <a:avLst/>
          </a:prstGeom>
        </p:spPr>
        <p:txBody>
          <a:bodyPr lIns="0" tIns="0" rIns="0" bIns="0" rtlCol="0" anchor="t">
            <a:spAutoFit/>
          </a:bodyPr>
          <a:lstStyle/>
          <a:p>
            <a:pPr algn="just">
              <a:lnSpc>
                <a:spcPts val="1439"/>
              </a:lnSpc>
            </a:pPr>
            <a:r>
              <a:rPr lang="en-US" sz="1200">
                <a:solidFill>
                  <a:srgbClr val="000000"/>
                </a:solidFill>
                <a:latin typeface="Georgia Pro"/>
              </a:rPr>
              <a:t>1.</a:t>
            </a:r>
            <a:r>
              <a:rPr lang="en-US" sz="1200">
                <a:solidFill>
                  <a:srgbClr val="000000"/>
                </a:solidFill>
                <a:latin typeface="Georgia Pro Bold"/>
              </a:rPr>
              <a:t> Price</a:t>
            </a:r>
            <a:r>
              <a:rPr lang="en-US" sz="1200">
                <a:solidFill>
                  <a:srgbClr val="000000"/>
                </a:solidFill>
                <a:latin typeface="Georgia Pro"/>
              </a:rPr>
              <a:t>. Once you have your budget set, look for homes that fit your range. Keep in mind that you’ll need to leave room for closing costs, possible renovations or upgrades, moving costs, etc.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2. </a:t>
            </a:r>
            <a:r>
              <a:rPr lang="en-US" sz="1200">
                <a:solidFill>
                  <a:srgbClr val="000000"/>
                </a:solidFill>
                <a:latin typeface="Georgia Pro Bold"/>
              </a:rPr>
              <a:t>Bedrooms</a:t>
            </a:r>
            <a:r>
              <a:rPr lang="en-US" sz="1200">
                <a:solidFill>
                  <a:srgbClr val="000000"/>
                </a:solidFill>
                <a:latin typeface="Georgia Pro"/>
              </a:rPr>
              <a:t>. The size and layout of your new home and its number of bedrooms is a major consideration. You should think not only of your current needs but also of what you may need in the future.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3. </a:t>
            </a:r>
            <a:r>
              <a:rPr lang="en-US" sz="1200">
                <a:solidFill>
                  <a:srgbClr val="000000"/>
                </a:solidFill>
                <a:latin typeface="Georgia Pro Bold"/>
              </a:rPr>
              <a:t>Bathrooms</a:t>
            </a:r>
            <a:r>
              <a:rPr lang="en-US" sz="1200">
                <a:solidFill>
                  <a:srgbClr val="000000"/>
                </a:solidFill>
                <a:latin typeface="Georgia Pro"/>
              </a:rPr>
              <a:t>. The same as your bedroom count and size, you should figure out how many bathrooms best fit your household needs as well as the features in them, and if they will require renovation.</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4. </a:t>
            </a:r>
            <a:r>
              <a:rPr lang="en-US" sz="1200">
                <a:solidFill>
                  <a:srgbClr val="000000"/>
                </a:solidFill>
                <a:latin typeface="Georgia Pro Bold"/>
              </a:rPr>
              <a:t>Kitchen</a:t>
            </a:r>
            <a:r>
              <a:rPr lang="en-US" sz="1200">
                <a:solidFill>
                  <a:srgbClr val="000000"/>
                </a:solidFill>
                <a:latin typeface="Georgia Pro"/>
              </a:rPr>
              <a:t>. Considered by many to be the “heart of the house,” your kitchen needs/wants can take up some of your post-closing budgets if you have to upgrade or renovate, so keep that in mind during your search.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5. </a:t>
            </a:r>
            <a:r>
              <a:rPr lang="en-US" sz="1200">
                <a:solidFill>
                  <a:srgbClr val="000000"/>
                </a:solidFill>
                <a:latin typeface="Georgia Pro Bold"/>
              </a:rPr>
              <a:t>Dining Room</a:t>
            </a:r>
            <a:r>
              <a:rPr lang="en-US" sz="1200">
                <a:solidFill>
                  <a:srgbClr val="000000"/>
                </a:solidFill>
                <a:latin typeface="Georgia Pro"/>
              </a:rPr>
              <a:t>. This can be a separate formal room or a combo style with your kitchen area. Keep in mind your own personal household dining requirements when looking at different styles.  </a:t>
            </a:r>
          </a:p>
        </p:txBody>
      </p:sp>
      <p:sp>
        <p:nvSpPr>
          <p:cNvPr id="3" name="Freeform 3"/>
          <p:cNvSpPr/>
          <p:nvPr/>
        </p:nvSpPr>
        <p:spPr>
          <a:xfrm>
            <a:off x="460396" y="0"/>
            <a:ext cx="6866508" cy="2305249"/>
          </a:xfrm>
          <a:custGeom>
            <a:avLst/>
            <a:gdLst/>
            <a:ahLst/>
            <a:cxnLst/>
            <a:rect l="l" t="t" r="r" b="b"/>
            <a:pathLst>
              <a:path w="6866508" h="2305249">
                <a:moveTo>
                  <a:pt x="0" y="0"/>
                </a:moveTo>
                <a:lnTo>
                  <a:pt x="6866508" y="0"/>
                </a:lnTo>
                <a:lnTo>
                  <a:pt x="6866508" y="2305249"/>
                </a:lnTo>
                <a:lnTo>
                  <a:pt x="0" y="2305249"/>
                </a:lnTo>
                <a:lnTo>
                  <a:pt x="0" y="0"/>
                </a:lnTo>
                <a:close/>
              </a:path>
            </a:pathLst>
          </a:custGeom>
          <a:blipFill>
            <a:blip r:embed="rId2"/>
            <a:stretch>
              <a:fillRect t="-49132" b="-49132"/>
            </a:stretch>
          </a:blipFill>
        </p:spPr>
        <p:txBody>
          <a:bodyPr/>
          <a:lstStyle/>
          <a:p>
            <a:endParaRPr lang="en-US"/>
          </a:p>
        </p:txBody>
      </p:sp>
      <p:sp>
        <p:nvSpPr>
          <p:cNvPr id="4" name="TextBox 4"/>
          <p:cNvSpPr txBox="1"/>
          <p:nvPr/>
        </p:nvSpPr>
        <p:spPr>
          <a:xfrm>
            <a:off x="4202403" y="3661410"/>
            <a:ext cx="3124502" cy="5619750"/>
          </a:xfrm>
          <a:prstGeom prst="rect">
            <a:avLst/>
          </a:prstGeom>
        </p:spPr>
        <p:txBody>
          <a:bodyPr lIns="0" tIns="0" rIns="0" bIns="0" rtlCol="0" anchor="t">
            <a:spAutoFit/>
          </a:bodyPr>
          <a:lstStyle/>
          <a:p>
            <a:pPr algn="just">
              <a:lnSpc>
                <a:spcPts val="1439"/>
              </a:lnSpc>
            </a:pPr>
            <a:r>
              <a:rPr lang="en-US" sz="1200">
                <a:solidFill>
                  <a:srgbClr val="000000"/>
                </a:solidFill>
                <a:latin typeface="Georgia Pro"/>
              </a:rPr>
              <a:t>6. </a:t>
            </a:r>
            <a:r>
              <a:rPr lang="en-US" sz="1200">
                <a:solidFill>
                  <a:srgbClr val="000000"/>
                </a:solidFill>
                <a:latin typeface="Georgia Pro Bold"/>
              </a:rPr>
              <a:t>Location</a:t>
            </a:r>
            <a:r>
              <a:rPr lang="en-US" sz="1200">
                <a:solidFill>
                  <a:srgbClr val="000000"/>
                </a:solidFill>
                <a:latin typeface="Georgia Pro"/>
              </a:rPr>
              <a:t>. Even when you are sure of the city and/or certain part of town you’d love to live in, even particular streets within those areas can be different. Also, consider the distance to major thoroughfares and work commutes.</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7. </a:t>
            </a:r>
            <a:r>
              <a:rPr lang="en-US" sz="1200">
                <a:solidFill>
                  <a:srgbClr val="000000"/>
                </a:solidFill>
                <a:latin typeface="Georgia Pro Bold"/>
              </a:rPr>
              <a:t>Style</a:t>
            </a:r>
            <a:r>
              <a:rPr lang="en-US" sz="1200">
                <a:solidFill>
                  <a:srgbClr val="000000"/>
                </a:solidFill>
                <a:latin typeface="Georgia Pro"/>
              </a:rPr>
              <a:t>. There are condos, colonials, duplexes, ranches and many other styles of home. You’ll have to find the one that you prefer and that fits your household’s needs.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8. </a:t>
            </a:r>
            <a:r>
              <a:rPr lang="en-US" sz="1200">
                <a:solidFill>
                  <a:srgbClr val="000000"/>
                </a:solidFill>
                <a:latin typeface="Georgia Pro Bold"/>
              </a:rPr>
              <a:t>Outdoor Spaces</a:t>
            </a:r>
            <a:r>
              <a:rPr lang="en-US" sz="1200">
                <a:solidFill>
                  <a:srgbClr val="000000"/>
                </a:solidFill>
                <a:latin typeface="Georgia Pro"/>
              </a:rPr>
              <a:t>. From curb appeal and front porches to backyard gardens and lawn maintenance needs, there are many considerations to take in when you’re looking at the exterior property details of your new home. </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9. </a:t>
            </a:r>
            <a:r>
              <a:rPr lang="en-US" sz="1200">
                <a:solidFill>
                  <a:srgbClr val="000000"/>
                </a:solidFill>
                <a:latin typeface="Georgia Pro Bold"/>
              </a:rPr>
              <a:t>Storage and Parking</a:t>
            </a:r>
            <a:r>
              <a:rPr lang="en-US" sz="1200">
                <a:solidFill>
                  <a:srgbClr val="000000"/>
                </a:solidFill>
                <a:latin typeface="Georgia Pro"/>
              </a:rPr>
              <a:t>. These are two important space needs that can affect the convenience of your home - and its comfort and “live-ability”. Pay attention to these areas and if they fit your lifestyle and household needs.</a:t>
            </a:r>
          </a:p>
          <a:p>
            <a:pPr algn="just">
              <a:lnSpc>
                <a:spcPts val="1439"/>
              </a:lnSpc>
            </a:pPr>
            <a:endParaRPr lang="en-US" sz="1200">
              <a:solidFill>
                <a:srgbClr val="000000"/>
              </a:solidFill>
              <a:latin typeface="Georgia Pro"/>
            </a:endParaRPr>
          </a:p>
          <a:p>
            <a:pPr algn="just">
              <a:lnSpc>
                <a:spcPts val="1439"/>
              </a:lnSpc>
            </a:pPr>
            <a:r>
              <a:rPr lang="en-US" sz="1200">
                <a:solidFill>
                  <a:srgbClr val="000000"/>
                </a:solidFill>
                <a:latin typeface="Georgia Pro"/>
              </a:rPr>
              <a:t>10. </a:t>
            </a:r>
            <a:r>
              <a:rPr lang="en-US" sz="1200">
                <a:solidFill>
                  <a:srgbClr val="000000"/>
                </a:solidFill>
                <a:latin typeface="Georgia Pro Bold"/>
              </a:rPr>
              <a:t>Energy Efficiency</a:t>
            </a:r>
            <a:r>
              <a:rPr lang="en-US" sz="1200">
                <a:solidFill>
                  <a:srgbClr val="000000"/>
                </a:solidFill>
                <a:latin typeface="Georgia Pro"/>
              </a:rPr>
              <a:t>. The condition of windows and HVAC systems can make a significant impact on monthly energy costs, so this might be something you keep in mind when considering your home. </a:t>
            </a:r>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37</a:t>
            </a:r>
          </a:p>
        </p:txBody>
      </p:sp>
      <p:grpSp>
        <p:nvGrpSpPr>
          <p:cNvPr id="9" name="Group 9"/>
          <p:cNvGrpSpPr/>
          <p:nvPr/>
        </p:nvGrpSpPr>
        <p:grpSpPr>
          <a:xfrm>
            <a:off x="460396" y="2462508"/>
            <a:ext cx="6866508" cy="943147"/>
            <a:chOff x="0" y="0"/>
            <a:chExt cx="2393554" cy="328766"/>
          </a:xfrm>
        </p:grpSpPr>
        <p:sp>
          <p:nvSpPr>
            <p:cNvPr id="10" name="Freeform 10"/>
            <p:cNvSpPr/>
            <p:nvPr/>
          </p:nvSpPr>
          <p:spPr>
            <a:xfrm>
              <a:off x="0" y="0"/>
              <a:ext cx="2393554" cy="328766"/>
            </a:xfrm>
            <a:custGeom>
              <a:avLst/>
              <a:gdLst/>
              <a:ahLst/>
              <a:cxnLst/>
              <a:rect l="l" t="t" r="r" b="b"/>
              <a:pathLst>
                <a:path w="2393554" h="328766">
                  <a:moveTo>
                    <a:pt x="0" y="0"/>
                  </a:moveTo>
                  <a:lnTo>
                    <a:pt x="2393554" y="0"/>
                  </a:lnTo>
                  <a:lnTo>
                    <a:pt x="2393554" y="328766"/>
                  </a:lnTo>
                  <a:lnTo>
                    <a:pt x="0" y="328766"/>
                  </a:lnTo>
                  <a:close/>
                </a:path>
              </a:pathLst>
            </a:custGeom>
            <a:solidFill>
              <a:srgbClr val="171717"/>
            </a:solidFill>
          </p:spPr>
          <p:txBody>
            <a:bodyPr/>
            <a:lstStyle/>
            <a:p>
              <a:endParaRPr lang="en-US"/>
            </a:p>
          </p:txBody>
        </p:sp>
        <p:sp>
          <p:nvSpPr>
            <p:cNvPr id="11" name="TextBox 11"/>
            <p:cNvSpPr txBox="1"/>
            <p:nvPr/>
          </p:nvSpPr>
          <p:spPr>
            <a:xfrm>
              <a:off x="0" y="-28575"/>
              <a:ext cx="2393554" cy="357341"/>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475297" y="2640077"/>
            <a:ext cx="6866508"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10 THINGS TO CONSIDER WHEN CHOOSING YOUR NEW HOME</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20" y="9611929"/>
            <a:ext cx="7989642" cy="446471"/>
            <a:chOff x="0" y="0"/>
            <a:chExt cx="2785060" cy="155633"/>
          </a:xfrm>
        </p:grpSpPr>
        <p:sp>
          <p:nvSpPr>
            <p:cNvPr id="3" name="Freeform 3"/>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4" name="TextBox 4"/>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5" name="TextBox 5"/>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38</a:t>
            </a:r>
          </a:p>
        </p:txBody>
      </p:sp>
      <p:sp>
        <p:nvSpPr>
          <p:cNvPr id="6" name="Freeform 6" descr="Loanopoly Game Foundation-01.png"/>
          <p:cNvSpPr/>
          <p:nvPr/>
        </p:nvSpPr>
        <p:spPr>
          <a:xfrm>
            <a:off x="230855" y="3054850"/>
            <a:ext cx="7310691" cy="5649672"/>
          </a:xfrm>
          <a:custGeom>
            <a:avLst/>
            <a:gdLst/>
            <a:ahLst/>
            <a:cxnLst/>
            <a:rect l="l" t="t" r="r" b="b"/>
            <a:pathLst>
              <a:path w="7310691" h="5649672">
                <a:moveTo>
                  <a:pt x="0" y="0"/>
                </a:moveTo>
                <a:lnTo>
                  <a:pt x="7310690" y="0"/>
                </a:lnTo>
                <a:lnTo>
                  <a:pt x="7310690" y="5649672"/>
                </a:lnTo>
                <a:lnTo>
                  <a:pt x="0" y="5649672"/>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1268032" y="3098832"/>
            <a:ext cx="5346276" cy="687577"/>
            <a:chOff x="0" y="0"/>
            <a:chExt cx="9806679" cy="1261224"/>
          </a:xfrm>
        </p:grpSpPr>
        <p:sp>
          <p:nvSpPr>
            <p:cNvPr id="8" name="Freeform 8"/>
            <p:cNvSpPr/>
            <p:nvPr/>
          </p:nvSpPr>
          <p:spPr>
            <a:xfrm>
              <a:off x="0" y="0"/>
              <a:ext cx="9806686" cy="1261237"/>
            </a:xfrm>
            <a:custGeom>
              <a:avLst/>
              <a:gdLst/>
              <a:ahLst/>
              <a:cxnLst/>
              <a:rect l="l" t="t" r="r" b="b"/>
              <a:pathLst>
                <a:path w="9806686" h="1261237">
                  <a:moveTo>
                    <a:pt x="0" y="0"/>
                  </a:moveTo>
                  <a:lnTo>
                    <a:pt x="9806686" y="0"/>
                  </a:lnTo>
                  <a:lnTo>
                    <a:pt x="9806686" y="1261237"/>
                  </a:lnTo>
                  <a:lnTo>
                    <a:pt x="0" y="1261237"/>
                  </a:lnTo>
                  <a:close/>
                </a:path>
              </a:pathLst>
            </a:custGeom>
            <a:solidFill>
              <a:srgbClr val="EC3729"/>
            </a:solidFill>
          </p:spPr>
          <p:txBody>
            <a:bodyPr/>
            <a:lstStyle/>
            <a:p>
              <a:endParaRPr lang="en-US"/>
            </a:p>
          </p:txBody>
        </p:sp>
      </p:grpSp>
      <p:sp>
        <p:nvSpPr>
          <p:cNvPr id="9" name="TextBox 9"/>
          <p:cNvSpPr txBox="1"/>
          <p:nvPr/>
        </p:nvSpPr>
        <p:spPr>
          <a:xfrm>
            <a:off x="1726272" y="4825330"/>
            <a:ext cx="1798533" cy="1066799"/>
          </a:xfrm>
          <a:prstGeom prst="rect">
            <a:avLst/>
          </a:prstGeom>
        </p:spPr>
        <p:txBody>
          <a:bodyPr lIns="0" tIns="0" rIns="0" bIns="0" rtlCol="0" anchor="t">
            <a:spAutoFit/>
          </a:bodyPr>
          <a:lstStyle/>
          <a:p>
            <a:pPr algn="l">
              <a:lnSpc>
                <a:spcPts val="1079"/>
              </a:lnSpc>
            </a:pPr>
            <a:r>
              <a:rPr lang="en-US" sz="899">
                <a:solidFill>
                  <a:srgbClr val="00B050"/>
                </a:solidFill>
                <a:latin typeface="Proxima Nova Bold"/>
              </a:rPr>
              <a:t>HELPFUL STRATEGY: </a:t>
            </a:r>
          </a:p>
          <a:p>
            <a:pPr marL="108585" lvl="1" indent="-54292" algn="l">
              <a:lnSpc>
                <a:spcPts val="1079"/>
              </a:lnSpc>
              <a:buFont typeface="Arial"/>
              <a:buChar char="•"/>
            </a:pPr>
            <a:r>
              <a:rPr lang="en-US" sz="899">
                <a:solidFill>
                  <a:srgbClr val="000000"/>
                </a:solidFill>
                <a:latin typeface="Proxima Nova"/>
              </a:rPr>
              <a:t>Save &amp; submit all future pay stubs</a:t>
            </a:r>
          </a:p>
          <a:p>
            <a:pPr marL="108585" lvl="1" indent="-54292" algn="l">
              <a:lnSpc>
                <a:spcPts val="1079"/>
              </a:lnSpc>
              <a:buFont typeface="Arial"/>
              <a:buChar char="•"/>
            </a:pPr>
            <a:r>
              <a:rPr lang="en-US" sz="899">
                <a:solidFill>
                  <a:srgbClr val="000000"/>
                </a:solidFill>
                <a:latin typeface="Proxima Nova"/>
              </a:rPr>
              <a:t>Save &amp; submit all future bank statements (all pages)</a:t>
            </a:r>
          </a:p>
          <a:p>
            <a:pPr marL="108585" lvl="1" indent="-54292" algn="l">
              <a:lnSpc>
                <a:spcPts val="1079"/>
              </a:lnSpc>
              <a:buFont typeface="Arial"/>
              <a:buChar char="•"/>
            </a:pPr>
            <a:r>
              <a:rPr lang="en-US" sz="899">
                <a:solidFill>
                  <a:srgbClr val="000000"/>
                </a:solidFill>
                <a:latin typeface="Proxima Nova"/>
              </a:rPr>
              <a:t>Keep copies of documents submitted to processing</a:t>
            </a:r>
          </a:p>
          <a:p>
            <a:pPr marL="108585" lvl="1" indent="-54292" algn="l">
              <a:lnSpc>
                <a:spcPts val="1079"/>
              </a:lnSpc>
              <a:buFont typeface="Arial"/>
              <a:buChar char="•"/>
            </a:pPr>
            <a:r>
              <a:rPr lang="en-US" sz="899">
                <a:solidFill>
                  <a:srgbClr val="000000"/>
                </a:solidFill>
                <a:latin typeface="Proxima Nova"/>
              </a:rPr>
              <a:t>Continue to pay off debts and loans on time</a:t>
            </a:r>
          </a:p>
        </p:txBody>
      </p:sp>
      <p:sp>
        <p:nvSpPr>
          <p:cNvPr id="10" name="TextBox 10"/>
          <p:cNvSpPr txBox="1"/>
          <p:nvPr/>
        </p:nvSpPr>
        <p:spPr>
          <a:xfrm>
            <a:off x="3790713" y="4864213"/>
            <a:ext cx="2383840" cy="800100"/>
          </a:xfrm>
          <a:prstGeom prst="rect">
            <a:avLst/>
          </a:prstGeom>
        </p:spPr>
        <p:txBody>
          <a:bodyPr lIns="0" tIns="0" rIns="0" bIns="0" rtlCol="0" anchor="t">
            <a:spAutoFit/>
          </a:bodyPr>
          <a:lstStyle/>
          <a:p>
            <a:pPr algn="l">
              <a:lnSpc>
                <a:spcPts val="1079"/>
              </a:lnSpc>
            </a:pPr>
            <a:r>
              <a:rPr lang="en-US" sz="899">
                <a:solidFill>
                  <a:srgbClr val="FF0000"/>
                </a:solidFill>
                <a:latin typeface="Proxima Nova Bold"/>
              </a:rPr>
              <a:t>COMMON MISTAKES:</a:t>
            </a:r>
          </a:p>
          <a:p>
            <a:pPr marL="108585" lvl="1" indent="-54292" algn="l">
              <a:lnSpc>
                <a:spcPts val="1079"/>
              </a:lnSpc>
              <a:buFont typeface="Arial"/>
              <a:buChar char="•"/>
            </a:pPr>
            <a:r>
              <a:rPr lang="en-US" sz="899">
                <a:solidFill>
                  <a:srgbClr val="000000"/>
                </a:solidFill>
                <a:latin typeface="Proxima Nova"/>
              </a:rPr>
              <a:t>Don’t make cash deposits</a:t>
            </a:r>
          </a:p>
          <a:p>
            <a:pPr marL="108585" lvl="1" indent="-54292" algn="l">
              <a:lnSpc>
                <a:spcPts val="1079"/>
              </a:lnSpc>
              <a:buFont typeface="Arial"/>
              <a:buChar char="•"/>
            </a:pPr>
            <a:r>
              <a:rPr lang="en-US" sz="899">
                <a:solidFill>
                  <a:srgbClr val="000000"/>
                </a:solidFill>
                <a:latin typeface="Proxima Nova"/>
              </a:rPr>
              <a:t>Don’t make large purchases on credit cards</a:t>
            </a:r>
          </a:p>
          <a:p>
            <a:pPr marL="108585" lvl="1" indent="-54292" algn="l">
              <a:lnSpc>
                <a:spcPts val="1079"/>
              </a:lnSpc>
              <a:buFont typeface="Arial"/>
              <a:buChar char="•"/>
            </a:pPr>
            <a:r>
              <a:rPr lang="en-US" sz="899">
                <a:solidFill>
                  <a:srgbClr val="000000"/>
                </a:solidFill>
                <a:latin typeface="Proxima Nova"/>
              </a:rPr>
              <a:t>Don’t co-sign loans for anyone</a:t>
            </a:r>
          </a:p>
          <a:p>
            <a:pPr marL="108585" lvl="1" indent="-54292" algn="l">
              <a:lnSpc>
                <a:spcPts val="1079"/>
              </a:lnSpc>
              <a:buFont typeface="Arial"/>
              <a:buChar char="•"/>
            </a:pPr>
            <a:r>
              <a:rPr lang="en-US" sz="899">
                <a:solidFill>
                  <a:srgbClr val="000000"/>
                </a:solidFill>
                <a:latin typeface="Proxima Nova"/>
              </a:rPr>
              <a:t>Don’t change bank accounts</a:t>
            </a:r>
          </a:p>
          <a:p>
            <a:pPr marL="108585" lvl="1" indent="-54292" algn="l">
              <a:lnSpc>
                <a:spcPts val="1079"/>
              </a:lnSpc>
              <a:buFont typeface="Arial"/>
              <a:buChar char="•"/>
            </a:pPr>
            <a:r>
              <a:rPr lang="en-US" sz="899">
                <a:solidFill>
                  <a:srgbClr val="000000"/>
                </a:solidFill>
                <a:latin typeface="Proxima Nova"/>
              </a:rPr>
              <a:t>Don’t apply for new credit</a:t>
            </a:r>
          </a:p>
        </p:txBody>
      </p:sp>
      <p:sp>
        <p:nvSpPr>
          <p:cNvPr id="11" name="Freeform 11" descr="Go.jpg"/>
          <p:cNvSpPr/>
          <p:nvPr/>
        </p:nvSpPr>
        <p:spPr>
          <a:xfrm>
            <a:off x="467818" y="4196469"/>
            <a:ext cx="700968" cy="441567"/>
          </a:xfrm>
          <a:custGeom>
            <a:avLst/>
            <a:gdLst/>
            <a:ahLst/>
            <a:cxnLst/>
            <a:rect l="l" t="t" r="r" b="b"/>
            <a:pathLst>
              <a:path w="700968" h="441567">
                <a:moveTo>
                  <a:pt x="0" y="0"/>
                </a:moveTo>
                <a:lnTo>
                  <a:pt x="700968" y="0"/>
                </a:lnTo>
                <a:lnTo>
                  <a:pt x="700968" y="441567"/>
                </a:lnTo>
                <a:lnTo>
                  <a:pt x="0" y="441567"/>
                </a:lnTo>
                <a:lnTo>
                  <a:pt x="0" y="0"/>
                </a:lnTo>
                <a:close/>
              </a:path>
            </a:pathLst>
          </a:custGeom>
          <a:blipFill>
            <a:blip r:embed="rId3"/>
            <a:stretch>
              <a:fillRect l="-395" r="-395"/>
            </a:stretch>
          </a:blipFill>
        </p:spPr>
        <p:txBody>
          <a:bodyPr/>
          <a:lstStyle/>
          <a:p>
            <a:endParaRPr lang="en-US"/>
          </a:p>
        </p:txBody>
      </p:sp>
      <p:sp>
        <p:nvSpPr>
          <p:cNvPr id="12" name="TextBox 12"/>
          <p:cNvSpPr txBox="1"/>
          <p:nvPr/>
        </p:nvSpPr>
        <p:spPr>
          <a:xfrm>
            <a:off x="436108" y="3947085"/>
            <a:ext cx="764387"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START HERE</a:t>
            </a:r>
          </a:p>
        </p:txBody>
      </p:sp>
      <p:sp>
        <p:nvSpPr>
          <p:cNvPr id="13" name="TextBox 13"/>
          <p:cNvSpPr txBox="1"/>
          <p:nvPr/>
        </p:nvSpPr>
        <p:spPr>
          <a:xfrm>
            <a:off x="1507070" y="3947085"/>
            <a:ext cx="1064600"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PRE-APPROVAL</a:t>
            </a:r>
          </a:p>
        </p:txBody>
      </p:sp>
      <p:sp>
        <p:nvSpPr>
          <p:cNvPr id="14" name="TextBox 14"/>
          <p:cNvSpPr txBox="1"/>
          <p:nvPr/>
        </p:nvSpPr>
        <p:spPr>
          <a:xfrm>
            <a:off x="1548009" y="4161984"/>
            <a:ext cx="1036974" cy="278206"/>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Preliminary docs include: W2’s, bank statements, tax returns.</a:t>
            </a:r>
          </a:p>
        </p:txBody>
      </p:sp>
      <p:sp>
        <p:nvSpPr>
          <p:cNvPr id="15" name="TextBox 15"/>
          <p:cNvSpPr txBox="1"/>
          <p:nvPr/>
        </p:nvSpPr>
        <p:spPr>
          <a:xfrm>
            <a:off x="2845238" y="3937017"/>
            <a:ext cx="879568"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FIND A HOME</a:t>
            </a:r>
          </a:p>
        </p:txBody>
      </p:sp>
      <p:sp>
        <p:nvSpPr>
          <p:cNvPr id="16" name="TextBox 16"/>
          <p:cNvSpPr txBox="1"/>
          <p:nvPr/>
        </p:nvSpPr>
        <p:spPr>
          <a:xfrm>
            <a:off x="2752452" y="4142684"/>
            <a:ext cx="1036975" cy="366828"/>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Access your wants and needs, then let your REALTOR® help you find a home. </a:t>
            </a:r>
          </a:p>
        </p:txBody>
      </p:sp>
      <p:sp>
        <p:nvSpPr>
          <p:cNvPr id="17" name="TextBox 17"/>
          <p:cNvSpPr txBox="1"/>
          <p:nvPr/>
        </p:nvSpPr>
        <p:spPr>
          <a:xfrm>
            <a:off x="3974267" y="3937017"/>
            <a:ext cx="1006831"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MAKE AN OFFER</a:t>
            </a:r>
          </a:p>
        </p:txBody>
      </p:sp>
      <p:sp>
        <p:nvSpPr>
          <p:cNvPr id="18" name="TextBox 18"/>
          <p:cNvSpPr txBox="1"/>
          <p:nvPr/>
        </p:nvSpPr>
        <p:spPr>
          <a:xfrm>
            <a:off x="3985062" y="4142684"/>
            <a:ext cx="1036975" cy="278206"/>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Offer accepted, sign binder, schedule home inspection.</a:t>
            </a:r>
          </a:p>
        </p:txBody>
      </p:sp>
      <p:sp>
        <p:nvSpPr>
          <p:cNvPr id="19" name="TextBox 19"/>
          <p:cNvSpPr txBox="1"/>
          <p:nvPr/>
        </p:nvSpPr>
        <p:spPr>
          <a:xfrm>
            <a:off x="5282291" y="3900243"/>
            <a:ext cx="879568" cy="26771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APPLICATION PROCESS</a:t>
            </a:r>
          </a:p>
        </p:txBody>
      </p:sp>
      <p:sp>
        <p:nvSpPr>
          <p:cNvPr id="20" name="TextBox 20"/>
          <p:cNvSpPr txBox="1"/>
          <p:nvPr/>
        </p:nvSpPr>
        <p:spPr>
          <a:xfrm>
            <a:off x="5157431" y="4151774"/>
            <a:ext cx="1124484" cy="344966"/>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Submit updated pre-approval documents prior to obligating yourself to contract. KNOW YOUR NUMBERS. </a:t>
            </a:r>
          </a:p>
        </p:txBody>
      </p:sp>
      <p:sp>
        <p:nvSpPr>
          <p:cNvPr id="21" name="TextBox 21"/>
          <p:cNvSpPr txBox="1"/>
          <p:nvPr/>
        </p:nvSpPr>
        <p:spPr>
          <a:xfrm>
            <a:off x="6373555" y="3925716"/>
            <a:ext cx="1124484" cy="396956"/>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CONTRACT-AGREEMENT OF SALE</a:t>
            </a:r>
          </a:p>
        </p:txBody>
      </p:sp>
      <p:sp>
        <p:nvSpPr>
          <p:cNvPr id="22" name="TextBox 22"/>
          <p:cNvSpPr txBox="1"/>
          <p:nvPr/>
        </p:nvSpPr>
        <p:spPr>
          <a:xfrm>
            <a:off x="6422115" y="4363158"/>
            <a:ext cx="1036975" cy="278206"/>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Review and sign your contract with your REALTOR® and attorney.</a:t>
            </a:r>
          </a:p>
        </p:txBody>
      </p:sp>
      <p:sp>
        <p:nvSpPr>
          <p:cNvPr id="23" name="TextBox 23"/>
          <p:cNvSpPr txBox="1"/>
          <p:nvPr/>
        </p:nvSpPr>
        <p:spPr>
          <a:xfrm>
            <a:off x="6579522" y="4896702"/>
            <a:ext cx="879568" cy="26771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APPRAISAL ORDER</a:t>
            </a:r>
          </a:p>
        </p:txBody>
      </p:sp>
      <p:sp>
        <p:nvSpPr>
          <p:cNvPr id="24" name="TextBox 24"/>
          <p:cNvSpPr txBox="1"/>
          <p:nvPr/>
        </p:nvSpPr>
        <p:spPr>
          <a:xfrm>
            <a:off x="6579522" y="5241982"/>
            <a:ext cx="879568" cy="366828"/>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Ordered within the first week of contract. Appraisal inspection completed. </a:t>
            </a:r>
          </a:p>
        </p:txBody>
      </p:sp>
      <p:sp>
        <p:nvSpPr>
          <p:cNvPr id="25" name="TextBox 25"/>
          <p:cNvSpPr txBox="1"/>
          <p:nvPr/>
        </p:nvSpPr>
        <p:spPr>
          <a:xfrm>
            <a:off x="6579522" y="5910462"/>
            <a:ext cx="879568"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PROCESSING</a:t>
            </a:r>
          </a:p>
        </p:txBody>
      </p:sp>
      <p:sp>
        <p:nvSpPr>
          <p:cNvPr id="26" name="TextBox 26"/>
          <p:cNvSpPr txBox="1"/>
          <p:nvPr/>
        </p:nvSpPr>
        <p:spPr>
          <a:xfrm>
            <a:off x="6579522" y="6167119"/>
            <a:ext cx="879568" cy="544073"/>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Processor completes all updated information, verifications for credit, employment, and assets. </a:t>
            </a:r>
          </a:p>
        </p:txBody>
      </p:sp>
      <p:sp>
        <p:nvSpPr>
          <p:cNvPr id="27" name="TextBox 27"/>
          <p:cNvSpPr txBox="1"/>
          <p:nvPr/>
        </p:nvSpPr>
        <p:spPr>
          <a:xfrm>
            <a:off x="6579522" y="6924223"/>
            <a:ext cx="879568" cy="26771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APPRAISAL REPORT</a:t>
            </a:r>
          </a:p>
        </p:txBody>
      </p:sp>
      <p:sp>
        <p:nvSpPr>
          <p:cNvPr id="28" name="TextBox 28"/>
          <p:cNvSpPr txBox="1"/>
          <p:nvPr/>
        </p:nvSpPr>
        <p:spPr>
          <a:xfrm>
            <a:off x="6579522" y="7259977"/>
            <a:ext cx="879568" cy="507441"/>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Received and reviewed: processor updates items needed for approval. This will be emailed to you within 3 days of receipt. </a:t>
            </a:r>
          </a:p>
        </p:txBody>
      </p:sp>
      <p:sp>
        <p:nvSpPr>
          <p:cNvPr id="29" name="TextBox 29"/>
          <p:cNvSpPr txBox="1"/>
          <p:nvPr/>
        </p:nvSpPr>
        <p:spPr>
          <a:xfrm>
            <a:off x="5282291" y="8130245"/>
            <a:ext cx="879568"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COMMITMENT</a:t>
            </a:r>
          </a:p>
        </p:txBody>
      </p:sp>
      <p:sp>
        <p:nvSpPr>
          <p:cNvPr id="30" name="TextBox 30"/>
          <p:cNvSpPr txBox="1"/>
          <p:nvPr/>
        </p:nvSpPr>
        <p:spPr>
          <a:xfrm>
            <a:off x="5203588" y="8298692"/>
            <a:ext cx="1036975" cy="344966"/>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Submit ALL outstanding condition items from commitment letter order to final clearance. </a:t>
            </a:r>
          </a:p>
        </p:txBody>
      </p:sp>
      <p:sp>
        <p:nvSpPr>
          <p:cNvPr id="31" name="TextBox 31"/>
          <p:cNvSpPr txBox="1"/>
          <p:nvPr/>
        </p:nvSpPr>
        <p:spPr>
          <a:xfrm>
            <a:off x="4063765" y="8121633"/>
            <a:ext cx="879568"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TITLE REPORT</a:t>
            </a:r>
          </a:p>
        </p:txBody>
      </p:sp>
      <p:sp>
        <p:nvSpPr>
          <p:cNvPr id="32" name="TextBox 32"/>
          <p:cNvSpPr txBox="1"/>
          <p:nvPr/>
        </p:nvSpPr>
        <p:spPr>
          <a:xfrm>
            <a:off x="3985062" y="8336531"/>
            <a:ext cx="1036975" cy="189584"/>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Title report submitted for review and clearance. </a:t>
            </a:r>
          </a:p>
        </p:txBody>
      </p:sp>
      <p:sp>
        <p:nvSpPr>
          <p:cNvPr id="33" name="TextBox 33"/>
          <p:cNvSpPr txBox="1"/>
          <p:nvPr/>
        </p:nvSpPr>
        <p:spPr>
          <a:xfrm>
            <a:off x="2715526" y="8093319"/>
            <a:ext cx="1124484" cy="26771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HOMEOWNER INS. POLICY</a:t>
            </a:r>
          </a:p>
        </p:txBody>
      </p:sp>
      <p:sp>
        <p:nvSpPr>
          <p:cNvPr id="34" name="TextBox 34"/>
          <p:cNvSpPr txBox="1"/>
          <p:nvPr/>
        </p:nvSpPr>
        <p:spPr>
          <a:xfrm>
            <a:off x="2766535" y="8354081"/>
            <a:ext cx="1036975" cy="344966"/>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Copy of appraisal &amp; mortgage clause provided to you for securing homeowner’s insurance. </a:t>
            </a:r>
          </a:p>
        </p:txBody>
      </p:sp>
      <p:sp>
        <p:nvSpPr>
          <p:cNvPr id="35" name="TextBox 35"/>
          <p:cNvSpPr txBox="1"/>
          <p:nvPr/>
        </p:nvSpPr>
        <p:spPr>
          <a:xfrm>
            <a:off x="1590916" y="8121633"/>
            <a:ext cx="951160"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CLEAR TO CLOSE</a:t>
            </a:r>
          </a:p>
        </p:txBody>
      </p:sp>
      <p:sp>
        <p:nvSpPr>
          <p:cNvPr id="36" name="TextBox 36"/>
          <p:cNvSpPr txBox="1"/>
          <p:nvPr/>
        </p:nvSpPr>
        <p:spPr>
          <a:xfrm>
            <a:off x="1540898" y="8271920"/>
            <a:ext cx="1036975" cy="426204"/>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You are notified that your file is clear to close and a closing date is coordinated and scheduled by all parties. </a:t>
            </a:r>
          </a:p>
        </p:txBody>
      </p:sp>
      <p:sp>
        <p:nvSpPr>
          <p:cNvPr id="37" name="TextBox 37"/>
          <p:cNvSpPr txBox="1"/>
          <p:nvPr/>
        </p:nvSpPr>
        <p:spPr>
          <a:xfrm>
            <a:off x="6373555" y="7919405"/>
            <a:ext cx="1124484"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UNDERWRITING</a:t>
            </a:r>
          </a:p>
        </p:txBody>
      </p:sp>
      <p:sp>
        <p:nvSpPr>
          <p:cNvPr id="38" name="TextBox 38"/>
          <p:cNvSpPr txBox="1"/>
          <p:nvPr/>
        </p:nvSpPr>
        <p:spPr>
          <a:xfrm>
            <a:off x="6429225" y="8112835"/>
            <a:ext cx="1036975" cy="507441"/>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Processor submits your file to underwriting for review and commitment letter. Approval commitment letter sent to you and attorney for review.</a:t>
            </a:r>
          </a:p>
        </p:txBody>
      </p:sp>
      <p:sp>
        <p:nvSpPr>
          <p:cNvPr id="39" name="TextBox 39"/>
          <p:cNvSpPr txBox="1"/>
          <p:nvPr/>
        </p:nvSpPr>
        <p:spPr>
          <a:xfrm>
            <a:off x="241973" y="7936629"/>
            <a:ext cx="1124484" cy="26771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FINAL WALK THROUGH</a:t>
            </a:r>
          </a:p>
        </p:txBody>
      </p:sp>
      <p:sp>
        <p:nvSpPr>
          <p:cNvPr id="40" name="TextBox 40"/>
          <p:cNvSpPr txBox="1"/>
          <p:nvPr/>
        </p:nvSpPr>
        <p:spPr>
          <a:xfrm>
            <a:off x="329483" y="8249766"/>
            <a:ext cx="1036974" cy="426204"/>
          </a:xfrm>
          <a:prstGeom prst="rect">
            <a:avLst/>
          </a:prstGeom>
        </p:spPr>
        <p:txBody>
          <a:bodyPr lIns="0" tIns="0" rIns="0" bIns="0" rtlCol="0" anchor="t">
            <a:spAutoFit/>
          </a:bodyPr>
          <a:lstStyle/>
          <a:p>
            <a:pPr algn="ctr">
              <a:lnSpc>
                <a:spcPts val="628"/>
              </a:lnSpc>
            </a:pPr>
            <a:r>
              <a:rPr lang="en-US" sz="654">
                <a:solidFill>
                  <a:srgbClr val="000000"/>
                </a:solidFill>
                <a:latin typeface="Proxima Nova"/>
              </a:rPr>
              <a:t>Borrowers do a final walk-through of the property to approve condition of the house prior to signing closing documents. </a:t>
            </a:r>
          </a:p>
        </p:txBody>
      </p:sp>
      <p:sp>
        <p:nvSpPr>
          <p:cNvPr id="41" name="TextBox 41"/>
          <p:cNvSpPr txBox="1"/>
          <p:nvPr/>
        </p:nvSpPr>
        <p:spPr>
          <a:xfrm>
            <a:off x="290119" y="4864467"/>
            <a:ext cx="879567"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FINISH</a:t>
            </a:r>
          </a:p>
        </p:txBody>
      </p:sp>
      <p:sp>
        <p:nvSpPr>
          <p:cNvPr id="42" name="TextBox 42"/>
          <p:cNvSpPr txBox="1"/>
          <p:nvPr/>
        </p:nvSpPr>
        <p:spPr>
          <a:xfrm>
            <a:off x="347708" y="5207582"/>
            <a:ext cx="764387" cy="366828"/>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You can enjoy the tax advantages of owning your new home. </a:t>
            </a:r>
          </a:p>
        </p:txBody>
      </p:sp>
      <p:sp>
        <p:nvSpPr>
          <p:cNvPr id="43" name="TextBox 43"/>
          <p:cNvSpPr txBox="1"/>
          <p:nvPr/>
        </p:nvSpPr>
        <p:spPr>
          <a:xfrm>
            <a:off x="290119" y="5908302"/>
            <a:ext cx="879567"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CONGRATS!</a:t>
            </a:r>
          </a:p>
        </p:txBody>
      </p:sp>
      <p:sp>
        <p:nvSpPr>
          <p:cNvPr id="44" name="TextBox 44"/>
          <p:cNvSpPr txBox="1"/>
          <p:nvPr/>
        </p:nvSpPr>
        <p:spPr>
          <a:xfrm>
            <a:off x="347708" y="6177190"/>
            <a:ext cx="764387" cy="278206"/>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Congratulations and welcome to your NEW HOME! </a:t>
            </a:r>
          </a:p>
        </p:txBody>
      </p:sp>
      <p:sp>
        <p:nvSpPr>
          <p:cNvPr id="45" name="TextBox 45"/>
          <p:cNvSpPr txBox="1"/>
          <p:nvPr/>
        </p:nvSpPr>
        <p:spPr>
          <a:xfrm>
            <a:off x="290119" y="6952137"/>
            <a:ext cx="879567" cy="138475"/>
          </a:xfrm>
          <a:prstGeom prst="rect">
            <a:avLst/>
          </a:prstGeom>
        </p:spPr>
        <p:txBody>
          <a:bodyPr lIns="0" tIns="0" rIns="0" bIns="0" rtlCol="0" anchor="t">
            <a:spAutoFit/>
          </a:bodyPr>
          <a:lstStyle/>
          <a:p>
            <a:pPr algn="ctr">
              <a:lnSpc>
                <a:spcPts val="1046"/>
              </a:lnSpc>
            </a:pPr>
            <a:r>
              <a:rPr lang="en-US" sz="872">
                <a:solidFill>
                  <a:srgbClr val="000000"/>
                </a:solidFill>
                <a:latin typeface="Proxima Nova Bold"/>
              </a:rPr>
              <a:t>CLOSING!</a:t>
            </a:r>
          </a:p>
        </p:txBody>
      </p:sp>
      <p:sp>
        <p:nvSpPr>
          <p:cNvPr id="46" name="TextBox 46"/>
          <p:cNvSpPr txBox="1"/>
          <p:nvPr/>
        </p:nvSpPr>
        <p:spPr>
          <a:xfrm>
            <a:off x="347708" y="7256435"/>
            <a:ext cx="764387" cy="366828"/>
          </a:xfrm>
          <a:prstGeom prst="rect">
            <a:avLst/>
          </a:prstGeom>
        </p:spPr>
        <p:txBody>
          <a:bodyPr lIns="0" tIns="0" rIns="0" bIns="0" rtlCol="0" anchor="t">
            <a:spAutoFit/>
          </a:bodyPr>
          <a:lstStyle/>
          <a:p>
            <a:pPr algn="ctr">
              <a:lnSpc>
                <a:spcPts val="697"/>
              </a:lnSpc>
            </a:pPr>
            <a:r>
              <a:rPr lang="en-US" sz="726">
                <a:solidFill>
                  <a:srgbClr val="000000"/>
                </a:solidFill>
                <a:latin typeface="Proxima Nova"/>
              </a:rPr>
              <a:t>You’re at the finish LINE! All parties sign closing documents. </a:t>
            </a:r>
          </a:p>
        </p:txBody>
      </p:sp>
      <p:sp>
        <p:nvSpPr>
          <p:cNvPr id="47" name="Freeform 47" descr="Power-Agent-FINAL-LOGO.png"/>
          <p:cNvSpPr/>
          <p:nvPr/>
        </p:nvSpPr>
        <p:spPr>
          <a:xfrm>
            <a:off x="2176656" y="7474499"/>
            <a:ext cx="897693" cy="334279"/>
          </a:xfrm>
          <a:custGeom>
            <a:avLst/>
            <a:gdLst/>
            <a:ahLst/>
            <a:cxnLst/>
            <a:rect l="l" t="t" r="r" b="b"/>
            <a:pathLst>
              <a:path w="897693" h="334279">
                <a:moveTo>
                  <a:pt x="0" y="0"/>
                </a:moveTo>
                <a:lnTo>
                  <a:pt x="897693" y="0"/>
                </a:lnTo>
                <a:lnTo>
                  <a:pt x="897693" y="334279"/>
                </a:lnTo>
                <a:lnTo>
                  <a:pt x="0" y="334279"/>
                </a:lnTo>
                <a:lnTo>
                  <a:pt x="0" y="0"/>
                </a:lnTo>
                <a:close/>
              </a:path>
            </a:pathLst>
          </a:custGeom>
          <a:blipFill>
            <a:blip r:embed="rId4"/>
            <a:stretch>
              <a:fillRect l="-891" r="-891"/>
            </a:stretch>
          </a:blipFill>
        </p:spPr>
        <p:txBody>
          <a:bodyPr/>
          <a:lstStyle/>
          <a:p>
            <a:endParaRPr lang="en-US"/>
          </a:p>
        </p:txBody>
      </p:sp>
      <p:sp>
        <p:nvSpPr>
          <p:cNvPr id="48" name="TextBox 48"/>
          <p:cNvSpPr txBox="1"/>
          <p:nvPr/>
        </p:nvSpPr>
        <p:spPr>
          <a:xfrm>
            <a:off x="3000191" y="6106528"/>
            <a:ext cx="3125393" cy="646207"/>
          </a:xfrm>
          <a:prstGeom prst="rect">
            <a:avLst/>
          </a:prstGeom>
        </p:spPr>
        <p:txBody>
          <a:bodyPr lIns="0" tIns="0" rIns="0" bIns="0" rtlCol="0" anchor="t">
            <a:spAutoFit/>
          </a:bodyPr>
          <a:lstStyle/>
          <a:p>
            <a:pPr algn="r">
              <a:lnSpc>
                <a:spcPts val="1657"/>
              </a:lnSpc>
            </a:pPr>
            <a:r>
              <a:rPr lang="en-US" sz="1381">
                <a:solidFill>
                  <a:srgbClr val="000000"/>
                </a:solidFill>
                <a:latin typeface="Proxima Nova Bold"/>
              </a:rPr>
              <a:t>Your contact information here. </a:t>
            </a:r>
          </a:p>
          <a:p>
            <a:pPr algn="r">
              <a:lnSpc>
                <a:spcPts val="1657"/>
              </a:lnSpc>
            </a:pPr>
            <a:r>
              <a:rPr lang="en-US" sz="1381">
                <a:solidFill>
                  <a:srgbClr val="000000"/>
                </a:solidFill>
                <a:latin typeface="Proxima Nova Bold"/>
              </a:rPr>
              <a:t>Add name, company, website, email and phone number. </a:t>
            </a:r>
          </a:p>
        </p:txBody>
      </p:sp>
      <p:sp>
        <p:nvSpPr>
          <p:cNvPr id="49" name="Freeform 49" descr="Loanopoly Game Foundation.png"/>
          <p:cNvSpPr/>
          <p:nvPr/>
        </p:nvSpPr>
        <p:spPr>
          <a:xfrm>
            <a:off x="1472333" y="3085157"/>
            <a:ext cx="4827734" cy="848168"/>
          </a:xfrm>
          <a:custGeom>
            <a:avLst/>
            <a:gdLst/>
            <a:ahLst/>
            <a:cxnLst/>
            <a:rect l="l" t="t" r="r" b="b"/>
            <a:pathLst>
              <a:path w="4827734" h="848168">
                <a:moveTo>
                  <a:pt x="0" y="0"/>
                </a:moveTo>
                <a:lnTo>
                  <a:pt x="4827734" y="0"/>
                </a:lnTo>
                <a:lnTo>
                  <a:pt x="4827734" y="848169"/>
                </a:lnTo>
                <a:lnTo>
                  <a:pt x="0" y="848169"/>
                </a:lnTo>
                <a:lnTo>
                  <a:pt x="0" y="0"/>
                </a:lnTo>
                <a:close/>
              </a:path>
            </a:pathLst>
          </a:custGeom>
          <a:blipFill>
            <a:blip r:embed="rId5"/>
            <a:stretch>
              <a:fillRect l="-453" r="-453"/>
            </a:stretch>
          </a:blipFill>
        </p:spPr>
        <p:txBody>
          <a:bodyPr/>
          <a:lstStyle/>
          <a:p>
            <a:endParaRPr lang="en-US"/>
          </a:p>
        </p:txBody>
      </p:sp>
      <p:sp>
        <p:nvSpPr>
          <p:cNvPr id="50" name="AutoShape 50"/>
          <p:cNvSpPr/>
          <p:nvPr/>
        </p:nvSpPr>
        <p:spPr>
          <a:xfrm>
            <a:off x="226820" y="8709285"/>
            <a:ext cx="7316264" cy="0"/>
          </a:xfrm>
          <a:prstGeom prst="line">
            <a:avLst/>
          </a:prstGeom>
          <a:ln w="9525" cap="flat">
            <a:solidFill>
              <a:srgbClr val="000000"/>
            </a:solidFill>
            <a:prstDash val="solid"/>
            <a:headEnd type="none" w="sm" len="sm"/>
            <a:tailEnd type="none" w="sm" len="sm"/>
          </a:ln>
        </p:spPr>
        <p:txBody>
          <a:bodyPr/>
          <a:lstStyle/>
          <a:p>
            <a:endParaRPr lang="en-US"/>
          </a:p>
        </p:txBody>
      </p:sp>
      <p:sp>
        <p:nvSpPr>
          <p:cNvPr id="51" name="TextBox 51"/>
          <p:cNvSpPr txBox="1"/>
          <p:nvPr/>
        </p:nvSpPr>
        <p:spPr>
          <a:xfrm>
            <a:off x="570470" y="495223"/>
            <a:ext cx="6631459" cy="2007176"/>
          </a:xfrm>
          <a:prstGeom prst="rect">
            <a:avLst/>
          </a:prstGeom>
        </p:spPr>
        <p:txBody>
          <a:bodyPr lIns="0" tIns="0" rIns="0" bIns="0" rtlCol="0" anchor="t">
            <a:spAutoFit/>
          </a:bodyPr>
          <a:lstStyle/>
          <a:p>
            <a:pPr algn="just">
              <a:lnSpc>
                <a:spcPts val="1789"/>
              </a:lnSpc>
            </a:pPr>
            <a:r>
              <a:rPr lang="en-US" sz="1491">
                <a:solidFill>
                  <a:srgbClr val="000000"/>
                </a:solidFill>
                <a:latin typeface="Georgia Pro"/>
              </a:rPr>
              <a:t>The Buyopoly board simplifies the home-buying process into a fun, engaging game-like experience. Imagine playing Monopoly, but instead of buying properties with fake money, you're navigating through the real steps of buying a home. It starts with the basics—like getting pre-approved for a mortgage—and moves through finding the right home, making an offer, and closing the deal. Each square on the Buyopoly board represents a step in the journey of buying a home. It's a fun way to demystify the complexities of real estate transactions, making it less stressful for you because you can visually see what's coming next and prepare accordingly.</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7631" y="4696561"/>
            <a:ext cx="6117138" cy="2451099"/>
          </a:xfrm>
          <a:prstGeom prst="rect">
            <a:avLst/>
          </a:prstGeom>
        </p:spPr>
        <p:txBody>
          <a:bodyPr lIns="0" tIns="0" rIns="0" bIns="0" rtlCol="0" anchor="t">
            <a:spAutoFit/>
          </a:bodyPr>
          <a:lstStyle/>
          <a:p>
            <a:pPr algn="just">
              <a:lnSpc>
                <a:spcPts val="1789"/>
              </a:lnSpc>
            </a:pPr>
            <a:r>
              <a:rPr lang="en-US" sz="1491">
                <a:solidFill>
                  <a:srgbClr val="000000"/>
                </a:solidFill>
                <a:latin typeface="Georgia Pro"/>
              </a:rPr>
              <a:t>Now that you've worked out your “must-have" and “nice-to-have" lists and have considered your personal needs when it comes to your next home, it’s time to start searching for your home! Your real estate agent will have information about the local housing market and will know what to look for when you view the homes, whether in person or virtually. </a:t>
            </a:r>
          </a:p>
          <a:p>
            <a:pPr algn="just">
              <a:lnSpc>
                <a:spcPts val="1789"/>
              </a:lnSpc>
            </a:pPr>
            <a:endParaRPr lang="en-US" sz="1491">
              <a:solidFill>
                <a:srgbClr val="000000"/>
              </a:solidFill>
              <a:latin typeface="Georgia Pro"/>
            </a:endParaRPr>
          </a:p>
          <a:p>
            <a:pPr algn="just">
              <a:lnSpc>
                <a:spcPts val="1789"/>
              </a:lnSpc>
            </a:pPr>
            <a:r>
              <a:rPr lang="en-US" sz="1491">
                <a:solidFill>
                  <a:srgbClr val="000000"/>
                </a:solidFill>
                <a:latin typeface="Georgia Pro"/>
              </a:rPr>
              <a:t>The timeframe of your purchase can also be a key part of the buying process. If you need to move quickly, finding a home that will be available immediately is vital and may limit the homes you tour. However, if you have a longer timeframe to work with, you can be patient and look for a home that will be perfect for you. </a:t>
            </a:r>
          </a:p>
        </p:txBody>
      </p:sp>
      <p:sp>
        <p:nvSpPr>
          <p:cNvPr id="3" name="Freeform 3"/>
          <p:cNvSpPr/>
          <p:nvPr/>
        </p:nvSpPr>
        <p:spPr>
          <a:xfrm>
            <a:off x="452946" y="0"/>
            <a:ext cx="6866508" cy="3696371"/>
          </a:xfrm>
          <a:custGeom>
            <a:avLst/>
            <a:gdLst/>
            <a:ahLst/>
            <a:cxnLst/>
            <a:rect l="l" t="t" r="r" b="b"/>
            <a:pathLst>
              <a:path w="6866508" h="3696371">
                <a:moveTo>
                  <a:pt x="0" y="0"/>
                </a:moveTo>
                <a:lnTo>
                  <a:pt x="6866508" y="0"/>
                </a:lnTo>
                <a:lnTo>
                  <a:pt x="6866508" y="3696371"/>
                </a:lnTo>
                <a:lnTo>
                  <a:pt x="0" y="3696371"/>
                </a:lnTo>
                <a:lnTo>
                  <a:pt x="0" y="0"/>
                </a:lnTo>
                <a:close/>
              </a:path>
            </a:pathLst>
          </a:custGeom>
          <a:blipFill>
            <a:blip r:embed="rId2"/>
            <a:stretch>
              <a:fillRect t="-11998" b="-11998"/>
            </a:stretch>
          </a:blipFill>
        </p:spPr>
        <p:txBody>
          <a:bodyPr/>
          <a:lstStyle/>
          <a:p>
            <a:endParaRPr lang="en-US"/>
          </a:p>
        </p:txBody>
      </p:sp>
      <p:sp>
        <p:nvSpPr>
          <p:cNvPr id="4" name="Freeform 4"/>
          <p:cNvSpPr/>
          <p:nvPr/>
        </p:nvSpPr>
        <p:spPr>
          <a:xfrm rot="-1151095">
            <a:off x="1991045" y="7424943"/>
            <a:ext cx="3820111" cy="1511331"/>
          </a:xfrm>
          <a:custGeom>
            <a:avLst/>
            <a:gdLst/>
            <a:ahLst/>
            <a:cxnLst/>
            <a:rect l="l" t="t" r="r" b="b"/>
            <a:pathLst>
              <a:path w="3820111" h="1511331">
                <a:moveTo>
                  <a:pt x="0" y="0"/>
                </a:moveTo>
                <a:lnTo>
                  <a:pt x="3820111" y="0"/>
                </a:lnTo>
                <a:lnTo>
                  <a:pt x="3820111" y="1511331"/>
                </a:lnTo>
                <a:lnTo>
                  <a:pt x="0" y="1511331"/>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39</a:t>
            </a:r>
          </a:p>
        </p:txBody>
      </p:sp>
      <p:grpSp>
        <p:nvGrpSpPr>
          <p:cNvPr id="9" name="Group 9"/>
          <p:cNvGrpSpPr/>
          <p:nvPr/>
        </p:nvGrpSpPr>
        <p:grpSpPr>
          <a:xfrm>
            <a:off x="452946" y="3887863"/>
            <a:ext cx="6866508" cy="464807"/>
            <a:chOff x="0" y="0"/>
            <a:chExt cx="2393554" cy="162024"/>
          </a:xfrm>
        </p:grpSpPr>
        <p:sp>
          <p:nvSpPr>
            <p:cNvPr id="10" name="Freeform 10"/>
            <p:cNvSpPr/>
            <p:nvPr/>
          </p:nvSpPr>
          <p:spPr>
            <a:xfrm>
              <a:off x="0" y="0"/>
              <a:ext cx="2393554" cy="162024"/>
            </a:xfrm>
            <a:custGeom>
              <a:avLst/>
              <a:gdLst/>
              <a:ahLst/>
              <a:cxnLst/>
              <a:rect l="l" t="t" r="r" b="b"/>
              <a:pathLst>
                <a:path w="2393554" h="162024">
                  <a:moveTo>
                    <a:pt x="0" y="0"/>
                  </a:moveTo>
                  <a:lnTo>
                    <a:pt x="2393554" y="0"/>
                  </a:lnTo>
                  <a:lnTo>
                    <a:pt x="2393554" y="162024"/>
                  </a:lnTo>
                  <a:lnTo>
                    <a:pt x="0" y="162024"/>
                  </a:lnTo>
                  <a:close/>
                </a:path>
              </a:pathLst>
            </a:custGeom>
            <a:solidFill>
              <a:srgbClr val="171717"/>
            </a:solidFill>
          </p:spPr>
          <p:txBody>
            <a:bodyPr/>
            <a:lstStyle/>
            <a:p>
              <a:endParaRPr lang="en-US"/>
            </a:p>
          </p:txBody>
        </p:sp>
        <p:sp>
          <p:nvSpPr>
            <p:cNvPr id="11" name="TextBox 11"/>
            <p:cNvSpPr txBox="1"/>
            <p:nvPr/>
          </p:nvSpPr>
          <p:spPr>
            <a:xfrm>
              <a:off x="0" y="-28575"/>
              <a:ext cx="2393554" cy="190599"/>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3964380"/>
            <a:ext cx="777240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LOOK AT HOMES!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4972" y="1410447"/>
            <a:ext cx="6242457" cy="273367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Every house has its pros and cons, but there are several things to think about when considering each as a possible home:</a:t>
            </a:r>
          </a:p>
          <a:p>
            <a:pPr algn="just">
              <a:lnSpc>
                <a:spcPts val="1655"/>
              </a:lnSpc>
            </a:pPr>
            <a:endParaRPr lang="en-US" sz="1380">
              <a:solidFill>
                <a:srgbClr val="000000"/>
              </a:solidFill>
              <a:latin typeface="Georgia Pro"/>
            </a:endParaRPr>
          </a:p>
          <a:p>
            <a:pPr marL="166497" lvl="1" indent="-83248" algn="just">
              <a:lnSpc>
                <a:spcPts val="1655"/>
              </a:lnSpc>
              <a:buFont typeface="Arial"/>
              <a:buChar char="•"/>
            </a:pPr>
            <a:r>
              <a:rPr lang="en-US" sz="1380">
                <a:solidFill>
                  <a:srgbClr val="000000"/>
                </a:solidFill>
                <a:latin typeface="Georgia Pro"/>
              </a:rPr>
              <a:t>What is the overall condition of the home? Are there any safety concerns? If you have small children, can you fit safety gates at the stairs? Are the locks on doors and windows in good condition?</a:t>
            </a:r>
          </a:p>
          <a:p>
            <a:pPr marL="166497" lvl="1" indent="-83248" algn="just">
              <a:lnSpc>
                <a:spcPts val="1655"/>
              </a:lnSpc>
              <a:buFont typeface="Arial"/>
              <a:buChar char="•"/>
            </a:pPr>
            <a:r>
              <a:rPr lang="en-US" sz="1380">
                <a:solidFill>
                  <a:srgbClr val="000000"/>
                </a:solidFill>
                <a:latin typeface="Georgia Pro"/>
              </a:rPr>
              <a:t>How is the home’s functionality? A certain home might be perfect at this point in your life, but what about 5 years from now? Are you planning to have a family? Will you be empty nesters? Do you think about renting out a room, or possibly working from home? Is there lots of storage space?</a:t>
            </a:r>
          </a:p>
          <a:p>
            <a:pPr marL="166497" lvl="1" indent="-83248" algn="just">
              <a:lnSpc>
                <a:spcPts val="1655"/>
              </a:lnSpc>
              <a:buFont typeface="Arial"/>
              <a:buChar char="•"/>
            </a:pPr>
            <a:r>
              <a:rPr lang="en-US" sz="1380">
                <a:solidFill>
                  <a:srgbClr val="000000"/>
                </a:solidFill>
                <a:latin typeface="Georgia Pro"/>
              </a:rPr>
              <a:t>What is the home’s location like? Is there a park close by? How far away is the grocery store? Restaurants? Are you close to your workplace? Are you near a main road to hear traffic and sirens going by?</a:t>
            </a:r>
          </a:p>
        </p:txBody>
      </p:sp>
      <p:sp>
        <p:nvSpPr>
          <p:cNvPr id="3" name="Freeform 3"/>
          <p:cNvSpPr/>
          <p:nvPr/>
        </p:nvSpPr>
        <p:spPr>
          <a:xfrm>
            <a:off x="452946" y="6424653"/>
            <a:ext cx="6866508" cy="3185067"/>
          </a:xfrm>
          <a:custGeom>
            <a:avLst/>
            <a:gdLst/>
            <a:ahLst/>
            <a:cxnLst/>
            <a:rect l="l" t="t" r="r" b="b"/>
            <a:pathLst>
              <a:path w="6866508" h="3185067">
                <a:moveTo>
                  <a:pt x="0" y="0"/>
                </a:moveTo>
                <a:lnTo>
                  <a:pt x="6866508" y="0"/>
                </a:lnTo>
                <a:lnTo>
                  <a:pt x="6866508" y="3185067"/>
                </a:lnTo>
                <a:lnTo>
                  <a:pt x="0" y="3185067"/>
                </a:lnTo>
                <a:lnTo>
                  <a:pt x="0" y="0"/>
                </a:lnTo>
                <a:close/>
              </a:path>
            </a:pathLst>
          </a:custGeom>
          <a:blipFill>
            <a:blip r:embed="rId2"/>
            <a:stretch>
              <a:fillRect t="-10332" b="-33390"/>
            </a:stretch>
          </a:blipFill>
        </p:spPr>
        <p:txBody>
          <a:bodyPr/>
          <a:lstStyle/>
          <a:p>
            <a:endParaRPr lang="en-US"/>
          </a:p>
        </p:txBody>
      </p:sp>
      <p:sp>
        <p:nvSpPr>
          <p:cNvPr id="4" name="TextBox 4"/>
          <p:cNvSpPr txBox="1"/>
          <p:nvPr/>
        </p:nvSpPr>
        <p:spPr>
          <a:xfrm>
            <a:off x="771106" y="5110203"/>
            <a:ext cx="6230188" cy="105727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Many real estate agents can use Facetime or Zoom to show homes now or use pre-recorded videos, 3D walkthroughs, or interactive floorplans to show each home in case an in-person visit isn’t an option. Realtor®.com now has integrated a livestream mode to accommodate virtual open houses and make them available to all.</a:t>
            </a:r>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40</a:t>
            </a:r>
          </a:p>
        </p:txBody>
      </p:sp>
      <p:grpSp>
        <p:nvGrpSpPr>
          <p:cNvPr id="9" name="Group 9"/>
          <p:cNvGrpSpPr/>
          <p:nvPr/>
        </p:nvGrpSpPr>
        <p:grpSpPr>
          <a:xfrm>
            <a:off x="452946" y="389907"/>
            <a:ext cx="6866508" cy="774666"/>
            <a:chOff x="0" y="0"/>
            <a:chExt cx="2393554" cy="270036"/>
          </a:xfrm>
        </p:grpSpPr>
        <p:sp>
          <p:nvSpPr>
            <p:cNvPr id="10" name="Freeform 10"/>
            <p:cNvSpPr/>
            <p:nvPr/>
          </p:nvSpPr>
          <p:spPr>
            <a:xfrm>
              <a:off x="0" y="0"/>
              <a:ext cx="2393554" cy="270036"/>
            </a:xfrm>
            <a:custGeom>
              <a:avLst/>
              <a:gdLst/>
              <a:ahLst/>
              <a:cxnLst/>
              <a:rect l="l" t="t" r="r" b="b"/>
              <a:pathLst>
                <a:path w="2393554" h="270036">
                  <a:moveTo>
                    <a:pt x="0" y="0"/>
                  </a:moveTo>
                  <a:lnTo>
                    <a:pt x="2393554" y="0"/>
                  </a:lnTo>
                  <a:lnTo>
                    <a:pt x="2393554" y="270036"/>
                  </a:lnTo>
                  <a:lnTo>
                    <a:pt x="0" y="270036"/>
                  </a:lnTo>
                  <a:close/>
                </a:path>
              </a:pathLst>
            </a:custGeom>
            <a:solidFill>
              <a:srgbClr val="171717"/>
            </a:solidFill>
          </p:spPr>
          <p:txBody>
            <a:bodyPr/>
            <a:lstStyle/>
            <a:p>
              <a:endParaRPr lang="en-US"/>
            </a:p>
          </p:txBody>
        </p:sp>
        <p:sp>
          <p:nvSpPr>
            <p:cNvPr id="11" name="TextBox 11"/>
            <p:cNvSpPr txBox="1"/>
            <p:nvPr/>
          </p:nvSpPr>
          <p:spPr>
            <a:xfrm>
              <a:off x="0" y="-28575"/>
              <a:ext cx="2393554" cy="298611"/>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493173" y="483235"/>
            <a:ext cx="6786054"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THINGS TO THINK ABOUT WHEN CONSIDERING A HOME</a:t>
            </a:r>
          </a:p>
        </p:txBody>
      </p:sp>
      <p:grpSp>
        <p:nvGrpSpPr>
          <p:cNvPr id="13" name="Group 13"/>
          <p:cNvGrpSpPr/>
          <p:nvPr/>
        </p:nvGrpSpPr>
        <p:grpSpPr>
          <a:xfrm>
            <a:off x="452946" y="4399522"/>
            <a:ext cx="6866508" cy="464807"/>
            <a:chOff x="0" y="0"/>
            <a:chExt cx="2393554" cy="162024"/>
          </a:xfrm>
        </p:grpSpPr>
        <p:sp>
          <p:nvSpPr>
            <p:cNvPr id="14" name="Freeform 14"/>
            <p:cNvSpPr/>
            <p:nvPr/>
          </p:nvSpPr>
          <p:spPr>
            <a:xfrm>
              <a:off x="0" y="0"/>
              <a:ext cx="2393554" cy="162024"/>
            </a:xfrm>
            <a:custGeom>
              <a:avLst/>
              <a:gdLst/>
              <a:ahLst/>
              <a:cxnLst/>
              <a:rect l="l" t="t" r="r" b="b"/>
              <a:pathLst>
                <a:path w="2393554" h="162024">
                  <a:moveTo>
                    <a:pt x="0" y="0"/>
                  </a:moveTo>
                  <a:lnTo>
                    <a:pt x="2393554" y="0"/>
                  </a:lnTo>
                  <a:lnTo>
                    <a:pt x="2393554" y="162024"/>
                  </a:lnTo>
                  <a:lnTo>
                    <a:pt x="0" y="162024"/>
                  </a:lnTo>
                  <a:close/>
                </a:path>
              </a:pathLst>
            </a:custGeom>
            <a:solidFill>
              <a:srgbClr val="171717"/>
            </a:solidFill>
          </p:spPr>
          <p:txBody>
            <a:bodyPr/>
            <a:lstStyle/>
            <a:p>
              <a:endParaRPr lang="en-US"/>
            </a:p>
          </p:txBody>
        </p:sp>
        <p:sp>
          <p:nvSpPr>
            <p:cNvPr id="15" name="TextBox 15"/>
            <p:cNvSpPr txBox="1"/>
            <p:nvPr/>
          </p:nvSpPr>
          <p:spPr>
            <a:xfrm>
              <a:off x="0" y="-28575"/>
              <a:ext cx="2393554" cy="190599"/>
            </a:xfrm>
            <a:prstGeom prst="rect">
              <a:avLst/>
            </a:prstGeom>
          </p:spPr>
          <p:txBody>
            <a:bodyPr lIns="50800" tIns="50800" rIns="50800" bIns="50800" rtlCol="0" anchor="ctr"/>
            <a:lstStyle/>
            <a:p>
              <a:pPr algn="ctr">
                <a:lnSpc>
                  <a:spcPts val="1526"/>
                </a:lnSpc>
              </a:pPr>
              <a:endParaRPr/>
            </a:p>
          </p:txBody>
        </p:sp>
      </p:grpSp>
      <p:sp>
        <p:nvSpPr>
          <p:cNvPr id="16" name="TextBox 16"/>
          <p:cNvSpPr txBox="1"/>
          <p:nvPr/>
        </p:nvSpPr>
        <p:spPr>
          <a:xfrm>
            <a:off x="0" y="4464739"/>
            <a:ext cx="777240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VIRTUAL HOME VIEWING</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Freeform 2"/>
          <p:cNvSpPr/>
          <p:nvPr/>
        </p:nvSpPr>
        <p:spPr>
          <a:xfrm>
            <a:off x="-260130" y="0"/>
            <a:ext cx="8292660" cy="4329190"/>
          </a:xfrm>
          <a:custGeom>
            <a:avLst/>
            <a:gdLst/>
            <a:ahLst/>
            <a:cxnLst/>
            <a:rect l="l" t="t" r="r" b="b"/>
            <a:pathLst>
              <a:path w="8292660" h="4329190">
                <a:moveTo>
                  <a:pt x="0" y="0"/>
                </a:moveTo>
                <a:lnTo>
                  <a:pt x="8292660" y="0"/>
                </a:lnTo>
                <a:lnTo>
                  <a:pt x="8292660" y="4329190"/>
                </a:lnTo>
                <a:lnTo>
                  <a:pt x="0" y="4329190"/>
                </a:lnTo>
                <a:lnTo>
                  <a:pt x="0" y="0"/>
                </a:lnTo>
                <a:close/>
              </a:path>
            </a:pathLst>
          </a:custGeom>
          <a:blipFill>
            <a:blip r:embed="rId2"/>
            <a:stretch>
              <a:fillRect l="-5266" t="-15678" r="-5266" b="-25474"/>
            </a:stretch>
          </a:blipFill>
        </p:spPr>
        <p:txBody>
          <a:bodyPr/>
          <a:lstStyle/>
          <a:p>
            <a:endParaRPr lang="en-US"/>
          </a:p>
        </p:txBody>
      </p:sp>
      <p:grpSp>
        <p:nvGrpSpPr>
          <p:cNvPr id="3" name="Group 3"/>
          <p:cNvGrpSpPr/>
          <p:nvPr/>
        </p:nvGrpSpPr>
        <p:grpSpPr>
          <a:xfrm>
            <a:off x="-27707" y="0"/>
            <a:ext cx="7763178" cy="4329190"/>
            <a:chOff x="0" y="0"/>
            <a:chExt cx="613387" cy="342059"/>
          </a:xfrm>
        </p:grpSpPr>
        <p:sp>
          <p:nvSpPr>
            <p:cNvPr id="4" name="Freeform 4"/>
            <p:cNvSpPr/>
            <p:nvPr/>
          </p:nvSpPr>
          <p:spPr>
            <a:xfrm>
              <a:off x="0" y="0"/>
              <a:ext cx="613387" cy="342059"/>
            </a:xfrm>
            <a:custGeom>
              <a:avLst/>
              <a:gdLst/>
              <a:ahLst/>
              <a:cxnLst/>
              <a:rect l="l" t="t" r="r" b="b"/>
              <a:pathLst>
                <a:path w="613387" h="342059">
                  <a:moveTo>
                    <a:pt x="0" y="0"/>
                  </a:moveTo>
                  <a:lnTo>
                    <a:pt x="613387" y="0"/>
                  </a:lnTo>
                  <a:lnTo>
                    <a:pt x="613387" y="342059"/>
                  </a:lnTo>
                  <a:lnTo>
                    <a:pt x="0" y="342059"/>
                  </a:lnTo>
                  <a:close/>
                </a:path>
              </a:pathLst>
            </a:custGeom>
            <a:solidFill>
              <a:srgbClr val="171717">
                <a:alpha val="49804"/>
              </a:srgbClr>
            </a:solidFill>
          </p:spPr>
          <p:txBody>
            <a:bodyPr/>
            <a:lstStyle/>
            <a:p>
              <a:endParaRPr lang="en-US"/>
            </a:p>
          </p:txBody>
        </p:sp>
        <p:sp>
          <p:nvSpPr>
            <p:cNvPr id="5" name="TextBox 5"/>
            <p:cNvSpPr txBox="1"/>
            <p:nvPr/>
          </p:nvSpPr>
          <p:spPr>
            <a:xfrm>
              <a:off x="0" y="-28575"/>
              <a:ext cx="613387" cy="370634"/>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935974" y="4930877"/>
            <a:ext cx="5900453" cy="3723215"/>
          </a:xfrm>
          <a:prstGeom prst="rect">
            <a:avLst/>
          </a:prstGeom>
        </p:spPr>
        <p:txBody>
          <a:bodyPr lIns="0" tIns="0" rIns="0" bIns="0" rtlCol="0" anchor="t">
            <a:spAutoFit/>
          </a:bodyPr>
          <a:lstStyle/>
          <a:p>
            <a:pPr algn="just">
              <a:lnSpc>
                <a:spcPts val="2005"/>
              </a:lnSpc>
            </a:pPr>
            <a:r>
              <a:rPr lang="en-US" sz="1670">
                <a:solidFill>
                  <a:srgbClr val="000000"/>
                </a:solidFill>
                <a:latin typeface="Georgia Pro"/>
              </a:rPr>
              <a:t>Buying a new home can be an exciting experience, no matter if it’s your first or fifth time. The process seems daunting, but this guide is for anyone considering the purchase of a new home, particularly those who are first-time homebuyers. If you’re like most people looking to purchase right now, you probably have lots of questions, and that’s normal! I’ve put together this Buyer’s Guide, so you know what to expect from this process, and, even more importantly, what key things you might want to consider while buying a home. </a:t>
            </a:r>
          </a:p>
          <a:p>
            <a:pPr algn="just">
              <a:lnSpc>
                <a:spcPts val="2005"/>
              </a:lnSpc>
            </a:pPr>
            <a:endParaRPr lang="en-US" sz="1670">
              <a:solidFill>
                <a:srgbClr val="000000"/>
              </a:solidFill>
              <a:latin typeface="Georgia Pro"/>
            </a:endParaRPr>
          </a:p>
          <a:p>
            <a:pPr algn="just">
              <a:lnSpc>
                <a:spcPts val="2005"/>
              </a:lnSpc>
            </a:pPr>
            <a:r>
              <a:rPr lang="en-US" sz="1670">
                <a:solidFill>
                  <a:srgbClr val="000000"/>
                </a:solidFill>
                <a:latin typeface="Georgia Pro"/>
              </a:rPr>
              <a:t>This resource guide will explain everything right  from the moment buying a house first enters your mind through moving day. I also want to highlight the benefits of working with industry professionals to ensure that you (and your future home) are in the best possible hands.</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a:t>
            </a:r>
          </a:p>
        </p:txBody>
      </p:sp>
      <p:sp>
        <p:nvSpPr>
          <p:cNvPr id="11" name="TextBox 11"/>
          <p:cNvSpPr txBox="1"/>
          <p:nvPr/>
        </p:nvSpPr>
        <p:spPr>
          <a:xfrm>
            <a:off x="540860" y="1779414"/>
            <a:ext cx="6690680" cy="1034669"/>
          </a:xfrm>
          <a:prstGeom prst="rect">
            <a:avLst/>
          </a:prstGeom>
        </p:spPr>
        <p:txBody>
          <a:bodyPr lIns="0" tIns="0" rIns="0" bIns="0" rtlCol="0" anchor="t">
            <a:spAutoFit/>
          </a:bodyPr>
          <a:lstStyle/>
          <a:p>
            <a:pPr algn="ctr">
              <a:lnSpc>
                <a:spcPts val="4123"/>
              </a:lnSpc>
            </a:pPr>
            <a:r>
              <a:rPr lang="en-US" sz="3100" spc="124">
                <a:solidFill>
                  <a:srgbClr val="FFFFFF"/>
                </a:solidFill>
                <a:latin typeface="Georgia Pro"/>
              </a:rPr>
              <a:t>UNDERSTANDING THE HOUSING MARKET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TextBox 2"/>
          <p:cNvSpPr txBox="1"/>
          <p:nvPr/>
        </p:nvSpPr>
        <p:spPr>
          <a:xfrm>
            <a:off x="754358" y="5877678"/>
            <a:ext cx="6263684" cy="3027254"/>
          </a:xfrm>
          <a:prstGeom prst="rect">
            <a:avLst/>
          </a:prstGeom>
        </p:spPr>
        <p:txBody>
          <a:bodyPr lIns="0" tIns="0" rIns="0" bIns="0" rtlCol="0" anchor="t">
            <a:spAutoFit/>
          </a:bodyPr>
          <a:lstStyle/>
          <a:p>
            <a:pPr algn="l">
              <a:lnSpc>
                <a:spcPts val="2194"/>
              </a:lnSpc>
            </a:pPr>
            <a:endParaRPr/>
          </a:p>
          <a:p>
            <a:pPr marL="495249" lvl="2" indent="-165083" algn="just">
              <a:lnSpc>
                <a:spcPts val="2194"/>
              </a:lnSpc>
              <a:buFont typeface="Arial"/>
              <a:buChar char="⚬"/>
            </a:pPr>
            <a:r>
              <a:rPr lang="en-US" sz="1380">
                <a:solidFill>
                  <a:srgbClr val="000000"/>
                </a:solidFill>
                <a:latin typeface="Georgia Pro"/>
              </a:rPr>
              <a:t>Drive or walk through areas at different times of the day, during the week, and on weekends.</a:t>
            </a:r>
          </a:p>
          <a:p>
            <a:pPr marL="495249" lvl="2" indent="-165083" algn="just">
              <a:lnSpc>
                <a:spcPts val="2194"/>
              </a:lnSpc>
              <a:buFont typeface="Arial"/>
              <a:buChar char="⚬"/>
            </a:pPr>
            <a:r>
              <a:rPr lang="en-US" sz="1380">
                <a:solidFill>
                  <a:srgbClr val="000000"/>
                </a:solidFill>
                <a:latin typeface="Georgia Pro"/>
              </a:rPr>
              <a:t>Travel to and from places that you would typically frequent. Look for access to major thoroughfares, highways, and shopping.</a:t>
            </a:r>
          </a:p>
          <a:p>
            <a:pPr marL="495249" lvl="2" indent="-165083" algn="just">
              <a:lnSpc>
                <a:spcPts val="2194"/>
              </a:lnSpc>
              <a:buFont typeface="Arial"/>
              <a:buChar char="⚬"/>
            </a:pPr>
            <a:r>
              <a:rPr lang="en-US" sz="1380">
                <a:solidFill>
                  <a:srgbClr val="000000"/>
                </a:solidFill>
                <a:latin typeface="Georgia Pro"/>
              </a:rPr>
              <a:t>Check with local civic, police, fire, and school officials to find information about the area.</a:t>
            </a:r>
          </a:p>
          <a:p>
            <a:pPr marL="495249" lvl="2" indent="-165083" algn="just">
              <a:lnSpc>
                <a:spcPts val="2194"/>
              </a:lnSpc>
              <a:buFont typeface="Arial"/>
              <a:buChar char="⚬"/>
            </a:pPr>
            <a:r>
              <a:rPr lang="en-US" sz="1380">
                <a:solidFill>
                  <a:srgbClr val="000000"/>
                </a:solidFill>
                <a:latin typeface="Georgia Pro"/>
              </a:rPr>
              <a:t>Look at traffic access patterns around the area during different times of the day and drive from the area to work.</a:t>
            </a:r>
          </a:p>
          <a:p>
            <a:pPr marL="495249" lvl="2" indent="-165083" algn="just">
              <a:lnSpc>
                <a:spcPts val="2194"/>
              </a:lnSpc>
              <a:buFont typeface="Arial"/>
              <a:buChar char="⚬"/>
            </a:pPr>
            <a:r>
              <a:rPr lang="en-US" sz="1380">
                <a:solidFill>
                  <a:srgbClr val="000000"/>
                </a:solidFill>
                <a:latin typeface="Georgia Pro"/>
              </a:rPr>
              <a:t>Is the neighborhood near parks, places of worship, recreation centers, shopping, theaters, restaurants, public transportation, schools, etc.?</a:t>
            </a:r>
          </a:p>
        </p:txBody>
      </p:sp>
      <p:sp>
        <p:nvSpPr>
          <p:cNvPr id="3" name="Freeform 3"/>
          <p:cNvSpPr/>
          <p:nvPr/>
        </p:nvSpPr>
        <p:spPr>
          <a:xfrm>
            <a:off x="2262540" y="0"/>
            <a:ext cx="5509860" cy="5091793"/>
          </a:xfrm>
          <a:custGeom>
            <a:avLst/>
            <a:gdLst/>
            <a:ahLst/>
            <a:cxnLst/>
            <a:rect l="l" t="t" r="r" b="b"/>
            <a:pathLst>
              <a:path w="5509860" h="5091793">
                <a:moveTo>
                  <a:pt x="0" y="0"/>
                </a:moveTo>
                <a:lnTo>
                  <a:pt x="5509860" y="0"/>
                </a:lnTo>
                <a:lnTo>
                  <a:pt x="5509860" y="5091793"/>
                </a:lnTo>
                <a:lnTo>
                  <a:pt x="0" y="5091793"/>
                </a:lnTo>
                <a:lnTo>
                  <a:pt x="0" y="0"/>
                </a:lnTo>
                <a:close/>
              </a:path>
            </a:pathLst>
          </a:custGeom>
          <a:blipFill>
            <a:blip r:embed="rId2"/>
            <a:stretch>
              <a:fillRect l="-48605" t="-13937" r="-8547"/>
            </a:stretch>
          </a:blipFill>
        </p:spPr>
        <p:txBody>
          <a:bodyPr/>
          <a:lstStyle/>
          <a:p>
            <a:endParaRPr lang="en-US"/>
          </a:p>
        </p:txBody>
      </p:sp>
      <p:sp>
        <p:nvSpPr>
          <p:cNvPr id="4" name="Freeform 4"/>
          <p:cNvSpPr/>
          <p:nvPr/>
        </p:nvSpPr>
        <p:spPr>
          <a:xfrm>
            <a:off x="0" y="0"/>
            <a:ext cx="2116186" cy="1250276"/>
          </a:xfrm>
          <a:custGeom>
            <a:avLst/>
            <a:gdLst/>
            <a:ahLst/>
            <a:cxnLst/>
            <a:rect l="l" t="t" r="r" b="b"/>
            <a:pathLst>
              <a:path w="2116186" h="1250276">
                <a:moveTo>
                  <a:pt x="0" y="0"/>
                </a:moveTo>
                <a:lnTo>
                  <a:pt x="2116186" y="0"/>
                </a:lnTo>
                <a:lnTo>
                  <a:pt x="2116186" y="1250276"/>
                </a:lnTo>
                <a:lnTo>
                  <a:pt x="0" y="1250276"/>
                </a:lnTo>
                <a:lnTo>
                  <a:pt x="0" y="0"/>
                </a:lnTo>
                <a:close/>
              </a:path>
            </a:pathLst>
          </a:custGeom>
          <a:blipFill>
            <a:blip r:embed="rId3"/>
            <a:stretch>
              <a:fillRect t="-6419" b="-6419"/>
            </a:stretch>
          </a:blipFill>
        </p:spPr>
        <p:txBody>
          <a:bodyPr/>
          <a:lstStyle/>
          <a:p>
            <a:endParaRPr lang="en-US"/>
          </a:p>
        </p:txBody>
      </p:sp>
      <p:sp>
        <p:nvSpPr>
          <p:cNvPr id="5" name="Freeform 5"/>
          <p:cNvSpPr/>
          <p:nvPr/>
        </p:nvSpPr>
        <p:spPr>
          <a:xfrm>
            <a:off x="0" y="1380497"/>
            <a:ext cx="2116186" cy="1694552"/>
          </a:xfrm>
          <a:custGeom>
            <a:avLst/>
            <a:gdLst/>
            <a:ahLst/>
            <a:cxnLst/>
            <a:rect l="l" t="t" r="r" b="b"/>
            <a:pathLst>
              <a:path w="2116186" h="1694552">
                <a:moveTo>
                  <a:pt x="0" y="0"/>
                </a:moveTo>
                <a:lnTo>
                  <a:pt x="2116186" y="0"/>
                </a:lnTo>
                <a:lnTo>
                  <a:pt x="2116186" y="1694552"/>
                </a:lnTo>
                <a:lnTo>
                  <a:pt x="0" y="1694552"/>
                </a:lnTo>
                <a:lnTo>
                  <a:pt x="0" y="0"/>
                </a:lnTo>
                <a:close/>
              </a:path>
            </a:pathLst>
          </a:custGeom>
          <a:blipFill>
            <a:blip r:embed="rId4"/>
            <a:stretch>
              <a:fillRect l="-4166" r="-4166"/>
            </a:stretch>
          </a:blipFill>
        </p:spPr>
        <p:txBody>
          <a:bodyPr/>
          <a:lstStyle/>
          <a:p>
            <a:endParaRPr lang="en-US"/>
          </a:p>
        </p:txBody>
      </p:sp>
      <p:sp>
        <p:nvSpPr>
          <p:cNvPr id="6" name="Freeform 6"/>
          <p:cNvSpPr/>
          <p:nvPr/>
        </p:nvSpPr>
        <p:spPr>
          <a:xfrm>
            <a:off x="0" y="3205270"/>
            <a:ext cx="2116186" cy="1886523"/>
          </a:xfrm>
          <a:custGeom>
            <a:avLst/>
            <a:gdLst/>
            <a:ahLst/>
            <a:cxnLst/>
            <a:rect l="l" t="t" r="r" b="b"/>
            <a:pathLst>
              <a:path w="2116186" h="1886523">
                <a:moveTo>
                  <a:pt x="0" y="0"/>
                </a:moveTo>
                <a:lnTo>
                  <a:pt x="2116186" y="0"/>
                </a:lnTo>
                <a:lnTo>
                  <a:pt x="2116186" y="1886523"/>
                </a:lnTo>
                <a:lnTo>
                  <a:pt x="0" y="1886523"/>
                </a:lnTo>
                <a:lnTo>
                  <a:pt x="0" y="0"/>
                </a:lnTo>
                <a:close/>
              </a:path>
            </a:pathLst>
          </a:custGeom>
          <a:blipFill>
            <a:blip r:embed="rId5"/>
            <a:stretch>
              <a:fillRect l="-18487" r="-18487"/>
            </a:stretch>
          </a:blipFill>
        </p:spPr>
        <p:txBody>
          <a:bodyPr/>
          <a:lstStyle/>
          <a:p>
            <a:endParaRPr lang="en-US"/>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41</a:t>
            </a:r>
          </a:p>
        </p:txBody>
      </p:sp>
      <p:grpSp>
        <p:nvGrpSpPr>
          <p:cNvPr id="11" name="Group 11"/>
          <p:cNvGrpSpPr/>
          <p:nvPr/>
        </p:nvGrpSpPr>
        <p:grpSpPr>
          <a:xfrm>
            <a:off x="0" y="5225143"/>
            <a:ext cx="7772400" cy="464807"/>
            <a:chOff x="0" y="0"/>
            <a:chExt cx="2709333" cy="162024"/>
          </a:xfrm>
        </p:grpSpPr>
        <p:sp>
          <p:nvSpPr>
            <p:cNvPr id="12" name="Freeform 12"/>
            <p:cNvSpPr/>
            <p:nvPr/>
          </p:nvSpPr>
          <p:spPr>
            <a:xfrm>
              <a:off x="0" y="0"/>
              <a:ext cx="2709333" cy="162024"/>
            </a:xfrm>
            <a:custGeom>
              <a:avLst/>
              <a:gdLst/>
              <a:ahLst/>
              <a:cxnLst/>
              <a:rect l="l" t="t" r="r" b="b"/>
              <a:pathLst>
                <a:path w="2709333" h="162024">
                  <a:moveTo>
                    <a:pt x="0" y="0"/>
                  </a:moveTo>
                  <a:lnTo>
                    <a:pt x="2709333" y="0"/>
                  </a:lnTo>
                  <a:lnTo>
                    <a:pt x="2709333" y="162024"/>
                  </a:lnTo>
                  <a:lnTo>
                    <a:pt x="0" y="162024"/>
                  </a:lnTo>
                  <a:close/>
                </a:path>
              </a:pathLst>
            </a:custGeom>
            <a:solidFill>
              <a:srgbClr val="171717"/>
            </a:solidFill>
          </p:spPr>
          <p:txBody>
            <a:bodyPr/>
            <a:lstStyle/>
            <a:p>
              <a:endParaRPr lang="en-US"/>
            </a:p>
          </p:txBody>
        </p:sp>
        <p:sp>
          <p:nvSpPr>
            <p:cNvPr id="13" name="TextBox 13"/>
            <p:cNvSpPr txBox="1"/>
            <p:nvPr/>
          </p:nvSpPr>
          <p:spPr>
            <a:xfrm>
              <a:off x="0" y="-28575"/>
              <a:ext cx="2709333" cy="190599"/>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0" y="5290360"/>
            <a:ext cx="777240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EXPLORE THE NEIGHBORHOODS</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0215" y="1739678"/>
          <a:ext cx="6108437" cy="6997579"/>
        </p:xfrm>
        <a:graphic>
          <a:graphicData uri="http://schemas.openxmlformats.org/drawingml/2006/table">
            <a:tbl>
              <a:tblPr/>
              <a:tblGrid>
                <a:gridCol w="1136420">
                  <a:extLst>
                    <a:ext uri="{9D8B030D-6E8A-4147-A177-3AD203B41FA5}">
                      <a16:colId xmlns:a16="http://schemas.microsoft.com/office/drawing/2014/main" val="20000"/>
                    </a:ext>
                  </a:extLst>
                </a:gridCol>
                <a:gridCol w="1565054">
                  <a:extLst>
                    <a:ext uri="{9D8B030D-6E8A-4147-A177-3AD203B41FA5}">
                      <a16:colId xmlns:a16="http://schemas.microsoft.com/office/drawing/2014/main" val="20001"/>
                    </a:ext>
                  </a:extLst>
                </a:gridCol>
                <a:gridCol w="867845">
                  <a:extLst>
                    <a:ext uri="{9D8B030D-6E8A-4147-A177-3AD203B41FA5}">
                      <a16:colId xmlns:a16="http://schemas.microsoft.com/office/drawing/2014/main" val="20002"/>
                    </a:ext>
                  </a:extLst>
                </a:gridCol>
                <a:gridCol w="889928">
                  <a:extLst>
                    <a:ext uri="{9D8B030D-6E8A-4147-A177-3AD203B41FA5}">
                      <a16:colId xmlns:a16="http://schemas.microsoft.com/office/drawing/2014/main" val="20003"/>
                    </a:ext>
                  </a:extLst>
                </a:gridCol>
                <a:gridCol w="842545">
                  <a:extLst>
                    <a:ext uri="{9D8B030D-6E8A-4147-A177-3AD203B41FA5}">
                      <a16:colId xmlns:a16="http://schemas.microsoft.com/office/drawing/2014/main" val="20004"/>
                    </a:ext>
                  </a:extLst>
                </a:gridCol>
                <a:gridCol w="806645">
                  <a:extLst>
                    <a:ext uri="{9D8B030D-6E8A-4147-A177-3AD203B41FA5}">
                      <a16:colId xmlns:a16="http://schemas.microsoft.com/office/drawing/2014/main" val="20005"/>
                    </a:ext>
                  </a:extLst>
                </a:gridCol>
              </a:tblGrid>
              <a:tr h="810923">
                <a:tc>
                  <a:txBody>
                    <a:bodyPr/>
                    <a:lstStyle/>
                    <a:p>
                      <a:pPr algn="ctr">
                        <a:lnSpc>
                          <a:spcPts val="1120"/>
                        </a:lnSpc>
                        <a:defRPr/>
                      </a:pP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120"/>
                        </a:lnSpc>
                        <a:defRPr/>
                      </a:pPr>
                      <a:r>
                        <a:rPr lang="en-US" sz="800">
                          <a:solidFill>
                            <a:srgbClr val="FFFFFF"/>
                          </a:solidFill>
                          <a:latin typeface="Montserrat Bold"/>
                        </a:rPr>
                        <a:t>WHO QUALIFIES</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737373"/>
                    </a:solidFill>
                  </a:tcPr>
                </a:tc>
                <a:tc>
                  <a:txBody>
                    <a:bodyPr/>
                    <a:lstStyle/>
                    <a:p>
                      <a:pPr algn="ctr">
                        <a:lnSpc>
                          <a:spcPts val="1120"/>
                        </a:lnSpc>
                        <a:defRPr/>
                      </a:pPr>
                      <a:r>
                        <a:rPr lang="en-US" sz="800">
                          <a:solidFill>
                            <a:srgbClr val="FFFFFF"/>
                          </a:solidFill>
                          <a:latin typeface="Montserrat Bold"/>
                        </a:rPr>
                        <a:t>DOWN PAYMENT</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737373"/>
                    </a:solidFill>
                  </a:tcPr>
                </a:tc>
                <a:tc>
                  <a:txBody>
                    <a:bodyPr/>
                    <a:lstStyle/>
                    <a:p>
                      <a:pPr algn="ctr">
                        <a:lnSpc>
                          <a:spcPts val="1120"/>
                        </a:lnSpc>
                        <a:defRPr/>
                      </a:pPr>
                      <a:r>
                        <a:rPr lang="en-US" sz="800" spc="26">
                          <a:solidFill>
                            <a:srgbClr val="FFFFFF"/>
                          </a:solidFill>
                          <a:latin typeface="Montserrat Bold"/>
                        </a:rPr>
                        <a:t>UPFRONT MORTGAGE</a:t>
                      </a:r>
                      <a:endParaRPr lang="en-US" sz="1100"/>
                    </a:p>
                    <a:p>
                      <a:pPr algn="ctr">
                        <a:lnSpc>
                          <a:spcPts val="1120"/>
                        </a:lnSpc>
                      </a:pPr>
                      <a:r>
                        <a:rPr lang="en-US" sz="800" spc="26">
                          <a:solidFill>
                            <a:srgbClr val="FFFFFF"/>
                          </a:solidFill>
                          <a:latin typeface="Montserrat Bold"/>
                        </a:rPr>
                        <a:t>INSURANCE</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737373"/>
                    </a:solidFill>
                  </a:tcPr>
                </a:tc>
                <a:tc>
                  <a:txBody>
                    <a:bodyPr/>
                    <a:lstStyle/>
                    <a:p>
                      <a:pPr algn="ctr">
                        <a:lnSpc>
                          <a:spcPts val="1120"/>
                        </a:lnSpc>
                        <a:defRPr/>
                      </a:pPr>
                      <a:r>
                        <a:rPr lang="en-US" sz="800" spc="26">
                          <a:solidFill>
                            <a:srgbClr val="FFFFFF"/>
                          </a:solidFill>
                          <a:latin typeface="Montserrat Bold"/>
                        </a:rPr>
                        <a:t>MONTHLY MORTGAGE</a:t>
                      </a:r>
                      <a:endParaRPr lang="en-US" sz="1100"/>
                    </a:p>
                    <a:p>
                      <a:pPr algn="ctr">
                        <a:lnSpc>
                          <a:spcPts val="1120"/>
                        </a:lnSpc>
                      </a:pPr>
                      <a:r>
                        <a:rPr lang="en-US" sz="800" spc="26">
                          <a:solidFill>
                            <a:srgbClr val="FFFFFF"/>
                          </a:solidFill>
                          <a:latin typeface="Montserrat Bold"/>
                        </a:rPr>
                        <a:t>INSURANCE</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737373"/>
                    </a:solidFill>
                  </a:tcPr>
                </a:tc>
                <a:tc>
                  <a:txBody>
                    <a:bodyPr/>
                    <a:lstStyle/>
                    <a:p>
                      <a:pPr algn="ctr">
                        <a:lnSpc>
                          <a:spcPts val="1120"/>
                        </a:lnSpc>
                        <a:defRPr/>
                      </a:pPr>
                      <a:r>
                        <a:rPr lang="en-US" sz="800" spc="26">
                          <a:solidFill>
                            <a:srgbClr val="FFFFFF"/>
                          </a:solidFill>
                          <a:latin typeface="Montserrat Bold"/>
                        </a:rPr>
                        <a:t>MINIMUM </a:t>
                      </a:r>
                      <a:endParaRPr lang="en-US" sz="1100"/>
                    </a:p>
                    <a:p>
                      <a:pPr algn="ctr">
                        <a:lnSpc>
                          <a:spcPts val="1120"/>
                        </a:lnSpc>
                      </a:pPr>
                      <a:r>
                        <a:rPr lang="en-US" sz="800" spc="26">
                          <a:solidFill>
                            <a:srgbClr val="FFFFFF"/>
                          </a:solidFill>
                          <a:latin typeface="Montserrat Bold"/>
                        </a:rPr>
                        <a:t>CREDIT SCORE</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737373"/>
                    </a:solidFill>
                  </a:tcPr>
                </a:tc>
                <a:extLst>
                  <a:ext uri="{0D108BD9-81ED-4DB2-BD59-A6C34878D82A}">
                    <a16:rowId xmlns:a16="http://schemas.microsoft.com/office/drawing/2014/main" val="10000"/>
                  </a:ext>
                </a:extLst>
              </a:tr>
              <a:tr h="1011952">
                <a:tc>
                  <a:txBody>
                    <a:bodyPr/>
                    <a:lstStyle/>
                    <a:p>
                      <a:pPr algn="ctr">
                        <a:lnSpc>
                          <a:spcPts val="1260"/>
                        </a:lnSpc>
                        <a:defRPr/>
                      </a:pPr>
                      <a:r>
                        <a:rPr lang="en-US" sz="900">
                          <a:solidFill>
                            <a:srgbClr val="000000"/>
                          </a:solidFill>
                          <a:latin typeface="Montserrat"/>
                        </a:rPr>
                        <a:t>VA</a:t>
                      </a:r>
                      <a:endParaRPr lang="en-US" sz="1100"/>
                    </a:p>
                    <a:p>
                      <a:pPr algn="ctr">
                        <a:lnSpc>
                          <a:spcPts val="1260"/>
                        </a:lnSpc>
                      </a:pPr>
                      <a:r>
                        <a:rPr lang="en-US" sz="900">
                          <a:solidFill>
                            <a:srgbClr val="000000"/>
                          </a:solidFill>
                          <a:latin typeface="Montserrat"/>
                        </a:rPr>
                        <a:t>Department of Veteran Affairs</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120"/>
                        </a:lnSpc>
                        <a:defRPr/>
                      </a:pPr>
                      <a:r>
                        <a:rPr lang="en-US" sz="800">
                          <a:solidFill>
                            <a:srgbClr val="000000"/>
                          </a:solidFill>
                          <a:latin typeface="Montserrat"/>
                        </a:rPr>
                        <a:t>Veterans,</a:t>
                      </a:r>
                      <a:endParaRPr lang="en-US" sz="1100"/>
                    </a:p>
                    <a:p>
                      <a:pPr algn="ctr">
                        <a:lnSpc>
                          <a:spcPts val="1120"/>
                        </a:lnSpc>
                      </a:pPr>
                      <a:r>
                        <a:rPr lang="en-US" sz="800">
                          <a:solidFill>
                            <a:srgbClr val="000000"/>
                          </a:solidFill>
                          <a:latin typeface="Montserrat"/>
                        </a:rPr>
                        <a:t>Personnel with</a:t>
                      </a:r>
                    </a:p>
                    <a:p>
                      <a:pPr algn="ctr">
                        <a:lnSpc>
                          <a:spcPts val="1120"/>
                        </a:lnSpc>
                      </a:pPr>
                      <a:r>
                        <a:rPr lang="en-US" sz="800">
                          <a:solidFill>
                            <a:srgbClr val="000000"/>
                          </a:solidFill>
                          <a:latin typeface="Montserrat"/>
                        </a:rPr>
                        <a:t>honorable discharge,</a:t>
                      </a:r>
                    </a:p>
                    <a:p>
                      <a:pPr algn="ctr">
                        <a:lnSpc>
                          <a:spcPts val="1120"/>
                        </a:lnSpc>
                      </a:pPr>
                      <a:r>
                        <a:rPr lang="en-US" sz="800">
                          <a:solidFill>
                            <a:srgbClr val="000000"/>
                          </a:solidFill>
                          <a:latin typeface="Montserrat"/>
                        </a:rPr>
                        <a:t>Reservists &amp;</a:t>
                      </a:r>
                    </a:p>
                    <a:p>
                      <a:pPr algn="ctr">
                        <a:lnSpc>
                          <a:spcPts val="1120"/>
                        </a:lnSpc>
                      </a:pPr>
                      <a:r>
                        <a:rPr lang="en-US" sz="800">
                          <a:solidFill>
                            <a:srgbClr val="000000"/>
                          </a:solidFill>
                          <a:latin typeface="Montserrat"/>
                        </a:rPr>
                        <a:t>National Guard,</a:t>
                      </a:r>
                    </a:p>
                    <a:p>
                      <a:pPr algn="ctr">
                        <a:lnSpc>
                          <a:spcPts val="1120"/>
                        </a:lnSpc>
                      </a:pPr>
                      <a:r>
                        <a:rPr lang="en-US" sz="800">
                          <a:solidFill>
                            <a:srgbClr val="000000"/>
                          </a:solidFill>
                          <a:latin typeface="Montserrat"/>
                        </a:rPr>
                        <a:t>Surviving Spouses</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580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011952">
                <a:tc>
                  <a:txBody>
                    <a:bodyPr/>
                    <a:lstStyle/>
                    <a:p>
                      <a:pPr algn="ctr">
                        <a:lnSpc>
                          <a:spcPts val="1260"/>
                        </a:lnSpc>
                        <a:defRPr/>
                      </a:pPr>
                      <a:r>
                        <a:rPr lang="en-US" sz="900">
                          <a:solidFill>
                            <a:srgbClr val="000000"/>
                          </a:solidFill>
                          <a:latin typeface="Montserrat"/>
                        </a:rPr>
                        <a:t>USDA</a:t>
                      </a:r>
                      <a:endParaRPr lang="en-US" sz="1100"/>
                    </a:p>
                    <a:p>
                      <a:pPr algn="ctr">
                        <a:lnSpc>
                          <a:spcPts val="1260"/>
                        </a:lnSpc>
                      </a:pPr>
                      <a:r>
                        <a:rPr lang="en-US" sz="900">
                          <a:solidFill>
                            <a:srgbClr val="000000"/>
                          </a:solidFill>
                          <a:latin typeface="Montserrat"/>
                        </a:rPr>
                        <a:t>Department of Agriculture</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400"/>
                        </a:lnSpc>
                        <a:defRPr/>
                      </a:pPr>
                      <a:r>
                        <a:rPr lang="en-US" sz="1000">
                          <a:solidFill>
                            <a:srgbClr val="000000"/>
                          </a:solidFill>
                          <a:latin typeface="Montserrat"/>
                        </a:rPr>
                        <a:t>Someone who is buying a home in a USDA -designated</a:t>
                      </a:r>
                      <a:endParaRPr lang="en-US" sz="1100"/>
                    </a:p>
                    <a:p>
                      <a:pPr algn="ctr">
                        <a:lnSpc>
                          <a:spcPts val="1400"/>
                        </a:lnSpc>
                      </a:pPr>
                      <a:r>
                        <a:rPr lang="en-US" sz="1000">
                          <a:solidFill>
                            <a:srgbClr val="000000"/>
                          </a:solidFill>
                          <a:latin typeface="Montserrat"/>
                        </a:rPr>
                        <a:t>rural area.</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120"/>
                        </a:lnSpc>
                        <a:defRPr/>
                      </a:pPr>
                      <a:r>
                        <a:rPr lang="en-US" sz="800">
                          <a:solidFill>
                            <a:srgbClr val="000000"/>
                          </a:solidFill>
                          <a:latin typeface="Montserrat"/>
                        </a:rPr>
                        <a:t>2% of the loan</a:t>
                      </a:r>
                      <a:endParaRPr lang="en-US" sz="1100"/>
                    </a:p>
                    <a:p>
                      <a:pPr algn="ctr">
                        <a:lnSpc>
                          <a:spcPts val="1120"/>
                        </a:lnSpc>
                      </a:pPr>
                      <a:r>
                        <a:rPr lang="en-US" sz="800">
                          <a:solidFill>
                            <a:srgbClr val="000000"/>
                          </a:solidFill>
                          <a:latin typeface="Montserrat"/>
                        </a:rPr>
                        <a:t>amount. Can be rolled into loan amount.</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REQUIRED</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640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011952">
                <a:tc>
                  <a:txBody>
                    <a:bodyPr/>
                    <a:lstStyle/>
                    <a:p>
                      <a:pPr algn="ctr">
                        <a:lnSpc>
                          <a:spcPts val="1260"/>
                        </a:lnSpc>
                        <a:defRPr/>
                      </a:pPr>
                      <a:r>
                        <a:rPr lang="en-US" sz="900">
                          <a:solidFill>
                            <a:srgbClr val="000000"/>
                          </a:solidFill>
                          <a:latin typeface="Montserrat"/>
                        </a:rPr>
                        <a:t>FHA</a:t>
                      </a:r>
                      <a:endParaRPr lang="en-US" sz="1100"/>
                    </a:p>
                    <a:p>
                      <a:pPr algn="ctr">
                        <a:lnSpc>
                          <a:spcPts val="1260"/>
                        </a:lnSpc>
                      </a:pPr>
                      <a:r>
                        <a:rPr lang="en-US" sz="900">
                          <a:solidFill>
                            <a:srgbClr val="000000"/>
                          </a:solidFill>
                          <a:latin typeface="Montserrat"/>
                        </a:rPr>
                        <a:t>Federal Housing Administration</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400"/>
                        </a:lnSpc>
                        <a:defRPr/>
                      </a:pPr>
                      <a:r>
                        <a:rPr lang="en-US" sz="1000">
                          <a:solidFill>
                            <a:srgbClr val="000000"/>
                          </a:solidFill>
                          <a:latin typeface="Montserrat"/>
                        </a:rPr>
                        <a:t>Anyone who</a:t>
                      </a:r>
                      <a:endParaRPr lang="en-US" sz="1100"/>
                    </a:p>
                    <a:p>
                      <a:pPr algn="ctr">
                        <a:lnSpc>
                          <a:spcPts val="1400"/>
                        </a:lnSpc>
                      </a:pPr>
                      <a:r>
                        <a:rPr lang="en-US" sz="1000">
                          <a:solidFill>
                            <a:srgbClr val="000000"/>
                          </a:solidFill>
                          <a:latin typeface="Montserrat"/>
                        </a:rPr>
                        <a:t>meets the minimum</a:t>
                      </a:r>
                    </a:p>
                    <a:p>
                      <a:pPr algn="ctr">
                        <a:lnSpc>
                          <a:spcPts val="1400"/>
                        </a:lnSpc>
                      </a:pPr>
                      <a:r>
                        <a:rPr lang="en-US" sz="1000">
                          <a:solidFill>
                            <a:srgbClr val="000000"/>
                          </a:solidFill>
                          <a:latin typeface="Montserrat"/>
                        </a:rPr>
                        <a:t>credit and income</a:t>
                      </a:r>
                    </a:p>
                    <a:p>
                      <a:pPr algn="ctr">
                        <a:lnSpc>
                          <a:spcPts val="1400"/>
                        </a:lnSpc>
                      </a:pPr>
                      <a:r>
                        <a:rPr lang="en-US" sz="1000">
                          <a:solidFill>
                            <a:srgbClr val="000000"/>
                          </a:solidFill>
                          <a:latin typeface="Montserrat"/>
                        </a:rPr>
                        <a:t>levels. </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At least 3.5% of purchase price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400"/>
                        </a:lnSpc>
                        <a:defRPr/>
                      </a:pPr>
                      <a:r>
                        <a:rPr lang="en-US" sz="1000">
                          <a:solidFill>
                            <a:srgbClr val="000000"/>
                          </a:solidFill>
                          <a:latin typeface="Montserrat"/>
                        </a:rPr>
                        <a:t>1.75% of loan</a:t>
                      </a:r>
                      <a:endParaRPr lang="en-US" sz="1100"/>
                    </a:p>
                    <a:p>
                      <a:pPr algn="ctr">
                        <a:lnSpc>
                          <a:spcPts val="1400"/>
                        </a:lnSpc>
                      </a:pPr>
                      <a:r>
                        <a:rPr lang="en-US" sz="1000">
                          <a:solidFill>
                            <a:srgbClr val="000000"/>
                          </a:solidFill>
                          <a:latin typeface="Montserrat"/>
                        </a:rPr>
                        <a:t>amount</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REQUIRED</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580-640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011952">
                <a:tc>
                  <a:txBody>
                    <a:bodyPr/>
                    <a:lstStyle/>
                    <a:p>
                      <a:pPr algn="ctr">
                        <a:lnSpc>
                          <a:spcPts val="1260"/>
                        </a:lnSpc>
                        <a:defRPr/>
                      </a:pPr>
                      <a:r>
                        <a:rPr lang="en-US" sz="900">
                          <a:solidFill>
                            <a:srgbClr val="000000"/>
                          </a:solidFill>
                          <a:latin typeface="Montserrat"/>
                        </a:rPr>
                        <a:t>203K</a:t>
                      </a:r>
                      <a:endParaRPr lang="en-US" sz="1100"/>
                    </a:p>
                    <a:p>
                      <a:pPr algn="ctr">
                        <a:lnSpc>
                          <a:spcPts val="1260"/>
                        </a:lnSpc>
                      </a:pPr>
                      <a:r>
                        <a:rPr lang="en-US" sz="900">
                          <a:solidFill>
                            <a:srgbClr val="000000"/>
                          </a:solidFill>
                          <a:latin typeface="Montserrat"/>
                        </a:rPr>
                        <a:t>Federal Housing Administration</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120"/>
                        </a:lnSpc>
                        <a:defRPr/>
                      </a:pPr>
                      <a:r>
                        <a:rPr lang="en-US" sz="800">
                          <a:solidFill>
                            <a:srgbClr val="000000"/>
                          </a:solidFill>
                          <a:latin typeface="Montserrat"/>
                        </a:rPr>
                        <a:t>Anyone who</a:t>
                      </a:r>
                      <a:endParaRPr lang="en-US" sz="1100"/>
                    </a:p>
                    <a:p>
                      <a:pPr algn="ctr">
                        <a:lnSpc>
                          <a:spcPts val="1120"/>
                        </a:lnSpc>
                      </a:pPr>
                      <a:r>
                        <a:rPr lang="en-US" sz="800">
                          <a:solidFill>
                            <a:srgbClr val="000000"/>
                          </a:solidFill>
                          <a:latin typeface="Montserrat"/>
                        </a:rPr>
                        <a:t>plans to purchase</a:t>
                      </a:r>
                    </a:p>
                    <a:p>
                      <a:pPr algn="ctr">
                        <a:lnSpc>
                          <a:spcPts val="1120"/>
                        </a:lnSpc>
                      </a:pPr>
                      <a:r>
                        <a:rPr lang="en-US" sz="800">
                          <a:solidFill>
                            <a:srgbClr val="000000"/>
                          </a:solidFill>
                          <a:latin typeface="Montserrat"/>
                        </a:rPr>
                        <a:t>a fixer-upper or needs to renovate their home and meets credit &amp; income requirements</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At least 3.5%</a:t>
                      </a:r>
                      <a:endParaRPr lang="en-US" sz="1100"/>
                    </a:p>
                    <a:p>
                      <a:pPr algn="ctr">
                        <a:lnSpc>
                          <a:spcPts val="1260"/>
                        </a:lnSpc>
                      </a:pPr>
                      <a:r>
                        <a:rPr lang="en-US" sz="900">
                          <a:solidFill>
                            <a:srgbClr val="000000"/>
                          </a:solidFill>
                          <a:latin typeface="Montserrat"/>
                        </a:rPr>
                        <a:t>of purchase price</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400"/>
                        </a:lnSpc>
                        <a:defRPr/>
                      </a:pPr>
                      <a:r>
                        <a:rPr lang="en-US" sz="1000">
                          <a:solidFill>
                            <a:srgbClr val="000000"/>
                          </a:solidFill>
                          <a:latin typeface="Montserrat"/>
                        </a:rPr>
                        <a:t>1.75% of loan</a:t>
                      </a:r>
                      <a:endParaRPr lang="en-US" sz="1100"/>
                    </a:p>
                    <a:p>
                      <a:pPr algn="ctr">
                        <a:lnSpc>
                          <a:spcPts val="1400"/>
                        </a:lnSpc>
                      </a:pPr>
                      <a:r>
                        <a:rPr lang="en-US" sz="1000">
                          <a:solidFill>
                            <a:srgbClr val="000000"/>
                          </a:solidFill>
                          <a:latin typeface="Montserrat"/>
                        </a:rPr>
                        <a:t>amount</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REQUIRED</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580-640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r h="1011952">
                <a:tc>
                  <a:txBody>
                    <a:bodyPr/>
                    <a:lstStyle/>
                    <a:p>
                      <a:pPr algn="ctr">
                        <a:lnSpc>
                          <a:spcPts val="1260"/>
                        </a:lnSpc>
                        <a:defRPr/>
                      </a:pPr>
                      <a:r>
                        <a:rPr lang="en-US" sz="900">
                          <a:solidFill>
                            <a:srgbClr val="000000"/>
                          </a:solidFill>
                          <a:latin typeface="Montserrat"/>
                        </a:rPr>
                        <a:t>CONVENTIONAL 97</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120"/>
                        </a:lnSpc>
                        <a:defRPr/>
                      </a:pPr>
                      <a:r>
                        <a:rPr lang="en-US" sz="800">
                          <a:solidFill>
                            <a:srgbClr val="000000"/>
                          </a:solidFill>
                          <a:latin typeface="Montserrat"/>
                        </a:rPr>
                        <a:t>Depending on the program, available first time home buyers (a buyer who hasn't owned in the last three years) can put 3% down with a Conventional 97 program.</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Varies from 3%-20% of purchase price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REQUIRED</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620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5"/>
                  </a:ext>
                </a:extLst>
              </a:tr>
              <a:tr h="1126897">
                <a:tc>
                  <a:txBody>
                    <a:bodyPr/>
                    <a:lstStyle/>
                    <a:p>
                      <a:pPr algn="ctr">
                        <a:lnSpc>
                          <a:spcPts val="1260"/>
                        </a:lnSpc>
                        <a:defRPr/>
                      </a:pPr>
                      <a:r>
                        <a:rPr lang="en-US" sz="900" spc="29">
                          <a:solidFill>
                            <a:srgbClr val="000000"/>
                          </a:solidFill>
                          <a:latin typeface="Montserrat"/>
                        </a:rPr>
                        <a:t>SELECT SMART</a:t>
                      </a:r>
                      <a:endParaRPr lang="en-US" sz="1100"/>
                    </a:p>
                    <a:p>
                      <a:pPr algn="ctr">
                        <a:lnSpc>
                          <a:spcPts val="1260"/>
                        </a:lnSpc>
                      </a:pPr>
                      <a:r>
                        <a:rPr lang="en-US" sz="900" spc="29">
                          <a:solidFill>
                            <a:srgbClr val="000000"/>
                          </a:solidFill>
                          <a:latin typeface="Montserrat"/>
                        </a:rPr>
                        <a:t>PLUS</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solidFill>
                      <a:srgbClr val="E9E5E2"/>
                    </a:solidFill>
                  </a:tcPr>
                </a:tc>
                <a:tc>
                  <a:txBody>
                    <a:bodyPr/>
                    <a:lstStyle/>
                    <a:p>
                      <a:pPr algn="ctr">
                        <a:lnSpc>
                          <a:spcPts val="1400"/>
                        </a:lnSpc>
                        <a:defRPr/>
                      </a:pPr>
                      <a:r>
                        <a:rPr lang="en-US" sz="1000">
                          <a:solidFill>
                            <a:srgbClr val="000000"/>
                          </a:solidFill>
                          <a:latin typeface="Montserrat"/>
                        </a:rPr>
                        <a:t>Anyone who</a:t>
                      </a:r>
                      <a:endParaRPr lang="en-US" sz="1100"/>
                    </a:p>
                    <a:p>
                      <a:pPr algn="ctr">
                        <a:lnSpc>
                          <a:spcPts val="1400"/>
                        </a:lnSpc>
                      </a:pPr>
                      <a:r>
                        <a:rPr lang="en-US" sz="1000">
                          <a:solidFill>
                            <a:srgbClr val="000000"/>
                          </a:solidFill>
                          <a:latin typeface="Montserrat"/>
                        </a:rPr>
                        <a:t>meets lenders credit, income &amp; debt level requirements</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120"/>
                        </a:lnSpc>
                        <a:defRPr/>
                      </a:pPr>
                      <a:r>
                        <a:rPr lang="en-US" sz="800">
                          <a:solidFill>
                            <a:srgbClr val="000000"/>
                          </a:solidFill>
                          <a:latin typeface="Montserrat"/>
                        </a:rPr>
                        <a:t>Varies from 3% -20%,</a:t>
                      </a:r>
                      <a:endParaRPr lang="en-US" sz="1100"/>
                    </a:p>
                    <a:p>
                      <a:pPr algn="ctr">
                        <a:lnSpc>
                          <a:spcPts val="1120"/>
                        </a:lnSpc>
                      </a:pPr>
                      <a:r>
                        <a:rPr lang="en-US" sz="800">
                          <a:solidFill>
                            <a:srgbClr val="000000"/>
                          </a:solidFill>
                          <a:latin typeface="Montserrat"/>
                        </a:rPr>
                        <a:t>but typically ranges from 5-20%</a:t>
                      </a:r>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NONE</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260"/>
                        </a:lnSpc>
                        <a:defRPr/>
                      </a:pPr>
                      <a:r>
                        <a:rPr lang="en-US" sz="900">
                          <a:solidFill>
                            <a:srgbClr val="000000"/>
                          </a:solidFill>
                          <a:latin typeface="Montserrat"/>
                        </a:rPr>
                        <a:t>REQUIRED</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tc>
                  <a:txBody>
                    <a:bodyPr/>
                    <a:lstStyle/>
                    <a:p>
                      <a:pPr algn="ctr">
                        <a:lnSpc>
                          <a:spcPts val="1540"/>
                        </a:lnSpc>
                        <a:defRPr/>
                      </a:pPr>
                      <a:r>
                        <a:rPr lang="en-US" sz="1100">
                          <a:solidFill>
                            <a:srgbClr val="000000"/>
                          </a:solidFill>
                          <a:latin typeface="Montserrat"/>
                        </a:rPr>
                        <a:t>620</a:t>
                      </a:r>
                      <a:endParaRPr lang="en-US" sz="1100"/>
                    </a:p>
                  </a:txBody>
                  <a:tcPr marL="123825" marR="123825" marT="123825" marB="123825" anchor="ctr">
                    <a:lnL w="8467" cap="flat" cmpd="sng" algn="ctr">
                      <a:solidFill>
                        <a:srgbClr val="A6A6A6"/>
                      </a:solidFill>
                      <a:prstDash val="solid"/>
                      <a:round/>
                      <a:headEnd type="none" w="med" len="med"/>
                      <a:tailEnd type="none" w="med" len="med"/>
                    </a:lnL>
                    <a:lnR w="8467" cap="flat" cmpd="sng" algn="ctr">
                      <a:solidFill>
                        <a:srgbClr val="A6A6A6"/>
                      </a:solidFill>
                      <a:prstDash val="solid"/>
                      <a:round/>
                      <a:headEnd type="none" w="med" len="med"/>
                      <a:tailEnd type="none" w="med" len="med"/>
                    </a:lnR>
                    <a:lnT w="8467" cap="flat" cmpd="sng" algn="ctr">
                      <a:solidFill>
                        <a:srgbClr val="A6A6A6"/>
                      </a:solidFill>
                      <a:prstDash val="solid"/>
                      <a:round/>
                      <a:headEnd type="none" w="med" len="med"/>
                      <a:tailEnd type="none" w="med" len="med"/>
                    </a:lnT>
                    <a:lnB w="8467"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3" name="Group 3"/>
          <p:cNvGrpSpPr/>
          <p:nvPr/>
        </p:nvGrpSpPr>
        <p:grpSpPr>
          <a:xfrm>
            <a:off x="463270" y="312433"/>
            <a:ext cx="6856184" cy="464807"/>
            <a:chOff x="0" y="0"/>
            <a:chExt cx="2389955" cy="162024"/>
          </a:xfrm>
        </p:grpSpPr>
        <p:sp>
          <p:nvSpPr>
            <p:cNvPr id="4" name="Freeform 4"/>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5" name="TextBox 5"/>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sp>
        <p:nvSpPr>
          <p:cNvPr id="6" name="TextBox 6"/>
          <p:cNvSpPr txBox="1"/>
          <p:nvPr/>
        </p:nvSpPr>
        <p:spPr>
          <a:xfrm>
            <a:off x="777240" y="388951"/>
            <a:ext cx="621792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TYPES OF MORTGAGE LOANS</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42</a:t>
            </a:r>
          </a:p>
        </p:txBody>
      </p:sp>
      <p:sp>
        <p:nvSpPr>
          <p:cNvPr id="11" name="TextBox 11"/>
          <p:cNvSpPr txBox="1"/>
          <p:nvPr/>
        </p:nvSpPr>
        <p:spPr>
          <a:xfrm>
            <a:off x="450215" y="906574"/>
            <a:ext cx="6869239" cy="688974"/>
          </a:xfrm>
          <a:prstGeom prst="rect">
            <a:avLst/>
          </a:prstGeom>
        </p:spPr>
        <p:txBody>
          <a:bodyPr lIns="0" tIns="0" rIns="0" bIns="0" rtlCol="0" anchor="t">
            <a:spAutoFit/>
          </a:bodyPr>
          <a:lstStyle/>
          <a:p>
            <a:pPr algn="just">
              <a:lnSpc>
                <a:spcPts val="1400"/>
              </a:lnSpc>
            </a:pPr>
            <a:r>
              <a:rPr lang="en-US" sz="1000">
                <a:solidFill>
                  <a:srgbClr val="000000"/>
                </a:solidFill>
                <a:latin typeface="Georgia Pro Italics"/>
              </a:rPr>
              <a:t>Financing is one of the big concerns that buyers have, so below is a chart outlining various mortgage loan types to help you choose the best option for your home purchase. Each loan type offers different features, benefits, and eligibility requirements, catering to a range of financial situations and home-buying goals. Use this chart to compare your options and determine which mortgage loan aligns best with your needs and circumstances.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age result for loan application"/>
          <p:cNvSpPr/>
          <p:nvPr/>
        </p:nvSpPr>
        <p:spPr>
          <a:xfrm>
            <a:off x="14901" y="969704"/>
            <a:ext cx="7757499" cy="1290171"/>
          </a:xfrm>
          <a:custGeom>
            <a:avLst/>
            <a:gdLst/>
            <a:ahLst/>
            <a:cxnLst/>
            <a:rect l="l" t="t" r="r" b="b"/>
            <a:pathLst>
              <a:path w="7757499" h="1290171">
                <a:moveTo>
                  <a:pt x="0" y="0"/>
                </a:moveTo>
                <a:lnTo>
                  <a:pt x="7757499" y="0"/>
                </a:lnTo>
                <a:lnTo>
                  <a:pt x="7757499" y="1290171"/>
                </a:lnTo>
                <a:lnTo>
                  <a:pt x="0" y="1290171"/>
                </a:lnTo>
                <a:lnTo>
                  <a:pt x="0" y="0"/>
                </a:lnTo>
                <a:close/>
              </a:path>
            </a:pathLst>
          </a:custGeom>
          <a:blipFill>
            <a:blip r:embed="rId2"/>
            <a:stretch>
              <a:fillRect t="-246769" b="-55484"/>
            </a:stretch>
          </a:blipFill>
        </p:spPr>
        <p:txBody>
          <a:bodyPr/>
          <a:lstStyle/>
          <a:p>
            <a:endParaRPr lang="en-US"/>
          </a:p>
        </p:txBody>
      </p:sp>
      <p:sp>
        <p:nvSpPr>
          <p:cNvPr id="3" name="TextBox 3"/>
          <p:cNvSpPr txBox="1"/>
          <p:nvPr/>
        </p:nvSpPr>
        <p:spPr>
          <a:xfrm>
            <a:off x="824828" y="2462946"/>
            <a:ext cx="6387235" cy="6917337"/>
          </a:xfrm>
          <a:prstGeom prst="rect">
            <a:avLst/>
          </a:prstGeom>
        </p:spPr>
        <p:txBody>
          <a:bodyPr lIns="0" tIns="0" rIns="0" bIns="0" rtlCol="0" anchor="t">
            <a:spAutoFit/>
          </a:bodyPr>
          <a:lstStyle/>
          <a:p>
            <a:pPr algn="just">
              <a:lnSpc>
                <a:spcPts val="1674"/>
              </a:lnSpc>
            </a:pPr>
            <a:r>
              <a:rPr lang="en-US" sz="1222">
                <a:solidFill>
                  <a:srgbClr val="000000"/>
                </a:solidFill>
                <a:latin typeface="Arimo"/>
              </a:rPr>
              <a:t>Real estate contract with legal description and deposit receipt.</a:t>
            </a:r>
          </a:p>
          <a:p>
            <a:pPr algn="just">
              <a:lnSpc>
                <a:spcPts val="1674"/>
              </a:lnSpc>
            </a:pPr>
            <a:r>
              <a:rPr lang="en-US" sz="1222">
                <a:solidFill>
                  <a:srgbClr val="000000"/>
                </a:solidFill>
                <a:latin typeface="Arimo"/>
              </a:rPr>
              <a:t>Check for appraisal and credit report, varies with lender. </a:t>
            </a:r>
          </a:p>
          <a:p>
            <a:pPr algn="just">
              <a:lnSpc>
                <a:spcPts val="1674"/>
              </a:lnSpc>
            </a:pPr>
            <a:r>
              <a:rPr lang="en-US" sz="1222">
                <a:solidFill>
                  <a:srgbClr val="000000"/>
                </a:solidFill>
                <a:latin typeface="Arimo"/>
              </a:rPr>
              <a:t>Name and complete address of last two years of residence. </a:t>
            </a:r>
          </a:p>
          <a:p>
            <a:pPr algn="just">
              <a:lnSpc>
                <a:spcPts val="1674"/>
              </a:lnSpc>
            </a:pPr>
            <a:r>
              <a:rPr lang="en-US" sz="1222">
                <a:solidFill>
                  <a:srgbClr val="000000"/>
                </a:solidFill>
                <a:latin typeface="Arimo"/>
              </a:rPr>
              <a:t>Name and complete address of landlord or mortgage company for the last two years.</a:t>
            </a:r>
          </a:p>
          <a:p>
            <a:pPr algn="just">
              <a:lnSpc>
                <a:spcPts val="1674"/>
              </a:lnSpc>
            </a:pPr>
            <a:r>
              <a:rPr lang="en-US" sz="1222">
                <a:solidFill>
                  <a:srgbClr val="000000"/>
                </a:solidFill>
                <a:latin typeface="Arimo"/>
              </a:rPr>
              <a:t>Explanation letter regarding any employment gaps over the last two years. </a:t>
            </a:r>
          </a:p>
          <a:p>
            <a:pPr algn="just">
              <a:lnSpc>
                <a:spcPts val="1674"/>
              </a:lnSpc>
            </a:pPr>
            <a:r>
              <a:rPr lang="en-US" sz="1222">
                <a:solidFill>
                  <a:srgbClr val="000000"/>
                </a:solidFill>
                <a:latin typeface="Arimo"/>
              </a:rPr>
              <a:t>Name and address of employers from the last two years with dates. </a:t>
            </a:r>
          </a:p>
          <a:p>
            <a:pPr algn="just">
              <a:lnSpc>
                <a:spcPts val="1674"/>
              </a:lnSpc>
            </a:pPr>
            <a:r>
              <a:rPr lang="en-US" sz="1222">
                <a:solidFill>
                  <a:srgbClr val="000000"/>
                </a:solidFill>
                <a:latin typeface="Arimo"/>
              </a:rPr>
              <a:t>Explanation letter of any credit deficiencies. </a:t>
            </a:r>
          </a:p>
          <a:p>
            <a:pPr algn="just">
              <a:lnSpc>
                <a:spcPts val="1674"/>
              </a:lnSpc>
            </a:pPr>
            <a:r>
              <a:rPr lang="en-US" sz="1222">
                <a:solidFill>
                  <a:srgbClr val="000000"/>
                </a:solidFill>
                <a:latin typeface="Arimo"/>
              </a:rPr>
              <a:t>Social Security Numbers of all borrowers. </a:t>
            </a:r>
          </a:p>
          <a:p>
            <a:pPr algn="just">
              <a:lnSpc>
                <a:spcPts val="1674"/>
              </a:lnSpc>
            </a:pPr>
            <a:r>
              <a:rPr lang="en-US" sz="1222">
                <a:solidFill>
                  <a:srgbClr val="000000"/>
                </a:solidFill>
                <a:latin typeface="Arimo"/>
              </a:rPr>
              <a:t>Current gross monthly income figures. </a:t>
            </a:r>
          </a:p>
          <a:p>
            <a:pPr algn="just">
              <a:lnSpc>
                <a:spcPts val="1674"/>
              </a:lnSpc>
            </a:pPr>
            <a:r>
              <a:rPr lang="en-US" sz="1222">
                <a:solidFill>
                  <a:srgbClr val="000000"/>
                </a:solidFill>
                <a:latin typeface="Arimo"/>
              </a:rPr>
              <a:t>Copy of paystubs covering a 30-day period and last two years W2s and or 1099s. </a:t>
            </a:r>
          </a:p>
          <a:p>
            <a:pPr algn="just">
              <a:lnSpc>
                <a:spcPts val="1674"/>
              </a:lnSpc>
            </a:pPr>
            <a:r>
              <a:rPr lang="en-US" sz="1222">
                <a:solidFill>
                  <a:srgbClr val="000000"/>
                </a:solidFill>
                <a:latin typeface="Arimo"/>
              </a:rPr>
              <a:t>If income is derived from other sources, two years tax returns, both business and personal with all schedules, signed. </a:t>
            </a:r>
          </a:p>
          <a:p>
            <a:pPr algn="just">
              <a:lnSpc>
                <a:spcPts val="1674"/>
              </a:lnSpc>
            </a:pPr>
            <a:r>
              <a:rPr lang="en-US" sz="1222">
                <a:solidFill>
                  <a:srgbClr val="000000"/>
                </a:solidFill>
                <a:latin typeface="Arimo"/>
              </a:rPr>
              <a:t>If self-employed, what is the current profit and loss on income and expenses? </a:t>
            </a:r>
          </a:p>
          <a:p>
            <a:pPr algn="just">
              <a:lnSpc>
                <a:spcPts val="1674"/>
              </a:lnSpc>
            </a:pPr>
            <a:r>
              <a:rPr lang="en-US" sz="1222">
                <a:solidFill>
                  <a:srgbClr val="000000"/>
                </a:solidFill>
                <a:latin typeface="Arimo"/>
              </a:rPr>
              <a:t>If divorced, a copy of the complete recorded decree and settlement. </a:t>
            </a:r>
          </a:p>
          <a:p>
            <a:pPr algn="just">
              <a:lnSpc>
                <a:spcPts val="1674"/>
              </a:lnSpc>
            </a:pPr>
            <a:r>
              <a:rPr lang="en-US" sz="1222">
                <a:solidFill>
                  <a:srgbClr val="000000"/>
                </a:solidFill>
                <a:latin typeface="Arimo"/>
              </a:rPr>
              <a:t>Name, address, and account numbers of all places where assets are held (checking, savings, CD’s, IRA’s, etc.) 3 month’s of most current statements. </a:t>
            </a:r>
          </a:p>
          <a:p>
            <a:pPr algn="just">
              <a:lnSpc>
                <a:spcPts val="1674"/>
              </a:lnSpc>
            </a:pPr>
            <a:r>
              <a:rPr lang="en-US" sz="1222">
                <a:solidFill>
                  <a:srgbClr val="000000"/>
                </a:solidFill>
                <a:latin typeface="Arimo"/>
              </a:rPr>
              <a:t>List of stocks and securities with market value – certified copies. </a:t>
            </a:r>
          </a:p>
          <a:p>
            <a:pPr algn="just">
              <a:lnSpc>
                <a:spcPts val="1674"/>
              </a:lnSpc>
            </a:pPr>
            <a:r>
              <a:rPr lang="en-US" sz="1222">
                <a:solidFill>
                  <a:srgbClr val="000000"/>
                </a:solidFill>
                <a:latin typeface="Arimo"/>
              </a:rPr>
              <a:t>Estimate of cash value of life insurance. </a:t>
            </a:r>
          </a:p>
          <a:p>
            <a:pPr algn="just">
              <a:lnSpc>
                <a:spcPts val="1674"/>
              </a:lnSpc>
            </a:pPr>
            <a:r>
              <a:rPr lang="en-US" sz="1222">
                <a:solidFill>
                  <a:srgbClr val="000000"/>
                </a:solidFill>
                <a:latin typeface="Arimo"/>
              </a:rPr>
              <a:t>Schedule of real estate owned, with value, lien, rental income, and payments. </a:t>
            </a:r>
          </a:p>
          <a:p>
            <a:pPr algn="just">
              <a:lnSpc>
                <a:spcPts val="1674"/>
              </a:lnSpc>
            </a:pPr>
            <a:r>
              <a:rPr lang="en-US" sz="1222">
                <a:solidFill>
                  <a:srgbClr val="000000"/>
                </a:solidFill>
                <a:latin typeface="Arimo"/>
              </a:rPr>
              <a:t>Year, make, and model of vehicles. </a:t>
            </a:r>
          </a:p>
          <a:p>
            <a:pPr algn="just">
              <a:lnSpc>
                <a:spcPts val="1674"/>
              </a:lnSpc>
            </a:pPr>
            <a:r>
              <a:rPr lang="en-US" sz="1222">
                <a:solidFill>
                  <a:srgbClr val="000000"/>
                </a:solidFill>
                <a:latin typeface="Arimo"/>
              </a:rPr>
              <a:t>Estimate the value of furniture and personal property. </a:t>
            </a:r>
          </a:p>
          <a:p>
            <a:pPr algn="just">
              <a:lnSpc>
                <a:spcPts val="1674"/>
              </a:lnSpc>
            </a:pPr>
            <a:r>
              <a:rPr lang="en-US" sz="1222">
                <a:solidFill>
                  <a:srgbClr val="000000"/>
                </a:solidFill>
                <a:latin typeface="Arimo"/>
              </a:rPr>
              <a:t>Name, address, numbers, balance, and payments of installment loans</a:t>
            </a:r>
          </a:p>
          <a:p>
            <a:pPr algn="just">
              <a:lnSpc>
                <a:spcPts val="1674"/>
              </a:lnSpc>
            </a:pPr>
            <a:r>
              <a:rPr lang="en-US" sz="1222">
                <a:solidFill>
                  <a:srgbClr val="000000"/>
                </a:solidFill>
                <a:latin typeface="Arimo"/>
              </a:rPr>
              <a:t>If child support is being paid, provide proof of payment.</a:t>
            </a:r>
          </a:p>
          <a:p>
            <a:pPr algn="just">
              <a:lnSpc>
                <a:spcPts val="1674"/>
              </a:lnSpc>
            </a:pPr>
            <a:r>
              <a:rPr lang="en-US" sz="1222">
                <a:solidFill>
                  <a:srgbClr val="000000"/>
                </a:solidFill>
                <a:latin typeface="Arimo"/>
              </a:rPr>
              <a:t>If relocating, information regarding a buy-out of house, payment of closing costs, etc. from the company.</a:t>
            </a:r>
          </a:p>
          <a:p>
            <a:pPr algn="just">
              <a:lnSpc>
                <a:spcPts val="1674"/>
              </a:lnSpc>
            </a:pPr>
            <a:r>
              <a:rPr lang="en-US" sz="1222">
                <a:solidFill>
                  <a:srgbClr val="000000"/>
                </a:solidFill>
                <a:latin typeface="Arimo"/>
              </a:rPr>
              <a:t>If selling current house, a copy of the listing agreement or contract. </a:t>
            </a:r>
          </a:p>
          <a:p>
            <a:pPr algn="just">
              <a:lnSpc>
                <a:spcPts val="1674"/>
              </a:lnSpc>
            </a:pPr>
            <a:r>
              <a:rPr lang="en-US" sz="1222">
                <a:solidFill>
                  <a:srgbClr val="000000"/>
                </a:solidFill>
                <a:latin typeface="Arimo"/>
              </a:rPr>
              <a:t>Homeowner’s Insurance documentation. </a:t>
            </a:r>
          </a:p>
          <a:p>
            <a:pPr algn="just">
              <a:lnSpc>
                <a:spcPts val="1674"/>
              </a:lnSpc>
            </a:pPr>
            <a:endParaRPr lang="en-US" sz="1222">
              <a:solidFill>
                <a:srgbClr val="000000"/>
              </a:solidFill>
              <a:latin typeface="Arimo"/>
            </a:endParaRPr>
          </a:p>
          <a:p>
            <a:pPr algn="just">
              <a:lnSpc>
                <a:spcPts val="1674"/>
              </a:lnSpc>
            </a:pPr>
            <a:r>
              <a:rPr lang="en-US" sz="1222">
                <a:solidFill>
                  <a:srgbClr val="000000"/>
                </a:solidFill>
                <a:latin typeface="Arimo Bold"/>
              </a:rPr>
              <a:t>Additional Requirements for FHA/VA Loan Applications</a:t>
            </a:r>
          </a:p>
          <a:p>
            <a:pPr algn="just">
              <a:lnSpc>
                <a:spcPts val="1674"/>
              </a:lnSpc>
            </a:pPr>
            <a:r>
              <a:rPr lang="en-US" sz="1222">
                <a:solidFill>
                  <a:srgbClr val="000000"/>
                </a:solidFill>
                <a:latin typeface="Arimo"/>
              </a:rPr>
              <a:t>Copy of Driver’s License and Social Security Cards</a:t>
            </a:r>
          </a:p>
          <a:p>
            <a:pPr algn="just">
              <a:lnSpc>
                <a:spcPts val="1674"/>
              </a:lnSpc>
            </a:pPr>
            <a:r>
              <a:rPr lang="en-US" sz="1222">
                <a:solidFill>
                  <a:srgbClr val="000000"/>
                </a:solidFill>
                <a:latin typeface="Arimo"/>
              </a:rPr>
              <a:t>Name and address of nearest living relative. </a:t>
            </a:r>
          </a:p>
          <a:p>
            <a:pPr algn="just">
              <a:lnSpc>
                <a:spcPts val="1674"/>
              </a:lnSpc>
            </a:pPr>
            <a:r>
              <a:rPr lang="en-US" sz="1222">
                <a:solidFill>
                  <a:srgbClr val="000000"/>
                </a:solidFill>
                <a:latin typeface="Arimo"/>
              </a:rPr>
              <a:t>Copy of DD214 and/or original Certificate of Eligibility (VA only).</a:t>
            </a:r>
          </a:p>
          <a:p>
            <a:pPr algn="just">
              <a:lnSpc>
                <a:spcPts val="1674"/>
              </a:lnSpc>
            </a:pPr>
            <a:r>
              <a:rPr lang="en-US" sz="1222">
                <a:solidFill>
                  <a:srgbClr val="000000"/>
                </a:solidFill>
                <a:latin typeface="Arimo"/>
              </a:rPr>
              <a:t>Childcare expenses must be provided. </a:t>
            </a:r>
          </a:p>
        </p:txBody>
      </p:sp>
      <p:grpSp>
        <p:nvGrpSpPr>
          <p:cNvPr id="4" name="Group 4"/>
          <p:cNvGrpSpPr/>
          <p:nvPr/>
        </p:nvGrpSpPr>
        <p:grpSpPr>
          <a:xfrm>
            <a:off x="-93720" y="9611929"/>
            <a:ext cx="7989642" cy="446471"/>
            <a:chOff x="0" y="0"/>
            <a:chExt cx="2785060" cy="155633"/>
          </a:xfrm>
        </p:grpSpPr>
        <p:sp>
          <p:nvSpPr>
            <p:cNvPr id="5" name="Freeform 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6" name="TextBox 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7" name="TextBox 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43</a:t>
            </a:r>
          </a:p>
        </p:txBody>
      </p:sp>
      <p:grpSp>
        <p:nvGrpSpPr>
          <p:cNvPr id="8" name="Group 8"/>
          <p:cNvGrpSpPr/>
          <p:nvPr/>
        </p:nvGrpSpPr>
        <p:grpSpPr>
          <a:xfrm>
            <a:off x="14901" y="312433"/>
            <a:ext cx="7772400" cy="464807"/>
            <a:chOff x="0" y="0"/>
            <a:chExt cx="2709333" cy="162024"/>
          </a:xfrm>
        </p:grpSpPr>
        <p:sp>
          <p:nvSpPr>
            <p:cNvPr id="9" name="Freeform 9"/>
            <p:cNvSpPr/>
            <p:nvPr/>
          </p:nvSpPr>
          <p:spPr>
            <a:xfrm>
              <a:off x="0" y="0"/>
              <a:ext cx="2709333" cy="162024"/>
            </a:xfrm>
            <a:custGeom>
              <a:avLst/>
              <a:gdLst/>
              <a:ahLst/>
              <a:cxnLst/>
              <a:rect l="l" t="t" r="r" b="b"/>
              <a:pathLst>
                <a:path w="2709333" h="162024">
                  <a:moveTo>
                    <a:pt x="0" y="0"/>
                  </a:moveTo>
                  <a:lnTo>
                    <a:pt x="2709333" y="0"/>
                  </a:lnTo>
                  <a:lnTo>
                    <a:pt x="2709333" y="162024"/>
                  </a:lnTo>
                  <a:lnTo>
                    <a:pt x="0" y="162024"/>
                  </a:lnTo>
                  <a:close/>
                </a:path>
              </a:pathLst>
            </a:custGeom>
            <a:solidFill>
              <a:srgbClr val="171717"/>
            </a:solidFill>
          </p:spPr>
          <p:txBody>
            <a:bodyPr/>
            <a:lstStyle/>
            <a:p>
              <a:endParaRPr lang="en-US"/>
            </a:p>
          </p:txBody>
        </p:sp>
        <p:sp>
          <p:nvSpPr>
            <p:cNvPr id="10" name="TextBox 10"/>
            <p:cNvSpPr txBox="1"/>
            <p:nvPr/>
          </p:nvSpPr>
          <p:spPr>
            <a:xfrm>
              <a:off x="0" y="-28575"/>
              <a:ext cx="2709333" cy="190599"/>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14901" y="377650"/>
            <a:ext cx="777240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LOAN APPLICATION CHECKLIST</a:t>
            </a:r>
          </a:p>
        </p:txBody>
      </p:sp>
      <p:sp>
        <p:nvSpPr>
          <p:cNvPr id="12" name="TextBox 12"/>
          <p:cNvSpPr txBox="1"/>
          <p:nvPr/>
        </p:nvSpPr>
        <p:spPr>
          <a:xfrm>
            <a:off x="500361" y="2462946"/>
            <a:ext cx="6462112" cy="6917337"/>
          </a:xfrm>
          <a:prstGeom prst="rect">
            <a:avLst/>
          </a:prstGeom>
        </p:spPr>
        <p:txBody>
          <a:bodyPr lIns="0" tIns="0" rIns="0" bIns="0" rtlCol="0" anchor="t">
            <a:spAutoFit/>
          </a:bodyPr>
          <a:lstStyle/>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endParaRPr lang="en-US" sz="1222">
              <a:solidFill>
                <a:srgbClr val="000000"/>
              </a:solidFill>
              <a:latin typeface="Aquawax Pro Pictograms"/>
            </a:endParaRP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endParaRPr lang="en-US" sz="1222">
              <a:solidFill>
                <a:srgbClr val="000000"/>
              </a:solidFill>
              <a:latin typeface="Aquawax Pro Pictograms"/>
            </a:endParaRP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endParaRPr lang="en-US" sz="1222">
              <a:solidFill>
                <a:srgbClr val="000000"/>
              </a:solidFill>
              <a:latin typeface="Aquawax Pro Pictograms"/>
            </a:endParaRP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endParaRPr lang="en-US" sz="1222">
              <a:solidFill>
                <a:srgbClr val="000000"/>
              </a:solidFill>
              <a:latin typeface="Aquawax Pro Pictograms"/>
            </a:endParaRPr>
          </a:p>
          <a:p>
            <a:pPr algn="just">
              <a:lnSpc>
                <a:spcPts val="1674"/>
              </a:lnSpc>
            </a:pPr>
            <a:endParaRPr lang="en-US" sz="1222">
              <a:solidFill>
                <a:srgbClr val="000000"/>
              </a:solidFill>
              <a:latin typeface="Aquawax Pro Pictograms"/>
            </a:endParaRP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a:p>
            <a:pPr algn="just">
              <a:lnSpc>
                <a:spcPts val="1674"/>
              </a:lnSpc>
            </a:pPr>
            <a:r>
              <a:rPr lang="en-US" sz="1222">
                <a:solidFill>
                  <a:srgbClr val="000000"/>
                </a:solidFill>
                <a:latin typeface="Aquawax Pro Pictograms"/>
              </a:rPr>
              <a:t>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sp>
        <p:nvSpPr>
          <p:cNvPr id="2" name="TextBox 2"/>
          <p:cNvSpPr txBox="1"/>
          <p:nvPr/>
        </p:nvSpPr>
        <p:spPr>
          <a:xfrm>
            <a:off x="695524" y="1393289"/>
            <a:ext cx="6381353" cy="126682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You may have looked a LOT of homes,</a:t>
            </a:r>
            <a:r>
              <a:rPr lang="en-US" sz="1380">
                <a:solidFill>
                  <a:srgbClr val="000000"/>
                </a:solidFill>
                <a:latin typeface="Georgia Pro Bold"/>
              </a:rPr>
              <a:t> </a:t>
            </a:r>
            <a:r>
              <a:rPr lang="en-US" sz="1380">
                <a:solidFill>
                  <a:srgbClr val="000000"/>
                </a:solidFill>
                <a:latin typeface="Georgia Pro"/>
              </a:rPr>
              <a:t>or maybe you found The One right away. Once you have picked the house of your dreams, you’ll be ready to make an offer! </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Your real estate agent will help you write up the offer, including the sales price and clauses and taking the items below into consideration. Then, they will act as your advocate and present your offer, representing your interests to the other party.</a:t>
            </a:r>
          </a:p>
        </p:txBody>
      </p:sp>
      <p:sp>
        <p:nvSpPr>
          <p:cNvPr id="3" name="Freeform 3"/>
          <p:cNvSpPr/>
          <p:nvPr/>
        </p:nvSpPr>
        <p:spPr>
          <a:xfrm>
            <a:off x="0" y="5464876"/>
            <a:ext cx="7772400" cy="4147053"/>
          </a:xfrm>
          <a:custGeom>
            <a:avLst/>
            <a:gdLst/>
            <a:ahLst/>
            <a:cxnLst/>
            <a:rect l="l" t="t" r="r" b="b"/>
            <a:pathLst>
              <a:path w="7772400" h="4147053">
                <a:moveTo>
                  <a:pt x="0" y="0"/>
                </a:moveTo>
                <a:lnTo>
                  <a:pt x="7772400" y="0"/>
                </a:lnTo>
                <a:lnTo>
                  <a:pt x="7772400" y="4147053"/>
                </a:lnTo>
                <a:lnTo>
                  <a:pt x="0" y="4147053"/>
                </a:lnTo>
                <a:lnTo>
                  <a:pt x="0" y="0"/>
                </a:lnTo>
                <a:close/>
              </a:path>
            </a:pathLst>
          </a:custGeom>
          <a:blipFill>
            <a:blip r:embed="rId2"/>
            <a:stretch>
              <a:fillRect t="-6104" b="-18920"/>
            </a:stretch>
          </a:blipFill>
        </p:spPr>
        <p:txBody>
          <a:bodyPr/>
          <a:lstStyle/>
          <a:p>
            <a:endParaRPr lang="en-US"/>
          </a:p>
        </p:txBody>
      </p:sp>
      <p:grpSp>
        <p:nvGrpSpPr>
          <p:cNvPr id="4" name="Group 4"/>
          <p:cNvGrpSpPr/>
          <p:nvPr/>
        </p:nvGrpSpPr>
        <p:grpSpPr>
          <a:xfrm>
            <a:off x="-93720" y="9611929"/>
            <a:ext cx="7989642" cy="446471"/>
            <a:chOff x="0" y="0"/>
            <a:chExt cx="2785060" cy="155633"/>
          </a:xfrm>
        </p:grpSpPr>
        <p:sp>
          <p:nvSpPr>
            <p:cNvPr id="5" name="Freeform 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6" name="TextBox 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7" name="TextBox 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44</a:t>
            </a:r>
          </a:p>
        </p:txBody>
      </p:sp>
      <p:grpSp>
        <p:nvGrpSpPr>
          <p:cNvPr id="8" name="Group 8"/>
          <p:cNvGrpSpPr/>
          <p:nvPr/>
        </p:nvGrpSpPr>
        <p:grpSpPr>
          <a:xfrm>
            <a:off x="458108" y="312433"/>
            <a:ext cx="6856184" cy="757126"/>
            <a:chOff x="0" y="0"/>
            <a:chExt cx="2389955" cy="263922"/>
          </a:xfrm>
        </p:grpSpPr>
        <p:sp>
          <p:nvSpPr>
            <p:cNvPr id="9" name="Freeform 9"/>
            <p:cNvSpPr/>
            <p:nvPr/>
          </p:nvSpPr>
          <p:spPr>
            <a:xfrm>
              <a:off x="0" y="0"/>
              <a:ext cx="2389955" cy="263922"/>
            </a:xfrm>
            <a:custGeom>
              <a:avLst/>
              <a:gdLst/>
              <a:ahLst/>
              <a:cxnLst/>
              <a:rect l="l" t="t" r="r" b="b"/>
              <a:pathLst>
                <a:path w="2389955" h="263922">
                  <a:moveTo>
                    <a:pt x="0" y="0"/>
                  </a:moveTo>
                  <a:lnTo>
                    <a:pt x="2389955" y="0"/>
                  </a:lnTo>
                  <a:lnTo>
                    <a:pt x="2389955" y="263922"/>
                  </a:lnTo>
                  <a:lnTo>
                    <a:pt x="0" y="263922"/>
                  </a:lnTo>
                  <a:close/>
                </a:path>
              </a:pathLst>
            </a:custGeom>
            <a:solidFill>
              <a:srgbClr val="171717"/>
            </a:solidFill>
          </p:spPr>
          <p:txBody>
            <a:bodyPr/>
            <a:lstStyle/>
            <a:p>
              <a:endParaRPr lang="en-US"/>
            </a:p>
          </p:txBody>
        </p:sp>
        <p:sp>
          <p:nvSpPr>
            <p:cNvPr id="10" name="TextBox 10"/>
            <p:cNvSpPr txBox="1"/>
            <p:nvPr/>
          </p:nvSpPr>
          <p:spPr>
            <a:xfrm>
              <a:off x="0" y="-28575"/>
              <a:ext cx="2389955" cy="292497"/>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1049628" y="396991"/>
            <a:ext cx="5673144"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MAKE AN OFFER ON THE HOME OF YOUR CHOICE</a:t>
            </a:r>
          </a:p>
        </p:txBody>
      </p:sp>
      <p:grpSp>
        <p:nvGrpSpPr>
          <p:cNvPr id="12" name="Group 12"/>
          <p:cNvGrpSpPr/>
          <p:nvPr/>
        </p:nvGrpSpPr>
        <p:grpSpPr>
          <a:xfrm>
            <a:off x="458108" y="2993370"/>
            <a:ext cx="6856184" cy="757126"/>
            <a:chOff x="0" y="0"/>
            <a:chExt cx="2389955" cy="263922"/>
          </a:xfrm>
        </p:grpSpPr>
        <p:sp>
          <p:nvSpPr>
            <p:cNvPr id="13" name="Freeform 13"/>
            <p:cNvSpPr/>
            <p:nvPr/>
          </p:nvSpPr>
          <p:spPr>
            <a:xfrm>
              <a:off x="0" y="0"/>
              <a:ext cx="2389955" cy="263922"/>
            </a:xfrm>
            <a:custGeom>
              <a:avLst/>
              <a:gdLst/>
              <a:ahLst/>
              <a:cxnLst/>
              <a:rect l="l" t="t" r="r" b="b"/>
              <a:pathLst>
                <a:path w="2389955" h="263922">
                  <a:moveTo>
                    <a:pt x="0" y="0"/>
                  </a:moveTo>
                  <a:lnTo>
                    <a:pt x="2389955" y="0"/>
                  </a:lnTo>
                  <a:lnTo>
                    <a:pt x="2389955" y="263922"/>
                  </a:lnTo>
                  <a:lnTo>
                    <a:pt x="0" y="263922"/>
                  </a:lnTo>
                  <a:close/>
                </a:path>
              </a:pathLst>
            </a:custGeom>
            <a:solidFill>
              <a:srgbClr val="171717"/>
            </a:solidFill>
          </p:spPr>
          <p:txBody>
            <a:bodyPr/>
            <a:lstStyle/>
            <a:p>
              <a:endParaRPr lang="en-US"/>
            </a:p>
          </p:txBody>
        </p:sp>
        <p:sp>
          <p:nvSpPr>
            <p:cNvPr id="14" name="TextBox 14"/>
            <p:cNvSpPr txBox="1"/>
            <p:nvPr/>
          </p:nvSpPr>
          <p:spPr>
            <a:xfrm>
              <a:off x="0" y="-28575"/>
              <a:ext cx="2389955" cy="292497"/>
            </a:xfrm>
            <a:prstGeom prst="rect">
              <a:avLst/>
            </a:prstGeom>
          </p:spPr>
          <p:txBody>
            <a:bodyPr lIns="50800" tIns="50800" rIns="50800" bIns="50800" rtlCol="0" anchor="ctr"/>
            <a:lstStyle/>
            <a:p>
              <a:pPr algn="ctr">
                <a:lnSpc>
                  <a:spcPts val="1526"/>
                </a:lnSpc>
              </a:pPr>
              <a:endParaRPr/>
            </a:p>
          </p:txBody>
        </p:sp>
      </p:grpSp>
      <p:sp>
        <p:nvSpPr>
          <p:cNvPr id="15" name="TextBox 15"/>
          <p:cNvSpPr txBox="1"/>
          <p:nvPr/>
        </p:nvSpPr>
        <p:spPr>
          <a:xfrm>
            <a:off x="1049628" y="3039708"/>
            <a:ext cx="5673144"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NEGOTIATE THE DETAILS WITH THE SELLER OR SELLER’S AGENT</a:t>
            </a:r>
          </a:p>
        </p:txBody>
      </p:sp>
      <p:sp>
        <p:nvSpPr>
          <p:cNvPr id="16" name="TextBox 16"/>
          <p:cNvSpPr txBox="1"/>
          <p:nvPr/>
        </p:nvSpPr>
        <p:spPr>
          <a:xfrm>
            <a:off x="695524" y="4074226"/>
            <a:ext cx="6381353" cy="105727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Once the seller views your offer, they will very likely prepare a counteroffer. With the help of your expert negotiator real estate agent, the parties will go back and forth until both sides accept the offer. During this process, your real estate agent will offer insights and suggestions on how to proceed. Once all parties have agreed to the price, terms and conditions, you will enter in to contract! </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108" y="420359"/>
            <a:ext cx="6856184" cy="769609"/>
            <a:chOff x="0" y="0"/>
            <a:chExt cx="2389955" cy="268273"/>
          </a:xfrm>
        </p:grpSpPr>
        <p:sp>
          <p:nvSpPr>
            <p:cNvPr id="3" name="Freeform 3"/>
            <p:cNvSpPr/>
            <p:nvPr/>
          </p:nvSpPr>
          <p:spPr>
            <a:xfrm>
              <a:off x="0" y="0"/>
              <a:ext cx="2389955" cy="268273"/>
            </a:xfrm>
            <a:custGeom>
              <a:avLst/>
              <a:gdLst/>
              <a:ahLst/>
              <a:cxnLst/>
              <a:rect l="l" t="t" r="r" b="b"/>
              <a:pathLst>
                <a:path w="2389955" h="268273">
                  <a:moveTo>
                    <a:pt x="0" y="0"/>
                  </a:moveTo>
                  <a:lnTo>
                    <a:pt x="2389955" y="0"/>
                  </a:lnTo>
                  <a:lnTo>
                    <a:pt x="2389955" y="268273"/>
                  </a:lnTo>
                  <a:lnTo>
                    <a:pt x="0" y="268273"/>
                  </a:lnTo>
                  <a:close/>
                </a:path>
              </a:pathLst>
            </a:custGeom>
            <a:solidFill>
              <a:srgbClr val="171717"/>
            </a:solidFill>
          </p:spPr>
          <p:txBody>
            <a:bodyPr/>
            <a:lstStyle/>
            <a:p>
              <a:endParaRPr lang="en-US"/>
            </a:p>
          </p:txBody>
        </p:sp>
        <p:sp>
          <p:nvSpPr>
            <p:cNvPr id="4" name="TextBox 4"/>
            <p:cNvSpPr txBox="1"/>
            <p:nvPr/>
          </p:nvSpPr>
          <p:spPr>
            <a:xfrm>
              <a:off x="0" y="-28575"/>
              <a:ext cx="2389955" cy="296848"/>
            </a:xfrm>
            <a:prstGeom prst="rect">
              <a:avLst/>
            </a:prstGeom>
          </p:spPr>
          <p:txBody>
            <a:bodyPr lIns="50800" tIns="50800" rIns="50800" bIns="50800" rtlCol="0" anchor="ctr"/>
            <a:lstStyle/>
            <a:p>
              <a:pPr algn="ctr">
                <a:lnSpc>
                  <a:spcPts val="1526"/>
                </a:lnSpc>
              </a:pPr>
              <a:endParaRPr/>
            </a:p>
          </p:txBody>
        </p:sp>
      </p:grpSp>
      <p:sp>
        <p:nvSpPr>
          <p:cNvPr id="5" name="Freeform 5"/>
          <p:cNvSpPr/>
          <p:nvPr/>
        </p:nvSpPr>
        <p:spPr>
          <a:xfrm>
            <a:off x="4086607" y="5343525"/>
            <a:ext cx="3232847" cy="4268404"/>
          </a:xfrm>
          <a:custGeom>
            <a:avLst/>
            <a:gdLst/>
            <a:ahLst/>
            <a:cxnLst/>
            <a:rect l="l" t="t" r="r" b="b"/>
            <a:pathLst>
              <a:path w="3232847" h="4268404">
                <a:moveTo>
                  <a:pt x="0" y="0"/>
                </a:moveTo>
                <a:lnTo>
                  <a:pt x="3232847" y="0"/>
                </a:lnTo>
                <a:lnTo>
                  <a:pt x="3232847" y="4268404"/>
                </a:lnTo>
                <a:lnTo>
                  <a:pt x="0" y="4268404"/>
                </a:lnTo>
                <a:lnTo>
                  <a:pt x="0" y="0"/>
                </a:lnTo>
                <a:close/>
              </a:path>
            </a:pathLst>
          </a:custGeom>
          <a:blipFill>
            <a:blip r:embed="rId2"/>
            <a:stretch>
              <a:fillRect l="-49647" r="-49647"/>
            </a:stretch>
          </a:blipFill>
        </p:spPr>
        <p:txBody>
          <a:bodyPr/>
          <a:lstStyle/>
          <a:p>
            <a:endParaRPr lang="en-US"/>
          </a:p>
        </p:txBody>
      </p:sp>
      <p:sp>
        <p:nvSpPr>
          <p:cNvPr id="6" name="TextBox 6"/>
          <p:cNvSpPr txBox="1"/>
          <p:nvPr/>
        </p:nvSpPr>
        <p:spPr>
          <a:xfrm>
            <a:off x="463270" y="1513512"/>
            <a:ext cx="3129513" cy="75584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Pre-Approval Letter:</a:t>
            </a:r>
            <a:r>
              <a:rPr lang="en-US" sz="1299">
                <a:solidFill>
                  <a:srgbClr val="000000"/>
                </a:solidFill>
                <a:latin typeface="Georgia Pro"/>
              </a:rPr>
              <a:t> Include a mortgage pre-approval letter to show you're financially capable of purchasing the home.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Consider Sellers Circumstances: </a:t>
            </a:r>
            <a:r>
              <a:rPr lang="en-US" sz="1299">
                <a:solidFill>
                  <a:srgbClr val="000000"/>
                </a:solidFill>
                <a:latin typeface="Georgia Pro"/>
              </a:rPr>
              <a:t>Find out what is important to the seller and be sure to take their desires into account when making your offer. </a:t>
            </a:r>
          </a:p>
          <a:p>
            <a:pPr algn="just">
              <a:lnSpc>
                <a:spcPts val="1819"/>
              </a:lnSpc>
            </a:pPr>
            <a:r>
              <a:rPr lang="en-US" sz="1299">
                <a:solidFill>
                  <a:srgbClr val="000000"/>
                </a:solidFill>
                <a:latin typeface="Georgia Pro"/>
              </a:rPr>
              <a:t> </a:t>
            </a:r>
          </a:p>
          <a:p>
            <a:pPr algn="just">
              <a:lnSpc>
                <a:spcPts val="1819"/>
              </a:lnSpc>
            </a:pPr>
            <a:r>
              <a:rPr lang="en-US" sz="1299">
                <a:solidFill>
                  <a:srgbClr val="000000"/>
                </a:solidFill>
                <a:latin typeface="Georgia Pro Bold"/>
              </a:rPr>
              <a:t>Flexible Closing Date: </a:t>
            </a:r>
            <a:r>
              <a:rPr lang="en-US" sz="1299">
                <a:solidFill>
                  <a:srgbClr val="000000"/>
                </a:solidFill>
                <a:latin typeface="Georgia Pro"/>
              </a:rPr>
              <a:t>Being flexible with the closing date can be attractive to the seller, especially if they need time to move out.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Higher Earnest Money Deposit:</a:t>
            </a:r>
            <a:r>
              <a:rPr lang="en-US" sz="1299">
                <a:solidFill>
                  <a:srgbClr val="000000"/>
                </a:solidFill>
                <a:latin typeface="Georgia Pro"/>
              </a:rPr>
              <a:t> A higher deposit can show your serious commitment to the purchase.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Minimal Contingencies: </a:t>
            </a:r>
            <a:r>
              <a:rPr lang="en-US" sz="1299">
                <a:solidFill>
                  <a:srgbClr val="000000"/>
                </a:solidFill>
                <a:latin typeface="Georgia Pro"/>
              </a:rPr>
              <a:t>Fewer contingencies make the process smoother for the seller. However, don't waive essential ones like the home inspection if at all possible. </a:t>
            </a:r>
            <a:r>
              <a:rPr lang="en-US" sz="1299">
                <a:solidFill>
                  <a:srgbClr val="000000"/>
                </a:solidFill>
                <a:latin typeface="Georgia Pro Bold"/>
              </a:rPr>
              <a:t> </a:t>
            </a:r>
          </a:p>
          <a:p>
            <a:pPr algn="just">
              <a:lnSpc>
                <a:spcPts val="1819"/>
              </a:lnSpc>
            </a:pPr>
            <a:endParaRPr lang="en-US" sz="1299">
              <a:solidFill>
                <a:srgbClr val="000000"/>
              </a:solidFill>
              <a:latin typeface="Georgia Pro Bold"/>
            </a:endParaRPr>
          </a:p>
          <a:p>
            <a:pPr algn="just">
              <a:lnSpc>
                <a:spcPts val="1819"/>
              </a:lnSpc>
            </a:pPr>
            <a:r>
              <a:rPr lang="en-US" sz="1299">
                <a:solidFill>
                  <a:srgbClr val="000000"/>
                </a:solidFill>
                <a:latin typeface="Georgia Pro Bold"/>
              </a:rPr>
              <a:t>Shorten Time Periods: </a:t>
            </a:r>
            <a:r>
              <a:rPr lang="en-US" sz="1299">
                <a:solidFill>
                  <a:srgbClr val="000000"/>
                </a:solidFill>
                <a:latin typeface="Georgia Pro"/>
              </a:rPr>
              <a:t>Don’t feel comfortable waiving a contingency, consider shortening the time frames to give the seller more confidence.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Cover Some Seller Costs: </a:t>
            </a:r>
            <a:r>
              <a:rPr lang="en-US" sz="1299">
                <a:solidFill>
                  <a:srgbClr val="000000"/>
                </a:solidFill>
                <a:latin typeface="Georgia Pro"/>
              </a:rPr>
              <a:t>Offering to pay for some of the seller’s closing costs can make your offer stand out. </a:t>
            </a:r>
          </a:p>
        </p:txBody>
      </p:sp>
      <p:sp>
        <p:nvSpPr>
          <p:cNvPr id="7" name="TextBox 7"/>
          <p:cNvSpPr txBox="1"/>
          <p:nvPr/>
        </p:nvSpPr>
        <p:spPr>
          <a:xfrm>
            <a:off x="4086607" y="1585595"/>
            <a:ext cx="3232847" cy="3443605"/>
          </a:xfrm>
          <a:prstGeom prst="rect">
            <a:avLst/>
          </a:prstGeom>
        </p:spPr>
        <p:txBody>
          <a:bodyPr lIns="0" tIns="0" rIns="0" bIns="0" rtlCol="0" anchor="t">
            <a:spAutoFit/>
          </a:bodyPr>
          <a:lstStyle/>
          <a:p>
            <a:pPr algn="just">
              <a:lnSpc>
                <a:spcPts val="1819"/>
              </a:lnSpc>
            </a:pPr>
            <a:r>
              <a:rPr lang="en-US" sz="1299">
                <a:solidFill>
                  <a:srgbClr val="000000"/>
                </a:solidFill>
                <a:latin typeface="Georgia Pro Bold"/>
              </a:rPr>
              <a:t>Personal Letter: </a:t>
            </a:r>
            <a:r>
              <a:rPr lang="en-US" sz="1299">
                <a:solidFill>
                  <a:srgbClr val="000000"/>
                </a:solidFill>
                <a:latin typeface="Georgia Pro"/>
              </a:rPr>
              <a:t>Consider including a personal letter expressing why you love the home. This can resonate with the seller, especially in competitive markets. Make sure you keep it generic and don’t break fair housing laws (I’ll guide you).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Escalation Clause: </a:t>
            </a:r>
            <a:r>
              <a:rPr lang="en-US" sz="1299">
                <a:solidFill>
                  <a:srgbClr val="000000"/>
                </a:solidFill>
                <a:latin typeface="Georgia Pro"/>
              </a:rPr>
              <a:t>In a competitive market, an escalation clause can automatically increase your offer if there are higher bids, up to a maximum amount. </a:t>
            </a:r>
          </a:p>
          <a:p>
            <a:pPr algn="just">
              <a:lnSpc>
                <a:spcPts val="1819"/>
              </a:lnSpc>
            </a:pPr>
            <a:endParaRPr lang="en-US" sz="1299">
              <a:solidFill>
                <a:srgbClr val="000000"/>
              </a:solidFill>
              <a:latin typeface="Georgia Pro"/>
            </a:endParaRPr>
          </a:p>
          <a:p>
            <a:pPr algn="just">
              <a:lnSpc>
                <a:spcPts val="1819"/>
              </a:lnSpc>
            </a:pPr>
            <a:r>
              <a:rPr lang="en-US" sz="1299">
                <a:solidFill>
                  <a:srgbClr val="000000"/>
                </a:solidFill>
                <a:latin typeface="Georgia Pro Bold"/>
              </a:rPr>
              <a:t>Rent-Back Agreement: </a:t>
            </a:r>
            <a:r>
              <a:rPr lang="en-US" sz="1299">
                <a:solidFill>
                  <a:srgbClr val="000000"/>
                </a:solidFill>
                <a:latin typeface="Georgia Pro"/>
              </a:rPr>
              <a:t>If the seller needs time to find a new home, offering a rent-back agreement can be appealing. </a:t>
            </a:r>
          </a:p>
        </p:txBody>
      </p:sp>
      <p:sp>
        <p:nvSpPr>
          <p:cNvPr id="8" name="TextBox 8"/>
          <p:cNvSpPr txBox="1"/>
          <p:nvPr/>
        </p:nvSpPr>
        <p:spPr>
          <a:xfrm>
            <a:off x="777240" y="511158"/>
            <a:ext cx="6217920"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WHAT TO INCLUDE IN THE OFFER TO MAKE IT MORE APPEALING </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45</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5424" y="-166736"/>
            <a:ext cx="8481160" cy="2305894"/>
          </a:xfrm>
          <a:custGeom>
            <a:avLst/>
            <a:gdLst/>
            <a:ahLst/>
            <a:cxnLst/>
            <a:rect l="l" t="t" r="r" b="b"/>
            <a:pathLst>
              <a:path w="8481160" h="2305894">
                <a:moveTo>
                  <a:pt x="0" y="0"/>
                </a:moveTo>
                <a:lnTo>
                  <a:pt x="8481160" y="0"/>
                </a:lnTo>
                <a:lnTo>
                  <a:pt x="8481160" y="2305894"/>
                </a:lnTo>
                <a:lnTo>
                  <a:pt x="0" y="2305894"/>
                </a:lnTo>
                <a:lnTo>
                  <a:pt x="0" y="0"/>
                </a:lnTo>
                <a:close/>
              </a:path>
            </a:pathLst>
          </a:custGeom>
          <a:blipFill>
            <a:blip r:embed="rId2"/>
            <a:stretch>
              <a:fillRect t="-25221" b="-187717"/>
            </a:stretch>
          </a:blipFill>
        </p:spPr>
        <p:txBody>
          <a:bodyPr/>
          <a:lstStyle/>
          <a:p>
            <a:endParaRPr lang="en-US"/>
          </a:p>
        </p:txBody>
      </p:sp>
      <p:grpSp>
        <p:nvGrpSpPr>
          <p:cNvPr id="3" name="Group 3"/>
          <p:cNvGrpSpPr/>
          <p:nvPr/>
        </p:nvGrpSpPr>
        <p:grpSpPr>
          <a:xfrm>
            <a:off x="0" y="-133350"/>
            <a:ext cx="7886700" cy="2272508"/>
            <a:chOff x="0" y="0"/>
            <a:chExt cx="623147" cy="179556"/>
          </a:xfrm>
        </p:grpSpPr>
        <p:sp>
          <p:nvSpPr>
            <p:cNvPr id="4" name="Freeform 4"/>
            <p:cNvSpPr/>
            <p:nvPr/>
          </p:nvSpPr>
          <p:spPr>
            <a:xfrm>
              <a:off x="0" y="0"/>
              <a:ext cx="623147" cy="179556"/>
            </a:xfrm>
            <a:custGeom>
              <a:avLst/>
              <a:gdLst/>
              <a:ahLst/>
              <a:cxnLst/>
              <a:rect l="l" t="t" r="r" b="b"/>
              <a:pathLst>
                <a:path w="623147" h="179556">
                  <a:moveTo>
                    <a:pt x="0" y="0"/>
                  </a:moveTo>
                  <a:lnTo>
                    <a:pt x="623147" y="0"/>
                  </a:lnTo>
                  <a:lnTo>
                    <a:pt x="623147" y="179556"/>
                  </a:lnTo>
                  <a:lnTo>
                    <a:pt x="0" y="179556"/>
                  </a:lnTo>
                  <a:close/>
                </a:path>
              </a:pathLst>
            </a:custGeom>
            <a:solidFill>
              <a:srgbClr val="171717">
                <a:alpha val="69804"/>
              </a:srgbClr>
            </a:solidFill>
          </p:spPr>
          <p:txBody>
            <a:bodyPr/>
            <a:lstStyle/>
            <a:p>
              <a:endParaRPr lang="en-US"/>
            </a:p>
          </p:txBody>
        </p:sp>
        <p:sp>
          <p:nvSpPr>
            <p:cNvPr id="5" name="TextBox 5"/>
            <p:cNvSpPr txBox="1"/>
            <p:nvPr/>
          </p:nvSpPr>
          <p:spPr>
            <a:xfrm>
              <a:off x="0" y="-28575"/>
              <a:ext cx="623147" cy="208131"/>
            </a:xfrm>
            <a:prstGeom prst="rect">
              <a:avLst/>
            </a:prstGeom>
          </p:spPr>
          <p:txBody>
            <a:bodyPr lIns="50800" tIns="50800" rIns="50800" bIns="50800" rtlCol="0" anchor="ctr"/>
            <a:lstStyle/>
            <a:p>
              <a:pPr algn="ctr">
                <a:lnSpc>
                  <a:spcPts val="1526"/>
                </a:lnSpc>
              </a:pPr>
              <a:endParaRPr/>
            </a:p>
          </p:txBody>
        </p:sp>
      </p:grpSp>
      <p:grpSp>
        <p:nvGrpSpPr>
          <p:cNvPr id="6" name="Group 6"/>
          <p:cNvGrpSpPr/>
          <p:nvPr/>
        </p:nvGrpSpPr>
        <p:grpSpPr>
          <a:xfrm>
            <a:off x="2027411" y="5334181"/>
            <a:ext cx="1672011" cy="426716"/>
            <a:chOff x="0" y="0"/>
            <a:chExt cx="582836" cy="148746"/>
          </a:xfrm>
        </p:grpSpPr>
        <p:sp>
          <p:nvSpPr>
            <p:cNvPr id="7" name="Freeform 7"/>
            <p:cNvSpPr/>
            <p:nvPr/>
          </p:nvSpPr>
          <p:spPr>
            <a:xfrm>
              <a:off x="0" y="0"/>
              <a:ext cx="582836" cy="148746"/>
            </a:xfrm>
            <a:custGeom>
              <a:avLst/>
              <a:gdLst/>
              <a:ahLst/>
              <a:cxnLst/>
              <a:rect l="l" t="t" r="r" b="b"/>
              <a:pathLst>
                <a:path w="582836" h="148746">
                  <a:moveTo>
                    <a:pt x="0" y="0"/>
                  </a:moveTo>
                  <a:lnTo>
                    <a:pt x="582836" y="0"/>
                  </a:lnTo>
                  <a:lnTo>
                    <a:pt x="582836"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8" name="TextBox 8"/>
            <p:cNvSpPr txBox="1"/>
            <p:nvPr/>
          </p:nvSpPr>
          <p:spPr>
            <a:xfrm>
              <a:off x="0" y="-28575"/>
              <a:ext cx="582836" cy="177321"/>
            </a:xfrm>
            <a:prstGeom prst="rect">
              <a:avLst/>
            </a:prstGeom>
          </p:spPr>
          <p:txBody>
            <a:bodyPr lIns="50800" tIns="50800" rIns="50800" bIns="50800" rtlCol="0" anchor="ctr"/>
            <a:lstStyle/>
            <a:p>
              <a:pPr algn="ctr">
                <a:lnSpc>
                  <a:spcPts val="1526"/>
                </a:lnSpc>
              </a:pPr>
              <a:endParaRPr/>
            </a:p>
          </p:txBody>
        </p:sp>
      </p:grpSp>
      <p:grpSp>
        <p:nvGrpSpPr>
          <p:cNvPr id="9" name="Group 9"/>
          <p:cNvGrpSpPr/>
          <p:nvPr/>
        </p:nvGrpSpPr>
        <p:grpSpPr>
          <a:xfrm>
            <a:off x="2027411" y="5921526"/>
            <a:ext cx="1672011" cy="426716"/>
            <a:chOff x="0" y="0"/>
            <a:chExt cx="582836" cy="148746"/>
          </a:xfrm>
        </p:grpSpPr>
        <p:sp>
          <p:nvSpPr>
            <p:cNvPr id="10" name="Freeform 10"/>
            <p:cNvSpPr/>
            <p:nvPr/>
          </p:nvSpPr>
          <p:spPr>
            <a:xfrm>
              <a:off x="0" y="0"/>
              <a:ext cx="582836" cy="148746"/>
            </a:xfrm>
            <a:custGeom>
              <a:avLst/>
              <a:gdLst/>
              <a:ahLst/>
              <a:cxnLst/>
              <a:rect l="l" t="t" r="r" b="b"/>
              <a:pathLst>
                <a:path w="582836" h="148746">
                  <a:moveTo>
                    <a:pt x="0" y="0"/>
                  </a:moveTo>
                  <a:lnTo>
                    <a:pt x="582836" y="0"/>
                  </a:lnTo>
                  <a:lnTo>
                    <a:pt x="582836" y="148746"/>
                  </a:lnTo>
                  <a:lnTo>
                    <a:pt x="0" y="148746"/>
                  </a:lnTo>
                  <a:close/>
                </a:path>
              </a:pathLst>
            </a:custGeom>
            <a:solidFill>
              <a:srgbClr val="272727"/>
            </a:solidFill>
            <a:ln w="9525" cap="sq">
              <a:solidFill>
                <a:srgbClr val="000000"/>
              </a:solidFill>
              <a:prstDash val="solid"/>
              <a:miter/>
            </a:ln>
          </p:spPr>
          <p:txBody>
            <a:bodyPr/>
            <a:lstStyle/>
            <a:p>
              <a:endParaRPr lang="en-US"/>
            </a:p>
          </p:txBody>
        </p:sp>
        <p:sp>
          <p:nvSpPr>
            <p:cNvPr id="11" name="TextBox 11"/>
            <p:cNvSpPr txBox="1"/>
            <p:nvPr/>
          </p:nvSpPr>
          <p:spPr>
            <a:xfrm>
              <a:off x="0" y="-28575"/>
              <a:ext cx="582836" cy="177321"/>
            </a:xfrm>
            <a:prstGeom prst="rect">
              <a:avLst/>
            </a:prstGeom>
          </p:spPr>
          <p:txBody>
            <a:bodyPr lIns="50800" tIns="50800" rIns="50800" bIns="50800" rtlCol="0" anchor="ctr"/>
            <a:lstStyle/>
            <a:p>
              <a:pPr algn="ctr">
                <a:lnSpc>
                  <a:spcPts val="1526"/>
                </a:lnSpc>
              </a:pPr>
              <a:endParaRPr/>
            </a:p>
          </p:txBody>
        </p:sp>
      </p:grpSp>
      <p:grpSp>
        <p:nvGrpSpPr>
          <p:cNvPr id="12" name="Group 12"/>
          <p:cNvGrpSpPr/>
          <p:nvPr/>
        </p:nvGrpSpPr>
        <p:grpSpPr>
          <a:xfrm>
            <a:off x="576833" y="3502286"/>
            <a:ext cx="739036" cy="1026759"/>
            <a:chOff x="0" y="0"/>
            <a:chExt cx="257616" cy="357912"/>
          </a:xfrm>
        </p:grpSpPr>
        <p:sp>
          <p:nvSpPr>
            <p:cNvPr id="13" name="Freeform 13"/>
            <p:cNvSpPr/>
            <p:nvPr/>
          </p:nvSpPr>
          <p:spPr>
            <a:xfrm>
              <a:off x="0" y="0"/>
              <a:ext cx="257616" cy="357912"/>
            </a:xfrm>
            <a:custGeom>
              <a:avLst/>
              <a:gdLst/>
              <a:ahLst/>
              <a:cxnLst/>
              <a:rect l="l" t="t" r="r" b="b"/>
              <a:pathLst>
                <a:path w="257616" h="357912">
                  <a:moveTo>
                    <a:pt x="0" y="0"/>
                  </a:moveTo>
                  <a:lnTo>
                    <a:pt x="257616" y="0"/>
                  </a:lnTo>
                  <a:lnTo>
                    <a:pt x="257616" y="357912"/>
                  </a:lnTo>
                  <a:lnTo>
                    <a:pt x="0" y="357912"/>
                  </a:lnTo>
                  <a:close/>
                </a:path>
              </a:pathLst>
            </a:custGeom>
            <a:solidFill>
              <a:srgbClr val="272727"/>
            </a:solidFill>
            <a:ln w="9525" cap="sq">
              <a:solidFill>
                <a:srgbClr val="000000"/>
              </a:solidFill>
              <a:prstDash val="solid"/>
              <a:miter/>
            </a:ln>
          </p:spPr>
          <p:txBody>
            <a:bodyPr/>
            <a:lstStyle/>
            <a:p>
              <a:endParaRPr lang="en-US"/>
            </a:p>
          </p:txBody>
        </p:sp>
        <p:sp>
          <p:nvSpPr>
            <p:cNvPr id="14" name="TextBox 14"/>
            <p:cNvSpPr txBox="1"/>
            <p:nvPr/>
          </p:nvSpPr>
          <p:spPr>
            <a:xfrm>
              <a:off x="0" y="-28575"/>
              <a:ext cx="257616" cy="386487"/>
            </a:xfrm>
            <a:prstGeom prst="rect">
              <a:avLst/>
            </a:prstGeom>
          </p:spPr>
          <p:txBody>
            <a:bodyPr lIns="50800" tIns="50800" rIns="50800" bIns="50800" rtlCol="0" anchor="ctr"/>
            <a:lstStyle/>
            <a:p>
              <a:pPr algn="ctr">
                <a:lnSpc>
                  <a:spcPts val="1526"/>
                </a:lnSpc>
              </a:pPr>
              <a:endParaRPr/>
            </a:p>
          </p:txBody>
        </p:sp>
      </p:grpSp>
      <p:grpSp>
        <p:nvGrpSpPr>
          <p:cNvPr id="15" name="Group 15"/>
          <p:cNvGrpSpPr/>
          <p:nvPr/>
        </p:nvGrpSpPr>
        <p:grpSpPr>
          <a:xfrm>
            <a:off x="2014545" y="2414525"/>
            <a:ext cx="1672011" cy="426716"/>
            <a:chOff x="0" y="0"/>
            <a:chExt cx="582836" cy="148746"/>
          </a:xfrm>
        </p:grpSpPr>
        <p:sp>
          <p:nvSpPr>
            <p:cNvPr id="16" name="Freeform 16"/>
            <p:cNvSpPr/>
            <p:nvPr/>
          </p:nvSpPr>
          <p:spPr>
            <a:xfrm>
              <a:off x="0" y="0"/>
              <a:ext cx="582836" cy="148746"/>
            </a:xfrm>
            <a:custGeom>
              <a:avLst/>
              <a:gdLst/>
              <a:ahLst/>
              <a:cxnLst/>
              <a:rect l="l" t="t" r="r" b="b"/>
              <a:pathLst>
                <a:path w="582836" h="148746">
                  <a:moveTo>
                    <a:pt x="0" y="0"/>
                  </a:moveTo>
                  <a:lnTo>
                    <a:pt x="582836" y="0"/>
                  </a:lnTo>
                  <a:lnTo>
                    <a:pt x="582836"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17" name="TextBox 17"/>
            <p:cNvSpPr txBox="1"/>
            <p:nvPr/>
          </p:nvSpPr>
          <p:spPr>
            <a:xfrm>
              <a:off x="0" y="-28575"/>
              <a:ext cx="582836" cy="177321"/>
            </a:xfrm>
            <a:prstGeom prst="rect">
              <a:avLst/>
            </a:prstGeom>
          </p:spPr>
          <p:txBody>
            <a:bodyPr lIns="50800" tIns="50800" rIns="50800" bIns="50800" rtlCol="0" anchor="ctr"/>
            <a:lstStyle/>
            <a:p>
              <a:pPr algn="ctr">
                <a:lnSpc>
                  <a:spcPts val="1526"/>
                </a:lnSpc>
              </a:pPr>
              <a:endParaRPr/>
            </a:p>
          </p:txBody>
        </p:sp>
      </p:grpSp>
      <p:grpSp>
        <p:nvGrpSpPr>
          <p:cNvPr id="18" name="Group 18"/>
          <p:cNvGrpSpPr/>
          <p:nvPr/>
        </p:nvGrpSpPr>
        <p:grpSpPr>
          <a:xfrm>
            <a:off x="576833" y="6747452"/>
            <a:ext cx="1918197" cy="426716"/>
            <a:chOff x="0" y="0"/>
            <a:chExt cx="668652" cy="148746"/>
          </a:xfrm>
        </p:grpSpPr>
        <p:sp>
          <p:nvSpPr>
            <p:cNvPr id="19" name="Freeform 19"/>
            <p:cNvSpPr/>
            <p:nvPr/>
          </p:nvSpPr>
          <p:spPr>
            <a:xfrm>
              <a:off x="0" y="0"/>
              <a:ext cx="668652" cy="148746"/>
            </a:xfrm>
            <a:custGeom>
              <a:avLst/>
              <a:gdLst/>
              <a:ahLst/>
              <a:cxnLst/>
              <a:rect l="l" t="t" r="r" b="b"/>
              <a:pathLst>
                <a:path w="668652" h="148746">
                  <a:moveTo>
                    <a:pt x="0" y="0"/>
                  </a:moveTo>
                  <a:lnTo>
                    <a:pt x="668652" y="0"/>
                  </a:lnTo>
                  <a:lnTo>
                    <a:pt x="668652"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20" name="TextBox 20"/>
            <p:cNvSpPr txBox="1"/>
            <p:nvPr/>
          </p:nvSpPr>
          <p:spPr>
            <a:xfrm>
              <a:off x="0" y="-28575"/>
              <a:ext cx="668652" cy="177321"/>
            </a:xfrm>
            <a:prstGeom prst="rect">
              <a:avLst/>
            </a:prstGeom>
          </p:spPr>
          <p:txBody>
            <a:bodyPr lIns="50800" tIns="50800" rIns="50800" bIns="50800" rtlCol="0" anchor="ctr"/>
            <a:lstStyle/>
            <a:p>
              <a:pPr algn="ctr">
                <a:lnSpc>
                  <a:spcPts val="1526"/>
                </a:lnSpc>
              </a:pPr>
              <a:endParaRPr/>
            </a:p>
          </p:txBody>
        </p:sp>
      </p:grpSp>
      <p:grpSp>
        <p:nvGrpSpPr>
          <p:cNvPr id="21" name="Group 21"/>
          <p:cNvGrpSpPr/>
          <p:nvPr/>
        </p:nvGrpSpPr>
        <p:grpSpPr>
          <a:xfrm>
            <a:off x="2613948" y="6747452"/>
            <a:ext cx="2012604" cy="426716"/>
            <a:chOff x="0" y="0"/>
            <a:chExt cx="701561" cy="148746"/>
          </a:xfrm>
        </p:grpSpPr>
        <p:sp>
          <p:nvSpPr>
            <p:cNvPr id="22" name="Freeform 22"/>
            <p:cNvSpPr/>
            <p:nvPr/>
          </p:nvSpPr>
          <p:spPr>
            <a:xfrm>
              <a:off x="0" y="0"/>
              <a:ext cx="701561" cy="148746"/>
            </a:xfrm>
            <a:custGeom>
              <a:avLst/>
              <a:gdLst/>
              <a:ahLst/>
              <a:cxnLst/>
              <a:rect l="l" t="t" r="r" b="b"/>
              <a:pathLst>
                <a:path w="701561" h="148746">
                  <a:moveTo>
                    <a:pt x="0" y="0"/>
                  </a:moveTo>
                  <a:lnTo>
                    <a:pt x="701561" y="0"/>
                  </a:lnTo>
                  <a:lnTo>
                    <a:pt x="701561"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23" name="TextBox 23"/>
            <p:cNvSpPr txBox="1"/>
            <p:nvPr/>
          </p:nvSpPr>
          <p:spPr>
            <a:xfrm>
              <a:off x="0" y="-28575"/>
              <a:ext cx="701561" cy="177321"/>
            </a:xfrm>
            <a:prstGeom prst="rect">
              <a:avLst/>
            </a:prstGeom>
          </p:spPr>
          <p:txBody>
            <a:bodyPr lIns="50800" tIns="50800" rIns="50800" bIns="50800" rtlCol="0" anchor="ctr"/>
            <a:lstStyle/>
            <a:p>
              <a:pPr algn="ctr">
                <a:lnSpc>
                  <a:spcPts val="1526"/>
                </a:lnSpc>
              </a:pPr>
              <a:endParaRPr/>
            </a:p>
          </p:txBody>
        </p:sp>
      </p:grpSp>
      <p:grpSp>
        <p:nvGrpSpPr>
          <p:cNvPr id="24" name="Group 24"/>
          <p:cNvGrpSpPr/>
          <p:nvPr/>
        </p:nvGrpSpPr>
        <p:grpSpPr>
          <a:xfrm>
            <a:off x="4762874" y="6747452"/>
            <a:ext cx="2432693" cy="426716"/>
            <a:chOff x="0" y="0"/>
            <a:chExt cx="847998" cy="148746"/>
          </a:xfrm>
        </p:grpSpPr>
        <p:sp>
          <p:nvSpPr>
            <p:cNvPr id="25" name="Freeform 25"/>
            <p:cNvSpPr/>
            <p:nvPr/>
          </p:nvSpPr>
          <p:spPr>
            <a:xfrm>
              <a:off x="0" y="0"/>
              <a:ext cx="847998" cy="148746"/>
            </a:xfrm>
            <a:custGeom>
              <a:avLst/>
              <a:gdLst/>
              <a:ahLst/>
              <a:cxnLst/>
              <a:rect l="l" t="t" r="r" b="b"/>
              <a:pathLst>
                <a:path w="847998" h="148746">
                  <a:moveTo>
                    <a:pt x="0" y="0"/>
                  </a:moveTo>
                  <a:lnTo>
                    <a:pt x="847998" y="0"/>
                  </a:lnTo>
                  <a:lnTo>
                    <a:pt x="847998"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26" name="TextBox 26"/>
            <p:cNvSpPr txBox="1"/>
            <p:nvPr/>
          </p:nvSpPr>
          <p:spPr>
            <a:xfrm>
              <a:off x="0" y="-28575"/>
              <a:ext cx="847998" cy="177321"/>
            </a:xfrm>
            <a:prstGeom prst="rect">
              <a:avLst/>
            </a:prstGeom>
          </p:spPr>
          <p:txBody>
            <a:bodyPr lIns="50800" tIns="50800" rIns="50800" bIns="50800" rtlCol="0" anchor="ctr"/>
            <a:lstStyle/>
            <a:p>
              <a:pPr algn="ctr">
                <a:lnSpc>
                  <a:spcPts val="1526"/>
                </a:lnSpc>
              </a:pPr>
              <a:endParaRPr/>
            </a:p>
          </p:txBody>
        </p:sp>
      </p:grpSp>
      <p:grpSp>
        <p:nvGrpSpPr>
          <p:cNvPr id="27" name="Group 27"/>
          <p:cNvGrpSpPr/>
          <p:nvPr/>
        </p:nvGrpSpPr>
        <p:grpSpPr>
          <a:xfrm>
            <a:off x="2014545" y="3097190"/>
            <a:ext cx="1672011" cy="426716"/>
            <a:chOff x="0" y="0"/>
            <a:chExt cx="582836" cy="148746"/>
          </a:xfrm>
        </p:grpSpPr>
        <p:sp>
          <p:nvSpPr>
            <p:cNvPr id="28" name="Freeform 28"/>
            <p:cNvSpPr/>
            <p:nvPr/>
          </p:nvSpPr>
          <p:spPr>
            <a:xfrm>
              <a:off x="0" y="0"/>
              <a:ext cx="582836" cy="148746"/>
            </a:xfrm>
            <a:custGeom>
              <a:avLst/>
              <a:gdLst/>
              <a:ahLst/>
              <a:cxnLst/>
              <a:rect l="l" t="t" r="r" b="b"/>
              <a:pathLst>
                <a:path w="582836" h="148746">
                  <a:moveTo>
                    <a:pt x="0" y="0"/>
                  </a:moveTo>
                  <a:lnTo>
                    <a:pt x="582836" y="0"/>
                  </a:lnTo>
                  <a:lnTo>
                    <a:pt x="582836" y="148746"/>
                  </a:lnTo>
                  <a:lnTo>
                    <a:pt x="0" y="148746"/>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29" name="TextBox 29"/>
            <p:cNvSpPr txBox="1"/>
            <p:nvPr/>
          </p:nvSpPr>
          <p:spPr>
            <a:xfrm>
              <a:off x="0" y="-28575"/>
              <a:ext cx="582836" cy="177321"/>
            </a:xfrm>
            <a:prstGeom prst="rect">
              <a:avLst/>
            </a:prstGeom>
          </p:spPr>
          <p:txBody>
            <a:bodyPr lIns="50800" tIns="50800" rIns="50800" bIns="50800" rtlCol="0" anchor="ctr"/>
            <a:lstStyle/>
            <a:p>
              <a:pPr algn="ctr">
                <a:lnSpc>
                  <a:spcPts val="1526"/>
                </a:lnSpc>
              </a:pPr>
              <a:endParaRPr/>
            </a:p>
          </p:txBody>
        </p:sp>
      </p:grpSp>
      <p:grpSp>
        <p:nvGrpSpPr>
          <p:cNvPr id="30" name="Group 30"/>
          <p:cNvGrpSpPr/>
          <p:nvPr/>
        </p:nvGrpSpPr>
        <p:grpSpPr>
          <a:xfrm>
            <a:off x="2014545" y="3781081"/>
            <a:ext cx="1672011" cy="500314"/>
            <a:chOff x="0" y="0"/>
            <a:chExt cx="582836" cy="174401"/>
          </a:xfrm>
        </p:grpSpPr>
        <p:sp>
          <p:nvSpPr>
            <p:cNvPr id="31" name="Freeform 31"/>
            <p:cNvSpPr/>
            <p:nvPr/>
          </p:nvSpPr>
          <p:spPr>
            <a:xfrm>
              <a:off x="0" y="0"/>
              <a:ext cx="582836" cy="174401"/>
            </a:xfrm>
            <a:custGeom>
              <a:avLst/>
              <a:gdLst/>
              <a:ahLst/>
              <a:cxnLst/>
              <a:rect l="l" t="t" r="r" b="b"/>
              <a:pathLst>
                <a:path w="582836" h="174401">
                  <a:moveTo>
                    <a:pt x="0" y="0"/>
                  </a:moveTo>
                  <a:lnTo>
                    <a:pt x="582836" y="0"/>
                  </a:lnTo>
                  <a:lnTo>
                    <a:pt x="582836" y="174401"/>
                  </a:lnTo>
                  <a:lnTo>
                    <a:pt x="0" y="174401"/>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32" name="TextBox 32"/>
            <p:cNvSpPr txBox="1"/>
            <p:nvPr/>
          </p:nvSpPr>
          <p:spPr>
            <a:xfrm>
              <a:off x="0" y="-28575"/>
              <a:ext cx="582836" cy="202976"/>
            </a:xfrm>
            <a:prstGeom prst="rect">
              <a:avLst/>
            </a:prstGeom>
          </p:spPr>
          <p:txBody>
            <a:bodyPr lIns="50800" tIns="50800" rIns="50800" bIns="50800" rtlCol="0" anchor="ctr"/>
            <a:lstStyle/>
            <a:p>
              <a:pPr algn="ctr">
                <a:lnSpc>
                  <a:spcPts val="1526"/>
                </a:lnSpc>
              </a:pPr>
              <a:endParaRPr/>
            </a:p>
          </p:txBody>
        </p:sp>
      </p:grpSp>
      <p:grpSp>
        <p:nvGrpSpPr>
          <p:cNvPr id="33" name="Group 33"/>
          <p:cNvGrpSpPr/>
          <p:nvPr/>
        </p:nvGrpSpPr>
        <p:grpSpPr>
          <a:xfrm>
            <a:off x="2014545" y="4529045"/>
            <a:ext cx="1672011" cy="500314"/>
            <a:chOff x="0" y="0"/>
            <a:chExt cx="582836" cy="174401"/>
          </a:xfrm>
        </p:grpSpPr>
        <p:sp>
          <p:nvSpPr>
            <p:cNvPr id="34" name="Freeform 34"/>
            <p:cNvSpPr/>
            <p:nvPr/>
          </p:nvSpPr>
          <p:spPr>
            <a:xfrm>
              <a:off x="0" y="0"/>
              <a:ext cx="582836" cy="174401"/>
            </a:xfrm>
            <a:custGeom>
              <a:avLst/>
              <a:gdLst/>
              <a:ahLst/>
              <a:cxnLst/>
              <a:rect l="l" t="t" r="r" b="b"/>
              <a:pathLst>
                <a:path w="582836" h="174401">
                  <a:moveTo>
                    <a:pt x="0" y="0"/>
                  </a:moveTo>
                  <a:lnTo>
                    <a:pt x="582836" y="0"/>
                  </a:lnTo>
                  <a:lnTo>
                    <a:pt x="582836" y="174401"/>
                  </a:lnTo>
                  <a:lnTo>
                    <a:pt x="0" y="174401"/>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35" name="TextBox 35"/>
            <p:cNvSpPr txBox="1"/>
            <p:nvPr/>
          </p:nvSpPr>
          <p:spPr>
            <a:xfrm>
              <a:off x="0" y="-28575"/>
              <a:ext cx="582836" cy="202976"/>
            </a:xfrm>
            <a:prstGeom prst="rect">
              <a:avLst/>
            </a:prstGeom>
          </p:spPr>
          <p:txBody>
            <a:bodyPr lIns="50800" tIns="50800" rIns="50800" bIns="50800" rtlCol="0" anchor="ctr"/>
            <a:lstStyle/>
            <a:p>
              <a:pPr algn="ctr">
                <a:lnSpc>
                  <a:spcPts val="1526"/>
                </a:lnSpc>
              </a:pPr>
              <a:endParaRPr/>
            </a:p>
          </p:txBody>
        </p:sp>
      </p:grpSp>
      <p:sp>
        <p:nvSpPr>
          <p:cNvPr id="36" name="AutoShape 36"/>
          <p:cNvSpPr/>
          <p:nvPr/>
        </p:nvSpPr>
        <p:spPr>
          <a:xfrm>
            <a:off x="1615907" y="2627883"/>
            <a:ext cx="0" cy="2900599"/>
          </a:xfrm>
          <a:prstGeom prst="line">
            <a:avLst/>
          </a:prstGeom>
          <a:ln w="9525" cap="flat">
            <a:solidFill>
              <a:srgbClr val="000000"/>
            </a:solidFill>
            <a:prstDash val="solid"/>
            <a:headEnd type="none" w="sm" len="sm"/>
            <a:tailEnd type="none" w="sm" len="sm"/>
          </a:ln>
        </p:spPr>
        <p:txBody>
          <a:bodyPr/>
          <a:lstStyle/>
          <a:p>
            <a:endParaRPr lang="en-US"/>
          </a:p>
        </p:txBody>
      </p:sp>
      <p:sp>
        <p:nvSpPr>
          <p:cNvPr id="37" name="AutoShape 37"/>
          <p:cNvSpPr/>
          <p:nvPr/>
        </p:nvSpPr>
        <p:spPr>
          <a:xfrm flipH="1">
            <a:off x="1569269" y="6526615"/>
            <a:ext cx="4402775" cy="0"/>
          </a:xfrm>
          <a:prstGeom prst="line">
            <a:avLst/>
          </a:prstGeom>
          <a:ln w="9525" cap="flat">
            <a:solidFill>
              <a:srgbClr val="000000"/>
            </a:solidFill>
            <a:prstDash val="solid"/>
            <a:headEnd type="none" w="sm" len="sm"/>
            <a:tailEnd type="none" w="sm" len="sm"/>
          </a:ln>
        </p:spPr>
        <p:txBody>
          <a:bodyPr/>
          <a:lstStyle/>
          <a:p>
            <a:endParaRPr lang="en-US"/>
          </a:p>
        </p:txBody>
      </p:sp>
      <p:sp>
        <p:nvSpPr>
          <p:cNvPr id="38" name="AutoShape 38"/>
          <p:cNvSpPr/>
          <p:nvPr/>
        </p:nvSpPr>
        <p:spPr>
          <a:xfrm>
            <a:off x="2868179" y="5760897"/>
            <a:ext cx="0" cy="195551"/>
          </a:xfrm>
          <a:prstGeom prst="line">
            <a:avLst/>
          </a:prstGeom>
          <a:ln w="9525" cap="flat">
            <a:solidFill>
              <a:srgbClr val="000000"/>
            </a:solidFill>
            <a:prstDash val="solid"/>
            <a:headEnd type="none" w="sm" len="sm"/>
            <a:tailEnd type="none" w="sm" len="sm"/>
          </a:ln>
        </p:spPr>
        <p:txBody>
          <a:bodyPr/>
          <a:lstStyle/>
          <a:p>
            <a:endParaRPr lang="en-US"/>
          </a:p>
        </p:txBody>
      </p:sp>
      <p:sp>
        <p:nvSpPr>
          <p:cNvPr id="39" name="AutoShape 39"/>
          <p:cNvSpPr/>
          <p:nvPr/>
        </p:nvSpPr>
        <p:spPr>
          <a:xfrm flipH="1">
            <a:off x="1611144" y="2627883"/>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40" name="AutoShape 40"/>
          <p:cNvSpPr/>
          <p:nvPr/>
        </p:nvSpPr>
        <p:spPr>
          <a:xfrm flipH="1">
            <a:off x="3686556" y="2627883"/>
            <a:ext cx="155750" cy="0"/>
          </a:xfrm>
          <a:prstGeom prst="line">
            <a:avLst/>
          </a:prstGeom>
          <a:ln w="9525" cap="flat">
            <a:solidFill>
              <a:srgbClr val="000000"/>
            </a:solidFill>
            <a:prstDash val="solid"/>
            <a:headEnd type="none" w="sm" len="sm"/>
            <a:tailEnd type="none" w="sm" len="sm"/>
          </a:ln>
        </p:spPr>
        <p:txBody>
          <a:bodyPr/>
          <a:lstStyle/>
          <a:p>
            <a:endParaRPr lang="en-US"/>
          </a:p>
        </p:txBody>
      </p:sp>
      <p:sp>
        <p:nvSpPr>
          <p:cNvPr id="41" name="AutoShape 41"/>
          <p:cNvSpPr/>
          <p:nvPr/>
        </p:nvSpPr>
        <p:spPr>
          <a:xfrm flipH="1">
            <a:off x="3686556" y="3314024"/>
            <a:ext cx="155750" cy="0"/>
          </a:xfrm>
          <a:prstGeom prst="line">
            <a:avLst/>
          </a:prstGeom>
          <a:ln w="9525" cap="flat">
            <a:solidFill>
              <a:srgbClr val="000000"/>
            </a:solidFill>
            <a:prstDash val="solid"/>
            <a:headEnd type="none" w="sm" len="sm"/>
            <a:tailEnd type="none" w="sm" len="sm"/>
          </a:ln>
        </p:spPr>
        <p:txBody>
          <a:bodyPr/>
          <a:lstStyle/>
          <a:p>
            <a:endParaRPr lang="en-US"/>
          </a:p>
        </p:txBody>
      </p:sp>
      <p:sp>
        <p:nvSpPr>
          <p:cNvPr id="42" name="AutoShape 42"/>
          <p:cNvSpPr/>
          <p:nvPr/>
        </p:nvSpPr>
        <p:spPr>
          <a:xfrm flipH="1">
            <a:off x="3686556" y="4036000"/>
            <a:ext cx="155750" cy="0"/>
          </a:xfrm>
          <a:prstGeom prst="line">
            <a:avLst/>
          </a:prstGeom>
          <a:ln w="9525" cap="flat">
            <a:solidFill>
              <a:srgbClr val="000000"/>
            </a:solidFill>
            <a:prstDash val="solid"/>
            <a:headEnd type="none" w="sm" len="sm"/>
            <a:tailEnd type="none" w="sm" len="sm"/>
          </a:ln>
        </p:spPr>
        <p:txBody>
          <a:bodyPr/>
          <a:lstStyle/>
          <a:p>
            <a:endParaRPr lang="en-US"/>
          </a:p>
        </p:txBody>
      </p:sp>
      <p:sp>
        <p:nvSpPr>
          <p:cNvPr id="43" name="AutoShape 43"/>
          <p:cNvSpPr/>
          <p:nvPr/>
        </p:nvSpPr>
        <p:spPr>
          <a:xfrm flipH="1">
            <a:off x="3686556" y="4769677"/>
            <a:ext cx="155750" cy="0"/>
          </a:xfrm>
          <a:prstGeom prst="line">
            <a:avLst/>
          </a:prstGeom>
          <a:ln w="9525" cap="flat">
            <a:solidFill>
              <a:srgbClr val="000000"/>
            </a:solidFill>
            <a:prstDash val="solid"/>
            <a:headEnd type="none" w="sm" len="sm"/>
            <a:tailEnd type="none" w="sm" len="sm"/>
          </a:ln>
        </p:spPr>
        <p:txBody>
          <a:bodyPr/>
          <a:lstStyle/>
          <a:p>
            <a:endParaRPr lang="en-US"/>
          </a:p>
        </p:txBody>
      </p:sp>
      <p:sp>
        <p:nvSpPr>
          <p:cNvPr id="44" name="AutoShape 44"/>
          <p:cNvSpPr/>
          <p:nvPr/>
        </p:nvSpPr>
        <p:spPr>
          <a:xfrm flipH="1">
            <a:off x="1611144" y="3323549"/>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45" name="AutoShape 45"/>
          <p:cNvSpPr/>
          <p:nvPr/>
        </p:nvSpPr>
        <p:spPr>
          <a:xfrm flipV="1">
            <a:off x="3553730" y="6521853"/>
            <a:ext cx="0" cy="225600"/>
          </a:xfrm>
          <a:prstGeom prst="line">
            <a:avLst/>
          </a:prstGeom>
          <a:ln w="9525" cap="flat">
            <a:solidFill>
              <a:srgbClr val="000000"/>
            </a:solidFill>
            <a:prstDash val="solid"/>
            <a:headEnd type="none" w="sm" len="sm"/>
            <a:tailEnd type="none" w="sm" len="sm"/>
          </a:ln>
        </p:spPr>
        <p:txBody>
          <a:bodyPr/>
          <a:lstStyle/>
          <a:p>
            <a:endParaRPr lang="en-US"/>
          </a:p>
        </p:txBody>
      </p:sp>
      <p:sp>
        <p:nvSpPr>
          <p:cNvPr id="46" name="AutoShape 46"/>
          <p:cNvSpPr/>
          <p:nvPr/>
        </p:nvSpPr>
        <p:spPr>
          <a:xfrm flipH="1">
            <a:off x="1611144" y="4027745"/>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47" name="AutoShape 47"/>
          <p:cNvSpPr/>
          <p:nvPr/>
        </p:nvSpPr>
        <p:spPr>
          <a:xfrm flipV="1">
            <a:off x="5967282" y="6521853"/>
            <a:ext cx="0" cy="225600"/>
          </a:xfrm>
          <a:prstGeom prst="line">
            <a:avLst/>
          </a:prstGeom>
          <a:ln w="9525" cap="flat">
            <a:solidFill>
              <a:srgbClr val="000000"/>
            </a:solidFill>
            <a:prstDash val="solid"/>
            <a:headEnd type="none" w="sm" len="sm"/>
            <a:tailEnd type="none" w="sm" len="sm"/>
          </a:ln>
        </p:spPr>
        <p:txBody>
          <a:bodyPr/>
          <a:lstStyle/>
          <a:p>
            <a:endParaRPr lang="en-US"/>
          </a:p>
        </p:txBody>
      </p:sp>
      <p:sp>
        <p:nvSpPr>
          <p:cNvPr id="48" name="AutoShape 48"/>
          <p:cNvSpPr/>
          <p:nvPr/>
        </p:nvSpPr>
        <p:spPr>
          <a:xfrm flipH="1">
            <a:off x="1320631" y="4027745"/>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49" name="AutoShape 49"/>
          <p:cNvSpPr/>
          <p:nvPr/>
        </p:nvSpPr>
        <p:spPr>
          <a:xfrm flipV="1">
            <a:off x="2867936" y="6345639"/>
            <a:ext cx="0" cy="182673"/>
          </a:xfrm>
          <a:prstGeom prst="line">
            <a:avLst/>
          </a:prstGeom>
          <a:ln w="9525" cap="flat">
            <a:solidFill>
              <a:srgbClr val="000000"/>
            </a:solidFill>
            <a:prstDash val="solid"/>
            <a:headEnd type="none" w="sm" len="sm"/>
            <a:tailEnd type="none" w="sm" len="sm"/>
          </a:ln>
        </p:spPr>
        <p:txBody>
          <a:bodyPr/>
          <a:lstStyle/>
          <a:p>
            <a:endParaRPr lang="en-US"/>
          </a:p>
        </p:txBody>
      </p:sp>
      <p:sp>
        <p:nvSpPr>
          <p:cNvPr id="50" name="AutoShape 50"/>
          <p:cNvSpPr/>
          <p:nvPr/>
        </p:nvSpPr>
        <p:spPr>
          <a:xfrm flipH="1">
            <a:off x="1611144" y="4774439"/>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51" name="AutoShape 51"/>
          <p:cNvSpPr/>
          <p:nvPr/>
        </p:nvSpPr>
        <p:spPr>
          <a:xfrm flipV="1">
            <a:off x="1569269" y="6521853"/>
            <a:ext cx="0" cy="225600"/>
          </a:xfrm>
          <a:prstGeom prst="line">
            <a:avLst/>
          </a:prstGeom>
          <a:ln w="9525" cap="flat">
            <a:solidFill>
              <a:srgbClr val="000000"/>
            </a:solidFill>
            <a:prstDash val="solid"/>
            <a:headEnd type="none" w="sm" len="sm"/>
            <a:tailEnd type="none" w="sm" len="sm"/>
          </a:ln>
        </p:spPr>
        <p:txBody>
          <a:bodyPr/>
          <a:lstStyle/>
          <a:p>
            <a:endParaRPr lang="en-US"/>
          </a:p>
        </p:txBody>
      </p:sp>
      <p:sp>
        <p:nvSpPr>
          <p:cNvPr id="52" name="AutoShape 52"/>
          <p:cNvSpPr/>
          <p:nvPr/>
        </p:nvSpPr>
        <p:spPr>
          <a:xfrm flipV="1">
            <a:off x="1574032" y="7174168"/>
            <a:ext cx="0" cy="241476"/>
          </a:xfrm>
          <a:prstGeom prst="line">
            <a:avLst/>
          </a:prstGeom>
          <a:ln w="9525" cap="flat">
            <a:solidFill>
              <a:srgbClr val="000000"/>
            </a:solidFill>
            <a:prstDash val="solid"/>
            <a:headEnd type="none" w="sm" len="sm"/>
            <a:tailEnd type="none" w="sm" len="sm"/>
          </a:ln>
        </p:spPr>
        <p:txBody>
          <a:bodyPr/>
          <a:lstStyle/>
          <a:p>
            <a:endParaRPr lang="en-US"/>
          </a:p>
        </p:txBody>
      </p:sp>
      <p:sp>
        <p:nvSpPr>
          <p:cNvPr id="53" name="AutoShape 53"/>
          <p:cNvSpPr/>
          <p:nvPr/>
        </p:nvSpPr>
        <p:spPr>
          <a:xfrm flipV="1">
            <a:off x="3558493" y="7174168"/>
            <a:ext cx="0" cy="241476"/>
          </a:xfrm>
          <a:prstGeom prst="line">
            <a:avLst/>
          </a:prstGeom>
          <a:ln w="9525" cap="flat">
            <a:solidFill>
              <a:srgbClr val="000000"/>
            </a:solidFill>
            <a:prstDash val="solid"/>
            <a:headEnd type="none" w="sm" len="sm"/>
            <a:tailEnd type="none" w="sm" len="sm"/>
          </a:ln>
        </p:spPr>
        <p:txBody>
          <a:bodyPr/>
          <a:lstStyle/>
          <a:p>
            <a:endParaRPr lang="en-US"/>
          </a:p>
        </p:txBody>
      </p:sp>
      <p:sp>
        <p:nvSpPr>
          <p:cNvPr id="54" name="AutoShape 54"/>
          <p:cNvSpPr/>
          <p:nvPr/>
        </p:nvSpPr>
        <p:spPr>
          <a:xfrm flipV="1">
            <a:off x="5962519" y="7174168"/>
            <a:ext cx="0" cy="241476"/>
          </a:xfrm>
          <a:prstGeom prst="line">
            <a:avLst/>
          </a:prstGeom>
          <a:ln w="9525" cap="flat">
            <a:solidFill>
              <a:srgbClr val="000000"/>
            </a:solidFill>
            <a:prstDash val="solid"/>
            <a:headEnd type="none" w="sm" len="sm"/>
            <a:tailEnd type="none" w="sm" len="sm"/>
          </a:ln>
        </p:spPr>
        <p:txBody>
          <a:bodyPr/>
          <a:lstStyle/>
          <a:p>
            <a:endParaRPr lang="en-US"/>
          </a:p>
        </p:txBody>
      </p:sp>
      <p:sp>
        <p:nvSpPr>
          <p:cNvPr id="55" name="AutoShape 55"/>
          <p:cNvSpPr/>
          <p:nvPr/>
        </p:nvSpPr>
        <p:spPr>
          <a:xfrm flipH="1">
            <a:off x="1611144" y="5523719"/>
            <a:ext cx="403401" cy="0"/>
          </a:xfrm>
          <a:prstGeom prst="line">
            <a:avLst/>
          </a:prstGeom>
          <a:ln w="9525" cap="flat">
            <a:solidFill>
              <a:srgbClr val="000000"/>
            </a:solidFill>
            <a:prstDash val="solid"/>
            <a:headEnd type="none" w="sm" len="sm"/>
            <a:tailEnd type="none" w="sm" len="sm"/>
          </a:ln>
        </p:spPr>
        <p:txBody>
          <a:bodyPr/>
          <a:lstStyle/>
          <a:p>
            <a:endParaRPr lang="en-US"/>
          </a:p>
        </p:txBody>
      </p:sp>
      <p:sp>
        <p:nvSpPr>
          <p:cNvPr id="56" name="Freeform 56"/>
          <p:cNvSpPr/>
          <p:nvPr/>
        </p:nvSpPr>
        <p:spPr>
          <a:xfrm>
            <a:off x="5979220" y="2354256"/>
            <a:ext cx="494011" cy="494011"/>
          </a:xfrm>
          <a:custGeom>
            <a:avLst/>
            <a:gdLst/>
            <a:ahLst/>
            <a:cxnLst/>
            <a:rect l="l" t="t" r="r" b="b"/>
            <a:pathLst>
              <a:path w="494011" h="494011">
                <a:moveTo>
                  <a:pt x="0" y="0"/>
                </a:moveTo>
                <a:lnTo>
                  <a:pt x="494012" y="0"/>
                </a:lnTo>
                <a:lnTo>
                  <a:pt x="494012" y="494012"/>
                </a:lnTo>
                <a:lnTo>
                  <a:pt x="0" y="494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7" name="Group 57"/>
          <p:cNvGrpSpPr/>
          <p:nvPr/>
        </p:nvGrpSpPr>
        <p:grpSpPr>
          <a:xfrm>
            <a:off x="-114300" y="8635461"/>
            <a:ext cx="8001000" cy="1609796"/>
            <a:chOff x="0" y="0"/>
            <a:chExt cx="2789020" cy="561149"/>
          </a:xfrm>
        </p:grpSpPr>
        <p:sp>
          <p:nvSpPr>
            <p:cNvPr id="58" name="Freeform 58"/>
            <p:cNvSpPr/>
            <p:nvPr/>
          </p:nvSpPr>
          <p:spPr>
            <a:xfrm>
              <a:off x="0" y="0"/>
              <a:ext cx="2789020" cy="561149"/>
            </a:xfrm>
            <a:custGeom>
              <a:avLst/>
              <a:gdLst/>
              <a:ahLst/>
              <a:cxnLst/>
              <a:rect l="l" t="t" r="r" b="b"/>
              <a:pathLst>
                <a:path w="2789020" h="561149">
                  <a:moveTo>
                    <a:pt x="0" y="0"/>
                  </a:moveTo>
                  <a:lnTo>
                    <a:pt x="2789020" y="0"/>
                  </a:lnTo>
                  <a:lnTo>
                    <a:pt x="2789020" y="561149"/>
                  </a:lnTo>
                  <a:lnTo>
                    <a:pt x="0" y="561149"/>
                  </a:lnTo>
                  <a:close/>
                </a:path>
              </a:pathLst>
            </a:custGeom>
            <a:solidFill>
              <a:srgbClr val="E8E8E8"/>
            </a:solidFill>
          </p:spPr>
          <p:txBody>
            <a:bodyPr/>
            <a:lstStyle/>
            <a:p>
              <a:endParaRPr lang="en-US"/>
            </a:p>
          </p:txBody>
        </p:sp>
        <p:sp>
          <p:nvSpPr>
            <p:cNvPr id="59" name="TextBox 59"/>
            <p:cNvSpPr txBox="1"/>
            <p:nvPr/>
          </p:nvSpPr>
          <p:spPr>
            <a:xfrm>
              <a:off x="0" y="-28575"/>
              <a:ext cx="2789020" cy="589724"/>
            </a:xfrm>
            <a:prstGeom prst="rect">
              <a:avLst/>
            </a:prstGeom>
          </p:spPr>
          <p:txBody>
            <a:bodyPr lIns="50800" tIns="50800" rIns="50800" bIns="50800" rtlCol="0" anchor="ctr"/>
            <a:lstStyle/>
            <a:p>
              <a:pPr algn="ctr">
                <a:lnSpc>
                  <a:spcPts val="1526"/>
                </a:lnSpc>
              </a:pPr>
              <a:endParaRPr/>
            </a:p>
          </p:txBody>
        </p:sp>
      </p:grpSp>
      <p:sp>
        <p:nvSpPr>
          <p:cNvPr id="60" name="Freeform 60"/>
          <p:cNvSpPr/>
          <p:nvPr/>
        </p:nvSpPr>
        <p:spPr>
          <a:xfrm>
            <a:off x="641899" y="7491844"/>
            <a:ext cx="494011" cy="494011"/>
          </a:xfrm>
          <a:custGeom>
            <a:avLst/>
            <a:gdLst/>
            <a:ahLst/>
            <a:cxnLst/>
            <a:rect l="l" t="t" r="r" b="b"/>
            <a:pathLst>
              <a:path w="494011" h="494011">
                <a:moveTo>
                  <a:pt x="0" y="0"/>
                </a:moveTo>
                <a:lnTo>
                  <a:pt x="494012" y="0"/>
                </a:lnTo>
                <a:lnTo>
                  <a:pt x="494012" y="494011"/>
                </a:lnTo>
                <a:lnTo>
                  <a:pt x="0" y="494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1" name="Group 61"/>
          <p:cNvGrpSpPr/>
          <p:nvPr/>
        </p:nvGrpSpPr>
        <p:grpSpPr>
          <a:xfrm>
            <a:off x="-93720" y="9611929"/>
            <a:ext cx="7989642" cy="446471"/>
            <a:chOff x="0" y="0"/>
            <a:chExt cx="2785060" cy="155633"/>
          </a:xfrm>
        </p:grpSpPr>
        <p:sp>
          <p:nvSpPr>
            <p:cNvPr id="62" name="Freeform 62"/>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63" name="TextBox 63"/>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64" name="TextBox 64"/>
          <p:cNvSpPr txBox="1"/>
          <p:nvPr/>
        </p:nvSpPr>
        <p:spPr>
          <a:xfrm>
            <a:off x="0" y="725481"/>
            <a:ext cx="7772400" cy="971550"/>
          </a:xfrm>
          <a:prstGeom prst="rect">
            <a:avLst/>
          </a:prstGeom>
        </p:spPr>
        <p:txBody>
          <a:bodyPr lIns="0" tIns="0" rIns="0" bIns="0" rtlCol="0" anchor="t">
            <a:spAutoFit/>
          </a:bodyPr>
          <a:lstStyle/>
          <a:p>
            <a:pPr algn="ctr">
              <a:lnSpc>
                <a:spcPts val="3840"/>
              </a:lnSpc>
            </a:pPr>
            <a:r>
              <a:rPr lang="en-US" sz="3200" spc="22">
                <a:solidFill>
                  <a:srgbClr val="FFFFFF"/>
                </a:solidFill>
                <a:latin typeface="Georgia Pro"/>
              </a:rPr>
              <a:t>AFTER YOU SUBMIT</a:t>
            </a:r>
          </a:p>
          <a:p>
            <a:pPr algn="ctr">
              <a:lnSpc>
                <a:spcPts val="3840"/>
              </a:lnSpc>
            </a:pPr>
            <a:r>
              <a:rPr lang="en-US" sz="3200" spc="22">
                <a:solidFill>
                  <a:srgbClr val="FFFFFF"/>
                </a:solidFill>
                <a:latin typeface="Georgia Pro"/>
              </a:rPr>
              <a:t>AN OFFER</a:t>
            </a:r>
          </a:p>
        </p:txBody>
      </p:sp>
      <p:sp>
        <p:nvSpPr>
          <p:cNvPr id="65" name="TextBox 65"/>
          <p:cNvSpPr txBox="1"/>
          <p:nvPr/>
        </p:nvSpPr>
        <p:spPr>
          <a:xfrm>
            <a:off x="2096237" y="2492035"/>
            <a:ext cx="1462256"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Accept the Offer </a:t>
            </a:r>
          </a:p>
        </p:txBody>
      </p:sp>
      <p:sp>
        <p:nvSpPr>
          <p:cNvPr id="66" name="TextBox 66"/>
          <p:cNvSpPr txBox="1"/>
          <p:nvPr/>
        </p:nvSpPr>
        <p:spPr>
          <a:xfrm>
            <a:off x="633983" y="6815428"/>
            <a:ext cx="1861046"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Accept Counteroffer </a:t>
            </a:r>
          </a:p>
        </p:txBody>
      </p:sp>
      <p:sp>
        <p:nvSpPr>
          <p:cNvPr id="67" name="TextBox 67"/>
          <p:cNvSpPr txBox="1"/>
          <p:nvPr/>
        </p:nvSpPr>
        <p:spPr>
          <a:xfrm>
            <a:off x="2591926" y="6815428"/>
            <a:ext cx="2056648"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Decline Counteroffer </a:t>
            </a:r>
          </a:p>
        </p:txBody>
      </p:sp>
      <p:sp>
        <p:nvSpPr>
          <p:cNvPr id="68" name="TextBox 68"/>
          <p:cNvSpPr txBox="1"/>
          <p:nvPr/>
        </p:nvSpPr>
        <p:spPr>
          <a:xfrm>
            <a:off x="4762874" y="6815428"/>
            <a:ext cx="2432693"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Counter their Counteroffer</a:t>
            </a:r>
          </a:p>
        </p:txBody>
      </p:sp>
      <p:sp>
        <p:nvSpPr>
          <p:cNvPr id="69" name="TextBox 69"/>
          <p:cNvSpPr txBox="1"/>
          <p:nvPr/>
        </p:nvSpPr>
        <p:spPr>
          <a:xfrm>
            <a:off x="2171995" y="3165166"/>
            <a:ext cx="1357112"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Reject the Offer </a:t>
            </a:r>
          </a:p>
        </p:txBody>
      </p:sp>
      <p:sp>
        <p:nvSpPr>
          <p:cNvPr id="70" name="TextBox 70"/>
          <p:cNvSpPr txBox="1"/>
          <p:nvPr/>
        </p:nvSpPr>
        <p:spPr>
          <a:xfrm>
            <a:off x="2171995" y="3843311"/>
            <a:ext cx="1357112" cy="384683"/>
          </a:xfrm>
          <a:prstGeom prst="rect">
            <a:avLst/>
          </a:prstGeom>
        </p:spPr>
        <p:txBody>
          <a:bodyPr lIns="0" tIns="0" rIns="0" bIns="0" rtlCol="0" anchor="t">
            <a:spAutoFit/>
          </a:bodyPr>
          <a:lstStyle/>
          <a:p>
            <a:pPr algn="ctr">
              <a:lnSpc>
                <a:spcPts val="1455"/>
              </a:lnSpc>
            </a:pPr>
            <a:r>
              <a:rPr lang="en-US" sz="1299">
                <a:solidFill>
                  <a:srgbClr val="000000"/>
                </a:solidFill>
                <a:latin typeface="Georgia Pro Bold"/>
              </a:rPr>
              <a:t>Let the Offer Expire</a:t>
            </a:r>
          </a:p>
        </p:txBody>
      </p:sp>
      <p:sp>
        <p:nvSpPr>
          <p:cNvPr id="71" name="TextBox 71"/>
          <p:cNvSpPr txBox="1"/>
          <p:nvPr/>
        </p:nvSpPr>
        <p:spPr>
          <a:xfrm>
            <a:off x="2171995" y="4591275"/>
            <a:ext cx="1357112" cy="384683"/>
          </a:xfrm>
          <a:prstGeom prst="rect">
            <a:avLst/>
          </a:prstGeom>
        </p:spPr>
        <p:txBody>
          <a:bodyPr lIns="0" tIns="0" rIns="0" bIns="0" rtlCol="0" anchor="t">
            <a:spAutoFit/>
          </a:bodyPr>
          <a:lstStyle/>
          <a:p>
            <a:pPr algn="ctr">
              <a:lnSpc>
                <a:spcPts val="1455"/>
              </a:lnSpc>
            </a:pPr>
            <a:r>
              <a:rPr lang="en-US" sz="1299">
                <a:solidFill>
                  <a:srgbClr val="000000"/>
                </a:solidFill>
                <a:latin typeface="Georgia Pro Bold"/>
              </a:rPr>
              <a:t>Accept Another Offer</a:t>
            </a:r>
          </a:p>
        </p:txBody>
      </p:sp>
      <p:sp>
        <p:nvSpPr>
          <p:cNvPr id="72" name="TextBox 72"/>
          <p:cNvSpPr txBox="1"/>
          <p:nvPr/>
        </p:nvSpPr>
        <p:spPr>
          <a:xfrm>
            <a:off x="3986222" y="3200693"/>
            <a:ext cx="2719577" cy="20764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Georgia Pro"/>
              </a:rPr>
              <a:t>This stops the negotiation process. </a:t>
            </a:r>
          </a:p>
        </p:txBody>
      </p:sp>
      <p:sp>
        <p:nvSpPr>
          <p:cNvPr id="73" name="TextBox 73"/>
          <p:cNvSpPr txBox="1"/>
          <p:nvPr/>
        </p:nvSpPr>
        <p:spPr>
          <a:xfrm>
            <a:off x="2806358" y="7463269"/>
            <a:ext cx="1567049" cy="417195"/>
          </a:xfrm>
          <a:prstGeom prst="rect">
            <a:avLst/>
          </a:prstGeom>
        </p:spPr>
        <p:txBody>
          <a:bodyPr lIns="0" tIns="0" rIns="0" bIns="0" rtlCol="0" anchor="t">
            <a:spAutoFit/>
          </a:bodyPr>
          <a:lstStyle/>
          <a:p>
            <a:pPr algn="ctr">
              <a:lnSpc>
                <a:spcPts val="1679"/>
              </a:lnSpc>
            </a:pPr>
            <a:r>
              <a:rPr lang="en-US" sz="1200">
                <a:solidFill>
                  <a:srgbClr val="000000"/>
                </a:solidFill>
                <a:latin typeface="Georgia Pro"/>
              </a:rPr>
              <a:t>This stops the</a:t>
            </a:r>
          </a:p>
          <a:p>
            <a:pPr algn="ctr">
              <a:lnSpc>
                <a:spcPts val="1679"/>
              </a:lnSpc>
              <a:spcBef>
                <a:spcPct val="0"/>
              </a:spcBef>
            </a:pPr>
            <a:r>
              <a:rPr lang="en-US" sz="1200">
                <a:solidFill>
                  <a:srgbClr val="000000"/>
                </a:solidFill>
                <a:latin typeface="Georgia Pro"/>
              </a:rPr>
              <a:t>negotiation process. </a:t>
            </a:r>
          </a:p>
        </p:txBody>
      </p:sp>
      <p:sp>
        <p:nvSpPr>
          <p:cNvPr id="74" name="TextBox 74"/>
          <p:cNvSpPr txBox="1"/>
          <p:nvPr/>
        </p:nvSpPr>
        <p:spPr>
          <a:xfrm>
            <a:off x="4648574" y="7463269"/>
            <a:ext cx="2661293" cy="572135"/>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Georgia Pro"/>
              </a:rPr>
              <a:t>Negotiations can go back and forth multiple times until an agreement is made, or the inability to come to an agreement.*</a:t>
            </a:r>
          </a:p>
        </p:txBody>
      </p:sp>
      <p:sp>
        <p:nvSpPr>
          <p:cNvPr id="75" name="TextBox 75"/>
          <p:cNvSpPr txBox="1"/>
          <p:nvPr/>
        </p:nvSpPr>
        <p:spPr>
          <a:xfrm>
            <a:off x="847913" y="8204930"/>
            <a:ext cx="6076575" cy="259080"/>
          </a:xfrm>
          <a:prstGeom prst="rect">
            <a:avLst/>
          </a:prstGeom>
        </p:spPr>
        <p:txBody>
          <a:bodyPr lIns="0" tIns="0" rIns="0" bIns="0" rtlCol="0" anchor="t">
            <a:spAutoFit/>
          </a:bodyPr>
          <a:lstStyle/>
          <a:p>
            <a:pPr algn="ctr">
              <a:lnSpc>
                <a:spcPts val="990"/>
              </a:lnSpc>
            </a:pPr>
            <a:r>
              <a:rPr lang="en-US" sz="900">
                <a:solidFill>
                  <a:srgbClr val="000000"/>
                </a:solidFill>
                <a:latin typeface="Georgia Pro Italics"/>
              </a:rPr>
              <a:t>* NOTE: while in the negotiation process, another offer could come in and the seller could accept a different offer. During the negotiation process, it’s vital to keep response times as short as possible to minimize that risk.</a:t>
            </a:r>
          </a:p>
        </p:txBody>
      </p:sp>
      <p:sp>
        <p:nvSpPr>
          <p:cNvPr id="76" name="TextBox 76"/>
          <p:cNvSpPr txBox="1"/>
          <p:nvPr/>
        </p:nvSpPr>
        <p:spPr>
          <a:xfrm>
            <a:off x="3986222" y="3787423"/>
            <a:ext cx="2938265" cy="471170"/>
          </a:xfrm>
          <a:prstGeom prst="rect">
            <a:avLst/>
          </a:prstGeom>
        </p:spPr>
        <p:txBody>
          <a:bodyPr lIns="0" tIns="0" rIns="0" bIns="0" rtlCol="0" anchor="t">
            <a:spAutoFit/>
          </a:bodyPr>
          <a:lstStyle/>
          <a:p>
            <a:pPr algn="just">
              <a:lnSpc>
                <a:spcPts val="1210"/>
              </a:lnSpc>
            </a:pPr>
            <a:r>
              <a:rPr lang="en-US" sz="1100">
                <a:solidFill>
                  <a:srgbClr val="000000"/>
                </a:solidFill>
                <a:latin typeface="Georgia Pro"/>
              </a:rPr>
              <a:t>If an offer Isn't accepted or formally rejected by the expiration time, then the offer expires and no longer valid. </a:t>
            </a:r>
          </a:p>
        </p:txBody>
      </p:sp>
      <p:sp>
        <p:nvSpPr>
          <p:cNvPr id="77" name="TextBox 77"/>
          <p:cNvSpPr txBox="1"/>
          <p:nvPr/>
        </p:nvSpPr>
        <p:spPr>
          <a:xfrm>
            <a:off x="3986222" y="4558238"/>
            <a:ext cx="2938265" cy="471170"/>
          </a:xfrm>
          <a:prstGeom prst="rect">
            <a:avLst/>
          </a:prstGeom>
        </p:spPr>
        <p:txBody>
          <a:bodyPr lIns="0" tIns="0" rIns="0" bIns="0" rtlCol="0" anchor="t">
            <a:spAutoFit/>
          </a:bodyPr>
          <a:lstStyle/>
          <a:p>
            <a:pPr algn="just">
              <a:lnSpc>
                <a:spcPts val="1210"/>
              </a:lnSpc>
            </a:pPr>
            <a:r>
              <a:rPr lang="en-US" sz="1100">
                <a:solidFill>
                  <a:srgbClr val="000000"/>
                </a:solidFill>
                <a:latin typeface="Georgia Pro"/>
              </a:rPr>
              <a:t>The seller can accept another buyer’s offer and may not give you the opportunity to revise your offer.</a:t>
            </a:r>
          </a:p>
        </p:txBody>
      </p:sp>
      <p:sp>
        <p:nvSpPr>
          <p:cNvPr id="78" name="TextBox 78"/>
          <p:cNvSpPr txBox="1"/>
          <p:nvPr/>
        </p:nvSpPr>
        <p:spPr>
          <a:xfrm>
            <a:off x="2895982" y="8854536"/>
            <a:ext cx="4471037" cy="568960"/>
          </a:xfrm>
          <a:prstGeom prst="rect">
            <a:avLst/>
          </a:prstGeom>
        </p:spPr>
        <p:txBody>
          <a:bodyPr lIns="0" tIns="0" rIns="0" bIns="0" rtlCol="0" anchor="t">
            <a:spAutoFit/>
          </a:bodyPr>
          <a:lstStyle/>
          <a:p>
            <a:pPr algn="l">
              <a:lnSpc>
                <a:spcPts val="1429"/>
              </a:lnSpc>
            </a:pPr>
            <a:r>
              <a:rPr lang="en-US" sz="1299">
                <a:solidFill>
                  <a:srgbClr val="000000"/>
                </a:solidFill>
                <a:latin typeface="Georgia Pro"/>
              </a:rPr>
              <a:t>Congratulations, you are now in contract! You and your agent will begin moving through any contingencies that are outlined in your purchase agreement. </a:t>
            </a:r>
          </a:p>
        </p:txBody>
      </p:sp>
      <p:sp>
        <p:nvSpPr>
          <p:cNvPr id="79" name="TextBox 79"/>
          <p:cNvSpPr txBox="1"/>
          <p:nvPr/>
        </p:nvSpPr>
        <p:spPr>
          <a:xfrm>
            <a:off x="3986222" y="5311979"/>
            <a:ext cx="2938265" cy="471170"/>
          </a:xfrm>
          <a:prstGeom prst="rect">
            <a:avLst/>
          </a:prstGeom>
        </p:spPr>
        <p:txBody>
          <a:bodyPr lIns="0" tIns="0" rIns="0" bIns="0" rtlCol="0" anchor="t">
            <a:spAutoFit/>
          </a:bodyPr>
          <a:lstStyle/>
          <a:p>
            <a:pPr algn="just">
              <a:lnSpc>
                <a:spcPts val="1210"/>
              </a:lnSpc>
            </a:pPr>
            <a:r>
              <a:rPr lang="en-US" sz="1100">
                <a:solidFill>
                  <a:srgbClr val="000000"/>
                </a:solidFill>
                <a:latin typeface="Georgia Pro"/>
              </a:rPr>
              <a:t>The seller can come back with different terms or a price in an attempt to negotiate terms acceptable to both parties.</a:t>
            </a:r>
          </a:p>
        </p:txBody>
      </p:sp>
      <p:sp>
        <p:nvSpPr>
          <p:cNvPr id="80" name="TextBox 80"/>
          <p:cNvSpPr txBox="1"/>
          <p:nvPr/>
        </p:nvSpPr>
        <p:spPr>
          <a:xfrm>
            <a:off x="2062905" y="5398842"/>
            <a:ext cx="1575291" cy="24320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Georgia Pro Bold"/>
              </a:rPr>
              <a:t>Counter the Offer</a:t>
            </a:r>
          </a:p>
        </p:txBody>
      </p:sp>
      <p:sp>
        <p:nvSpPr>
          <p:cNvPr id="81" name="TextBox 81"/>
          <p:cNvSpPr txBox="1"/>
          <p:nvPr/>
        </p:nvSpPr>
        <p:spPr>
          <a:xfrm>
            <a:off x="605409" y="3641749"/>
            <a:ext cx="681885" cy="700405"/>
          </a:xfrm>
          <a:prstGeom prst="rect">
            <a:avLst/>
          </a:prstGeom>
        </p:spPr>
        <p:txBody>
          <a:bodyPr lIns="0" tIns="0" rIns="0" bIns="0" rtlCol="0" anchor="t">
            <a:spAutoFit/>
          </a:bodyPr>
          <a:lstStyle/>
          <a:p>
            <a:pPr algn="ctr">
              <a:lnSpc>
                <a:spcPts val="1819"/>
              </a:lnSpc>
            </a:pPr>
            <a:r>
              <a:rPr lang="en-US" sz="1299">
                <a:solidFill>
                  <a:srgbClr val="FFFFFF"/>
                </a:solidFill>
                <a:latin typeface="Georgia Pro Bold"/>
              </a:rPr>
              <a:t>The</a:t>
            </a:r>
          </a:p>
          <a:p>
            <a:pPr algn="ctr">
              <a:lnSpc>
                <a:spcPts val="1819"/>
              </a:lnSpc>
            </a:pPr>
            <a:r>
              <a:rPr lang="en-US" sz="1299">
                <a:solidFill>
                  <a:srgbClr val="FFFFFF"/>
                </a:solidFill>
                <a:latin typeface="Georgia Pro Bold"/>
              </a:rPr>
              <a:t>Seller</a:t>
            </a:r>
          </a:p>
          <a:p>
            <a:pPr algn="ctr">
              <a:lnSpc>
                <a:spcPts val="1819"/>
              </a:lnSpc>
              <a:spcBef>
                <a:spcPct val="0"/>
              </a:spcBef>
            </a:pPr>
            <a:r>
              <a:rPr lang="en-US" sz="1299">
                <a:solidFill>
                  <a:srgbClr val="FFFFFF"/>
                </a:solidFill>
                <a:latin typeface="Georgia Pro Bold"/>
              </a:rPr>
              <a:t>Could:</a:t>
            </a:r>
          </a:p>
        </p:txBody>
      </p:sp>
      <p:sp>
        <p:nvSpPr>
          <p:cNvPr id="82" name="TextBox 82"/>
          <p:cNvSpPr txBox="1"/>
          <p:nvPr/>
        </p:nvSpPr>
        <p:spPr>
          <a:xfrm>
            <a:off x="2221252" y="5988201"/>
            <a:ext cx="1293853" cy="243205"/>
          </a:xfrm>
          <a:prstGeom prst="rect">
            <a:avLst/>
          </a:prstGeom>
        </p:spPr>
        <p:txBody>
          <a:bodyPr lIns="0" tIns="0" rIns="0" bIns="0" rtlCol="0" anchor="t">
            <a:spAutoFit/>
          </a:bodyPr>
          <a:lstStyle/>
          <a:p>
            <a:pPr algn="ctr">
              <a:lnSpc>
                <a:spcPts val="1819"/>
              </a:lnSpc>
              <a:spcBef>
                <a:spcPct val="0"/>
              </a:spcBef>
            </a:pPr>
            <a:r>
              <a:rPr lang="en-US" sz="1299">
                <a:solidFill>
                  <a:srgbClr val="FFFFFF"/>
                </a:solidFill>
                <a:latin typeface="Georgia Pro Bold"/>
              </a:rPr>
              <a:t>You Can Then:</a:t>
            </a:r>
          </a:p>
        </p:txBody>
      </p:sp>
      <p:sp>
        <p:nvSpPr>
          <p:cNvPr id="83" name="TextBox 83"/>
          <p:cNvSpPr txBox="1"/>
          <p:nvPr/>
        </p:nvSpPr>
        <p:spPr>
          <a:xfrm>
            <a:off x="4059503" y="2501551"/>
            <a:ext cx="1824335" cy="207645"/>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Georgia Pro"/>
              </a:rPr>
              <a:t>Congratulations, we did it! </a:t>
            </a:r>
          </a:p>
        </p:txBody>
      </p:sp>
      <p:sp>
        <p:nvSpPr>
          <p:cNvPr id="84" name="TextBox 84"/>
          <p:cNvSpPr txBox="1"/>
          <p:nvPr/>
        </p:nvSpPr>
        <p:spPr>
          <a:xfrm>
            <a:off x="1263185" y="7516626"/>
            <a:ext cx="1124024" cy="41719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Georgia Pro"/>
              </a:rPr>
              <a:t>Congratulations,</a:t>
            </a:r>
          </a:p>
          <a:p>
            <a:pPr algn="l">
              <a:lnSpc>
                <a:spcPts val="1679"/>
              </a:lnSpc>
              <a:spcBef>
                <a:spcPct val="0"/>
              </a:spcBef>
            </a:pPr>
            <a:r>
              <a:rPr lang="en-US" sz="1200">
                <a:solidFill>
                  <a:srgbClr val="000000"/>
                </a:solidFill>
                <a:latin typeface="Georgia Pro"/>
              </a:rPr>
              <a:t>we did it! </a:t>
            </a:r>
          </a:p>
        </p:txBody>
      </p:sp>
      <p:sp>
        <p:nvSpPr>
          <p:cNvPr id="85" name="TextBox 85"/>
          <p:cNvSpPr txBox="1"/>
          <p:nvPr/>
        </p:nvSpPr>
        <p:spPr>
          <a:xfrm>
            <a:off x="555973" y="8996140"/>
            <a:ext cx="1959918" cy="257175"/>
          </a:xfrm>
          <a:prstGeom prst="rect">
            <a:avLst/>
          </a:prstGeom>
        </p:spPr>
        <p:txBody>
          <a:bodyPr lIns="0" tIns="0" rIns="0" bIns="0" rtlCol="0" anchor="t">
            <a:spAutoFit/>
          </a:bodyPr>
          <a:lstStyle/>
          <a:p>
            <a:pPr algn="ctr">
              <a:lnSpc>
                <a:spcPts val="2099"/>
              </a:lnSpc>
              <a:spcBef>
                <a:spcPct val="0"/>
              </a:spcBef>
            </a:pPr>
            <a:r>
              <a:rPr lang="en-US" sz="1499">
                <a:solidFill>
                  <a:srgbClr val="000000"/>
                </a:solidFill>
                <a:latin typeface="Georgia Pro Bold"/>
              </a:rPr>
              <a:t>OFFER ACCEPTED  </a:t>
            </a:r>
          </a:p>
        </p:txBody>
      </p:sp>
      <p:sp>
        <p:nvSpPr>
          <p:cNvPr id="86" name="TextBox 86"/>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46</a:t>
            </a:r>
          </a:p>
        </p:txBody>
      </p:sp>
      <p:sp>
        <p:nvSpPr>
          <p:cNvPr id="87" name="Freeform 87"/>
          <p:cNvSpPr/>
          <p:nvPr/>
        </p:nvSpPr>
        <p:spPr>
          <a:xfrm>
            <a:off x="6568482" y="2355767"/>
            <a:ext cx="474638" cy="473451"/>
          </a:xfrm>
          <a:custGeom>
            <a:avLst/>
            <a:gdLst/>
            <a:ahLst/>
            <a:cxnLst/>
            <a:rect l="l" t="t" r="r" b="b"/>
            <a:pathLst>
              <a:path w="474638" h="473451">
                <a:moveTo>
                  <a:pt x="0" y="0"/>
                </a:moveTo>
                <a:lnTo>
                  <a:pt x="474637" y="0"/>
                </a:lnTo>
                <a:lnTo>
                  <a:pt x="474637" y="473451"/>
                </a:lnTo>
                <a:lnTo>
                  <a:pt x="0" y="473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14901" y="0"/>
            <a:ext cx="7772400" cy="6016936"/>
            <a:chOff x="0" y="0"/>
            <a:chExt cx="10363200" cy="8022581"/>
          </a:xfrm>
        </p:grpSpPr>
        <p:pic>
          <p:nvPicPr>
            <p:cNvPr id="3" name="Picture 3"/>
            <p:cNvPicPr>
              <a:picLocks noChangeAspect="1"/>
            </p:cNvPicPr>
            <p:nvPr/>
          </p:nvPicPr>
          <p:blipFill>
            <a:blip r:embed="rId2"/>
            <a:srcRect l="6086" r="17723" b="11637"/>
            <a:stretch>
              <a:fillRect/>
            </a:stretch>
          </p:blipFill>
          <p:spPr>
            <a:xfrm>
              <a:off x="0" y="0"/>
              <a:ext cx="10363200" cy="8022581"/>
            </a:xfrm>
            <a:prstGeom prst="rect">
              <a:avLst/>
            </a:prstGeom>
          </p:spPr>
        </p:pic>
      </p:grpSp>
      <p:grpSp>
        <p:nvGrpSpPr>
          <p:cNvPr id="4" name="Group 4"/>
          <p:cNvGrpSpPr/>
          <p:nvPr/>
        </p:nvGrpSpPr>
        <p:grpSpPr>
          <a:xfrm>
            <a:off x="14901" y="0"/>
            <a:ext cx="7757499" cy="6016936"/>
            <a:chOff x="0" y="0"/>
            <a:chExt cx="612938" cy="475412"/>
          </a:xfrm>
        </p:grpSpPr>
        <p:sp>
          <p:nvSpPr>
            <p:cNvPr id="5" name="Freeform 5"/>
            <p:cNvSpPr/>
            <p:nvPr/>
          </p:nvSpPr>
          <p:spPr>
            <a:xfrm>
              <a:off x="0" y="0"/>
              <a:ext cx="612938" cy="475412"/>
            </a:xfrm>
            <a:custGeom>
              <a:avLst/>
              <a:gdLst/>
              <a:ahLst/>
              <a:cxnLst/>
              <a:rect l="l" t="t" r="r" b="b"/>
              <a:pathLst>
                <a:path w="612938" h="475412">
                  <a:moveTo>
                    <a:pt x="0" y="0"/>
                  </a:moveTo>
                  <a:lnTo>
                    <a:pt x="612938" y="0"/>
                  </a:lnTo>
                  <a:lnTo>
                    <a:pt x="612938" y="475412"/>
                  </a:lnTo>
                  <a:lnTo>
                    <a:pt x="0" y="475412"/>
                  </a:lnTo>
                  <a:close/>
                </a:path>
              </a:pathLst>
            </a:custGeom>
            <a:solidFill>
              <a:srgbClr val="171717">
                <a:alpha val="49804"/>
              </a:srgbClr>
            </a:solidFill>
          </p:spPr>
          <p:txBody>
            <a:bodyPr/>
            <a:lstStyle/>
            <a:p>
              <a:endParaRPr lang="en-US"/>
            </a:p>
          </p:txBody>
        </p:sp>
        <p:sp>
          <p:nvSpPr>
            <p:cNvPr id="6" name="TextBox 6"/>
            <p:cNvSpPr txBox="1"/>
            <p:nvPr/>
          </p:nvSpPr>
          <p:spPr>
            <a:xfrm>
              <a:off x="0" y="-28575"/>
              <a:ext cx="612938" cy="503987"/>
            </a:xfrm>
            <a:prstGeom prst="rect">
              <a:avLst/>
            </a:prstGeom>
          </p:spPr>
          <p:txBody>
            <a:bodyPr lIns="50800" tIns="50800" rIns="50800" bIns="50800" rtlCol="0" anchor="ctr"/>
            <a:lstStyle/>
            <a:p>
              <a:pPr algn="ctr">
                <a:lnSpc>
                  <a:spcPts val="1526"/>
                </a:lnSpc>
              </a:pPr>
              <a:endParaRPr/>
            </a:p>
          </p:txBody>
        </p:sp>
      </p:grpSp>
      <p:sp>
        <p:nvSpPr>
          <p:cNvPr id="7" name="TextBox 7"/>
          <p:cNvSpPr txBox="1"/>
          <p:nvPr/>
        </p:nvSpPr>
        <p:spPr>
          <a:xfrm>
            <a:off x="918013" y="6728435"/>
            <a:ext cx="5936374" cy="1876425"/>
          </a:xfrm>
          <a:prstGeom prst="rect">
            <a:avLst/>
          </a:prstGeom>
        </p:spPr>
        <p:txBody>
          <a:bodyPr lIns="0" tIns="0" rIns="0" bIns="0" rtlCol="0" anchor="t">
            <a:spAutoFit/>
          </a:bodyPr>
          <a:lstStyle/>
          <a:p>
            <a:pPr algn="ctr">
              <a:lnSpc>
                <a:spcPts val="2160"/>
              </a:lnSpc>
            </a:pPr>
            <a:r>
              <a:rPr lang="en-US" sz="1800">
                <a:solidFill>
                  <a:srgbClr val="000000"/>
                </a:solidFill>
                <a:latin typeface="Georgia Pro Bold"/>
              </a:rPr>
              <a:t>Your offer was finally accepted by the seller, and you now move into the final phase of the home-buying process! </a:t>
            </a:r>
          </a:p>
          <a:p>
            <a:pPr algn="ctr">
              <a:lnSpc>
                <a:spcPts val="2160"/>
              </a:lnSpc>
            </a:pPr>
            <a:endParaRPr lang="en-US" sz="1800">
              <a:solidFill>
                <a:srgbClr val="000000"/>
              </a:solidFill>
              <a:latin typeface="Georgia Pro Bold"/>
            </a:endParaRPr>
          </a:p>
          <a:p>
            <a:pPr algn="ctr">
              <a:lnSpc>
                <a:spcPts val="2160"/>
              </a:lnSpc>
            </a:pPr>
            <a:r>
              <a:rPr lang="en-US" sz="1800">
                <a:solidFill>
                  <a:srgbClr val="000000"/>
                </a:solidFill>
                <a:latin typeface="Georgia Pro"/>
              </a:rPr>
              <a:t>Homebuyers everywhere probably consider this the most stressful part. By the time the deal is done, you will have signed what feels like a thousand documents. </a:t>
            </a:r>
          </a:p>
        </p:txBody>
      </p:sp>
      <p:grpSp>
        <p:nvGrpSpPr>
          <p:cNvPr id="8" name="Group 8"/>
          <p:cNvGrpSpPr/>
          <p:nvPr/>
        </p:nvGrpSpPr>
        <p:grpSpPr>
          <a:xfrm>
            <a:off x="-93720" y="9611929"/>
            <a:ext cx="7989642" cy="446471"/>
            <a:chOff x="0" y="0"/>
            <a:chExt cx="2785060" cy="155633"/>
          </a:xfrm>
        </p:grpSpPr>
        <p:sp>
          <p:nvSpPr>
            <p:cNvPr id="9" name="Freeform 9"/>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0" name="TextBox 10"/>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1" name="TextBox 11"/>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47</a:t>
            </a:r>
          </a:p>
        </p:txBody>
      </p:sp>
      <p:sp>
        <p:nvSpPr>
          <p:cNvPr id="12" name="TextBox 12"/>
          <p:cNvSpPr txBox="1"/>
          <p:nvPr/>
        </p:nvSpPr>
        <p:spPr>
          <a:xfrm>
            <a:off x="1153685" y="1704114"/>
            <a:ext cx="5494831" cy="1134491"/>
          </a:xfrm>
          <a:prstGeom prst="rect">
            <a:avLst/>
          </a:prstGeom>
        </p:spPr>
        <p:txBody>
          <a:bodyPr lIns="0" tIns="0" rIns="0" bIns="0" rtlCol="0" anchor="t">
            <a:spAutoFit/>
          </a:bodyPr>
          <a:lstStyle/>
          <a:p>
            <a:pPr algn="ctr">
              <a:lnSpc>
                <a:spcPts val="4521"/>
              </a:lnSpc>
            </a:pPr>
            <a:r>
              <a:rPr lang="en-US" sz="3399" spc="135">
                <a:solidFill>
                  <a:srgbClr val="FFFFFF"/>
                </a:solidFill>
                <a:latin typeface="Georgia Pro"/>
              </a:rPr>
              <a:t>PURCHASING AND CLOSING THE DEAL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400" y="1530191"/>
            <a:ext cx="6786054" cy="441007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Typically, a thorough home inspection and an appraisal will be done for the home you are looking to purchase, especially if you are financing.  This is a great way for you to protect your interests and learn if there are any problems with the home you put an offer in on, and can give you some negotiating power in your offer.</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Appraisals are scheduled by your lender. These can be a simple exterior drive-by, using pictures or video walk-throughs for their assessments, or in other cases, a more thorough physical appraisal is done. </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If you are purchasing a resale property, we highly recommend that you have a professional home inspector conduct a thorough inspection. The inspection will include, but may not be limited to, the following:</a:t>
            </a:r>
          </a:p>
          <a:p>
            <a:pPr algn="just">
              <a:lnSpc>
                <a:spcPts val="1655"/>
              </a:lnSpc>
            </a:pPr>
            <a:endParaRPr lang="en-US" sz="1380">
              <a:solidFill>
                <a:srgbClr val="000000"/>
              </a:solidFill>
              <a:latin typeface="Georgia Pro"/>
            </a:endParaRPr>
          </a:p>
          <a:p>
            <a:pPr marL="495110" lvl="2" indent="-165036" algn="just">
              <a:lnSpc>
                <a:spcPts val="1655"/>
              </a:lnSpc>
              <a:buFont typeface="Arial"/>
              <a:buChar char="⚬"/>
            </a:pPr>
            <a:r>
              <a:rPr lang="en-US" sz="1380">
                <a:solidFill>
                  <a:srgbClr val="000000"/>
                </a:solidFill>
                <a:latin typeface="Georgia Pro"/>
              </a:rPr>
              <a:t>Appliances</a:t>
            </a:r>
          </a:p>
          <a:p>
            <a:pPr marL="495110" lvl="2" indent="-165036" algn="just">
              <a:lnSpc>
                <a:spcPts val="1655"/>
              </a:lnSpc>
              <a:buFont typeface="Arial"/>
              <a:buChar char="⚬"/>
            </a:pPr>
            <a:r>
              <a:rPr lang="en-US" sz="1380">
                <a:solidFill>
                  <a:srgbClr val="000000"/>
                </a:solidFill>
                <a:latin typeface="Georgia Pro"/>
              </a:rPr>
              <a:t>Plumbing</a:t>
            </a:r>
          </a:p>
          <a:p>
            <a:pPr marL="495110" lvl="2" indent="-165036" algn="just">
              <a:lnSpc>
                <a:spcPts val="1655"/>
              </a:lnSpc>
              <a:buFont typeface="Arial"/>
              <a:buChar char="⚬"/>
            </a:pPr>
            <a:r>
              <a:rPr lang="en-US" sz="1380">
                <a:solidFill>
                  <a:srgbClr val="000000"/>
                </a:solidFill>
                <a:latin typeface="Georgia Pro"/>
              </a:rPr>
              <a:t>Electrical</a:t>
            </a:r>
          </a:p>
          <a:p>
            <a:pPr marL="495110" lvl="2" indent="-165036" algn="just">
              <a:lnSpc>
                <a:spcPts val="1655"/>
              </a:lnSpc>
              <a:buFont typeface="Arial"/>
              <a:buChar char="⚬"/>
            </a:pPr>
            <a:r>
              <a:rPr lang="en-US" sz="1380">
                <a:solidFill>
                  <a:srgbClr val="000000"/>
                </a:solidFill>
                <a:latin typeface="Georgia Pro"/>
              </a:rPr>
              <a:t>Air conditioning and heating</a:t>
            </a:r>
          </a:p>
          <a:p>
            <a:pPr marL="495110" lvl="2" indent="-165036" algn="just">
              <a:lnSpc>
                <a:spcPts val="1655"/>
              </a:lnSpc>
              <a:buFont typeface="Arial"/>
              <a:buChar char="⚬"/>
            </a:pPr>
            <a:r>
              <a:rPr lang="en-US" sz="1380">
                <a:solidFill>
                  <a:srgbClr val="000000"/>
                </a:solidFill>
                <a:latin typeface="Georgia Pro"/>
              </a:rPr>
              <a:t>Ventilation</a:t>
            </a:r>
          </a:p>
          <a:p>
            <a:pPr marL="495110" lvl="2" indent="-165036" algn="just">
              <a:lnSpc>
                <a:spcPts val="1655"/>
              </a:lnSpc>
              <a:buFont typeface="Arial"/>
              <a:buChar char="⚬"/>
            </a:pPr>
            <a:r>
              <a:rPr lang="en-US" sz="1380">
                <a:solidFill>
                  <a:srgbClr val="000000"/>
                </a:solidFill>
                <a:latin typeface="Georgia Pro"/>
              </a:rPr>
              <a:t>Roof and Attic</a:t>
            </a:r>
          </a:p>
          <a:p>
            <a:pPr marL="495110" lvl="2" indent="-165036" algn="just">
              <a:lnSpc>
                <a:spcPts val="1655"/>
              </a:lnSpc>
              <a:buFont typeface="Arial"/>
              <a:buChar char="⚬"/>
            </a:pPr>
            <a:r>
              <a:rPr lang="en-US" sz="1380">
                <a:solidFill>
                  <a:srgbClr val="000000"/>
                </a:solidFill>
                <a:latin typeface="Georgia Pro"/>
              </a:rPr>
              <a:t>Foundation</a:t>
            </a:r>
          </a:p>
          <a:p>
            <a:pPr marL="495110" lvl="2" indent="-165036" algn="just">
              <a:lnSpc>
                <a:spcPts val="1655"/>
              </a:lnSpc>
              <a:buFont typeface="Arial"/>
              <a:buChar char="⚬"/>
            </a:pPr>
            <a:r>
              <a:rPr lang="en-US" sz="1380">
                <a:solidFill>
                  <a:srgbClr val="000000"/>
                </a:solidFill>
                <a:latin typeface="Georgia Pro"/>
              </a:rPr>
              <a:t>General Structure</a:t>
            </a:r>
          </a:p>
        </p:txBody>
      </p:sp>
      <p:grpSp>
        <p:nvGrpSpPr>
          <p:cNvPr id="3" name="Group 3"/>
          <p:cNvGrpSpPr/>
          <p:nvPr/>
        </p:nvGrpSpPr>
        <p:grpSpPr>
          <a:xfrm>
            <a:off x="0" y="6254591"/>
            <a:ext cx="7772400" cy="3414165"/>
            <a:chOff x="0" y="0"/>
            <a:chExt cx="10363200" cy="4552220"/>
          </a:xfrm>
        </p:grpSpPr>
        <p:pic>
          <p:nvPicPr>
            <p:cNvPr id="4" name="Picture 4"/>
            <p:cNvPicPr>
              <a:picLocks noChangeAspect="1"/>
            </p:cNvPicPr>
            <p:nvPr/>
          </p:nvPicPr>
          <p:blipFill>
            <a:blip r:embed="rId2"/>
            <a:srcRect t="34109"/>
            <a:stretch>
              <a:fillRect/>
            </a:stretch>
          </p:blipFill>
          <p:spPr>
            <a:xfrm>
              <a:off x="0" y="0"/>
              <a:ext cx="10363200" cy="4552220"/>
            </a:xfrm>
            <a:prstGeom prst="rect">
              <a:avLst/>
            </a:prstGeom>
          </p:spPr>
        </p:pic>
      </p:gr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48</a:t>
            </a:r>
          </a:p>
        </p:txBody>
      </p:sp>
      <p:grpSp>
        <p:nvGrpSpPr>
          <p:cNvPr id="9" name="Group 9"/>
          <p:cNvGrpSpPr/>
          <p:nvPr/>
        </p:nvGrpSpPr>
        <p:grpSpPr>
          <a:xfrm>
            <a:off x="452946" y="415116"/>
            <a:ext cx="6866508" cy="810275"/>
            <a:chOff x="0" y="0"/>
            <a:chExt cx="2393554" cy="282449"/>
          </a:xfrm>
        </p:grpSpPr>
        <p:sp>
          <p:nvSpPr>
            <p:cNvPr id="10" name="Freeform 10"/>
            <p:cNvSpPr/>
            <p:nvPr/>
          </p:nvSpPr>
          <p:spPr>
            <a:xfrm>
              <a:off x="0" y="0"/>
              <a:ext cx="2393554" cy="282449"/>
            </a:xfrm>
            <a:custGeom>
              <a:avLst/>
              <a:gdLst/>
              <a:ahLst/>
              <a:cxnLst/>
              <a:rect l="l" t="t" r="r" b="b"/>
              <a:pathLst>
                <a:path w="2393554" h="282449">
                  <a:moveTo>
                    <a:pt x="0" y="0"/>
                  </a:moveTo>
                  <a:lnTo>
                    <a:pt x="2393554" y="0"/>
                  </a:lnTo>
                  <a:lnTo>
                    <a:pt x="2393554" y="282449"/>
                  </a:lnTo>
                  <a:lnTo>
                    <a:pt x="0" y="282449"/>
                  </a:lnTo>
                  <a:close/>
                </a:path>
              </a:pathLst>
            </a:custGeom>
            <a:solidFill>
              <a:srgbClr val="171717"/>
            </a:solidFill>
          </p:spPr>
          <p:txBody>
            <a:bodyPr/>
            <a:lstStyle/>
            <a:p>
              <a:endParaRPr lang="en-US"/>
            </a:p>
          </p:txBody>
        </p:sp>
        <p:sp>
          <p:nvSpPr>
            <p:cNvPr id="11" name="TextBox 11"/>
            <p:cNvSpPr txBox="1"/>
            <p:nvPr/>
          </p:nvSpPr>
          <p:spPr>
            <a:xfrm>
              <a:off x="0" y="-28575"/>
              <a:ext cx="2393554" cy="311024"/>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452946" y="526249"/>
            <a:ext cx="6866508" cy="549910"/>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HAVE YOUR HOME INSPECTION AND APPRAISAL DONE</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4684" y="3404235"/>
            <a:ext cx="6220476" cy="5876925"/>
          </a:xfrm>
          <a:prstGeom prst="rect">
            <a:avLst/>
          </a:prstGeom>
        </p:spPr>
        <p:txBody>
          <a:bodyPr lIns="0" tIns="0" rIns="0" bIns="0" rtlCol="0" anchor="t">
            <a:spAutoFit/>
          </a:bodyPr>
          <a:lstStyle/>
          <a:p>
            <a:pPr algn="just">
              <a:lnSpc>
                <a:spcPts val="1655"/>
              </a:lnSpc>
            </a:pPr>
            <a:r>
              <a:rPr lang="en-US" sz="1380">
                <a:solidFill>
                  <a:srgbClr val="000000"/>
                </a:solidFill>
                <a:latin typeface="Georgia Pro"/>
              </a:rPr>
              <a:t>The inspection is not designed to criticize every minor problem or defect in the home. It is intended to report on major damage or serious problems that require repair. Should serious problems be indicated, the inspector will recommend that a structural engineer or some other professional inspect it, as well.</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A home cannot “pass or fail” an inspection, and your inspector should not tell you whether he/she thinks the home is worth the money you are offering. The inspector’s job is to make you aware of repairs that are recommended or necessary so that you can continue to make an informed decision.</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The seller may be willing to negotiate the completion of repairs or a credit for the completion of repairs, or you may decide that the home will take too much work and money. A professional inspection will help you make a clear-headed decision. In addition to the overall inspection, you may wish to have separate tests conducted for termites or the presence of radon gas.</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In choosing a home inspector, consider one that has been certified as a qualified and experienced member by a trade association. Your buyer’s agent can recommend several professional home inspectors for you to consider, and they will attend the inspection, as should you.</a:t>
            </a:r>
          </a:p>
          <a:p>
            <a:pPr algn="just">
              <a:lnSpc>
                <a:spcPts val="1655"/>
              </a:lnSpc>
            </a:pPr>
            <a:endParaRPr lang="en-US" sz="1380">
              <a:solidFill>
                <a:srgbClr val="000000"/>
              </a:solidFill>
              <a:latin typeface="Georgia Pro"/>
            </a:endParaRPr>
          </a:p>
          <a:p>
            <a:pPr algn="just">
              <a:lnSpc>
                <a:spcPts val="1655"/>
              </a:lnSpc>
            </a:pPr>
            <a:r>
              <a:rPr lang="en-US" sz="1380">
                <a:solidFill>
                  <a:srgbClr val="000000"/>
                </a:solidFill>
                <a:latin typeface="Georgia Pro"/>
              </a:rPr>
              <a:t>Hire an inspector who is familiar with the type of property you intend to purchase and its immediate surroundings. They can help explain their findings so you’ll be able to clearly understand the inspection report and know exactly which areas need attention. Plus, you can get answers to many questions, tips for maintenance, and a lot of general information that will help you once you move into your new home. Most importantly, you will see the home through the eyes of another objective third party.</a:t>
            </a:r>
          </a:p>
        </p:txBody>
      </p:sp>
      <p:grpSp>
        <p:nvGrpSpPr>
          <p:cNvPr id="3" name="Group 3"/>
          <p:cNvGrpSpPr/>
          <p:nvPr/>
        </p:nvGrpSpPr>
        <p:grpSpPr>
          <a:xfrm>
            <a:off x="533400" y="0"/>
            <a:ext cx="6705600" cy="3193444"/>
            <a:chOff x="0" y="0"/>
            <a:chExt cx="8940800" cy="4257925"/>
          </a:xfrm>
        </p:grpSpPr>
        <p:pic>
          <p:nvPicPr>
            <p:cNvPr id="4" name="Picture 4"/>
            <p:cNvPicPr>
              <a:picLocks noChangeAspect="1"/>
            </p:cNvPicPr>
            <p:nvPr/>
          </p:nvPicPr>
          <p:blipFill>
            <a:blip r:embed="rId2"/>
            <a:srcRect t="26188" b="26188"/>
            <a:stretch>
              <a:fillRect/>
            </a:stretch>
          </p:blipFill>
          <p:spPr>
            <a:xfrm>
              <a:off x="0" y="0"/>
              <a:ext cx="8940800" cy="4257925"/>
            </a:xfrm>
            <a:prstGeom prst="rect">
              <a:avLst/>
            </a:prstGeom>
          </p:spPr>
        </p:pic>
      </p:gr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49</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2078" y="3019902"/>
            <a:ext cx="6067197" cy="3173702"/>
          </a:xfrm>
          <a:prstGeom prst="rect">
            <a:avLst/>
          </a:prstGeom>
        </p:spPr>
        <p:txBody>
          <a:bodyPr lIns="0" tIns="0" rIns="0" bIns="0" rtlCol="0" anchor="t">
            <a:spAutoFit/>
          </a:bodyPr>
          <a:lstStyle/>
          <a:p>
            <a:pPr algn="just">
              <a:lnSpc>
                <a:spcPts val="1660"/>
              </a:lnSpc>
            </a:pPr>
            <a:r>
              <a:rPr lang="en-US" sz="1384">
                <a:solidFill>
                  <a:srgbClr val="000000"/>
                </a:solidFill>
                <a:latin typeface="Georgia Pro"/>
              </a:rPr>
              <a:t>One thing that every homebuyer needs to be aware of, especially first-time buyers, are the closing costs. Typically, this works out to about 3 -4 % of the cost of the home you are purchasing. For example, a $400,000 home would have approximately $12,000 to $16,000 in closing costs. </a:t>
            </a:r>
          </a:p>
          <a:p>
            <a:pPr algn="just">
              <a:lnSpc>
                <a:spcPts val="1660"/>
              </a:lnSpc>
            </a:pPr>
            <a:endParaRPr lang="en-US" sz="1384">
              <a:solidFill>
                <a:srgbClr val="000000"/>
              </a:solidFill>
              <a:latin typeface="Georgia Pro"/>
            </a:endParaRPr>
          </a:p>
          <a:p>
            <a:pPr algn="just">
              <a:lnSpc>
                <a:spcPts val="1660"/>
              </a:lnSpc>
            </a:pPr>
            <a:r>
              <a:rPr lang="en-US" sz="1384">
                <a:solidFill>
                  <a:srgbClr val="000000"/>
                </a:solidFill>
                <a:latin typeface="Georgia Pro"/>
              </a:rPr>
              <a:t>These are the things that need to be paid by the buyer:</a:t>
            </a:r>
          </a:p>
          <a:p>
            <a:pPr algn="just">
              <a:lnSpc>
                <a:spcPts val="1660"/>
              </a:lnSpc>
            </a:pPr>
            <a:endParaRPr lang="en-US" sz="1384">
              <a:solidFill>
                <a:srgbClr val="000000"/>
              </a:solidFill>
              <a:latin typeface="Georgia Pro"/>
            </a:endParaRPr>
          </a:p>
          <a:p>
            <a:pPr marL="166998" lvl="1" indent="-83499" algn="just">
              <a:lnSpc>
                <a:spcPts val="1660"/>
              </a:lnSpc>
              <a:buFont typeface="Arial"/>
              <a:buChar char="•"/>
            </a:pPr>
            <a:r>
              <a:rPr lang="en-US" sz="1384">
                <a:solidFill>
                  <a:srgbClr val="000000"/>
                </a:solidFill>
                <a:latin typeface="Georgia Pro"/>
              </a:rPr>
              <a:t>Home inspection</a:t>
            </a:r>
          </a:p>
          <a:p>
            <a:pPr marL="166998" lvl="1" indent="-83499" algn="just">
              <a:lnSpc>
                <a:spcPts val="1660"/>
              </a:lnSpc>
              <a:buFont typeface="Arial"/>
              <a:buChar char="•"/>
            </a:pPr>
            <a:r>
              <a:rPr lang="en-US" sz="1384">
                <a:solidFill>
                  <a:srgbClr val="000000"/>
                </a:solidFill>
                <a:latin typeface="Georgia Pro"/>
              </a:rPr>
              <a:t>Property appraisal</a:t>
            </a:r>
          </a:p>
          <a:p>
            <a:pPr marL="166998" lvl="1" indent="-83499" algn="just">
              <a:lnSpc>
                <a:spcPts val="1660"/>
              </a:lnSpc>
              <a:buFont typeface="Arial"/>
              <a:buChar char="•"/>
            </a:pPr>
            <a:r>
              <a:rPr lang="en-US" sz="1384">
                <a:solidFill>
                  <a:srgbClr val="000000"/>
                </a:solidFill>
                <a:latin typeface="Georgia Pro"/>
              </a:rPr>
              <a:t>Property survey</a:t>
            </a:r>
          </a:p>
          <a:p>
            <a:pPr marL="166998" lvl="1" indent="-83499" algn="just">
              <a:lnSpc>
                <a:spcPts val="1660"/>
              </a:lnSpc>
              <a:buFont typeface="Arial"/>
              <a:buChar char="•"/>
            </a:pPr>
            <a:r>
              <a:rPr lang="en-US" sz="1384">
                <a:solidFill>
                  <a:srgbClr val="000000"/>
                </a:solidFill>
                <a:latin typeface="Georgia Pro"/>
              </a:rPr>
              <a:t>Deposit (down payment)</a:t>
            </a:r>
          </a:p>
          <a:p>
            <a:pPr marL="166998" lvl="1" indent="-83499" algn="just">
              <a:lnSpc>
                <a:spcPts val="1660"/>
              </a:lnSpc>
              <a:buFont typeface="Arial"/>
              <a:buChar char="•"/>
            </a:pPr>
            <a:r>
              <a:rPr lang="en-US" sz="1384">
                <a:solidFill>
                  <a:srgbClr val="000000"/>
                </a:solidFill>
                <a:latin typeface="Georgia Pro"/>
              </a:rPr>
              <a:t>Title insurance</a:t>
            </a:r>
          </a:p>
          <a:p>
            <a:pPr marL="166998" lvl="1" indent="-83499" algn="just">
              <a:lnSpc>
                <a:spcPts val="1660"/>
              </a:lnSpc>
              <a:buFont typeface="Arial"/>
              <a:buChar char="•"/>
            </a:pPr>
            <a:r>
              <a:rPr lang="en-US" sz="1384">
                <a:solidFill>
                  <a:srgbClr val="000000"/>
                </a:solidFill>
                <a:latin typeface="Georgia Pro"/>
              </a:rPr>
              <a:t>Property insurance</a:t>
            </a:r>
          </a:p>
          <a:p>
            <a:pPr marL="166998" lvl="1" indent="-83499" algn="just">
              <a:lnSpc>
                <a:spcPts val="1660"/>
              </a:lnSpc>
              <a:buFont typeface="Arial"/>
              <a:buChar char="•"/>
            </a:pPr>
            <a:r>
              <a:rPr lang="en-US" sz="1384">
                <a:solidFill>
                  <a:srgbClr val="000000"/>
                </a:solidFill>
                <a:latin typeface="Georgia Pro"/>
              </a:rPr>
              <a:t>Land transfer tax</a:t>
            </a:r>
          </a:p>
          <a:p>
            <a:pPr marL="166998" lvl="1" indent="-83499" algn="just">
              <a:lnSpc>
                <a:spcPts val="1660"/>
              </a:lnSpc>
            </a:pPr>
            <a:endParaRPr lang="en-US" sz="1384">
              <a:solidFill>
                <a:srgbClr val="000000"/>
              </a:solidFill>
              <a:latin typeface="Georgia Pro"/>
            </a:endParaRPr>
          </a:p>
        </p:txBody>
      </p:sp>
      <p:sp>
        <p:nvSpPr>
          <p:cNvPr id="3" name="TextBox 3"/>
          <p:cNvSpPr txBox="1"/>
          <p:nvPr/>
        </p:nvSpPr>
        <p:spPr>
          <a:xfrm>
            <a:off x="3599022" y="4505802"/>
            <a:ext cx="3320777" cy="1486141"/>
          </a:xfrm>
          <a:prstGeom prst="rect">
            <a:avLst/>
          </a:prstGeom>
        </p:spPr>
        <p:txBody>
          <a:bodyPr lIns="0" tIns="0" rIns="0" bIns="0" rtlCol="0" anchor="t">
            <a:spAutoFit/>
          </a:bodyPr>
          <a:lstStyle/>
          <a:p>
            <a:pPr marL="166998" lvl="1" indent="-83499" algn="just">
              <a:lnSpc>
                <a:spcPts val="1660"/>
              </a:lnSpc>
              <a:buFont typeface="Arial"/>
              <a:buChar char="•"/>
            </a:pPr>
            <a:r>
              <a:rPr lang="en-US" sz="1384">
                <a:solidFill>
                  <a:srgbClr val="000000"/>
                </a:solidFill>
                <a:latin typeface="Georgia Pro"/>
              </a:rPr>
              <a:t>State recording fees</a:t>
            </a:r>
          </a:p>
          <a:p>
            <a:pPr marL="166998" lvl="1" indent="-83499" algn="just">
              <a:lnSpc>
                <a:spcPts val="1660"/>
              </a:lnSpc>
              <a:buFont typeface="Arial"/>
              <a:buChar char="•"/>
            </a:pPr>
            <a:r>
              <a:rPr lang="en-US" sz="1384">
                <a:solidFill>
                  <a:srgbClr val="000000"/>
                </a:solidFill>
                <a:latin typeface="Georgia Pro"/>
              </a:rPr>
              <a:t>Property taxes, Utilities, and condo fees</a:t>
            </a:r>
          </a:p>
          <a:p>
            <a:pPr marL="166998" lvl="1" indent="-83499" algn="just">
              <a:lnSpc>
                <a:spcPts val="1660"/>
              </a:lnSpc>
              <a:buFont typeface="Arial"/>
              <a:buChar char="•"/>
            </a:pPr>
            <a:r>
              <a:rPr lang="en-US" sz="1384">
                <a:solidFill>
                  <a:srgbClr val="000000"/>
                </a:solidFill>
                <a:latin typeface="Georgia Pro"/>
              </a:rPr>
              <a:t>Mortgage default insurance</a:t>
            </a:r>
          </a:p>
          <a:p>
            <a:pPr marL="166998" lvl="1" indent="-83499" algn="just">
              <a:lnSpc>
                <a:spcPts val="1660"/>
              </a:lnSpc>
              <a:buFont typeface="Arial"/>
              <a:buChar char="•"/>
            </a:pPr>
            <a:r>
              <a:rPr lang="en-US" sz="1384">
                <a:solidFill>
                  <a:srgbClr val="000000"/>
                </a:solidFill>
                <a:latin typeface="Georgia Pro"/>
              </a:rPr>
              <a:t>Escrow fees</a:t>
            </a:r>
          </a:p>
          <a:p>
            <a:pPr marL="166998" lvl="1" indent="-83499" algn="just">
              <a:lnSpc>
                <a:spcPts val="1660"/>
              </a:lnSpc>
              <a:buFont typeface="Arial"/>
              <a:buChar char="•"/>
            </a:pPr>
            <a:r>
              <a:rPr lang="en-US" sz="1384">
                <a:solidFill>
                  <a:srgbClr val="000000"/>
                </a:solidFill>
                <a:latin typeface="Georgia Pro"/>
              </a:rPr>
              <a:t>Legal fees and disbursements</a:t>
            </a:r>
          </a:p>
          <a:p>
            <a:pPr marL="166998" lvl="1" indent="-83499" algn="just">
              <a:lnSpc>
                <a:spcPts val="1660"/>
              </a:lnSpc>
              <a:buFont typeface="Arial"/>
              <a:buChar char="•"/>
            </a:pPr>
            <a:r>
              <a:rPr lang="en-US" sz="1384">
                <a:solidFill>
                  <a:srgbClr val="000000"/>
                </a:solidFill>
                <a:latin typeface="Georgia Pro"/>
              </a:rPr>
              <a:t>New home warranties</a:t>
            </a:r>
          </a:p>
          <a:p>
            <a:pPr marL="166998" lvl="1" indent="-83499" algn="just">
              <a:lnSpc>
                <a:spcPts val="1660"/>
              </a:lnSpc>
              <a:buFont typeface="Arial"/>
              <a:buChar char="•"/>
            </a:pPr>
            <a:r>
              <a:rPr lang="en-US" sz="1384">
                <a:solidFill>
                  <a:srgbClr val="000000"/>
                </a:solidFill>
                <a:latin typeface="Georgia Pro"/>
              </a:rPr>
              <a:t>Moving costs</a:t>
            </a:r>
          </a:p>
        </p:txBody>
      </p:sp>
      <p:sp>
        <p:nvSpPr>
          <p:cNvPr id="4" name="TextBox 4"/>
          <p:cNvSpPr txBox="1"/>
          <p:nvPr/>
        </p:nvSpPr>
        <p:spPr>
          <a:xfrm>
            <a:off x="852601" y="6297645"/>
            <a:ext cx="6067197" cy="1486141"/>
          </a:xfrm>
          <a:prstGeom prst="rect">
            <a:avLst/>
          </a:prstGeom>
        </p:spPr>
        <p:txBody>
          <a:bodyPr lIns="0" tIns="0" rIns="0" bIns="0" rtlCol="0" anchor="t">
            <a:spAutoFit/>
          </a:bodyPr>
          <a:lstStyle/>
          <a:p>
            <a:pPr algn="just">
              <a:lnSpc>
                <a:spcPts val="1660"/>
              </a:lnSpc>
            </a:pPr>
            <a:r>
              <a:rPr lang="en-US" sz="1384">
                <a:solidFill>
                  <a:srgbClr val="1E1F21"/>
                </a:solidFill>
                <a:latin typeface="Georgia Pro"/>
              </a:rPr>
              <a:t>If you hire an agent to represent you and your best interest, that is often referred to as a buyer's agent. In this scenario, you would be responsible for your agent getting paid their fee. This doesn’t necessarily mean that you would cut a check directly to your agent, although that’s an option. Usually, it can be worked on and negotiated when presenting the offer to the seller. Because this is something that is based on license law and state guidelines, ask your agent to explain how they plan on getting paid their fee.</a:t>
            </a:r>
          </a:p>
        </p:txBody>
      </p:sp>
      <p:grpSp>
        <p:nvGrpSpPr>
          <p:cNvPr id="5" name="Group 5"/>
          <p:cNvGrpSpPr/>
          <p:nvPr/>
        </p:nvGrpSpPr>
        <p:grpSpPr>
          <a:xfrm>
            <a:off x="0" y="8079061"/>
            <a:ext cx="7772400" cy="1530659"/>
            <a:chOff x="0" y="0"/>
            <a:chExt cx="10363200" cy="2040879"/>
          </a:xfrm>
        </p:grpSpPr>
        <p:pic>
          <p:nvPicPr>
            <p:cNvPr id="6" name="Picture 6"/>
            <p:cNvPicPr>
              <a:picLocks noChangeAspect="1"/>
            </p:cNvPicPr>
            <p:nvPr/>
          </p:nvPicPr>
          <p:blipFill>
            <a:blip r:embed="rId2"/>
            <a:srcRect t="45222" b="21504"/>
            <a:stretch>
              <a:fillRect/>
            </a:stretch>
          </p:blipFill>
          <p:spPr>
            <a:xfrm>
              <a:off x="0" y="0"/>
              <a:ext cx="10363200" cy="2040879"/>
            </a:xfrm>
            <a:prstGeom prst="rect">
              <a:avLst/>
            </a:prstGeom>
          </p:spPr>
        </p:pic>
      </p:gr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50</a:t>
            </a:r>
          </a:p>
        </p:txBody>
      </p:sp>
      <p:grpSp>
        <p:nvGrpSpPr>
          <p:cNvPr id="11" name="Group 11"/>
          <p:cNvGrpSpPr/>
          <p:nvPr/>
        </p:nvGrpSpPr>
        <p:grpSpPr>
          <a:xfrm>
            <a:off x="463270" y="312433"/>
            <a:ext cx="6856184" cy="464807"/>
            <a:chOff x="0" y="0"/>
            <a:chExt cx="2389955" cy="162024"/>
          </a:xfrm>
        </p:grpSpPr>
        <p:sp>
          <p:nvSpPr>
            <p:cNvPr id="12" name="Freeform 12"/>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13" name="TextBox 13"/>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777240" y="388951"/>
            <a:ext cx="621792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SECURE YOUR FINANCING</a:t>
            </a:r>
          </a:p>
        </p:txBody>
      </p:sp>
      <p:sp>
        <p:nvSpPr>
          <p:cNvPr id="15" name="TextBox 15"/>
          <p:cNvSpPr txBox="1"/>
          <p:nvPr/>
        </p:nvSpPr>
        <p:spPr>
          <a:xfrm>
            <a:off x="852601" y="1118535"/>
            <a:ext cx="6067197" cy="853306"/>
          </a:xfrm>
          <a:prstGeom prst="rect">
            <a:avLst/>
          </a:prstGeom>
        </p:spPr>
        <p:txBody>
          <a:bodyPr lIns="0" tIns="0" rIns="0" bIns="0" rtlCol="0" anchor="t">
            <a:spAutoFit/>
          </a:bodyPr>
          <a:lstStyle/>
          <a:p>
            <a:pPr algn="just">
              <a:lnSpc>
                <a:spcPts val="1660"/>
              </a:lnSpc>
            </a:pPr>
            <a:r>
              <a:rPr lang="en-US" sz="1384">
                <a:solidFill>
                  <a:srgbClr val="000000"/>
                </a:solidFill>
                <a:latin typeface="Georgia Pro"/>
              </a:rPr>
              <a:t>Since you’ve already seen your lender for pre-approval, it’s now a matter of securing the funds for the sales amount agreed upon. You will finalize the details like the down payment, the interest rate, and the payment schedule, and sign the papers.</a:t>
            </a:r>
          </a:p>
        </p:txBody>
      </p:sp>
      <p:grpSp>
        <p:nvGrpSpPr>
          <p:cNvPr id="16" name="Group 16"/>
          <p:cNvGrpSpPr/>
          <p:nvPr/>
        </p:nvGrpSpPr>
        <p:grpSpPr>
          <a:xfrm>
            <a:off x="458108" y="2269345"/>
            <a:ext cx="6856184" cy="464807"/>
            <a:chOff x="0" y="0"/>
            <a:chExt cx="2389955" cy="162024"/>
          </a:xfrm>
        </p:grpSpPr>
        <p:sp>
          <p:nvSpPr>
            <p:cNvPr id="17" name="Freeform 17"/>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18" name="TextBox 18"/>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sp>
        <p:nvSpPr>
          <p:cNvPr id="19" name="TextBox 19"/>
          <p:cNvSpPr txBox="1"/>
          <p:nvPr/>
        </p:nvSpPr>
        <p:spPr>
          <a:xfrm>
            <a:off x="772078" y="2345863"/>
            <a:ext cx="621792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UNDERSTAND THE CLOSING COSTS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5466" y="3627280"/>
            <a:ext cx="2258178" cy="1640002"/>
          </a:xfrm>
          <a:custGeom>
            <a:avLst/>
            <a:gdLst/>
            <a:ahLst/>
            <a:cxnLst/>
            <a:rect l="l" t="t" r="r" b="b"/>
            <a:pathLst>
              <a:path w="2258178" h="1640002">
                <a:moveTo>
                  <a:pt x="0" y="0"/>
                </a:moveTo>
                <a:lnTo>
                  <a:pt x="2258178" y="0"/>
                </a:lnTo>
                <a:lnTo>
                  <a:pt x="2258178" y="1640002"/>
                </a:lnTo>
                <a:lnTo>
                  <a:pt x="0" y="1640002"/>
                </a:lnTo>
                <a:lnTo>
                  <a:pt x="0" y="0"/>
                </a:lnTo>
                <a:close/>
              </a:path>
            </a:pathLst>
          </a:custGeom>
          <a:blipFill>
            <a:blip r:embed="rId2"/>
            <a:stretch>
              <a:fillRect/>
            </a:stretch>
          </a:blipFill>
        </p:spPr>
        <p:txBody>
          <a:bodyPr/>
          <a:lstStyle/>
          <a:p>
            <a:endParaRPr lang="en-US"/>
          </a:p>
        </p:txBody>
      </p:sp>
      <p:sp>
        <p:nvSpPr>
          <p:cNvPr id="3" name="Freeform 3"/>
          <p:cNvSpPr/>
          <p:nvPr/>
        </p:nvSpPr>
        <p:spPr>
          <a:xfrm>
            <a:off x="905466" y="5267282"/>
            <a:ext cx="2258178" cy="1733152"/>
          </a:xfrm>
          <a:custGeom>
            <a:avLst/>
            <a:gdLst/>
            <a:ahLst/>
            <a:cxnLst/>
            <a:rect l="l" t="t" r="r" b="b"/>
            <a:pathLst>
              <a:path w="2258178" h="1733152">
                <a:moveTo>
                  <a:pt x="0" y="0"/>
                </a:moveTo>
                <a:lnTo>
                  <a:pt x="2258178" y="0"/>
                </a:lnTo>
                <a:lnTo>
                  <a:pt x="2258178" y="1733151"/>
                </a:lnTo>
                <a:lnTo>
                  <a:pt x="0" y="1733151"/>
                </a:lnTo>
                <a:lnTo>
                  <a:pt x="0" y="0"/>
                </a:lnTo>
                <a:close/>
              </a:path>
            </a:pathLst>
          </a:custGeom>
          <a:blipFill>
            <a:blip r:embed="rId3"/>
            <a:stretch>
              <a:fillRect/>
            </a:stretch>
          </a:blipFill>
        </p:spPr>
        <p:txBody>
          <a:bodyPr/>
          <a:lstStyle/>
          <a:p>
            <a:endParaRPr lang="en-US"/>
          </a:p>
        </p:txBody>
      </p:sp>
      <p:sp>
        <p:nvSpPr>
          <p:cNvPr id="4" name="Freeform 4"/>
          <p:cNvSpPr/>
          <p:nvPr/>
        </p:nvSpPr>
        <p:spPr>
          <a:xfrm>
            <a:off x="751374" y="6991321"/>
            <a:ext cx="2566361" cy="1613599"/>
          </a:xfrm>
          <a:custGeom>
            <a:avLst/>
            <a:gdLst/>
            <a:ahLst/>
            <a:cxnLst/>
            <a:rect l="l" t="t" r="r" b="b"/>
            <a:pathLst>
              <a:path w="2566361" h="1613599">
                <a:moveTo>
                  <a:pt x="0" y="0"/>
                </a:moveTo>
                <a:lnTo>
                  <a:pt x="2566361" y="0"/>
                </a:lnTo>
                <a:lnTo>
                  <a:pt x="2566361" y="1613599"/>
                </a:lnTo>
                <a:lnTo>
                  <a:pt x="0" y="1613599"/>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90108" y="1476099"/>
            <a:ext cx="5821985" cy="1560631"/>
          </a:xfrm>
          <a:prstGeom prst="rect">
            <a:avLst/>
          </a:prstGeom>
        </p:spPr>
        <p:txBody>
          <a:bodyPr lIns="0" tIns="0" rIns="0" bIns="0" rtlCol="0" anchor="t">
            <a:spAutoFit/>
          </a:bodyPr>
          <a:lstStyle/>
          <a:p>
            <a:pPr algn="just">
              <a:lnSpc>
                <a:spcPts val="1786"/>
              </a:lnSpc>
            </a:pPr>
            <a:r>
              <a:rPr lang="en-US" sz="1488">
                <a:solidFill>
                  <a:srgbClr val="000000"/>
                </a:solidFill>
                <a:latin typeface="Georgia Pro"/>
              </a:rPr>
              <a:t>The real estate market is like many things in life and business — constantly changing! That’s not a bad thing, but it’s important to understand where the market is at whenever you decide to buy. What’s important is to have a resource that you can trust to explain what market trends mean for you, and your buying and selling power. </a:t>
            </a:r>
          </a:p>
          <a:p>
            <a:pPr algn="just">
              <a:lnSpc>
                <a:spcPts val="1786"/>
              </a:lnSpc>
            </a:pPr>
            <a:endParaRPr lang="en-US" sz="1488">
              <a:solidFill>
                <a:srgbClr val="000000"/>
              </a:solidFill>
              <a:latin typeface="Georgia Pro"/>
            </a:endParaRPr>
          </a:p>
          <a:p>
            <a:pPr algn="just">
              <a:lnSpc>
                <a:spcPts val="1786"/>
              </a:lnSpc>
            </a:pPr>
            <a:r>
              <a:rPr lang="en-US" sz="1488">
                <a:solidFill>
                  <a:srgbClr val="000000"/>
                </a:solidFill>
                <a:latin typeface="Georgia Pro"/>
              </a:rPr>
              <a:t>There are three types of real estate markets:</a:t>
            </a:r>
          </a:p>
        </p:txBody>
      </p:sp>
      <p:sp>
        <p:nvSpPr>
          <p:cNvPr id="6" name="TextBox 6"/>
          <p:cNvSpPr txBox="1"/>
          <p:nvPr/>
        </p:nvSpPr>
        <p:spPr>
          <a:xfrm>
            <a:off x="3414546" y="3759928"/>
            <a:ext cx="3606480" cy="4698958"/>
          </a:xfrm>
          <a:prstGeom prst="rect">
            <a:avLst/>
          </a:prstGeom>
        </p:spPr>
        <p:txBody>
          <a:bodyPr lIns="0" tIns="0" rIns="0" bIns="0" rtlCol="0" anchor="t">
            <a:spAutoFit/>
          </a:bodyPr>
          <a:lstStyle/>
          <a:p>
            <a:pPr algn="just">
              <a:lnSpc>
                <a:spcPts val="1563"/>
              </a:lnSpc>
            </a:pPr>
            <a:r>
              <a:rPr lang="en-US" sz="1302">
                <a:solidFill>
                  <a:srgbClr val="000000"/>
                </a:solidFill>
                <a:latin typeface="Georgia Pro Bold Italics"/>
              </a:rPr>
              <a:t>A Seller’s Market</a:t>
            </a:r>
          </a:p>
          <a:p>
            <a:pPr algn="just">
              <a:lnSpc>
                <a:spcPts val="1563"/>
              </a:lnSpc>
            </a:pPr>
            <a:r>
              <a:rPr lang="en-US" sz="1302">
                <a:solidFill>
                  <a:srgbClr val="000000"/>
                </a:solidFill>
                <a:latin typeface="Georgia Pro"/>
              </a:rPr>
              <a:t>This happens when there are fewer houses on the market and the buyers are the ones competing for the properties. This is often when you see multiple-offer situations, and purchase price sometimes higher, even much higher than the list price. This market favors the sellers.</a:t>
            </a:r>
          </a:p>
          <a:p>
            <a:pPr algn="just">
              <a:lnSpc>
                <a:spcPts val="1563"/>
              </a:lnSpc>
            </a:pPr>
            <a:endParaRPr lang="en-US" sz="1302">
              <a:solidFill>
                <a:srgbClr val="000000"/>
              </a:solidFill>
              <a:latin typeface="Georgia Pro"/>
            </a:endParaRPr>
          </a:p>
          <a:p>
            <a:pPr algn="just">
              <a:lnSpc>
                <a:spcPts val="1563"/>
              </a:lnSpc>
            </a:pPr>
            <a:endParaRPr lang="en-US" sz="1302">
              <a:solidFill>
                <a:srgbClr val="000000"/>
              </a:solidFill>
              <a:latin typeface="Georgia Pro"/>
            </a:endParaRPr>
          </a:p>
          <a:p>
            <a:pPr algn="just">
              <a:lnSpc>
                <a:spcPts val="1563"/>
              </a:lnSpc>
            </a:pPr>
            <a:r>
              <a:rPr lang="en-US" sz="1302">
                <a:solidFill>
                  <a:srgbClr val="000000"/>
                </a:solidFill>
                <a:latin typeface="Georgia Pro Bold Italics"/>
              </a:rPr>
              <a:t>A Buyer’s Market</a:t>
            </a:r>
          </a:p>
          <a:p>
            <a:pPr algn="just">
              <a:lnSpc>
                <a:spcPts val="1563"/>
              </a:lnSpc>
            </a:pPr>
            <a:r>
              <a:rPr lang="en-US" sz="1302">
                <a:solidFill>
                  <a:srgbClr val="000000"/>
                </a:solidFill>
                <a:latin typeface="Georgia Pro"/>
              </a:rPr>
              <a:t>This happens when there is a flood of properties on the market, and home sellers compete to attract attention (and land the contract) from a much smaller pool of buyers. In this market, you’ll see lower price points and terms that favor the buyers.</a:t>
            </a:r>
          </a:p>
          <a:p>
            <a:pPr algn="just">
              <a:lnSpc>
                <a:spcPts val="1563"/>
              </a:lnSpc>
            </a:pPr>
            <a:endParaRPr lang="en-US" sz="1302">
              <a:solidFill>
                <a:srgbClr val="000000"/>
              </a:solidFill>
              <a:latin typeface="Georgia Pro"/>
            </a:endParaRPr>
          </a:p>
          <a:p>
            <a:pPr algn="just">
              <a:lnSpc>
                <a:spcPts val="1563"/>
              </a:lnSpc>
            </a:pPr>
            <a:endParaRPr lang="en-US" sz="1302">
              <a:solidFill>
                <a:srgbClr val="000000"/>
              </a:solidFill>
              <a:latin typeface="Georgia Pro"/>
            </a:endParaRPr>
          </a:p>
          <a:p>
            <a:pPr algn="just">
              <a:lnSpc>
                <a:spcPts val="1563"/>
              </a:lnSpc>
            </a:pPr>
            <a:r>
              <a:rPr lang="en-US" sz="1302">
                <a:solidFill>
                  <a:srgbClr val="000000"/>
                </a:solidFill>
                <a:latin typeface="Georgia Pro Bold Italics"/>
              </a:rPr>
              <a:t>A Balanced Market</a:t>
            </a:r>
          </a:p>
          <a:p>
            <a:pPr algn="just">
              <a:lnSpc>
                <a:spcPts val="1563"/>
              </a:lnSpc>
            </a:pPr>
            <a:r>
              <a:rPr lang="en-US" sz="1302">
                <a:solidFill>
                  <a:srgbClr val="000000"/>
                </a:solidFill>
                <a:latin typeface="Georgia Pro"/>
              </a:rPr>
              <a:t>This happens when there is a more even balance between properties for sale and buyers coming into the market. This market is the fairer and more equitable of the three, but is much less common than it’s two counterparts. </a:t>
            </a:r>
          </a:p>
        </p:txBody>
      </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0" name="TextBox 10"/>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6</a:t>
            </a:r>
          </a:p>
        </p:txBody>
      </p:sp>
      <p:grpSp>
        <p:nvGrpSpPr>
          <p:cNvPr id="11" name="Group 11"/>
          <p:cNvGrpSpPr/>
          <p:nvPr/>
        </p:nvGrpSpPr>
        <p:grpSpPr>
          <a:xfrm>
            <a:off x="990108" y="544837"/>
            <a:ext cx="5821985" cy="464807"/>
            <a:chOff x="0" y="0"/>
            <a:chExt cx="2029450" cy="162024"/>
          </a:xfrm>
        </p:grpSpPr>
        <p:sp>
          <p:nvSpPr>
            <p:cNvPr id="12" name="Freeform 12"/>
            <p:cNvSpPr/>
            <p:nvPr/>
          </p:nvSpPr>
          <p:spPr>
            <a:xfrm>
              <a:off x="0" y="0"/>
              <a:ext cx="2029450" cy="162024"/>
            </a:xfrm>
            <a:custGeom>
              <a:avLst/>
              <a:gdLst/>
              <a:ahLst/>
              <a:cxnLst/>
              <a:rect l="l" t="t" r="r" b="b"/>
              <a:pathLst>
                <a:path w="2029450" h="162024">
                  <a:moveTo>
                    <a:pt x="0" y="0"/>
                  </a:moveTo>
                  <a:lnTo>
                    <a:pt x="2029450" y="0"/>
                  </a:lnTo>
                  <a:lnTo>
                    <a:pt x="2029450" y="162024"/>
                  </a:lnTo>
                  <a:lnTo>
                    <a:pt x="0" y="162024"/>
                  </a:lnTo>
                  <a:close/>
                </a:path>
              </a:pathLst>
            </a:custGeom>
            <a:solidFill>
              <a:srgbClr val="231F20"/>
            </a:solidFill>
          </p:spPr>
          <p:txBody>
            <a:bodyPr/>
            <a:lstStyle/>
            <a:p>
              <a:endParaRPr lang="en-US"/>
            </a:p>
          </p:txBody>
        </p:sp>
        <p:sp>
          <p:nvSpPr>
            <p:cNvPr id="13" name="TextBox 13"/>
            <p:cNvSpPr txBox="1"/>
            <p:nvPr/>
          </p:nvSpPr>
          <p:spPr>
            <a:xfrm>
              <a:off x="0" y="-28575"/>
              <a:ext cx="2029450" cy="190599"/>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1481213" y="621347"/>
            <a:ext cx="4809975"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REAL ESTATE MARKET CYCLES</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6120111"/>
            <a:ext cx="6705600" cy="3489609"/>
          </a:xfrm>
          <a:custGeom>
            <a:avLst/>
            <a:gdLst/>
            <a:ahLst/>
            <a:cxnLst/>
            <a:rect l="l" t="t" r="r" b="b"/>
            <a:pathLst>
              <a:path w="6705600" h="3489609">
                <a:moveTo>
                  <a:pt x="0" y="0"/>
                </a:moveTo>
                <a:lnTo>
                  <a:pt x="6705600" y="0"/>
                </a:lnTo>
                <a:lnTo>
                  <a:pt x="6705600" y="3489609"/>
                </a:lnTo>
                <a:lnTo>
                  <a:pt x="0" y="3489609"/>
                </a:lnTo>
                <a:lnTo>
                  <a:pt x="0" y="0"/>
                </a:lnTo>
                <a:close/>
              </a:path>
            </a:pathLst>
          </a:custGeom>
          <a:blipFill>
            <a:blip r:embed="rId2"/>
            <a:stretch>
              <a:fillRect t="-5580" b="-22525"/>
            </a:stretch>
          </a:blipFill>
        </p:spPr>
        <p:txBody>
          <a:bodyPr/>
          <a:lstStyle/>
          <a:p>
            <a:endParaRPr lang="en-US"/>
          </a:p>
        </p:txBody>
      </p:sp>
      <p:grpSp>
        <p:nvGrpSpPr>
          <p:cNvPr id="3" name="Group 3"/>
          <p:cNvGrpSpPr/>
          <p:nvPr/>
        </p:nvGrpSpPr>
        <p:grpSpPr>
          <a:xfrm>
            <a:off x="-93720" y="9611929"/>
            <a:ext cx="7989642" cy="446471"/>
            <a:chOff x="0" y="0"/>
            <a:chExt cx="2785060" cy="155633"/>
          </a:xfrm>
        </p:grpSpPr>
        <p:sp>
          <p:nvSpPr>
            <p:cNvPr id="4" name="Freeform 4"/>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5" name="TextBox 5"/>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grpSp>
        <p:nvGrpSpPr>
          <p:cNvPr id="6" name="Group 6"/>
          <p:cNvGrpSpPr/>
          <p:nvPr/>
        </p:nvGrpSpPr>
        <p:grpSpPr>
          <a:xfrm>
            <a:off x="460689" y="312433"/>
            <a:ext cx="6856184" cy="464807"/>
            <a:chOff x="0" y="0"/>
            <a:chExt cx="2389955" cy="162024"/>
          </a:xfrm>
        </p:grpSpPr>
        <p:sp>
          <p:nvSpPr>
            <p:cNvPr id="7" name="Freeform 7"/>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8" name="TextBox 8"/>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grpSp>
        <p:nvGrpSpPr>
          <p:cNvPr id="9" name="Group 9"/>
          <p:cNvGrpSpPr/>
          <p:nvPr/>
        </p:nvGrpSpPr>
        <p:grpSpPr>
          <a:xfrm>
            <a:off x="460689" y="2453552"/>
            <a:ext cx="6856184" cy="464807"/>
            <a:chOff x="0" y="0"/>
            <a:chExt cx="2389955" cy="162024"/>
          </a:xfrm>
        </p:grpSpPr>
        <p:sp>
          <p:nvSpPr>
            <p:cNvPr id="10" name="Freeform 10"/>
            <p:cNvSpPr/>
            <p:nvPr/>
          </p:nvSpPr>
          <p:spPr>
            <a:xfrm>
              <a:off x="0" y="0"/>
              <a:ext cx="2389955" cy="162024"/>
            </a:xfrm>
            <a:custGeom>
              <a:avLst/>
              <a:gdLst/>
              <a:ahLst/>
              <a:cxnLst/>
              <a:rect l="l" t="t" r="r" b="b"/>
              <a:pathLst>
                <a:path w="2389955" h="162024">
                  <a:moveTo>
                    <a:pt x="0" y="0"/>
                  </a:moveTo>
                  <a:lnTo>
                    <a:pt x="2389955" y="0"/>
                  </a:lnTo>
                  <a:lnTo>
                    <a:pt x="2389955" y="162024"/>
                  </a:lnTo>
                  <a:lnTo>
                    <a:pt x="0" y="162024"/>
                  </a:lnTo>
                  <a:close/>
                </a:path>
              </a:pathLst>
            </a:custGeom>
            <a:solidFill>
              <a:srgbClr val="171717"/>
            </a:solidFill>
          </p:spPr>
          <p:txBody>
            <a:bodyPr/>
            <a:lstStyle/>
            <a:p>
              <a:endParaRPr lang="en-US"/>
            </a:p>
          </p:txBody>
        </p:sp>
        <p:sp>
          <p:nvSpPr>
            <p:cNvPr id="11" name="TextBox 11"/>
            <p:cNvSpPr txBox="1"/>
            <p:nvPr/>
          </p:nvSpPr>
          <p:spPr>
            <a:xfrm>
              <a:off x="0" y="-28575"/>
              <a:ext cx="2389955" cy="190599"/>
            </a:xfrm>
            <a:prstGeom prst="rect">
              <a:avLst/>
            </a:prstGeom>
          </p:spPr>
          <p:txBody>
            <a:bodyPr lIns="50800" tIns="50800" rIns="50800" bIns="50800" rtlCol="0" anchor="ctr"/>
            <a:lstStyle/>
            <a:p>
              <a:pPr algn="ctr">
                <a:lnSpc>
                  <a:spcPts val="1526"/>
                </a:lnSpc>
              </a:pPr>
              <a:endParaRPr/>
            </a:p>
          </p:txBody>
        </p:sp>
      </p:grpSp>
      <p:sp>
        <p:nvSpPr>
          <p:cNvPr id="12" name="Freeform 12"/>
          <p:cNvSpPr/>
          <p:nvPr/>
        </p:nvSpPr>
        <p:spPr>
          <a:xfrm>
            <a:off x="1481464" y="4804264"/>
            <a:ext cx="4809473" cy="1514984"/>
          </a:xfrm>
          <a:custGeom>
            <a:avLst/>
            <a:gdLst/>
            <a:ahLst/>
            <a:cxnLst/>
            <a:rect l="l" t="t" r="r" b="b"/>
            <a:pathLst>
              <a:path w="4809473" h="1514984">
                <a:moveTo>
                  <a:pt x="0" y="0"/>
                </a:moveTo>
                <a:lnTo>
                  <a:pt x="4809472" y="0"/>
                </a:lnTo>
                <a:lnTo>
                  <a:pt x="4809472" y="1514984"/>
                </a:lnTo>
                <a:lnTo>
                  <a:pt x="0" y="1514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932714" y="1081996"/>
            <a:ext cx="5912134" cy="1057275"/>
          </a:xfrm>
          <a:prstGeom prst="rect">
            <a:avLst/>
          </a:prstGeom>
        </p:spPr>
        <p:txBody>
          <a:bodyPr lIns="0" tIns="0" rIns="0" bIns="0" rtlCol="0" anchor="t">
            <a:spAutoFit/>
          </a:bodyPr>
          <a:lstStyle/>
          <a:p>
            <a:pPr algn="just">
              <a:lnSpc>
                <a:spcPts val="1655"/>
              </a:lnSpc>
            </a:pPr>
            <a:r>
              <a:rPr lang="en-US" sz="1379">
                <a:solidFill>
                  <a:srgbClr val="000000"/>
                </a:solidFill>
                <a:latin typeface="Georgia Pro"/>
              </a:rPr>
              <a:t>This meeting will typically be at the lender’s (or lender’s attorney’s) office. In some states, a real estate transaction is not officially closed until the documents are recorded at the local records office. Other states simply consider the deal closed when the documents are signed and the money changes hands. A lot of documents need to be signed by several institutions.</a:t>
            </a:r>
          </a:p>
        </p:txBody>
      </p:sp>
      <p:sp>
        <p:nvSpPr>
          <p:cNvPr id="14" name="TextBox 14"/>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51</a:t>
            </a:r>
          </a:p>
        </p:txBody>
      </p:sp>
      <p:sp>
        <p:nvSpPr>
          <p:cNvPr id="15" name="TextBox 15"/>
          <p:cNvSpPr txBox="1"/>
          <p:nvPr/>
        </p:nvSpPr>
        <p:spPr>
          <a:xfrm>
            <a:off x="777240" y="388951"/>
            <a:ext cx="621792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THE OFFICIAL CLOSING</a:t>
            </a:r>
          </a:p>
        </p:txBody>
      </p:sp>
      <p:sp>
        <p:nvSpPr>
          <p:cNvPr id="16" name="TextBox 16"/>
          <p:cNvSpPr txBox="1"/>
          <p:nvPr/>
        </p:nvSpPr>
        <p:spPr>
          <a:xfrm>
            <a:off x="772078" y="2529796"/>
            <a:ext cx="6217920"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CELEBRATE AND MOVE IN!</a:t>
            </a:r>
          </a:p>
        </p:txBody>
      </p:sp>
      <p:sp>
        <p:nvSpPr>
          <p:cNvPr id="17" name="TextBox 17"/>
          <p:cNvSpPr txBox="1"/>
          <p:nvPr/>
        </p:nvSpPr>
        <p:spPr>
          <a:xfrm>
            <a:off x="932714" y="3223114"/>
            <a:ext cx="5912134" cy="1266825"/>
          </a:xfrm>
          <a:prstGeom prst="rect">
            <a:avLst/>
          </a:prstGeom>
        </p:spPr>
        <p:txBody>
          <a:bodyPr lIns="0" tIns="0" rIns="0" bIns="0" rtlCol="0" anchor="t">
            <a:spAutoFit/>
          </a:bodyPr>
          <a:lstStyle/>
          <a:p>
            <a:pPr algn="just">
              <a:lnSpc>
                <a:spcPts val="1655"/>
              </a:lnSpc>
            </a:pPr>
            <a:r>
              <a:rPr lang="en-US" sz="1379" spc="-8">
                <a:solidFill>
                  <a:srgbClr val="000000"/>
                </a:solidFill>
                <a:latin typeface="Georgia Pro Bold"/>
              </a:rPr>
              <a:t>You’ve done it!</a:t>
            </a:r>
            <a:r>
              <a:rPr lang="en-US" sz="1379" spc="-8">
                <a:solidFill>
                  <a:srgbClr val="000000"/>
                </a:solidFill>
                <a:latin typeface="Georgia Pro"/>
              </a:rPr>
              <a:t> You’ve bought your dream home, and all that is left is moving in! On the day you get possession of your new home, you will meet with your real estate agent for a final walk-through of your new home. </a:t>
            </a:r>
          </a:p>
          <a:p>
            <a:pPr algn="just">
              <a:lnSpc>
                <a:spcPts val="1655"/>
              </a:lnSpc>
            </a:pPr>
            <a:endParaRPr lang="en-US" sz="1379" spc="-8">
              <a:solidFill>
                <a:srgbClr val="000000"/>
              </a:solidFill>
              <a:latin typeface="Georgia Pro"/>
            </a:endParaRPr>
          </a:p>
          <a:p>
            <a:pPr algn="just">
              <a:lnSpc>
                <a:spcPts val="1655"/>
              </a:lnSpc>
            </a:pPr>
            <a:r>
              <a:rPr lang="en-US" sz="1379">
                <a:solidFill>
                  <a:srgbClr val="000000"/>
                </a:solidFill>
                <a:latin typeface="Georgia Pro"/>
              </a:rPr>
              <a:t>After the walkthrough is completed, you will get the keys and discuss any final issues with your agent. Then, you will be free to start moving in!</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3248934"/>
            <a:chOff x="0" y="0"/>
            <a:chExt cx="8940800" cy="4331912"/>
          </a:xfrm>
        </p:grpSpPr>
        <p:pic>
          <p:nvPicPr>
            <p:cNvPr id="3" name="Picture 3"/>
            <p:cNvPicPr>
              <a:picLocks noChangeAspect="1"/>
            </p:cNvPicPr>
            <p:nvPr/>
          </p:nvPicPr>
          <p:blipFill>
            <a:blip r:embed="rId2"/>
            <a:srcRect t="13661" b="13661"/>
            <a:stretch>
              <a:fillRect/>
            </a:stretch>
          </p:blipFill>
          <p:spPr>
            <a:xfrm>
              <a:off x="0" y="0"/>
              <a:ext cx="8940800" cy="4331912"/>
            </a:xfrm>
            <a:prstGeom prst="rect">
              <a:avLst/>
            </a:prstGeom>
          </p:spPr>
        </p:pic>
      </p:grpSp>
      <p:grpSp>
        <p:nvGrpSpPr>
          <p:cNvPr id="4" name="Group 4"/>
          <p:cNvGrpSpPr/>
          <p:nvPr/>
        </p:nvGrpSpPr>
        <p:grpSpPr>
          <a:xfrm>
            <a:off x="1073403" y="446086"/>
            <a:ext cx="5625594" cy="8808106"/>
            <a:chOff x="0" y="0"/>
            <a:chExt cx="62273543" cy="97502935"/>
          </a:xfrm>
        </p:grpSpPr>
        <p:sp>
          <p:nvSpPr>
            <p:cNvPr id="5" name="Freeform 5"/>
            <p:cNvSpPr/>
            <p:nvPr/>
          </p:nvSpPr>
          <p:spPr>
            <a:xfrm>
              <a:off x="0" y="0"/>
              <a:ext cx="62273545" cy="97502935"/>
            </a:xfrm>
            <a:custGeom>
              <a:avLst/>
              <a:gdLst/>
              <a:ahLst/>
              <a:cxnLst/>
              <a:rect l="l" t="t" r="r" b="b"/>
              <a:pathLst>
                <a:path w="62273545" h="97502935">
                  <a:moveTo>
                    <a:pt x="62047481" y="0"/>
                  </a:moveTo>
                  <a:lnTo>
                    <a:pt x="0" y="0"/>
                  </a:lnTo>
                  <a:lnTo>
                    <a:pt x="0" y="97502935"/>
                  </a:lnTo>
                  <a:lnTo>
                    <a:pt x="62273545" y="97502935"/>
                  </a:lnTo>
                  <a:lnTo>
                    <a:pt x="62273545" y="0"/>
                  </a:lnTo>
                  <a:lnTo>
                    <a:pt x="62047481" y="0"/>
                  </a:lnTo>
                  <a:close/>
                  <a:moveTo>
                    <a:pt x="62047481" y="97276878"/>
                  </a:moveTo>
                  <a:lnTo>
                    <a:pt x="228600" y="97276878"/>
                  </a:lnTo>
                  <a:lnTo>
                    <a:pt x="228600" y="228600"/>
                  </a:lnTo>
                  <a:lnTo>
                    <a:pt x="62047481" y="228600"/>
                  </a:lnTo>
                  <a:lnTo>
                    <a:pt x="62047481" y="97276878"/>
                  </a:lnTo>
                  <a:close/>
                </a:path>
              </a:pathLst>
            </a:custGeom>
            <a:solidFill>
              <a:srgbClr val="424242"/>
            </a:solidFill>
          </p:spPr>
          <p:txBody>
            <a:bodyPr/>
            <a:lstStyle/>
            <a:p>
              <a:endParaRPr lang="en-US"/>
            </a:p>
          </p:txBody>
        </p:sp>
      </p:grpSp>
      <p:sp>
        <p:nvSpPr>
          <p:cNvPr id="6" name="TextBox 6"/>
          <p:cNvSpPr txBox="1"/>
          <p:nvPr/>
        </p:nvSpPr>
        <p:spPr>
          <a:xfrm>
            <a:off x="990806" y="4349720"/>
            <a:ext cx="5790788" cy="276295"/>
          </a:xfrm>
          <a:prstGeom prst="rect">
            <a:avLst/>
          </a:prstGeom>
        </p:spPr>
        <p:txBody>
          <a:bodyPr lIns="0" tIns="0" rIns="0" bIns="0" rtlCol="0" anchor="t">
            <a:spAutoFit/>
          </a:bodyPr>
          <a:lstStyle/>
          <a:p>
            <a:pPr algn="ctr">
              <a:lnSpc>
                <a:spcPts val="2245"/>
              </a:lnSpc>
            </a:pPr>
            <a:r>
              <a:rPr lang="en-US" sz="1871">
                <a:solidFill>
                  <a:srgbClr val="000000"/>
                </a:solidFill>
                <a:latin typeface="Georgia Pro Bold Italics"/>
              </a:rPr>
              <a:t>One Month Prior</a:t>
            </a:r>
          </a:p>
        </p:txBody>
      </p:sp>
      <p:sp>
        <p:nvSpPr>
          <p:cNvPr id="7" name="TextBox 7"/>
          <p:cNvSpPr txBox="1"/>
          <p:nvPr/>
        </p:nvSpPr>
        <p:spPr>
          <a:xfrm>
            <a:off x="1692070" y="4982910"/>
            <a:ext cx="4655886" cy="3956786"/>
          </a:xfrm>
          <a:prstGeom prst="rect">
            <a:avLst/>
          </a:prstGeom>
        </p:spPr>
        <p:txBody>
          <a:bodyPr lIns="0" tIns="0" rIns="0" bIns="0" rtlCol="0" anchor="t">
            <a:spAutoFit/>
          </a:bodyPr>
          <a:lstStyle/>
          <a:p>
            <a:pPr algn="just">
              <a:lnSpc>
                <a:spcPts val="1991"/>
              </a:lnSpc>
            </a:pPr>
            <a:r>
              <a:rPr lang="en-US" sz="1310">
                <a:solidFill>
                  <a:srgbClr val="000000"/>
                </a:solidFill>
                <a:latin typeface="Georgia Pro"/>
              </a:rPr>
              <a:t>File “Change of Address” forms with the postal service</a:t>
            </a:r>
          </a:p>
          <a:p>
            <a:pPr algn="just">
              <a:lnSpc>
                <a:spcPts val="1991"/>
              </a:lnSpc>
            </a:pPr>
            <a:r>
              <a:rPr lang="en-US" sz="1310">
                <a:solidFill>
                  <a:srgbClr val="000000"/>
                </a:solidFill>
                <a:latin typeface="Georgia Pro"/>
              </a:rPr>
              <a:t>Make arrangements to move your personal belongings and furniture, either by phoning a moving company or arranging for a rental truck.</a:t>
            </a:r>
          </a:p>
          <a:p>
            <a:pPr algn="just">
              <a:lnSpc>
                <a:spcPts val="1991"/>
              </a:lnSpc>
            </a:pPr>
            <a:r>
              <a:rPr lang="en-US" sz="1310">
                <a:solidFill>
                  <a:srgbClr val="000000"/>
                </a:solidFill>
                <a:latin typeface="Georgia Pro"/>
              </a:rPr>
              <a:t>Gather boxes and other moving supplies that you might need.</a:t>
            </a:r>
          </a:p>
          <a:p>
            <a:pPr algn="just">
              <a:lnSpc>
                <a:spcPts val="1991"/>
              </a:lnSpc>
            </a:pPr>
            <a:r>
              <a:rPr lang="en-US" sz="1310">
                <a:solidFill>
                  <a:srgbClr val="000000"/>
                </a:solidFill>
                <a:latin typeface="Georgia Pro"/>
              </a:rPr>
              <a:t>Plan your travel route to your new home. Be mindful of any bridges or overpasses that might have a clearance restriction.</a:t>
            </a:r>
          </a:p>
          <a:p>
            <a:pPr algn="just">
              <a:lnSpc>
                <a:spcPts val="1991"/>
              </a:lnSpc>
            </a:pPr>
            <a:r>
              <a:rPr lang="en-US" sz="1310">
                <a:solidFill>
                  <a:srgbClr val="000000"/>
                </a:solidFill>
                <a:latin typeface="Georgia Pro"/>
              </a:rPr>
              <a:t>Create a folder to keep moving expense receipts, as some of these are tax deductible. Lodging, meals, and fuel are some of the items you can claim on your taxes.</a:t>
            </a:r>
          </a:p>
          <a:p>
            <a:pPr algn="just">
              <a:lnSpc>
                <a:spcPts val="1991"/>
              </a:lnSpc>
            </a:pPr>
            <a:r>
              <a:rPr lang="en-US" sz="1310">
                <a:solidFill>
                  <a:srgbClr val="000000"/>
                </a:solidFill>
                <a:latin typeface="Georgia Pro"/>
              </a:rPr>
              <a:t>Develop a plan for packing – packing the things you will use most, pack last, then ensuring those items that you will need first when you arrive at your new home will be available.</a:t>
            </a:r>
          </a:p>
          <a:p>
            <a:pPr algn="just">
              <a:lnSpc>
                <a:spcPts val="1991"/>
              </a:lnSpc>
            </a:pPr>
            <a:r>
              <a:rPr lang="en-US" sz="1310">
                <a:solidFill>
                  <a:srgbClr val="000000"/>
                </a:solidFill>
                <a:latin typeface="Georgia Pro"/>
              </a:rPr>
              <a:t>Notify family, friends, and businesses of your move. </a:t>
            </a:r>
          </a:p>
          <a:p>
            <a:pPr algn="just">
              <a:lnSpc>
                <a:spcPts val="1991"/>
              </a:lnSpc>
            </a:pPr>
            <a:r>
              <a:rPr lang="en-US" sz="1310">
                <a:solidFill>
                  <a:srgbClr val="000000"/>
                </a:solidFill>
                <a:latin typeface="Georgia Pro"/>
              </a:rPr>
              <a:t>Notify federal and state tax authorities, as well as any other government agencies.</a:t>
            </a:r>
          </a:p>
        </p:txBody>
      </p:sp>
      <p:sp>
        <p:nvSpPr>
          <p:cNvPr id="8" name="TextBox 8"/>
          <p:cNvSpPr txBox="1"/>
          <p:nvPr/>
        </p:nvSpPr>
        <p:spPr>
          <a:xfrm>
            <a:off x="1692070" y="3662979"/>
            <a:ext cx="4388260" cy="440366"/>
          </a:xfrm>
          <a:prstGeom prst="rect">
            <a:avLst/>
          </a:prstGeom>
        </p:spPr>
        <p:txBody>
          <a:bodyPr lIns="0" tIns="0" rIns="0" bIns="0" rtlCol="0" anchor="t">
            <a:spAutoFit/>
          </a:bodyPr>
          <a:lstStyle/>
          <a:p>
            <a:pPr algn="ctr">
              <a:lnSpc>
                <a:spcPts val="3303"/>
              </a:lnSpc>
            </a:pPr>
            <a:r>
              <a:rPr lang="en-US" sz="3002">
                <a:solidFill>
                  <a:srgbClr val="292929"/>
                </a:solidFill>
                <a:latin typeface="Georgia Pro Bold"/>
              </a:rPr>
              <a:t>MOVING CHECKLIST</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52</a:t>
            </a:r>
          </a:p>
        </p:txBody>
      </p:sp>
      <p:sp>
        <p:nvSpPr>
          <p:cNvPr id="13" name="TextBox 13"/>
          <p:cNvSpPr txBox="1"/>
          <p:nvPr/>
        </p:nvSpPr>
        <p:spPr>
          <a:xfrm>
            <a:off x="1433810" y="4973385"/>
            <a:ext cx="258260" cy="3952804"/>
          </a:xfrm>
          <a:prstGeom prst="rect">
            <a:avLst/>
          </a:prstGeom>
        </p:spPr>
        <p:txBody>
          <a:bodyPr lIns="0" tIns="0" rIns="0" bIns="0" rtlCol="0" anchor="t">
            <a:spAutoFit/>
          </a:bodyPr>
          <a:lstStyle/>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4050864"/>
            <a:chOff x="0" y="0"/>
            <a:chExt cx="8940800" cy="5401152"/>
          </a:xfrm>
        </p:grpSpPr>
        <p:pic>
          <p:nvPicPr>
            <p:cNvPr id="3" name="Picture 3"/>
            <p:cNvPicPr>
              <a:picLocks noChangeAspect="1"/>
            </p:cNvPicPr>
            <p:nvPr/>
          </p:nvPicPr>
          <p:blipFill>
            <a:blip r:embed="rId2"/>
            <a:srcRect l="4063" r="4063" b="16774"/>
            <a:stretch>
              <a:fillRect/>
            </a:stretch>
          </p:blipFill>
          <p:spPr>
            <a:xfrm>
              <a:off x="0" y="0"/>
              <a:ext cx="8940800" cy="5401152"/>
            </a:xfrm>
            <a:prstGeom prst="rect">
              <a:avLst/>
            </a:prstGeom>
          </p:spPr>
        </p:pic>
      </p:grpSp>
      <p:grpSp>
        <p:nvGrpSpPr>
          <p:cNvPr id="4" name="Group 4"/>
          <p:cNvGrpSpPr/>
          <p:nvPr/>
        </p:nvGrpSpPr>
        <p:grpSpPr>
          <a:xfrm>
            <a:off x="1073403" y="446086"/>
            <a:ext cx="5625594" cy="8808106"/>
            <a:chOff x="0" y="0"/>
            <a:chExt cx="62273543" cy="97502935"/>
          </a:xfrm>
        </p:grpSpPr>
        <p:sp>
          <p:nvSpPr>
            <p:cNvPr id="5" name="Freeform 5"/>
            <p:cNvSpPr/>
            <p:nvPr/>
          </p:nvSpPr>
          <p:spPr>
            <a:xfrm>
              <a:off x="0" y="0"/>
              <a:ext cx="62273545" cy="97502935"/>
            </a:xfrm>
            <a:custGeom>
              <a:avLst/>
              <a:gdLst/>
              <a:ahLst/>
              <a:cxnLst/>
              <a:rect l="l" t="t" r="r" b="b"/>
              <a:pathLst>
                <a:path w="62273545" h="97502935">
                  <a:moveTo>
                    <a:pt x="62047481" y="0"/>
                  </a:moveTo>
                  <a:lnTo>
                    <a:pt x="0" y="0"/>
                  </a:lnTo>
                  <a:lnTo>
                    <a:pt x="0" y="97502935"/>
                  </a:lnTo>
                  <a:lnTo>
                    <a:pt x="62273545" y="97502935"/>
                  </a:lnTo>
                  <a:lnTo>
                    <a:pt x="62273545" y="0"/>
                  </a:lnTo>
                  <a:lnTo>
                    <a:pt x="62047481" y="0"/>
                  </a:lnTo>
                  <a:close/>
                  <a:moveTo>
                    <a:pt x="62047481" y="97276878"/>
                  </a:moveTo>
                  <a:lnTo>
                    <a:pt x="228600" y="97276878"/>
                  </a:lnTo>
                  <a:lnTo>
                    <a:pt x="228600" y="228600"/>
                  </a:lnTo>
                  <a:lnTo>
                    <a:pt x="62047481" y="228600"/>
                  </a:lnTo>
                  <a:lnTo>
                    <a:pt x="62047481" y="97276878"/>
                  </a:lnTo>
                  <a:close/>
                </a:path>
              </a:pathLst>
            </a:custGeom>
            <a:solidFill>
              <a:srgbClr val="424242"/>
            </a:solidFill>
          </p:spPr>
          <p:txBody>
            <a:bodyPr/>
            <a:lstStyle/>
            <a:p>
              <a:endParaRPr lang="en-US"/>
            </a:p>
          </p:txBody>
        </p:sp>
      </p:grpSp>
      <p:sp>
        <p:nvSpPr>
          <p:cNvPr id="6" name="TextBox 6"/>
          <p:cNvSpPr txBox="1"/>
          <p:nvPr/>
        </p:nvSpPr>
        <p:spPr>
          <a:xfrm>
            <a:off x="1022902" y="5113216"/>
            <a:ext cx="5726597" cy="282757"/>
          </a:xfrm>
          <a:prstGeom prst="rect">
            <a:avLst/>
          </a:prstGeom>
        </p:spPr>
        <p:txBody>
          <a:bodyPr lIns="0" tIns="0" rIns="0" bIns="0" rtlCol="0" anchor="t">
            <a:spAutoFit/>
          </a:bodyPr>
          <a:lstStyle/>
          <a:p>
            <a:pPr algn="ctr">
              <a:lnSpc>
                <a:spcPts val="2220"/>
              </a:lnSpc>
            </a:pPr>
            <a:r>
              <a:rPr lang="en-US" sz="1850">
                <a:solidFill>
                  <a:srgbClr val="000000"/>
                </a:solidFill>
                <a:latin typeface="Georgia Pro Bold Italics"/>
              </a:rPr>
              <a:t>Two Weeks Prior</a:t>
            </a:r>
          </a:p>
        </p:txBody>
      </p:sp>
      <p:sp>
        <p:nvSpPr>
          <p:cNvPr id="7" name="TextBox 7"/>
          <p:cNvSpPr txBox="1"/>
          <p:nvPr/>
        </p:nvSpPr>
        <p:spPr>
          <a:xfrm>
            <a:off x="1805232" y="5845313"/>
            <a:ext cx="4547265" cy="3223951"/>
          </a:xfrm>
          <a:prstGeom prst="rect">
            <a:avLst/>
          </a:prstGeom>
        </p:spPr>
        <p:txBody>
          <a:bodyPr lIns="0" tIns="0" rIns="0" bIns="0" rtlCol="0" anchor="t">
            <a:spAutoFit/>
          </a:bodyPr>
          <a:lstStyle/>
          <a:p>
            <a:pPr algn="just">
              <a:lnSpc>
                <a:spcPts val="1969"/>
              </a:lnSpc>
            </a:pPr>
            <a:r>
              <a:rPr lang="en-US" sz="1295">
                <a:solidFill>
                  <a:srgbClr val="000000"/>
                </a:solidFill>
                <a:latin typeface="Georgia Pro"/>
              </a:rPr>
              <a:t>Notify services like gas, electric, water, cable TV, phone, and internet of your move.</a:t>
            </a:r>
          </a:p>
          <a:p>
            <a:pPr algn="just">
              <a:lnSpc>
                <a:spcPts val="1969"/>
              </a:lnSpc>
            </a:pPr>
            <a:r>
              <a:rPr lang="en-US" sz="1295">
                <a:solidFill>
                  <a:srgbClr val="000000"/>
                </a:solidFill>
                <a:latin typeface="Georgia Pro"/>
              </a:rPr>
              <a:t>Arrange for services at your new address.</a:t>
            </a:r>
          </a:p>
          <a:p>
            <a:pPr algn="just">
              <a:lnSpc>
                <a:spcPts val="1969"/>
              </a:lnSpc>
            </a:pPr>
            <a:r>
              <a:rPr lang="en-US" sz="1295">
                <a:solidFill>
                  <a:srgbClr val="000000"/>
                </a:solidFill>
                <a:latin typeface="Georgia Pro"/>
              </a:rPr>
              <a:t>Have your car serviced if your new home is some distance away.</a:t>
            </a:r>
          </a:p>
          <a:p>
            <a:pPr algn="just">
              <a:lnSpc>
                <a:spcPts val="1969"/>
              </a:lnSpc>
            </a:pPr>
            <a:r>
              <a:rPr lang="en-US" sz="1295">
                <a:solidFill>
                  <a:srgbClr val="000000"/>
                </a:solidFill>
                <a:latin typeface="Georgia Pro"/>
              </a:rPr>
              <a:t>Recruit people to help you on moving day.</a:t>
            </a:r>
          </a:p>
          <a:p>
            <a:pPr algn="just">
              <a:lnSpc>
                <a:spcPts val="1969"/>
              </a:lnSpc>
            </a:pPr>
            <a:r>
              <a:rPr lang="en-US" sz="1295">
                <a:solidFill>
                  <a:srgbClr val="000000"/>
                </a:solidFill>
                <a:latin typeface="Georgia Pro"/>
              </a:rPr>
              <a:t>Have a detailed plan for keeping pets safe at all times once the movers arrive. This can be a very stressful time for them as well, with strangers in the house, loud noises, a lot of activity, and doors being open for long periods of time.</a:t>
            </a:r>
          </a:p>
          <a:p>
            <a:pPr algn="just">
              <a:lnSpc>
                <a:spcPts val="1969"/>
              </a:lnSpc>
            </a:pPr>
            <a:r>
              <a:rPr lang="en-US" sz="1295">
                <a:solidFill>
                  <a:srgbClr val="000000"/>
                </a:solidFill>
                <a:latin typeface="Georgia Pro"/>
              </a:rPr>
              <a:t>Arrange for babysitters for any small children.</a:t>
            </a:r>
          </a:p>
          <a:p>
            <a:pPr algn="just">
              <a:lnSpc>
                <a:spcPts val="1969"/>
              </a:lnSpc>
            </a:pPr>
            <a:r>
              <a:rPr lang="en-US" sz="1295">
                <a:solidFill>
                  <a:srgbClr val="000000"/>
                </a:solidFill>
                <a:latin typeface="Georgia Pro"/>
              </a:rPr>
              <a:t>Confirm your moving company or rental truck arrangements. </a:t>
            </a:r>
          </a:p>
          <a:p>
            <a:pPr algn="just">
              <a:lnSpc>
                <a:spcPts val="1969"/>
              </a:lnSpc>
            </a:pPr>
            <a:r>
              <a:rPr lang="en-US" sz="1295">
                <a:solidFill>
                  <a:srgbClr val="000000"/>
                </a:solidFill>
                <a:latin typeface="Georgia Pro"/>
              </a:rPr>
              <a:t>Notify your bank if you are leaving the city.</a:t>
            </a:r>
          </a:p>
        </p:txBody>
      </p:sp>
      <p:sp>
        <p:nvSpPr>
          <p:cNvPr id="8" name="TextBox 8"/>
          <p:cNvSpPr txBox="1"/>
          <p:nvPr/>
        </p:nvSpPr>
        <p:spPr>
          <a:xfrm>
            <a:off x="1692070" y="4453529"/>
            <a:ext cx="4388260" cy="440366"/>
          </a:xfrm>
          <a:prstGeom prst="rect">
            <a:avLst/>
          </a:prstGeom>
        </p:spPr>
        <p:txBody>
          <a:bodyPr lIns="0" tIns="0" rIns="0" bIns="0" rtlCol="0" anchor="t">
            <a:spAutoFit/>
          </a:bodyPr>
          <a:lstStyle/>
          <a:p>
            <a:pPr algn="ctr">
              <a:lnSpc>
                <a:spcPts val="3303"/>
              </a:lnSpc>
            </a:pPr>
            <a:r>
              <a:rPr lang="en-US" sz="3002">
                <a:solidFill>
                  <a:srgbClr val="292929"/>
                </a:solidFill>
                <a:latin typeface="Georgia Pro Bold"/>
              </a:rPr>
              <a:t>MOVING CHECKLIST</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53</a:t>
            </a:r>
          </a:p>
        </p:txBody>
      </p:sp>
      <p:sp>
        <p:nvSpPr>
          <p:cNvPr id="13" name="TextBox 13"/>
          <p:cNvSpPr txBox="1"/>
          <p:nvPr/>
        </p:nvSpPr>
        <p:spPr>
          <a:xfrm>
            <a:off x="1546972" y="5845313"/>
            <a:ext cx="258260" cy="3457504"/>
          </a:xfrm>
          <a:prstGeom prst="rect">
            <a:avLst/>
          </a:prstGeom>
        </p:spPr>
        <p:txBody>
          <a:bodyPr lIns="0" tIns="0" rIns="0" bIns="0" rtlCol="0" anchor="t">
            <a:spAutoFit/>
          </a:bodyPr>
          <a:lstStyle/>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3170061"/>
            <a:chOff x="0" y="0"/>
            <a:chExt cx="8940800" cy="4226748"/>
          </a:xfrm>
        </p:grpSpPr>
        <p:pic>
          <p:nvPicPr>
            <p:cNvPr id="3" name="Picture 3"/>
            <p:cNvPicPr>
              <a:picLocks noChangeAspect="1"/>
            </p:cNvPicPr>
            <p:nvPr/>
          </p:nvPicPr>
          <p:blipFill>
            <a:blip r:embed="rId2"/>
            <a:srcRect l="4684" t="35750" r="4684"/>
            <a:stretch>
              <a:fillRect/>
            </a:stretch>
          </p:blipFill>
          <p:spPr>
            <a:xfrm>
              <a:off x="0" y="0"/>
              <a:ext cx="8940800" cy="4226748"/>
            </a:xfrm>
            <a:prstGeom prst="rect">
              <a:avLst/>
            </a:prstGeom>
          </p:spPr>
        </p:pic>
      </p:grpSp>
      <p:grpSp>
        <p:nvGrpSpPr>
          <p:cNvPr id="4" name="Group 4"/>
          <p:cNvGrpSpPr/>
          <p:nvPr/>
        </p:nvGrpSpPr>
        <p:grpSpPr>
          <a:xfrm>
            <a:off x="1073403" y="446086"/>
            <a:ext cx="5625594" cy="8808106"/>
            <a:chOff x="0" y="0"/>
            <a:chExt cx="62273543" cy="97502935"/>
          </a:xfrm>
        </p:grpSpPr>
        <p:sp>
          <p:nvSpPr>
            <p:cNvPr id="5" name="Freeform 5"/>
            <p:cNvSpPr/>
            <p:nvPr/>
          </p:nvSpPr>
          <p:spPr>
            <a:xfrm>
              <a:off x="0" y="0"/>
              <a:ext cx="62273545" cy="97502935"/>
            </a:xfrm>
            <a:custGeom>
              <a:avLst/>
              <a:gdLst/>
              <a:ahLst/>
              <a:cxnLst/>
              <a:rect l="l" t="t" r="r" b="b"/>
              <a:pathLst>
                <a:path w="62273545" h="97502935">
                  <a:moveTo>
                    <a:pt x="62047481" y="0"/>
                  </a:moveTo>
                  <a:lnTo>
                    <a:pt x="0" y="0"/>
                  </a:lnTo>
                  <a:lnTo>
                    <a:pt x="0" y="97502935"/>
                  </a:lnTo>
                  <a:lnTo>
                    <a:pt x="62273545" y="97502935"/>
                  </a:lnTo>
                  <a:lnTo>
                    <a:pt x="62273545" y="0"/>
                  </a:lnTo>
                  <a:lnTo>
                    <a:pt x="62047481" y="0"/>
                  </a:lnTo>
                  <a:close/>
                  <a:moveTo>
                    <a:pt x="62047481" y="97276878"/>
                  </a:moveTo>
                  <a:lnTo>
                    <a:pt x="228600" y="97276878"/>
                  </a:lnTo>
                  <a:lnTo>
                    <a:pt x="228600" y="228600"/>
                  </a:lnTo>
                  <a:lnTo>
                    <a:pt x="62047481" y="228600"/>
                  </a:lnTo>
                  <a:lnTo>
                    <a:pt x="62047481" y="97276878"/>
                  </a:lnTo>
                  <a:close/>
                </a:path>
              </a:pathLst>
            </a:custGeom>
            <a:solidFill>
              <a:srgbClr val="424242"/>
            </a:solidFill>
          </p:spPr>
          <p:txBody>
            <a:bodyPr/>
            <a:lstStyle/>
            <a:p>
              <a:endParaRPr lang="en-US"/>
            </a:p>
          </p:txBody>
        </p:sp>
      </p:grpSp>
      <p:sp>
        <p:nvSpPr>
          <p:cNvPr id="6" name="TextBox 6"/>
          <p:cNvSpPr txBox="1"/>
          <p:nvPr/>
        </p:nvSpPr>
        <p:spPr>
          <a:xfrm>
            <a:off x="1019344" y="4196620"/>
            <a:ext cx="5733713" cy="283097"/>
          </a:xfrm>
          <a:prstGeom prst="rect">
            <a:avLst/>
          </a:prstGeom>
        </p:spPr>
        <p:txBody>
          <a:bodyPr lIns="0" tIns="0" rIns="0" bIns="0" rtlCol="0" anchor="t">
            <a:spAutoFit/>
          </a:bodyPr>
          <a:lstStyle/>
          <a:p>
            <a:pPr algn="ctr">
              <a:lnSpc>
                <a:spcPts val="2223"/>
              </a:lnSpc>
            </a:pPr>
            <a:r>
              <a:rPr lang="en-US" sz="1852">
                <a:solidFill>
                  <a:srgbClr val="000000"/>
                </a:solidFill>
                <a:latin typeface="Georgia Pro Bold Italics"/>
              </a:rPr>
              <a:t>One Day Prior</a:t>
            </a:r>
          </a:p>
        </p:txBody>
      </p:sp>
      <p:sp>
        <p:nvSpPr>
          <p:cNvPr id="7" name="TextBox 7"/>
          <p:cNvSpPr txBox="1"/>
          <p:nvPr/>
        </p:nvSpPr>
        <p:spPr>
          <a:xfrm>
            <a:off x="1692070" y="4708317"/>
            <a:ext cx="4686176" cy="1369513"/>
          </a:xfrm>
          <a:prstGeom prst="rect">
            <a:avLst/>
          </a:prstGeom>
        </p:spPr>
        <p:txBody>
          <a:bodyPr lIns="0" tIns="0" rIns="0" bIns="0" rtlCol="0" anchor="t">
            <a:spAutoFit/>
          </a:bodyPr>
          <a:lstStyle/>
          <a:p>
            <a:pPr algn="just">
              <a:lnSpc>
                <a:spcPts val="1836"/>
              </a:lnSpc>
            </a:pPr>
            <a:r>
              <a:rPr lang="en-US" sz="1204">
                <a:solidFill>
                  <a:srgbClr val="000000"/>
                </a:solidFill>
                <a:latin typeface="Georgia Pro"/>
              </a:rPr>
              <a:t>Keep moving materials separate so they don’t accidentally get packed until you are done.</a:t>
            </a:r>
          </a:p>
          <a:p>
            <a:pPr algn="just">
              <a:lnSpc>
                <a:spcPts val="1836"/>
              </a:lnSpc>
            </a:pPr>
            <a:r>
              <a:rPr lang="en-US" sz="1204">
                <a:solidFill>
                  <a:srgbClr val="000000"/>
                </a:solidFill>
                <a:latin typeface="Georgia Pro"/>
              </a:rPr>
              <a:t>Put your phone chargers in a safe place to keep handy.</a:t>
            </a:r>
          </a:p>
          <a:p>
            <a:pPr algn="just">
              <a:lnSpc>
                <a:spcPts val="1836"/>
              </a:lnSpc>
            </a:pPr>
            <a:r>
              <a:rPr lang="en-US" sz="1204">
                <a:solidFill>
                  <a:srgbClr val="000000"/>
                </a:solidFill>
                <a:latin typeface="Georgia Pro"/>
              </a:rPr>
              <a:t>Pick up a rental truck if you are moving yourself.</a:t>
            </a:r>
          </a:p>
          <a:p>
            <a:pPr algn="just">
              <a:lnSpc>
                <a:spcPts val="1836"/>
              </a:lnSpc>
            </a:pPr>
            <a:r>
              <a:rPr lang="en-US" sz="1204">
                <a:solidFill>
                  <a:srgbClr val="000000"/>
                </a:solidFill>
                <a:latin typeface="Georgia Pro"/>
              </a:rPr>
              <a:t>Fill up your car with gas, and double-check your oil and tire pressure.</a:t>
            </a:r>
          </a:p>
          <a:p>
            <a:pPr algn="just">
              <a:lnSpc>
                <a:spcPts val="1836"/>
              </a:lnSpc>
            </a:pPr>
            <a:r>
              <a:rPr lang="en-US" sz="1204">
                <a:solidFill>
                  <a:srgbClr val="000000"/>
                </a:solidFill>
                <a:latin typeface="Georgia Pro"/>
              </a:rPr>
              <a:t>Get a good sleep!</a:t>
            </a:r>
          </a:p>
        </p:txBody>
      </p:sp>
      <p:sp>
        <p:nvSpPr>
          <p:cNvPr id="8" name="TextBox 8"/>
          <p:cNvSpPr txBox="1"/>
          <p:nvPr/>
        </p:nvSpPr>
        <p:spPr>
          <a:xfrm>
            <a:off x="1019344" y="6244684"/>
            <a:ext cx="5733713" cy="283097"/>
          </a:xfrm>
          <a:prstGeom prst="rect">
            <a:avLst/>
          </a:prstGeom>
        </p:spPr>
        <p:txBody>
          <a:bodyPr lIns="0" tIns="0" rIns="0" bIns="0" rtlCol="0" anchor="t">
            <a:spAutoFit/>
          </a:bodyPr>
          <a:lstStyle/>
          <a:p>
            <a:pPr algn="ctr">
              <a:lnSpc>
                <a:spcPts val="2223"/>
              </a:lnSpc>
            </a:pPr>
            <a:r>
              <a:rPr lang="en-US" sz="1852">
                <a:solidFill>
                  <a:srgbClr val="000000"/>
                </a:solidFill>
                <a:latin typeface="Georgia Pro Bold Italics"/>
              </a:rPr>
              <a:t>On Moving Day</a:t>
            </a:r>
          </a:p>
        </p:txBody>
      </p:sp>
      <p:sp>
        <p:nvSpPr>
          <p:cNvPr id="9" name="TextBox 9"/>
          <p:cNvSpPr txBox="1"/>
          <p:nvPr/>
        </p:nvSpPr>
        <p:spPr>
          <a:xfrm>
            <a:off x="1692070" y="6697779"/>
            <a:ext cx="4686176" cy="2284676"/>
          </a:xfrm>
          <a:prstGeom prst="rect">
            <a:avLst/>
          </a:prstGeom>
        </p:spPr>
        <p:txBody>
          <a:bodyPr lIns="0" tIns="0" rIns="0" bIns="0" rtlCol="0" anchor="t">
            <a:spAutoFit/>
          </a:bodyPr>
          <a:lstStyle/>
          <a:p>
            <a:pPr algn="just">
              <a:lnSpc>
                <a:spcPts val="1830"/>
              </a:lnSpc>
            </a:pPr>
            <a:r>
              <a:rPr lang="en-US" sz="1204">
                <a:solidFill>
                  <a:srgbClr val="000000"/>
                </a:solidFill>
                <a:latin typeface="Georgia Pro"/>
              </a:rPr>
              <a:t>Have the proper moving supplies handy, such as undamaged boxes to finish packing, blankets for TV’s, mirrors, and pictures, and tie-down straps to prevent large items from shifting during the drive.</a:t>
            </a:r>
          </a:p>
          <a:p>
            <a:pPr algn="just">
              <a:lnSpc>
                <a:spcPts val="1830"/>
              </a:lnSpc>
            </a:pPr>
            <a:r>
              <a:rPr lang="en-US" sz="1204">
                <a:solidFill>
                  <a:srgbClr val="000000"/>
                </a:solidFill>
                <a:latin typeface="Georgia Pro"/>
              </a:rPr>
              <a:t>Do a final walk-through to make sure you have everything!</a:t>
            </a:r>
          </a:p>
          <a:p>
            <a:pPr algn="just">
              <a:lnSpc>
                <a:spcPts val="1830"/>
              </a:lnSpc>
            </a:pPr>
            <a:r>
              <a:rPr lang="en-US" sz="1204">
                <a:solidFill>
                  <a:srgbClr val="000000"/>
                </a:solidFill>
                <a:latin typeface="Georgia Pro"/>
              </a:rPr>
              <a:t>Pack the “Essentials” box. This will be the box you open first at your new home, and will have phone chargers, personal hygiene items, pet food, snacks, bottled water etc. Everything you will need to keep handy as you move into your new place. </a:t>
            </a:r>
          </a:p>
          <a:p>
            <a:pPr algn="just">
              <a:lnSpc>
                <a:spcPts val="1830"/>
              </a:lnSpc>
            </a:pPr>
            <a:r>
              <a:rPr lang="en-US" sz="1204">
                <a:solidFill>
                  <a:srgbClr val="000000"/>
                </a:solidFill>
                <a:latin typeface="Georgia Pro"/>
              </a:rPr>
              <a:t>Do a walk-through of your new home and take pictures, checking for any damage that wasn’t there when you purchased.</a:t>
            </a:r>
          </a:p>
        </p:txBody>
      </p:sp>
      <p:sp>
        <p:nvSpPr>
          <p:cNvPr id="10" name="TextBox 10"/>
          <p:cNvSpPr txBox="1"/>
          <p:nvPr/>
        </p:nvSpPr>
        <p:spPr>
          <a:xfrm>
            <a:off x="1692070" y="3452208"/>
            <a:ext cx="4388260" cy="440366"/>
          </a:xfrm>
          <a:prstGeom prst="rect">
            <a:avLst/>
          </a:prstGeom>
        </p:spPr>
        <p:txBody>
          <a:bodyPr lIns="0" tIns="0" rIns="0" bIns="0" rtlCol="0" anchor="t">
            <a:spAutoFit/>
          </a:bodyPr>
          <a:lstStyle/>
          <a:p>
            <a:pPr algn="ctr">
              <a:lnSpc>
                <a:spcPts val="3303"/>
              </a:lnSpc>
            </a:pPr>
            <a:r>
              <a:rPr lang="en-US" sz="3002">
                <a:solidFill>
                  <a:srgbClr val="292929"/>
                </a:solidFill>
                <a:latin typeface="Georgia Pro Bold"/>
              </a:rPr>
              <a:t>MOVING CHECKLIST</a:t>
            </a:r>
          </a:p>
        </p:txBody>
      </p:sp>
      <p:grpSp>
        <p:nvGrpSpPr>
          <p:cNvPr id="11" name="Group 11"/>
          <p:cNvGrpSpPr/>
          <p:nvPr/>
        </p:nvGrpSpPr>
        <p:grpSpPr>
          <a:xfrm>
            <a:off x="-93720" y="9611929"/>
            <a:ext cx="7989642" cy="446471"/>
            <a:chOff x="0" y="0"/>
            <a:chExt cx="2785060" cy="155633"/>
          </a:xfrm>
        </p:grpSpPr>
        <p:sp>
          <p:nvSpPr>
            <p:cNvPr id="12" name="Freeform 12"/>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3" name="TextBox 13"/>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4" name="TextBox 14"/>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54</a:t>
            </a:r>
          </a:p>
        </p:txBody>
      </p:sp>
      <p:sp>
        <p:nvSpPr>
          <p:cNvPr id="15" name="TextBox 15"/>
          <p:cNvSpPr txBox="1"/>
          <p:nvPr/>
        </p:nvSpPr>
        <p:spPr>
          <a:xfrm>
            <a:off x="1433810" y="4710043"/>
            <a:ext cx="258260" cy="1825202"/>
          </a:xfrm>
          <a:prstGeom prst="rect">
            <a:avLst/>
          </a:prstGeom>
        </p:spPr>
        <p:txBody>
          <a:bodyPr lIns="0" tIns="0" rIns="0" bIns="0" rtlCol="0" anchor="t">
            <a:spAutoFit/>
          </a:bodyPr>
          <a:lstStyle/>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r>
              <a:rPr lang="en-US" sz="1222">
                <a:solidFill>
                  <a:srgbClr val="000000"/>
                </a:solidFill>
                <a:latin typeface="Aquawax Pro Pictograms"/>
              </a:rPr>
              <a:t>u</a:t>
            </a:r>
          </a:p>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endParaRPr lang="en-US" sz="1222">
              <a:solidFill>
                <a:srgbClr val="000000"/>
              </a:solidFill>
              <a:latin typeface="Aquawax Pro Pictograms"/>
            </a:endParaRPr>
          </a:p>
        </p:txBody>
      </p:sp>
      <p:sp>
        <p:nvSpPr>
          <p:cNvPr id="16" name="TextBox 16"/>
          <p:cNvSpPr txBox="1"/>
          <p:nvPr/>
        </p:nvSpPr>
        <p:spPr>
          <a:xfrm>
            <a:off x="1433810" y="6697779"/>
            <a:ext cx="258260" cy="2511002"/>
          </a:xfrm>
          <a:prstGeom prst="rect">
            <a:avLst/>
          </a:prstGeom>
        </p:spPr>
        <p:txBody>
          <a:bodyPr lIns="0" tIns="0" rIns="0" bIns="0" rtlCol="0" anchor="t">
            <a:spAutoFit/>
          </a:bodyPr>
          <a:lstStyle/>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endParaRPr lang="en-US" sz="1222">
              <a:solidFill>
                <a:srgbClr val="000000"/>
              </a:solidFill>
              <a:latin typeface="Aquawax Pro Pictograms"/>
            </a:endParaRPr>
          </a:p>
          <a:p>
            <a:pPr algn="just">
              <a:lnSpc>
                <a:spcPts val="1870"/>
              </a:lnSpc>
            </a:pPr>
            <a:r>
              <a:rPr lang="en-US" sz="1222">
                <a:solidFill>
                  <a:srgbClr val="000000"/>
                </a:solidFill>
                <a:latin typeface="Aquawax Pro Pictograms"/>
              </a:rPr>
              <a:t>u</a:t>
            </a:r>
          </a:p>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endParaRPr lang="en-US" sz="1222">
              <a:solidFill>
                <a:srgbClr val="000000"/>
              </a:solidFill>
              <a:latin typeface="Aquawax Pro Pictograms"/>
            </a:endParaRPr>
          </a:p>
          <a:p>
            <a:pPr algn="just">
              <a:lnSpc>
                <a:spcPts val="1870"/>
              </a:lnSpc>
            </a:pPr>
            <a:endParaRPr lang="en-US" sz="1222">
              <a:solidFill>
                <a:srgbClr val="000000"/>
              </a:solidFill>
              <a:latin typeface="Aquawax Pro Pictograms"/>
            </a:endParaRPr>
          </a:p>
          <a:p>
            <a:pPr algn="just">
              <a:lnSpc>
                <a:spcPts val="1870"/>
              </a:lnSpc>
            </a:pPr>
            <a:r>
              <a:rPr lang="en-US" sz="1222">
                <a:solidFill>
                  <a:srgbClr val="000000"/>
                </a:solidFill>
                <a:latin typeface="Aquawax Pro Pictograms"/>
              </a:rPr>
              <a:t>u</a:t>
            </a:r>
          </a:p>
          <a:p>
            <a:pPr algn="just">
              <a:lnSpc>
                <a:spcPts val="1870"/>
              </a:lnSpc>
            </a:pPr>
            <a:endParaRPr lang="en-US" sz="1222">
              <a:solidFill>
                <a:srgbClr val="000000"/>
              </a:solidFill>
              <a:latin typeface="Aquawax Pro Pictograms"/>
            </a:endParaRPr>
          </a:p>
          <a:p>
            <a:pPr algn="just">
              <a:lnSpc>
                <a:spcPts val="1870"/>
              </a:lnSpc>
            </a:pPr>
            <a:endParaRPr lang="en-US" sz="1222">
              <a:solidFill>
                <a:srgbClr val="000000"/>
              </a:solidFill>
              <a:latin typeface="Aquawax Pro Pictograms"/>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3499319"/>
            <a:chOff x="0" y="0"/>
            <a:chExt cx="8940800" cy="4665759"/>
          </a:xfrm>
        </p:grpSpPr>
        <p:pic>
          <p:nvPicPr>
            <p:cNvPr id="3" name="Picture 3"/>
            <p:cNvPicPr>
              <a:picLocks noChangeAspect="1"/>
            </p:cNvPicPr>
            <p:nvPr/>
          </p:nvPicPr>
          <p:blipFill>
            <a:blip r:embed="rId2"/>
            <a:srcRect t="18052" r="2869" b="5916"/>
            <a:stretch>
              <a:fillRect/>
            </a:stretch>
          </p:blipFill>
          <p:spPr>
            <a:xfrm>
              <a:off x="0" y="0"/>
              <a:ext cx="8940800" cy="4665759"/>
            </a:xfrm>
            <a:prstGeom prst="rect">
              <a:avLst/>
            </a:prstGeom>
          </p:spPr>
        </p:pic>
      </p:grpSp>
      <p:grpSp>
        <p:nvGrpSpPr>
          <p:cNvPr id="4" name="Group 4"/>
          <p:cNvGrpSpPr/>
          <p:nvPr/>
        </p:nvGrpSpPr>
        <p:grpSpPr>
          <a:xfrm>
            <a:off x="1073403" y="446086"/>
            <a:ext cx="5625594" cy="8808106"/>
            <a:chOff x="0" y="0"/>
            <a:chExt cx="62273543" cy="97502935"/>
          </a:xfrm>
        </p:grpSpPr>
        <p:sp>
          <p:nvSpPr>
            <p:cNvPr id="5" name="Freeform 5"/>
            <p:cNvSpPr/>
            <p:nvPr/>
          </p:nvSpPr>
          <p:spPr>
            <a:xfrm>
              <a:off x="0" y="0"/>
              <a:ext cx="62273545" cy="97502935"/>
            </a:xfrm>
            <a:custGeom>
              <a:avLst/>
              <a:gdLst/>
              <a:ahLst/>
              <a:cxnLst/>
              <a:rect l="l" t="t" r="r" b="b"/>
              <a:pathLst>
                <a:path w="62273545" h="97502935">
                  <a:moveTo>
                    <a:pt x="62047481" y="0"/>
                  </a:moveTo>
                  <a:lnTo>
                    <a:pt x="0" y="0"/>
                  </a:lnTo>
                  <a:lnTo>
                    <a:pt x="0" y="97502935"/>
                  </a:lnTo>
                  <a:lnTo>
                    <a:pt x="62273545" y="97502935"/>
                  </a:lnTo>
                  <a:lnTo>
                    <a:pt x="62273545" y="0"/>
                  </a:lnTo>
                  <a:lnTo>
                    <a:pt x="62047481" y="0"/>
                  </a:lnTo>
                  <a:close/>
                  <a:moveTo>
                    <a:pt x="62047481" y="97276878"/>
                  </a:moveTo>
                  <a:lnTo>
                    <a:pt x="228600" y="97276878"/>
                  </a:lnTo>
                  <a:lnTo>
                    <a:pt x="228600" y="228600"/>
                  </a:lnTo>
                  <a:lnTo>
                    <a:pt x="62047481" y="228600"/>
                  </a:lnTo>
                  <a:lnTo>
                    <a:pt x="62047481" y="97276878"/>
                  </a:lnTo>
                  <a:close/>
                </a:path>
              </a:pathLst>
            </a:custGeom>
            <a:solidFill>
              <a:srgbClr val="424242"/>
            </a:solidFill>
          </p:spPr>
          <p:txBody>
            <a:bodyPr/>
            <a:lstStyle/>
            <a:p>
              <a:endParaRPr lang="en-US"/>
            </a:p>
          </p:txBody>
        </p:sp>
      </p:grpSp>
      <p:sp>
        <p:nvSpPr>
          <p:cNvPr id="6" name="TextBox 6"/>
          <p:cNvSpPr txBox="1"/>
          <p:nvPr/>
        </p:nvSpPr>
        <p:spPr>
          <a:xfrm>
            <a:off x="1004491" y="4387932"/>
            <a:ext cx="5763417" cy="274989"/>
          </a:xfrm>
          <a:prstGeom prst="rect">
            <a:avLst/>
          </a:prstGeom>
        </p:spPr>
        <p:txBody>
          <a:bodyPr lIns="0" tIns="0" rIns="0" bIns="0" rtlCol="0" anchor="t">
            <a:spAutoFit/>
          </a:bodyPr>
          <a:lstStyle/>
          <a:p>
            <a:pPr algn="ctr">
              <a:lnSpc>
                <a:spcPts val="2235"/>
              </a:lnSpc>
            </a:pPr>
            <a:r>
              <a:rPr lang="en-US" sz="1862">
                <a:solidFill>
                  <a:srgbClr val="000000"/>
                </a:solidFill>
                <a:latin typeface="Georgia Pro Bold Italics"/>
              </a:rPr>
              <a:t>After the Move</a:t>
            </a:r>
          </a:p>
        </p:txBody>
      </p:sp>
      <p:sp>
        <p:nvSpPr>
          <p:cNvPr id="7" name="TextBox 7"/>
          <p:cNvSpPr txBox="1"/>
          <p:nvPr/>
        </p:nvSpPr>
        <p:spPr>
          <a:xfrm>
            <a:off x="1947381" y="4871223"/>
            <a:ext cx="4309288" cy="4214213"/>
          </a:xfrm>
          <a:prstGeom prst="rect">
            <a:avLst/>
          </a:prstGeom>
        </p:spPr>
        <p:txBody>
          <a:bodyPr lIns="0" tIns="0" rIns="0" bIns="0" rtlCol="0" anchor="t">
            <a:spAutoFit/>
          </a:bodyPr>
          <a:lstStyle/>
          <a:p>
            <a:pPr algn="just">
              <a:lnSpc>
                <a:spcPts val="1981"/>
              </a:lnSpc>
            </a:pPr>
            <a:r>
              <a:rPr lang="en-US" sz="1303">
                <a:solidFill>
                  <a:srgbClr val="000000"/>
                </a:solidFill>
                <a:latin typeface="Georgia Pro"/>
              </a:rPr>
              <a:t>Make sure that any mail that arrives with a yellow sticker (this indicates it was forwarded) is contacted and given your new address. </a:t>
            </a:r>
          </a:p>
          <a:p>
            <a:pPr algn="just">
              <a:lnSpc>
                <a:spcPts val="1981"/>
              </a:lnSpc>
            </a:pPr>
            <a:r>
              <a:rPr lang="en-US" sz="1303">
                <a:solidFill>
                  <a:srgbClr val="000000"/>
                </a:solidFill>
                <a:latin typeface="Georgia Pro"/>
              </a:rPr>
              <a:t>Register to vote in your new area.</a:t>
            </a:r>
          </a:p>
          <a:p>
            <a:pPr algn="just">
              <a:lnSpc>
                <a:spcPts val="1981"/>
              </a:lnSpc>
            </a:pPr>
            <a:r>
              <a:rPr lang="en-US" sz="1303">
                <a:solidFill>
                  <a:srgbClr val="000000"/>
                </a:solidFill>
                <a:latin typeface="Georgia Pro"/>
              </a:rPr>
              <a:t>Get the address on your driver’s license changed to your current address. If you have moved to a different state, you will need to apply for a new one.</a:t>
            </a:r>
          </a:p>
          <a:p>
            <a:pPr algn="just">
              <a:lnSpc>
                <a:spcPts val="1981"/>
              </a:lnSpc>
            </a:pPr>
            <a:r>
              <a:rPr lang="en-US" sz="1303">
                <a:solidFill>
                  <a:srgbClr val="000000"/>
                </a:solidFill>
                <a:latin typeface="Georgia Pro"/>
              </a:rPr>
              <a:t>Contact auto insurance to have the policy changed to your new address.</a:t>
            </a:r>
          </a:p>
          <a:p>
            <a:pPr algn="just">
              <a:lnSpc>
                <a:spcPts val="1981"/>
              </a:lnSpc>
            </a:pPr>
            <a:r>
              <a:rPr lang="en-US" sz="1303">
                <a:solidFill>
                  <a:srgbClr val="000000"/>
                </a:solidFill>
                <a:latin typeface="Georgia Pro"/>
              </a:rPr>
              <a:t>Find out when the garbage is picked up at your new home and what recycling programs are available.</a:t>
            </a:r>
          </a:p>
          <a:p>
            <a:pPr algn="just">
              <a:lnSpc>
                <a:spcPts val="1981"/>
              </a:lnSpc>
            </a:pPr>
            <a:r>
              <a:rPr lang="en-US" sz="1303">
                <a:solidFill>
                  <a:srgbClr val="000000"/>
                </a:solidFill>
                <a:latin typeface="Georgia Pro"/>
              </a:rPr>
              <a:t>Select a new doctor, dentist, chiropractor, optometrist, etc., and have your medical files transferred. </a:t>
            </a:r>
          </a:p>
          <a:p>
            <a:pPr algn="just">
              <a:lnSpc>
                <a:spcPts val="1981"/>
              </a:lnSpc>
            </a:pPr>
            <a:r>
              <a:rPr lang="en-US" sz="1303">
                <a:solidFill>
                  <a:srgbClr val="000000"/>
                </a:solidFill>
                <a:latin typeface="Georgia Pro"/>
              </a:rPr>
              <a:t>Locate new service providers such as banks, pharmacies, plumbers, HVAC contractors, etc. </a:t>
            </a:r>
          </a:p>
          <a:p>
            <a:pPr algn="just">
              <a:lnSpc>
                <a:spcPts val="1981"/>
              </a:lnSpc>
            </a:pPr>
            <a:r>
              <a:rPr lang="en-US" sz="1303">
                <a:solidFill>
                  <a:srgbClr val="000000"/>
                </a:solidFill>
                <a:latin typeface="Georgia Pro"/>
              </a:rPr>
              <a:t>Make a list of the new emergency numbers to have handy in your new home. </a:t>
            </a:r>
          </a:p>
        </p:txBody>
      </p:sp>
      <p:sp>
        <p:nvSpPr>
          <p:cNvPr id="8" name="TextBox 8"/>
          <p:cNvSpPr txBox="1"/>
          <p:nvPr/>
        </p:nvSpPr>
        <p:spPr>
          <a:xfrm>
            <a:off x="1692070" y="3774296"/>
            <a:ext cx="4388260" cy="440366"/>
          </a:xfrm>
          <a:prstGeom prst="rect">
            <a:avLst/>
          </a:prstGeom>
        </p:spPr>
        <p:txBody>
          <a:bodyPr lIns="0" tIns="0" rIns="0" bIns="0" rtlCol="0" anchor="t">
            <a:spAutoFit/>
          </a:bodyPr>
          <a:lstStyle/>
          <a:p>
            <a:pPr algn="ctr">
              <a:lnSpc>
                <a:spcPts val="3303"/>
              </a:lnSpc>
            </a:pPr>
            <a:r>
              <a:rPr lang="en-US" sz="3002">
                <a:solidFill>
                  <a:srgbClr val="292929"/>
                </a:solidFill>
                <a:latin typeface="Georgia Pro Bold"/>
              </a:rPr>
              <a:t>MOVING CHECKLIST</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55</a:t>
            </a:r>
          </a:p>
        </p:txBody>
      </p:sp>
      <p:sp>
        <p:nvSpPr>
          <p:cNvPr id="13" name="TextBox 13"/>
          <p:cNvSpPr txBox="1"/>
          <p:nvPr/>
        </p:nvSpPr>
        <p:spPr>
          <a:xfrm>
            <a:off x="1689121" y="4884982"/>
            <a:ext cx="258260" cy="4200454"/>
          </a:xfrm>
          <a:prstGeom prst="rect">
            <a:avLst/>
          </a:prstGeom>
        </p:spPr>
        <p:txBody>
          <a:bodyPr lIns="0" tIns="0" rIns="0" bIns="0" rtlCol="0" anchor="t">
            <a:spAutoFit/>
          </a:bodyPr>
          <a:lstStyle/>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a:p>
            <a:pPr algn="just">
              <a:lnSpc>
                <a:spcPts val="1992"/>
              </a:lnSpc>
            </a:pPr>
            <a:r>
              <a:rPr lang="en-US" sz="1222">
                <a:solidFill>
                  <a:srgbClr val="000000"/>
                </a:solidFill>
                <a:latin typeface="Aquawax Pro Pictograms"/>
              </a:rPr>
              <a:t>u</a:t>
            </a:r>
          </a:p>
          <a:p>
            <a:pPr algn="just">
              <a:lnSpc>
                <a:spcPts val="1992"/>
              </a:lnSpc>
            </a:pPr>
            <a:endParaRPr lang="en-US" sz="1222">
              <a:solidFill>
                <a:srgbClr val="000000"/>
              </a:solidFill>
              <a:latin typeface="Aquawax Pro Pictograms"/>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403" y="446086"/>
            <a:ext cx="5625594" cy="8808106"/>
            <a:chOff x="0" y="0"/>
            <a:chExt cx="62273543" cy="97502935"/>
          </a:xfrm>
        </p:grpSpPr>
        <p:sp>
          <p:nvSpPr>
            <p:cNvPr id="3" name="Freeform 3"/>
            <p:cNvSpPr/>
            <p:nvPr/>
          </p:nvSpPr>
          <p:spPr>
            <a:xfrm>
              <a:off x="0" y="0"/>
              <a:ext cx="62273545" cy="97502935"/>
            </a:xfrm>
            <a:custGeom>
              <a:avLst/>
              <a:gdLst/>
              <a:ahLst/>
              <a:cxnLst/>
              <a:rect l="l" t="t" r="r" b="b"/>
              <a:pathLst>
                <a:path w="62273545" h="97502935">
                  <a:moveTo>
                    <a:pt x="62047481" y="0"/>
                  </a:moveTo>
                  <a:lnTo>
                    <a:pt x="0" y="0"/>
                  </a:lnTo>
                  <a:lnTo>
                    <a:pt x="0" y="97502935"/>
                  </a:lnTo>
                  <a:lnTo>
                    <a:pt x="62273545" y="97502935"/>
                  </a:lnTo>
                  <a:lnTo>
                    <a:pt x="62273545" y="0"/>
                  </a:lnTo>
                  <a:lnTo>
                    <a:pt x="62047481" y="0"/>
                  </a:lnTo>
                  <a:close/>
                  <a:moveTo>
                    <a:pt x="62047481" y="97276878"/>
                  </a:moveTo>
                  <a:lnTo>
                    <a:pt x="228600" y="97276878"/>
                  </a:lnTo>
                  <a:lnTo>
                    <a:pt x="228600" y="228600"/>
                  </a:lnTo>
                  <a:lnTo>
                    <a:pt x="62047481" y="228600"/>
                  </a:lnTo>
                  <a:lnTo>
                    <a:pt x="62047481" y="97276878"/>
                  </a:lnTo>
                  <a:close/>
                </a:path>
              </a:pathLst>
            </a:custGeom>
            <a:solidFill>
              <a:srgbClr val="424242"/>
            </a:solidFill>
          </p:spPr>
          <p:txBody>
            <a:bodyPr/>
            <a:lstStyle/>
            <a:p>
              <a:endParaRPr lang="en-US"/>
            </a:p>
          </p:txBody>
        </p:sp>
      </p:grpSp>
      <p:grpSp>
        <p:nvGrpSpPr>
          <p:cNvPr id="4" name="Group 4"/>
          <p:cNvGrpSpPr/>
          <p:nvPr/>
        </p:nvGrpSpPr>
        <p:grpSpPr>
          <a:xfrm>
            <a:off x="375255" y="8550229"/>
            <a:ext cx="6705600" cy="1508171"/>
            <a:chOff x="0" y="0"/>
            <a:chExt cx="8940800" cy="2010894"/>
          </a:xfrm>
        </p:grpSpPr>
        <p:sp>
          <p:nvSpPr>
            <p:cNvPr id="5" name="Freeform 5"/>
            <p:cNvSpPr/>
            <p:nvPr/>
          </p:nvSpPr>
          <p:spPr>
            <a:xfrm rot="-1647758">
              <a:off x="172153" y="507254"/>
              <a:ext cx="1732795" cy="1170007"/>
            </a:xfrm>
            <a:custGeom>
              <a:avLst/>
              <a:gdLst/>
              <a:ahLst/>
              <a:cxnLst/>
              <a:rect l="l" t="t" r="r" b="b"/>
              <a:pathLst>
                <a:path w="1732795" h="1170007">
                  <a:moveTo>
                    <a:pt x="0" y="0"/>
                  </a:moveTo>
                  <a:lnTo>
                    <a:pt x="1732795" y="0"/>
                  </a:lnTo>
                  <a:lnTo>
                    <a:pt x="1732795" y="1170007"/>
                  </a:lnTo>
                  <a:lnTo>
                    <a:pt x="0" y="1170007"/>
                  </a:lnTo>
                  <a:lnTo>
                    <a:pt x="0" y="0"/>
                  </a:lnTo>
                  <a:close/>
                </a:path>
              </a:pathLst>
            </a:custGeom>
            <a:blipFill>
              <a:blip r:embed="rId2">
                <a:extLst>
                  <a:ext uri="{96DAC541-7B7A-43D3-8B79-37D633B846F1}">
                    <asvg:svgBlip xmlns:asvg="http://schemas.microsoft.com/office/drawing/2016/SVG/main" r:embed="rId3"/>
                  </a:ext>
                </a:extLst>
              </a:blip>
              <a:stretch>
                <a:fillRect l="-641" r="-641"/>
              </a:stretch>
            </a:blipFill>
          </p:spPr>
          <p:txBody>
            <a:bodyPr/>
            <a:lstStyle/>
            <a:p>
              <a:endParaRPr lang="en-US"/>
            </a:p>
          </p:txBody>
        </p:sp>
        <p:sp>
          <p:nvSpPr>
            <p:cNvPr id="6" name="Freeform 6"/>
            <p:cNvSpPr/>
            <p:nvPr/>
          </p:nvSpPr>
          <p:spPr>
            <a:xfrm rot="-2200364">
              <a:off x="6760373" y="620867"/>
              <a:ext cx="2249518" cy="514176"/>
            </a:xfrm>
            <a:custGeom>
              <a:avLst/>
              <a:gdLst/>
              <a:ahLst/>
              <a:cxnLst/>
              <a:rect l="l" t="t" r="r" b="b"/>
              <a:pathLst>
                <a:path w="2249518" h="514176">
                  <a:moveTo>
                    <a:pt x="0" y="0"/>
                  </a:moveTo>
                  <a:lnTo>
                    <a:pt x="2249518" y="0"/>
                  </a:lnTo>
                  <a:lnTo>
                    <a:pt x="2249518" y="514176"/>
                  </a:lnTo>
                  <a:lnTo>
                    <a:pt x="0" y="514176"/>
                  </a:lnTo>
                  <a:lnTo>
                    <a:pt x="0" y="0"/>
                  </a:lnTo>
                  <a:close/>
                </a:path>
              </a:pathLst>
            </a:custGeom>
            <a:blipFill>
              <a:blip r:embed="rId4">
                <a:extLst>
                  <a:ext uri="{96DAC541-7B7A-43D3-8B79-37D633B846F1}">
                    <asvg:svgBlip xmlns:asvg="http://schemas.microsoft.com/office/drawing/2016/SVG/main" r:embed="rId5"/>
                  </a:ext>
                </a:extLst>
              </a:blip>
              <a:stretch>
                <a:fillRect t="-253" b="-253"/>
              </a:stretch>
            </a:blipFill>
          </p:spPr>
          <p:txBody>
            <a:bodyPr/>
            <a:lstStyle/>
            <a:p>
              <a:endParaRPr lang="en-US"/>
            </a:p>
          </p:txBody>
        </p:sp>
      </p:grpSp>
      <p:sp>
        <p:nvSpPr>
          <p:cNvPr id="7" name="TextBox 7"/>
          <p:cNvSpPr txBox="1"/>
          <p:nvPr/>
        </p:nvSpPr>
        <p:spPr>
          <a:xfrm>
            <a:off x="1438966" y="1173099"/>
            <a:ext cx="4894468" cy="594695"/>
          </a:xfrm>
          <a:prstGeom prst="rect">
            <a:avLst/>
          </a:prstGeom>
        </p:spPr>
        <p:txBody>
          <a:bodyPr lIns="0" tIns="0" rIns="0" bIns="0" rtlCol="0" anchor="t">
            <a:spAutoFit/>
          </a:bodyPr>
          <a:lstStyle/>
          <a:p>
            <a:pPr algn="ctr">
              <a:lnSpc>
                <a:spcPts val="1538"/>
              </a:lnSpc>
            </a:pPr>
            <a:r>
              <a:rPr lang="en-US" sz="1281">
                <a:solidFill>
                  <a:srgbClr val="000000"/>
                </a:solidFill>
                <a:latin typeface="Georgia Pro"/>
              </a:rPr>
              <a:t>Kids require extra attention and care when planning to buy or sell a home. Making a little extra effort to include them in the buying and selling process helps them  adjust more quickly  to the move.</a:t>
            </a:r>
          </a:p>
        </p:txBody>
      </p:sp>
      <p:sp>
        <p:nvSpPr>
          <p:cNvPr id="8" name="TextBox 8"/>
          <p:cNvSpPr txBox="1"/>
          <p:nvPr/>
        </p:nvSpPr>
        <p:spPr>
          <a:xfrm>
            <a:off x="1753172" y="1983010"/>
            <a:ext cx="4691092" cy="7077075"/>
          </a:xfrm>
          <a:prstGeom prst="rect">
            <a:avLst/>
          </a:prstGeom>
        </p:spPr>
        <p:txBody>
          <a:bodyPr lIns="0" tIns="0" rIns="0" bIns="0" rtlCol="0" anchor="t">
            <a:spAutoFit/>
          </a:bodyPr>
          <a:lstStyle/>
          <a:p>
            <a:pPr algn="just">
              <a:lnSpc>
                <a:spcPts val="1428"/>
              </a:lnSpc>
            </a:pPr>
            <a:r>
              <a:rPr lang="en-US" sz="1190">
                <a:solidFill>
                  <a:srgbClr val="000000"/>
                </a:solidFill>
                <a:latin typeface="Georgia Pro"/>
              </a:rPr>
              <a:t>Show the children the new home prior to moving. If this isn’t possible, pictures or videos will help them visualize where they are going.</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Assure children that you won’t forget their friends.  </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Make a scrapbook of the old home and neighborhood.</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Throw a good-bye party. At the party, have their friends sign a t-shirt.</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Have your children write goodbye letters to their friends and enclose their new address. You may wish to call the other children’s parents so they will encourage return letters.</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When packing, give them their own box. They can decorate it so they will know which one is theirs after the move.</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If you are moving far away, buy postcards when you stop so they can remember the trip.</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When unpacking, allow them to unpack their treasures then, and have them play with the boxes while you unpack.</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Start a scrapbook for their new home, including a diary of My First…</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Visit their new school, park, church, etc. Take a camera to snap pictures for the scrapbook.</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Help your children invite new friends over to the house.</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Let them choose a new favorite restaurant. This will help them feel in control of their new world.</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Encourage them to send letters about their new home to their friends.</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Involve your children in groups, sports, and activities like the ones they used to participate in.</a:t>
            </a:r>
          </a:p>
          <a:p>
            <a:pPr algn="just">
              <a:lnSpc>
                <a:spcPts val="1428"/>
              </a:lnSpc>
            </a:pPr>
            <a:endParaRPr lang="en-US" sz="1190">
              <a:solidFill>
                <a:srgbClr val="000000"/>
              </a:solidFill>
              <a:latin typeface="Georgia Pro"/>
            </a:endParaRPr>
          </a:p>
          <a:p>
            <a:pPr algn="just">
              <a:lnSpc>
                <a:spcPts val="1428"/>
              </a:lnSpc>
            </a:pPr>
            <a:r>
              <a:rPr lang="en-US" sz="1190">
                <a:solidFill>
                  <a:srgbClr val="000000"/>
                </a:solidFill>
                <a:latin typeface="Georgia Pro"/>
              </a:rPr>
              <a:t>Remember that even if you only lived in your former home a few years, to a  young child it is nearly their entire life!</a:t>
            </a:r>
          </a:p>
        </p:txBody>
      </p:sp>
      <p:sp>
        <p:nvSpPr>
          <p:cNvPr id="9" name="TextBox 9"/>
          <p:cNvSpPr txBox="1"/>
          <p:nvPr/>
        </p:nvSpPr>
        <p:spPr>
          <a:xfrm>
            <a:off x="1073403" y="616756"/>
            <a:ext cx="5628823" cy="400769"/>
          </a:xfrm>
          <a:prstGeom prst="rect">
            <a:avLst/>
          </a:prstGeom>
        </p:spPr>
        <p:txBody>
          <a:bodyPr lIns="0" tIns="0" rIns="0" bIns="0" rtlCol="0" anchor="t">
            <a:spAutoFit/>
          </a:bodyPr>
          <a:lstStyle/>
          <a:p>
            <a:pPr algn="ctr">
              <a:lnSpc>
                <a:spcPts val="3134"/>
              </a:lnSpc>
            </a:pPr>
            <a:r>
              <a:rPr lang="en-US" sz="2957">
                <a:solidFill>
                  <a:srgbClr val="76C153"/>
                </a:solidFill>
                <a:latin typeface="Amatic SC Bold"/>
              </a:rPr>
              <a:t>TIPS FOR HELPING CHILDREN WITH A MOVE</a:t>
            </a:r>
          </a:p>
        </p:txBody>
      </p:sp>
      <p:sp>
        <p:nvSpPr>
          <p:cNvPr id="10" name="Freeform 10"/>
          <p:cNvSpPr/>
          <p:nvPr/>
        </p:nvSpPr>
        <p:spPr>
          <a:xfrm rot="4347355">
            <a:off x="110958" y="3346280"/>
            <a:ext cx="1744078" cy="391679"/>
          </a:xfrm>
          <a:custGeom>
            <a:avLst/>
            <a:gdLst/>
            <a:ahLst/>
            <a:cxnLst/>
            <a:rect l="l" t="t" r="r" b="b"/>
            <a:pathLst>
              <a:path w="1744078" h="391679">
                <a:moveTo>
                  <a:pt x="0" y="0"/>
                </a:moveTo>
                <a:lnTo>
                  <a:pt x="1744078" y="0"/>
                </a:lnTo>
                <a:lnTo>
                  <a:pt x="1744078" y="391678"/>
                </a:lnTo>
                <a:lnTo>
                  <a:pt x="0" y="391678"/>
                </a:lnTo>
                <a:lnTo>
                  <a:pt x="0" y="0"/>
                </a:lnTo>
                <a:close/>
              </a:path>
            </a:pathLst>
          </a:custGeom>
          <a:blipFill>
            <a:blip r:embed="rId4">
              <a:extLst>
                <a:ext uri="{96DAC541-7B7A-43D3-8B79-37D633B846F1}">
                  <asvg:svgBlip xmlns:asvg="http://schemas.microsoft.com/office/drawing/2016/SVG/main" r:embed="rId5"/>
                </a:ext>
              </a:extLst>
            </a:blip>
            <a:stretch>
              <a:fillRect t="-1147" b="-1147"/>
            </a:stretch>
          </a:blipFill>
        </p:spPr>
        <p:txBody>
          <a:bodyPr/>
          <a:lstStyle/>
          <a:p>
            <a:endParaRPr lang="en-US"/>
          </a:p>
        </p:txBody>
      </p:sp>
      <p:sp>
        <p:nvSpPr>
          <p:cNvPr id="11" name="Freeform 11"/>
          <p:cNvSpPr/>
          <p:nvPr/>
        </p:nvSpPr>
        <p:spPr>
          <a:xfrm rot="-1647758">
            <a:off x="161162" y="-236849"/>
            <a:ext cx="1448759" cy="975262"/>
          </a:xfrm>
          <a:custGeom>
            <a:avLst/>
            <a:gdLst/>
            <a:ahLst/>
            <a:cxnLst/>
            <a:rect l="l" t="t" r="r" b="b"/>
            <a:pathLst>
              <a:path w="1448759" h="975262">
                <a:moveTo>
                  <a:pt x="0" y="0"/>
                </a:moveTo>
                <a:lnTo>
                  <a:pt x="1448758" y="0"/>
                </a:lnTo>
                <a:lnTo>
                  <a:pt x="1448758" y="975262"/>
                </a:lnTo>
                <a:lnTo>
                  <a:pt x="0" y="975262"/>
                </a:lnTo>
                <a:lnTo>
                  <a:pt x="0" y="0"/>
                </a:lnTo>
                <a:close/>
              </a:path>
            </a:pathLst>
          </a:custGeom>
          <a:blipFill>
            <a:blip r:embed="rId6">
              <a:extLst>
                <a:ext uri="{96DAC541-7B7A-43D3-8B79-37D633B846F1}">
                  <asvg:svgBlip xmlns:asvg="http://schemas.microsoft.com/office/drawing/2016/SVG/main" r:embed="rId7"/>
                </a:ext>
              </a:extLst>
            </a:blip>
            <a:stretch>
              <a:fillRect l="-487" r="-487"/>
            </a:stretch>
          </a:blipFill>
        </p:spPr>
        <p:txBody>
          <a:bodyPr/>
          <a:lstStyle/>
          <a:p>
            <a:endParaRPr lang="en-US"/>
          </a:p>
        </p:txBody>
      </p:sp>
      <p:sp>
        <p:nvSpPr>
          <p:cNvPr id="12" name="Freeform 12"/>
          <p:cNvSpPr/>
          <p:nvPr/>
        </p:nvSpPr>
        <p:spPr>
          <a:xfrm>
            <a:off x="6568440" y="4432629"/>
            <a:ext cx="1024831" cy="1134634"/>
          </a:xfrm>
          <a:custGeom>
            <a:avLst/>
            <a:gdLst/>
            <a:ahLst/>
            <a:cxnLst/>
            <a:rect l="l" t="t" r="r" b="b"/>
            <a:pathLst>
              <a:path w="1024831" h="1134634">
                <a:moveTo>
                  <a:pt x="0" y="0"/>
                </a:moveTo>
                <a:lnTo>
                  <a:pt x="1024831" y="0"/>
                </a:lnTo>
                <a:lnTo>
                  <a:pt x="1024831" y="1134634"/>
                </a:lnTo>
                <a:lnTo>
                  <a:pt x="0" y="1134634"/>
                </a:lnTo>
                <a:lnTo>
                  <a:pt x="0" y="0"/>
                </a:lnTo>
                <a:close/>
              </a:path>
            </a:pathLst>
          </a:custGeom>
          <a:blipFill>
            <a:blip r:embed="rId8">
              <a:extLst>
                <a:ext uri="{96DAC541-7B7A-43D3-8B79-37D633B846F1}">
                  <asvg:svgBlip xmlns:asvg="http://schemas.microsoft.com/office/drawing/2016/SVG/main" r:embed="rId9"/>
                </a:ext>
              </a:extLst>
            </a:blip>
            <a:stretch>
              <a:fillRect t="-580" b="-580"/>
            </a:stretch>
          </a:blipFill>
        </p:spPr>
        <p:txBody>
          <a:bodyPr/>
          <a:lstStyle/>
          <a:p>
            <a:endParaRPr lang="en-US"/>
          </a:p>
        </p:txBody>
      </p:sp>
      <p:sp>
        <p:nvSpPr>
          <p:cNvPr id="13" name="Freeform 13"/>
          <p:cNvSpPr/>
          <p:nvPr/>
        </p:nvSpPr>
        <p:spPr>
          <a:xfrm rot="-2464999">
            <a:off x="5826958" y="275630"/>
            <a:ext cx="1744078" cy="391679"/>
          </a:xfrm>
          <a:custGeom>
            <a:avLst/>
            <a:gdLst/>
            <a:ahLst/>
            <a:cxnLst/>
            <a:rect l="l" t="t" r="r" b="b"/>
            <a:pathLst>
              <a:path w="1744078" h="391679">
                <a:moveTo>
                  <a:pt x="0" y="0"/>
                </a:moveTo>
                <a:lnTo>
                  <a:pt x="1744078" y="0"/>
                </a:lnTo>
                <a:lnTo>
                  <a:pt x="1744078" y="391678"/>
                </a:lnTo>
                <a:lnTo>
                  <a:pt x="0" y="391678"/>
                </a:lnTo>
                <a:lnTo>
                  <a:pt x="0" y="0"/>
                </a:lnTo>
                <a:close/>
              </a:path>
            </a:pathLst>
          </a:custGeom>
          <a:blipFill>
            <a:blip r:embed="rId4">
              <a:extLst>
                <a:ext uri="{96DAC541-7B7A-43D3-8B79-37D633B846F1}">
                  <asvg:svgBlip xmlns:asvg="http://schemas.microsoft.com/office/drawing/2016/SVG/main" r:embed="rId5"/>
                </a:ext>
              </a:extLst>
            </a:blip>
            <a:stretch>
              <a:fillRect t="-1147" b="-1147"/>
            </a:stretch>
          </a:blipFill>
        </p:spPr>
        <p:txBody>
          <a:bodyPr/>
          <a:lstStyle/>
          <a:p>
            <a:endParaRPr lang="en-US"/>
          </a:p>
        </p:txBody>
      </p:sp>
      <p:grpSp>
        <p:nvGrpSpPr>
          <p:cNvPr id="14" name="Group 14"/>
          <p:cNvGrpSpPr/>
          <p:nvPr/>
        </p:nvGrpSpPr>
        <p:grpSpPr>
          <a:xfrm>
            <a:off x="-93720" y="9611929"/>
            <a:ext cx="7989642" cy="446471"/>
            <a:chOff x="0" y="0"/>
            <a:chExt cx="2785060" cy="155633"/>
          </a:xfrm>
        </p:grpSpPr>
        <p:sp>
          <p:nvSpPr>
            <p:cNvPr id="15" name="Freeform 15"/>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6" name="TextBox 16"/>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7" name="TextBox 17"/>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56</a:t>
            </a:r>
          </a:p>
        </p:txBody>
      </p:sp>
      <p:sp>
        <p:nvSpPr>
          <p:cNvPr id="18" name="TextBox 18"/>
          <p:cNvSpPr txBox="1"/>
          <p:nvPr/>
        </p:nvSpPr>
        <p:spPr>
          <a:xfrm>
            <a:off x="1494912" y="1897285"/>
            <a:ext cx="258260" cy="1201349"/>
          </a:xfrm>
          <a:prstGeom prst="rect">
            <a:avLst/>
          </a:prstGeom>
        </p:spPr>
        <p:txBody>
          <a:bodyPr lIns="0" tIns="0" rIns="0" bIns="0" rtlCol="0" anchor="t">
            <a:spAutoFit/>
          </a:bodyPr>
          <a:lstStyle/>
          <a:p>
            <a:pPr algn="just">
              <a:lnSpc>
                <a:spcPts val="2432"/>
              </a:lnSpc>
            </a:pPr>
            <a:r>
              <a:rPr lang="en-US" sz="1222">
                <a:solidFill>
                  <a:srgbClr val="000000"/>
                </a:solidFill>
                <a:latin typeface="Aquawax Pro Pictograms"/>
              </a:rPr>
              <a:t>u</a:t>
            </a:r>
          </a:p>
          <a:p>
            <a:pPr algn="just">
              <a:lnSpc>
                <a:spcPts val="2432"/>
              </a:lnSpc>
            </a:pPr>
            <a:endParaRPr lang="en-US" sz="1222">
              <a:solidFill>
                <a:srgbClr val="000000"/>
              </a:solidFill>
              <a:latin typeface="Aquawax Pro Pictograms"/>
            </a:endParaRPr>
          </a:p>
          <a:p>
            <a:pPr algn="just">
              <a:lnSpc>
                <a:spcPts val="2432"/>
              </a:lnSpc>
            </a:pPr>
            <a:r>
              <a:rPr lang="en-US" sz="1222">
                <a:solidFill>
                  <a:srgbClr val="000000"/>
                </a:solidFill>
                <a:latin typeface="Aquawax Pro Pictograms"/>
              </a:rPr>
              <a:t>u</a:t>
            </a:r>
          </a:p>
          <a:p>
            <a:pPr algn="just">
              <a:lnSpc>
                <a:spcPts val="2432"/>
              </a:lnSpc>
            </a:pPr>
            <a:r>
              <a:rPr lang="en-US" sz="1222">
                <a:solidFill>
                  <a:srgbClr val="000000"/>
                </a:solidFill>
                <a:latin typeface="Aquawax Pro Pictograms"/>
              </a:rPr>
              <a:t>u</a:t>
            </a:r>
          </a:p>
        </p:txBody>
      </p:sp>
      <p:sp>
        <p:nvSpPr>
          <p:cNvPr id="19" name="TextBox 19"/>
          <p:cNvSpPr txBox="1"/>
          <p:nvPr/>
        </p:nvSpPr>
        <p:spPr>
          <a:xfrm>
            <a:off x="1494912" y="3117684"/>
            <a:ext cx="258260" cy="1415486"/>
          </a:xfrm>
          <a:prstGeom prst="rect">
            <a:avLst/>
          </a:prstGeom>
        </p:spPr>
        <p:txBody>
          <a:bodyPr lIns="0" tIns="0" rIns="0" bIns="0" rtlCol="0" anchor="t">
            <a:spAutoFit/>
          </a:bodyPr>
          <a:lstStyle/>
          <a:p>
            <a:pPr algn="just">
              <a:lnSpc>
                <a:spcPts val="2921"/>
              </a:lnSpc>
            </a:pPr>
            <a:r>
              <a:rPr lang="en-US" sz="1222">
                <a:solidFill>
                  <a:srgbClr val="000000"/>
                </a:solidFill>
                <a:latin typeface="Aquawax Pro Pictograms"/>
              </a:rPr>
              <a:t>u</a:t>
            </a:r>
          </a:p>
          <a:p>
            <a:pPr algn="just">
              <a:lnSpc>
                <a:spcPts val="2921"/>
              </a:lnSpc>
            </a:pPr>
            <a:r>
              <a:rPr lang="en-US" sz="1222">
                <a:solidFill>
                  <a:srgbClr val="000000"/>
                </a:solidFill>
                <a:latin typeface="Aquawax Pro Pictograms"/>
              </a:rPr>
              <a:t>u</a:t>
            </a:r>
          </a:p>
          <a:p>
            <a:pPr algn="just">
              <a:lnSpc>
                <a:spcPts val="2921"/>
              </a:lnSpc>
            </a:pPr>
            <a:endParaRPr lang="en-US" sz="1222">
              <a:solidFill>
                <a:srgbClr val="000000"/>
              </a:solidFill>
              <a:latin typeface="Aquawax Pro Pictograms"/>
            </a:endParaRPr>
          </a:p>
          <a:p>
            <a:pPr algn="just">
              <a:lnSpc>
                <a:spcPts val="2921"/>
              </a:lnSpc>
            </a:pPr>
            <a:r>
              <a:rPr lang="en-US" sz="1222">
                <a:solidFill>
                  <a:srgbClr val="000000"/>
                </a:solidFill>
                <a:latin typeface="Aquawax Pro Pictograms"/>
              </a:rPr>
              <a:t>u</a:t>
            </a:r>
          </a:p>
        </p:txBody>
      </p:sp>
      <p:sp>
        <p:nvSpPr>
          <p:cNvPr id="20" name="TextBox 20"/>
          <p:cNvSpPr txBox="1"/>
          <p:nvPr/>
        </p:nvSpPr>
        <p:spPr>
          <a:xfrm>
            <a:off x="1494912" y="4829256"/>
            <a:ext cx="258260" cy="1327432"/>
          </a:xfrm>
          <a:prstGeom prst="rect">
            <a:avLst/>
          </a:prstGeom>
        </p:spPr>
        <p:txBody>
          <a:bodyPr lIns="0" tIns="0" rIns="0" bIns="0" rtlCol="0" anchor="t">
            <a:spAutoFit/>
          </a:bodyPr>
          <a:lstStyle/>
          <a:p>
            <a:pPr algn="just">
              <a:lnSpc>
                <a:spcPts val="2114"/>
              </a:lnSpc>
            </a:pPr>
            <a:r>
              <a:rPr lang="en-US" sz="1222">
                <a:solidFill>
                  <a:srgbClr val="000000"/>
                </a:solidFill>
                <a:latin typeface="Aquawax Pro Pictograms"/>
              </a:rPr>
              <a:t>u</a:t>
            </a:r>
          </a:p>
          <a:p>
            <a:pPr algn="just">
              <a:lnSpc>
                <a:spcPts val="2114"/>
              </a:lnSpc>
            </a:pPr>
            <a:endParaRPr lang="en-US" sz="1222">
              <a:solidFill>
                <a:srgbClr val="000000"/>
              </a:solidFill>
              <a:latin typeface="Aquawax Pro Pictograms"/>
            </a:endParaRPr>
          </a:p>
          <a:p>
            <a:pPr algn="just">
              <a:lnSpc>
                <a:spcPts val="2114"/>
              </a:lnSpc>
            </a:pPr>
            <a:r>
              <a:rPr lang="en-US" sz="1222">
                <a:solidFill>
                  <a:srgbClr val="000000"/>
                </a:solidFill>
                <a:latin typeface="Aquawax Pro Pictograms"/>
              </a:rPr>
              <a:t>u</a:t>
            </a:r>
          </a:p>
          <a:p>
            <a:pPr algn="just">
              <a:lnSpc>
                <a:spcPts val="2114"/>
              </a:lnSpc>
            </a:pPr>
            <a:endParaRPr lang="en-US" sz="1222">
              <a:solidFill>
                <a:srgbClr val="000000"/>
              </a:solidFill>
              <a:latin typeface="Aquawax Pro Pictograms"/>
            </a:endParaRPr>
          </a:p>
          <a:p>
            <a:pPr algn="just">
              <a:lnSpc>
                <a:spcPts val="2114"/>
              </a:lnSpc>
            </a:pPr>
            <a:r>
              <a:rPr lang="en-US" sz="1222">
                <a:solidFill>
                  <a:srgbClr val="000000"/>
                </a:solidFill>
                <a:latin typeface="Aquawax Pro Pictograms"/>
              </a:rPr>
              <a:t>u</a:t>
            </a:r>
          </a:p>
        </p:txBody>
      </p:sp>
      <p:sp>
        <p:nvSpPr>
          <p:cNvPr id="21" name="TextBox 21"/>
          <p:cNvSpPr txBox="1"/>
          <p:nvPr/>
        </p:nvSpPr>
        <p:spPr>
          <a:xfrm>
            <a:off x="1494912" y="6282469"/>
            <a:ext cx="258260" cy="789376"/>
          </a:xfrm>
          <a:prstGeom prst="rect">
            <a:avLst/>
          </a:prstGeom>
        </p:spPr>
        <p:txBody>
          <a:bodyPr lIns="0" tIns="0" rIns="0" bIns="0" rtlCol="0" anchor="t">
            <a:spAutoFit/>
          </a:bodyPr>
          <a:lstStyle/>
          <a:p>
            <a:pPr algn="just">
              <a:lnSpc>
                <a:spcPts val="2151"/>
              </a:lnSpc>
            </a:pPr>
            <a:r>
              <a:rPr lang="en-US" sz="1222">
                <a:solidFill>
                  <a:srgbClr val="000000"/>
                </a:solidFill>
                <a:latin typeface="Aquawax Pro Pictograms"/>
              </a:rPr>
              <a:t>u</a:t>
            </a:r>
          </a:p>
          <a:p>
            <a:pPr algn="just">
              <a:lnSpc>
                <a:spcPts val="2151"/>
              </a:lnSpc>
            </a:pPr>
            <a:endParaRPr lang="en-US" sz="1222">
              <a:solidFill>
                <a:srgbClr val="000000"/>
              </a:solidFill>
              <a:latin typeface="Aquawax Pro Pictograms"/>
            </a:endParaRPr>
          </a:p>
          <a:p>
            <a:pPr algn="just">
              <a:lnSpc>
                <a:spcPts val="2151"/>
              </a:lnSpc>
            </a:pPr>
            <a:r>
              <a:rPr lang="en-US" sz="1222">
                <a:solidFill>
                  <a:srgbClr val="000000"/>
                </a:solidFill>
                <a:latin typeface="Aquawax Pro Pictograms"/>
              </a:rPr>
              <a:t>u</a:t>
            </a:r>
          </a:p>
        </p:txBody>
      </p:sp>
      <p:sp>
        <p:nvSpPr>
          <p:cNvPr id="22" name="TextBox 22"/>
          <p:cNvSpPr txBox="1"/>
          <p:nvPr/>
        </p:nvSpPr>
        <p:spPr>
          <a:xfrm>
            <a:off x="1494912" y="7195669"/>
            <a:ext cx="258260" cy="794032"/>
          </a:xfrm>
          <a:prstGeom prst="rect">
            <a:avLst/>
          </a:prstGeom>
        </p:spPr>
        <p:txBody>
          <a:bodyPr lIns="0" tIns="0" rIns="0" bIns="0" rtlCol="0" anchor="t">
            <a:spAutoFit/>
          </a:bodyPr>
          <a:lstStyle/>
          <a:p>
            <a:pPr algn="just">
              <a:lnSpc>
                <a:spcPts val="2114"/>
              </a:lnSpc>
            </a:pPr>
            <a:r>
              <a:rPr lang="en-US" sz="1222">
                <a:solidFill>
                  <a:srgbClr val="000000"/>
                </a:solidFill>
                <a:latin typeface="Aquawax Pro Pictograms"/>
              </a:rPr>
              <a:t>u</a:t>
            </a:r>
          </a:p>
          <a:p>
            <a:pPr algn="just">
              <a:lnSpc>
                <a:spcPts val="2114"/>
              </a:lnSpc>
            </a:pPr>
            <a:endParaRPr lang="en-US" sz="1222">
              <a:solidFill>
                <a:srgbClr val="000000"/>
              </a:solidFill>
              <a:latin typeface="Aquawax Pro Pictograms"/>
            </a:endParaRPr>
          </a:p>
          <a:p>
            <a:pPr algn="just">
              <a:lnSpc>
                <a:spcPts val="2114"/>
              </a:lnSpc>
            </a:pPr>
            <a:r>
              <a:rPr lang="en-US" sz="1222">
                <a:solidFill>
                  <a:srgbClr val="000000"/>
                </a:solidFill>
                <a:latin typeface="Aquawax Pro Pictograms"/>
              </a:rPr>
              <a:t>u</a:t>
            </a:r>
          </a:p>
        </p:txBody>
      </p:sp>
      <p:sp>
        <p:nvSpPr>
          <p:cNvPr id="23" name="TextBox 23"/>
          <p:cNvSpPr txBox="1"/>
          <p:nvPr/>
        </p:nvSpPr>
        <p:spPr>
          <a:xfrm>
            <a:off x="1494912" y="8071061"/>
            <a:ext cx="258260" cy="1060732"/>
          </a:xfrm>
          <a:prstGeom prst="rect">
            <a:avLst/>
          </a:prstGeom>
        </p:spPr>
        <p:txBody>
          <a:bodyPr lIns="0" tIns="0" rIns="0" bIns="0" rtlCol="0" anchor="t">
            <a:spAutoFit/>
          </a:bodyPr>
          <a:lstStyle/>
          <a:p>
            <a:pPr algn="just">
              <a:lnSpc>
                <a:spcPts val="2114"/>
              </a:lnSpc>
            </a:pPr>
            <a:r>
              <a:rPr lang="en-US" sz="1222">
                <a:solidFill>
                  <a:srgbClr val="000000"/>
                </a:solidFill>
                <a:latin typeface="Aquawax Pro Pictograms"/>
              </a:rPr>
              <a:t>u</a:t>
            </a:r>
          </a:p>
          <a:p>
            <a:pPr algn="just">
              <a:lnSpc>
                <a:spcPts val="2114"/>
              </a:lnSpc>
            </a:pPr>
            <a:endParaRPr lang="en-US" sz="1222">
              <a:solidFill>
                <a:srgbClr val="000000"/>
              </a:solidFill>
              <a:latin typeface="Aquawax Pro Pictograms"/>
            </a:endParaRPr>
          </a:p>
          <a:p>
            <a:pPr algn="just">
              <a:lnSpc>
                <a:spcPts val="2114"/>
              </a:lnSpc>
            </a:pPr>
            <a:r>
              <a:rPr lang="en-US" sz="1222">
                <a:solidFill>
                  <a:srgbClr val="000000"/>
                </a:solidFill>
                <a:latin typeface="Aquawax Pro Pictograms"/>
              </a:rPr>
              <a:t>u</a:t>
            </a:r>
          </a:p>
          <a:p>
            <a:pPr algn="just">
              <a:lnSpc>
                <a:spcPts val="2114"/>
              </a:lnSpc>
            </a:pPr>
            <a:endParaRPr lang="en-US" sz="1222">
              <a:solidFill>
                <a:srgbClr val="000000"/>
              </a:solidFill>
              <a:latin typeface="Aquawax Pro Pictograms"/>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452946" y="1491135"/>
            <a:ext cx="6866508" cy="7511400"/>
            <a:chOff x="0" y="0"/>
            <a:chExt cx="4041125" cy="4420661"/>
          </a:xfrm>
        </p:grpSpPr>
        <p:sp>
          <p:nvSpPr>
            <p:cNvPr id="3" name="Freeform 3"/>
            <p:cNvSpPr/>
            <p:nvPr/>
          </p:nvSpPr>
          <p:spPr>
            <a:xfrm>
              <a:off x="0" y="0"/>
              <a:ext cx="4041125" cy="4420661"/>
            </a:xfrm>
            <a:custGeom>
              <a:avLst/>
              <a:gdLst/>
              <a:ahLst/>
              <a:cxnLst/>
              <a:rect l="l" t="t" r="r" b="b"/>
              <a:pathLst>
                <a:path w="4041125" h="4420661">
                  <a:moveTo>
                    <a:pt x="0" y="0"/>
                  </a:moveTo>
                  <a:lnTo>
                    <a:pt x="4041125" y="0"/>
                  </a:lnTo>
                  <a:lnTo>
                    <a:pt x="4041125" y="4420661"/>
                  </a:lnTo>
                  <a:lnTo>
                    <a:pt x="0" y="4420661"/>
                  </a:lnTo>
                  <a:close/>
                </a:path>
              </a:pathLst>
            </a:custGeom>
            <a:solidFill>
              <a:srgbClr val="FFFFFF"/>
            </a:solidFill>
          </p:spPr>
          <p:txBody>
            <a:bodyPr/>
            <a:lstStyle/>
            <a:p>
              <a:endParaRPr lang="en-US"/>
            </a:p>
          </p:txBody>
        </p:sp>
      </p:grpSp>
      <p:sp>
        <p:nvSpPr>
          <p:cNvPr id="4" name="TextBox 4"/>
          <p:cNvSpPr txBox="1"/>
          <p:nvPr/>
        </p:nvSpPr>
        <p:spPr>
          <a:xfrm>
            <a:off x="955036" y="1970501"/>
            <a:ext cx="5331338" cy="6543143"/>
          </a:xfrm>
          <a:prstGeom prst="rect">
            <a:avLst/>
          </a:prstGeom>
        </p:spPr>
        <p:txBody>
          <a:bodyPr lIns="0" tIns="0" rIns="0" bIns="0" rtlCol="0" anchor="t">
            <a:spAutoFit/>
          </a:bodyPr>
          <a:lstStyle/>
          <a:p>
            <a:pPr algn="just">
              <a:lnSpc>
                <a:spcPts val="1756"/>
              </a:lnSpc>
            </a:pPr>
            <a:r>
              <a:rPr lang="en-US" sz="1463">
                <a:solidFill>
                  <a:srgbClr val="000000"/>
                </a:solidFill>
                <a:latin typeface="Georgia Pro"/>
              </a:rPr>
              <a:t>While the closing on your new home may mark the end of the purchase process, I hope it will mark the beginning of an ongoing relationship. I make a concerted effort to keep in touch with my clients and to continue to be a resource for their real estate and neighborhood needs. </a:t>
            </a:r>
          </a:p>
          <a:p>
            <a:pPr algn="just">
              <a:lnSpc>
                <a:spcPts val="1756"/>
              </a:lnSpc>
            </a:pPr>
            <a:endParaRPr lang="en-US" sz="1463">
              <a:solidFill>
                <a:srgbClr val="000000"/>
              </a:solidFill>
              <a:latin typeface="Georgia Pro"/>
            </a:endParaRPr>
          </a:p>
          <a:p>
            <a:pPr algn="just">
              <a:lnSpc>
                <a:spcPts val="1756"/>
              </a:lnSpc>
            </a:pPr>
            <a:r>
              <a:rPr lang="en-US" sz="1463">
                <a:solidFill>
                  <a:srgbClr val="000000"/>
                </a:solidFill>
                <a:latin typeface="Georgia Pro"/>
              </a:rPr>
              <a:t>As a client, you can look forward to receiving periodic updates on neighborhood events and quarterly real estate market analysis reports. And, of course, if you need referrals for plumbers, electricians, and other service professionals, I am always happy to provide you with a list of trusted vendors. I am committed to being a trusted resource you can count on to help you expertly navigate any real estate question or need. </a:t>
            </a:r>
          </a:p>
          <a:p>
            <a:pPr algn="just">
              <a:lnSpc>
                <a:spcPts val="1756"/>
              </a:lnSpc>
            </a:pPr>
            <a:endParaRPr lang="en-US" sz="1463">
              <a:solidFill>
                <a:srgbClr val="000000"/>
              </a:solidFill>
              <a:latin typeface="Georgia Pro"/>
            </a:endParaRPr>
          </a:p>
          <a:p>
            <a:pPr algn="just">
              <a:lnSpc>
                <a:spcPts val="1756"/>
              </a:lnSpc>
            </a:pPr>
            <a:r>
              <a:rPr lang="en-US" sz="1463">
                <a:solidFill>
                  <a:srgbClr val="000000"/>
                </a:solidFill>
                <a:latin typeface="Georgia Pro"/>
              </a:rPr>
              <a:t>My goal is your goal, and I want to help you move up to your Next Level in life, whatever that might be.</a:t>
            </a:r>
          </a:p>
          <a:p>
            <a:pPr algn="just">
              <a:lnSpc>
                <a:spcPts val="1756"/>
              </a:lnSpc>
            </a:pPr>
            <a:endParaRPr lang="en-US" sz="1463">
              <a:solidFill>
                <a:srgbClr val="000000"/>
              </a:solidFill>
              <a:latin typeface="Georgia Pro"/>
            </a:endParaRPr>
          </a:p>
          <a:p>
            <a:pPr algn="just">
              <a:lnSpc>
                <a:spcPts val="1756"/>
              </a:lnSpc>
            </a:pPr>
            <a:r>
              <a:rPr lang="en-US" sz="1463">
                <a:solidFill>
                  <a:srgbClr val="000000"/>
                </a:solidFill>
                <a:latin typeface="Georgia Pro"/>
              </a:rPr>
              <a:t>Maintaining relationships is part of my commitment to provide a level of real estate service well above and beyond expectations. My clients share their positive experience with friends and associates who then seek me out. This has allowed me to build a successful real estate practice based on referrals. </a:t>
            </a:r>
          </a:p>
          <a:p>
            <a:pPr algn="just">
              <a:lnSpc>
                <a:spcPts val="1756"/>
              </a:lnSpc>
            </a:pPr>
            <a:endParaRPr lang="en-US" sz="1463">
              <a:solidFill>
                <a:srgbClr val="000000"/>
              </a:solidFill>
              <a:latin typeface="Georgia Pro"/>
            </a:endParaRPr>
          </a:p>
          <a:p>
            <a:pPr algn="just">
              <a:lnSpc>
                <a:spcPts val="1756"/>
              </a:lnSpc>
            </a:pPr>
            <a:r>
              <a:rPr lang="en-US" sz="1463">
                <a:solidFill>
                  <a:srgbClr val="000000"/>
                </a:solidFill>
                <a:latin typeface="Georgia Pro"/>
              </a:rPr>
              <a:t>As a result, I can devote more of my time to helping clients and spend less looking for new ones. If you are happy with my service, I hope you will spread the word and send people my way so I can help them the same way I helped you. That’s a win-win all around!</a:t>
            </a:r>
          </a:p>
          <a:p>
            <a:pPr algn="just">
              <a:lnSpc>
                <a:spcPts val="1756"/>
              </a:lnSpc>
            </a:pPr>
            <a:endParaRPr lang="en-US" sz="1463">
              <a:solidFill>
                <a:srgbClr val="000000"/>
              </a:solidFill>
              <a:latin typeface="Georgia Pro"/>
            </a:endParaRPr>
          </a:p>
          <a:p>
            <a:pPr algn="just">
              <a:lnSpc>
                <a:spcPts val="1756"/>
              </a:lnSpc>
            </a:pPr>
            <a:r>
              <a:rPr lang="en-US" sz="1463">
                <a:solidFill>
                  <a:srgbClr val="000000"/>
                </a:solidFill>
                <a:latin typeface="Georgia Pro"/>
              </a:rPr>
              <a:t>Thank you for the privilege!</a:t>
            </a:r>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grpSp>
        <p:nvGrpSpPr>
          <p:cNvPr id="8" name="Group 8"/>
          <p:cNvGrpSpPr/>
          <p:nvPr/>
        </p:nvGrpSpPr>
        <p:grpSpPr>
          <a:xfrm>
            <a:off x="452946" y="680861"/>
            <a:ext cx="6866508" cy="810275"/>
            <a:chOff x="0" y="0"/>
            <a:chExt cx="2393554" cy="282449"/>
          </a:xfrm>
        </p:grpSpPr>
        <p:sp>
          <p:nvSpPr>
            <p:cNvPr id="9" name="Freeform 9"/>
            <p:cNvSpPr/>
            <p:nvPr/>
          </p:nvSpPr>
          <p:spPr>
            <a:xfrm>
              <a:off x="0" y="0"/>
              <a:ext cx="2393554" cy="282449"/>
            </a:xfrm>
            <a:custGeom>
              <a:avLst/>
              <a:gdLst/>
              <a:ahLst/>
              <a:cxnLst/>
              <a:rect l="l" t="t" r="r" b="b"/>
              <a:pathLst>
                <a:path w="2393554" h="282449">
                  <a:moveTo>
                    <a:pt x="0" y="0"/>
                  </a:moveTo>
                  <a:lnTo>
                    <a:pt x="2393554" y="0"/>
                  </a:lnTo>
                  <a:lnTo>
                    <a:pt x="2393554" y="282449"/>
                  </a:lnTo>
                  <a:lnTo>
                    <a:pt x="0" y="282449"/>
                  </a:lnTo>
                  <a:close/>
                </a:path>
              </a:pathLst>
            </a:custGeom>
            <a:solidFill>
              <a:srgbClr val="171717"/>
            </a:solidFill>
          </p:spPr>
          <p:txBody>
            <a:bodyPr/>
            <a:lstStyle/>
            <a:p>
              <a:endParaRPr lang="en-US"/>
            </a:p>
          </p:txBody>
        </p:sp>
        <p:sp>
          <p:nvSpPr>
            <p:cNvPr id="10" name="TextBox 10"/>
            <p:cNvSpPr txBox="1"/>
            <p:nvPr/>
          </p:nvSpPr>
          <p:spPr>
            <a:xfrm>
              <a:off x="0" y="-28575"/>
              <a:ext cx="2393554" cy="311024"/>
            </a:xfrm>
            <a:prstGeom prst="rect">
              <a:avLst/>
            </a:prstGeom>
          </p:spPr>
          <p:txBody>
            <a:bodyPr lIns="50800" tIns="50800" rIns="50800" bIns="50800" rtlCol="0" anchor="ctr"/>
            <a:lstStyle/>
            <a:p>
              <a:pPr algn="ctr">
                <a:lnSpc>
                  <a:spcPts val="1526"/>
                </a:lnSpc>
              </a:pPr>
              <a:endParaRPr/>
            </a:p>
          </p:txBody>
        </p:sp>
      </p:grpSp>
      <p:sp>
        <p:nvSpPr>
          <p:cNvPr id="11" name="Freeform 11"/>
          <p:cNvSpPr/>
          <p:nvPr/>
        </p:nvSpPr>
        <p:spPr>
          <a:xfrm>
            <a:off x="3793439" y="-1722822"/>
            <a:ext cx="5916460" cy="6752022"/>
          </a:xfrm>
          <a:custGeom>
            <a:avLst/>
            <a:gdLst/>
            <a:ahLst/>
            <a:cxnLst/>
            <a:rect l="l" t="t" r="r" b="b"/>
            <a:pathLst>
              <a:path w="5916460" h="6752022">
                <a:moveTo>
                  <a:pt x="0" y="0"/>
                </a:moveTo>
                <a:lnTo>
                  <a:pt x="5916459" y="0"/>
                </a:lnTo>
                <a:lnTo>
                  <a:pt x="5916459" y="6752022"/>
                </a:lnTo>
                <a:lnTo>
                  <a:pt x="0" y="6752022"/>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57</a:t>
            </a:r>
          </a:p>
        </p:txBody>
      </p:sp>
      <p:sp>
        <p:nvSpPr>
          <p:cNvPr id="13" name="TextBox 13"/>
          <p:cNvSpPr txBox="1"/>
          <p:nvPr/>
        </p:nvSpPr>
        <p:spPr>
          <a:xfrm>
            <a:off x="452946" y="791993"/>
            <a:ext cx="6866508" cy="549910"/>
          </a:xfrm>
          <a:prstGeom prst="rect">
            <a:avLst/>
          </a:prstGeom>
        </p:spPr>
        <p:txBody>
          <a:bodyPr lIns="0" tIns="0" rIns="0" bIns="0" rtlCol="0" anchor="t">
            <a:spAutoFit/>
          </a:bodyPr>
          <a:lstStyle/>
          <a:p>
            <a:pPr algn="ctr">
              <a:lnSpc>
                <a:spcPts val="2239"/>
              </a:lnSpc>
            </a:pPr>
            <a:r>
              <a:rPr lang="en-US" sz="1599" spc="319">
                <a:solidFill>
                  <a:srgbClr val="F7F5F3"/>
                </a:solidFill>
                <a:latin typeface="Georgia Pro Bold"/>
              </a:rPr>
              <a:t>MY COMMITMENT TO YOU, </a:t>
            </a:r>
          </a:p>
          <a:p>
            <a:pPr algn="ctr">
              <a:lnSpc>
                <a:spcPts val="2239"/>
              </a:lnSpc>
              <a:spcBef>
                <a:spcPct val="0"/>
              </a:spcBef>
            </a:pPr>
            <a:r>
              <a:rPr lang="en-US" sz="1599" spc="319">
                <a:solidFill>
                  <a:srgbClr val="F7F5F3"/>
                </a:solidFill>
                <a:latin typeface="Georgia Pro Bold"/>
              </a:rPr>
              <a:t>The Buyer</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529" y="0"/>
            <a:ext cx="8173457" cy="10058400"/>
          </a:xfrm>
          <a:custGeom>
            <a:avLst/>
            <a:gdLst/>
            <a:ahLst/>
            <a:cxnLst/>
            <a:rect l="l" t="t" r="r" b="b"/>
            <a:pathLst>
              <a:path w="8173457" h="10058400">
                <a:moveTo>
                  <a:pt x="0" y="0"/>
                </a:moveTo>
                <a:lnTo>
                  <a:pt x="8173458" y="0"/>
                </a:lnTo>
                <a:lnTo>
                  <a:pt x="8173458" y="10058400"/>
                </a:lnTo>
                <a:lnTo>
                  <a:pt x="0" y="10058400"/>
                </a:lnTo>
                <a:lnTo>
                  <a:pt x="0" y="0"/>
                </a:lnTo>
                <a:close/>
              </a:path>
            </a:pathLst>
          </a:custGeom>
          <a:blipFill>
            <a:blip r:embed="rId2"/>
            <a:stretch>
              <a:fillRect l="-69857" t="-4718" r="-68557" b="-24438"/>
            </a:stretch>
          </a:blipFill>
        </p:spPr>
        <p:txBody>
          <a:bodyPr/>
          <a:lstStyle/>
          <a:p>
            <a:endParaRPr lang="en-US"/>
          </a:p>
        </p:txBody>
      </p:sp>
      <p:grpSp>
        <p:nvGrpSpPr>
          <p:cNvPr id="3" name="Group 3"/>
          <p:cNvGrpSpPr/>
          <p:nvPr/>
        </p:nvGrpSpPr>
        <p:grpSpPr>
          <a:xfrm>
            <a:off x="0" y="-134589"/>
            <a:ext cx="7845991" cy="10327578"/>
            <a:chOff x="0" y="0"/>
            <a:chExt cx="619930" cy="816006"/>
          </a:xfrm>
        </p:grpSpPr>
        <p:sp>
          <p:nvSpPr>
            <p:cNvPr id="4" name="Freeform 4"/>
            <p:cNvSpPr/>
            <p:nvPr/>
          </p:nvSpPr>
          <p:spPr>
            <a:xfrm>
              <a:off x="0" y="0"/>
              <a:ext cx="619930" cy="816006"/>
            </a:xfrm>
            <a:custGeom>
              <a:avLst/>
              <a:gdLst/>
              <a:ahLst/>
              <a:cxnLst/>
              <a:rect l="l" t="t" r="r" b="b"/>
              <a:pathLst>
                <a:path w="619930" h="816006">
                  <a:moveTo>
                    <a:pt x="0" y="0"/>
                  </a:moveTo>
                  <a:lnTo>
                    <a:pt x="619930" y="0"/>
                  </a:lnTo>
                  <a:lnTo>
                    <a:pt x="619930" y="816006"/>
                  </a:lnTo>
                  <a:lnTo>
                    <a:pt x="0" y="816006"/>
                  </a:lnTo>
                  <a:close/>
                </a:path>
              </a:pathLst>
            </a:custGeom>
            <a:solidFill>
              <a:srgbClr val="171717">
                <a:alpha val="49804"/>
              </a:srgbClr>
            </a:solidFill>
          </p:spPr>
          <p:txBody>
            <a:bodyPr/>
            <a:lstStyle/>
            <a:p>
              <a:endParaRPr lang="en-US"/>
            </a:p>
          </p:txBody>
        </p:sp>
        <p:sp>
          <p:nvSpPr>
            <p:cNvPr id="5" name="TextBox 5"/>
            <p:cNvSpPr txBox="1"/>
            <p:nvPr/>
          </p:nvSpPr>
          <p:spPr>
            <a:xfrm>
              <a:off x="0" y="-28575"/>
              <a:ext cx="619930" cy="844581"/>
            </a:xfrm>
            <a:prstGeom prst="rect">
              <a:avLst/>
            </a:prstGeom>
          </p:spPr>
          <p:txBody>
            <a:bodyPr lIns="50800" tIns="50800" rIns="50800" bIns="50800" rtlCol="0" anchor="ctr"/>
            <a:lstStyle/>
            <a:p>
              <a:pPr algn="ctr">
                <a:lnSpc>
                  <a:spcPts val="1526"/>
                </a:lnSpc>
              </a:pPr>
              <a:endParaRPr/>
            </a:p>
          </p:txBody>
        </p:sp>
      </p:grpSp>
      <p:grpSp>
        <p:nvGrpSpPr>
          <p:cNvPr id="6" name="Group 6"/>
          <p:cNvGrpSpPr/>
          <p:nvPr/>
        </p:nvGrpSpPr>
        <p:grpSpPr>
          <a:xfrm>
            <a:off x="875827" y="3186386"/>
            <a:ext cx="6044049" cy="1348604"/>
            <a:chOff x="0" y="0"/>
            <a:chExt cx="2106858" cy="470102"/>
          </a:xfrm>
        </p:grpSpPr>
        <p:sp>
          <p:nvSpPr>
            <p:cNvPr id="7" name="Freeform 7"/>
            <p:cNvSpPr/>
            <p:nvPr/>
          </p:nvSpPr>
          <p:spPr>
            <a:xfrm>
              <a:off x="0" y="0"/>
              <a:ext cx="2106858" cy="470102"/>
            </a:xfrm>
            <a:custGeom>
              <a:avLst/>
              <a:gdLst/>
              <a:ahLst/>
              <a:cxnLst/>
              <a:rect l="l" t="t" r="r" b="b"/>
              <a:pathLst>
                <a:path w="2106858" h="470102">
                  <a:moveTo>
                    <a:pt x="0" y="0"/>
                  </a:moveTo>
                  <a:lnTo>
                    <a:pt x="2106858" y="0"/>
                  </a:lnTo>
                  <a:lnTo>
                    <a:pt x="2106858" y="470102"/>
                  </a:lnTo>
                  <a:lnTo>
                    <a:pt x="0" y="470102"/>
                  </a:lnTo>
                  <a:close/>
                </a:path>
              </a:pathLst>
            </a:custGeom>
            <a:solidFill>
              <a:srgbClr val="000000">
                <a:alpha val="0"/>
              </a:srgbClr>
            </a:solidFill>
            <a:ln w="19050" cap="sq">
              <a:solidFill>
                <a:srgbClr val="F7F5F3">
                  <a:alpha val="89804"/>
                </a:srgbClr>
              </a:solidFill>
              <a:prstDash val="solid"/>
              <a:miter/>
            </a:ln>
          </p:spPr>
          <p:txBody>
            <a:bodyPr/>
            <a:lstStyle/>
            <a:p>
              <a:endParaRPr lang="en-US"/>
            </a:p>
          </p:txBody>
        </p:sp>
        <p:sp>
          <p:nvSpPr>
            <p:cNvPr id="8" name="TextBox 8"/>
            <p:cNvSpPr txBox="1"/>
            <p:nvPr/>
          </p:nvSpPr>
          <p:spPr>
            <a:xfrm>
              <a:off x="0" y="-28575"/>
              <a:ext cx="2106858" cy="498677"/>
            </a:xfrm>
            <a:prstGeom prst="rect">
              <a:avLst/>
            </a:prstGeom>
          </p:spPr>
          <p:txBody>
            <a:bodyPr lIns="50800" tIns="50800" rIns="50800" bIns="50800" rtlCol="0" anchor="ctr"/>
            <a:lstStyle/>
            <a:p>
              <a:pPr algn="ctr">
                <a:lnSpc>
                  <a:spcPts val="1526"/>
                </a:lnSpc>
              </a:pPr>
              <a:endParaRPr/>
            </a:p>
          </p:txBody>
        </p:sp>
      </p:grpSp>
      <p:grpSp>
        <p:nvGrpSpPr>
          <p:cNvPr id="9" name="Group 9"/>
          <p:cNvGrpSpPr/>
          <p:nvPr/>
        </p:nvGrpSpPr>
        <p:grpSpPr>
          <a:xfrm>
            <a:off x="951111" y="5254004"/>
            <a:ext cx="6044049" cy="1348604"/>
            <a:chOff x="0" y="0"/>
            <a:chExt cx="2106858" cy="470102"/>
          </a:xfrm>
        </p:grpSpPr>
        <p:sp>
          <p:nvSpPr>
            <p:cNvPr id="10" name="Freeform 10"/>
            <p:cNvSpPr/>
            <p:nvPr/>
          </p:nvSpPr>
          <p:spPr>
            <a:xfrm>
              <a:off x="0" y="0"/>
              <a:ext cx="2106858" cy="470102"/>
            </a:xfrm>
            <a:custGeom>
              <a:avLst/>
              <a:gdLst/>
              <a:ahLst/>
              <a:cxnLst/>
              <a:rect l="l" t="t" r="r" b="b"/>
              <a:pathLst>
                <a:path w="2106858" h="470102">
                  <a:moveTo>
                    <a:pt x="0" y="0"/>
                  </a:moveTo>
                  <a:lnTo>
                    <a:pt x="2106858" y="0"/>
                  </a:lnTo>
                  <a:lnTo>
                    <a:pt x="2106858" y="470102"/>
                  </a:lnTo>
                  <a:lnTo>
                    <a:pt x="0" y="470102"/>
                  </a:lnTo>
                  <a:close/>
                </a:path>
              </a:pathLst>
            </a:custGeom>
            <a:solidFill>
              <a:srgbClr val="000000">
                <a:alpha val="0"/>
              </a:srgbClr>
            </a:solidFill>
            <a:ln w="19050" cap="sq">
              <a:solidFill>
                <a:srgbClr val="F7F5F3">
                  <a:alpha val="89804"/>
                </a:srgbClr>
              </a:solidFill>
              <a:prstDash val="solid"/>
              <a:miter/>
            </a:ln>
          </p:spPr>
          <p:txBody>
            <a:bodyPr/>
            <a:lstStyle/>
            <a:p>
              <a:endParaRPr lang="en-US"/>
            </a:p>
          </p:txBody>
        </p:sp>
        <p:sp>
          <p:nvSpPr>
            <p:cNvPr id="11" name="TextBox 11"/>
            <p:cNvSpPr txBox="1"/>
            <p:nvPr/>
          </p:nvSpPr>
          <p:spPr>
            <a:xfrm>
              <a:off x="0" y="-28575"/>
              <a:ext cx="2106858" cy="498677"/>
            </a:xfrm>
            <a:prstGeom prst="rect">
              <a:avLst/>
            </a:prstGeom>
          </p:spPr>
          <p:txBody>
            <a:bodyPr lIns="50800" tIns="50800" rIns="50800" bIns="50800" rtlCol="0" anchor="ctr"/>
            <a:lstStyle/>
            <a:p>
              <a:pPr algn="ctr">
                <a:lnSpc>
                  <a:spcPts val="1526"/>
                </a:lnSpc>
              </a:pPr>
              <a:endParaRPr/>
            </a:p>
          </p:txBody>
        </p:sp>
      </p:grpSp>
      <p:grpSp>
        <p:nvGrpSpPr>
          <p:cNvPr id="12" name="Group 12"/>
          <p:cNvGrpSpPr/>
          <p:nvPr/>
        </p:nvGrpSpPr>
        <p:grpSpPr>
          <a:xfrm>
            <a:off x="951111" y="7319650"/>
            <a:ext cx="6044049" cy="1348604"/>
            <a:chOff x="0" y="0"/>
            <a:chExt cx="2106858" cy="470102"/>
          </a:xfrm>
        </p:grpSpPr>
        <p:sp>
          <p:nvSpPr>
            <p:cNvPr id="13" name="Freeform 13"/>
            <p:cNvSpPr/>
            <p:nvPr/>
          </p:nvSpPr>
          <p:spPr>
            <a:xfrm>
              <a:off x="0" y="0"/>
              <a:ext cx="2106858" cy="470102"/>
            </a:xfrm>
            <a:custGeom>
              <a:avLst/>
              <a:gdLst/>
              <a:ahLst/>
              <a:cxnLst/>
              <a:rect l="l" t="t" r="r" b="b"/>
              <a:pathLst>
                <a:path w="2106858" h="470102">
                  <a:moveTo>
                    <a:pt x="0" y="0"/>
                  </a:moveTo>
                  <a:lnTo>
                    <a:pt x="2106858" y="0"/>
                  </a:lnTo>
                  <a:lnTo>
                    <a:pt x="2106858" y="470102"/>
                  </a:lnTo>
                  <a:lnTo>
                    <a:pt x="0" y="470102"/>
                  </a:lnTo>
                  <a:close/>
                </a:path>
              </a:pathLst>
            </a:custGeom>
            <a:solidFill>
              <a:srgbClr val="000000">
                <a:alpha val="0"/>
              </a:srgbClr>
            </a:solidFill>
            <a:ln w="19050" cap="sq">
              <a:solidFill>
                <a:srgbClr val="F7F5F3">
                  <a:alpha val="89804"/>
                </a:srgbClr>
              </a:solidFill>
              <a:prstDash val="solid"/>
              <a:miter/>
            </a:ln>
          </p:spPr>
          <p:txBody>
            <a:bodyPr/>
            <a:lstStyle/>
            <a:p>
              <a:endParaRPr lang="en-US"/>
            </a:p>
          </p:txBody>
        </p:sp>
        <p:sp>
          <p:nvSpPr>
            <p:cNvPr id="14" name="TextBox 14"/>
            <p:cNvSpPr txBox="1"/>
            <p:nvPr/>
          </p:nvSpPr>
          <p:spPr>
            <a:xfrm>
              <a:off x="0" y="-28575"/>
              <a:ext cx="2106858" cy="498677"/>
            </a:xfrm>
            <a:prstGeom prst="rect">
              <a:avLst/>
            </a:prstGeom>
          </p:spPr>
          <p:txBody>
            <a:bodyPr lIns="50800" tIns="50800" rIns="50800" bIns="50800" rtlCol="0" anchor="ctr"/>
            <a:lstStyle/>
            <a:p>
              <a:pPr algn="ctr">
                <a:lnSpc>
                  <a:spcPts val="1526"/>
                </a:lnSpc>
              </a:pPr>
              <a:endParaRPr/>
            </a:p>
          </p:txBody>
        </p:sp>
      </p:grpSp>
      <p:sp>
        <p:nvSpPr>
          <p:cNvPr id="15" name="Freeform 15"/>
          <p:cNvSpPr/>
          <p:nvPr/>
        </p:nvSpPr>
        <p:spPr>
          <a:xfrm>
            <a:off x="516064" y="2983694"/>
            <a:ext cx="568960" cy="405384"/>
          </a:xfrm>
          <a:custGeom>
            <a:avLst/>
            <a:gdLst/>
            <a:ahLst/>
            <a:cxnLst/>
            <a:rect l="l" t="t" r="r" b="b"/>
            <a:pathLst>
              <a:path w="568960" h="405384">
                <a:moveTo>
                  <a:pt x="0" y="0"/>
                </a:moveTo>
                <a:lnTo>
                  <a:pt x="568960" y="0"/>
                </a:lnTo>
                <a:lnTo>
                  <a:pt x="568960" y="405384"/>
                </a:lnTo>
                <a:lnTo>
                  <a:pt x="0" y="405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591347" y="5051312"/>
            <a:ext cx="568960" cy="405384"/>
          </a:xfrm>
          <a:custGeom>
            <a:avLst/>
            <a:gdLst/>
            <a:ahLst/>
            <a:cxnLst/>
            <a:rect l="l" t="t" r="r" b="b"/>
            <a:pathLst>
              <a:path w="568960" h="405384">
                <a:moveTo>
                  <a:pt x="0" y="0"/>
                </a:moveTo>
                <a:lnTo>
                  <a:pt x="568960" y="0"/>
                </a:lnTo>
                <a:lnTo>
                  <a:pt x="568960" y="405384"/>
                </a:lnTo>
                <a:lnTo>
                  <a:pt x="0" y="405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591347" y="7116958"/>
            <a:ext cx="568960" cy="405384"/>
          </a:xfrm>
          <a:custGeom>
            <a:avLst/>
            <a:gdLst/>
            <a:ahLst/>
            <a:cxnLst/>
            <a:rect l="l" t="t" r="r" b="b"/>
            <a:pathLst>
              <a:path w="568960" h="405384">
                <a:moveTo>
                  <a:pt x="0" y="0"/>
                </a:moveTo>
                <a:lnTo>
                  <a:pt x="568960" y="0"/>
                </a:lnTo>
                <a:lnTo>
                  <a:pt x="568960" y="405384"/>
                </a:lnTo>
                <a:lnTo>
                  <a:pt x="0" y="405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a:off x="2302395" y="1390146"/>
            <a:ext cx="3167610" cy="508856"/>
            <a:chOff x="0" y="0"/>
            <a:chExt cx="4223480" cy="678475"/>
          </a:xfrm>
        </p:grpSpPr>
        <p:grpSp>
          <p:nvGrpSpPr>
            <p:cNvPr id="19" name="Group 19"/>
            <p:cNvGrpSpPr/>
            <p:nvPr/>
          </p:nvGrpSpPr>
          <p:grpSpPr>
            <a:xfrm>
              <a:off x="0" y="0"/>
              <a:ext cx="711842" cy="678475"/>
              <a:chOff x="0" y="0"/>
              <a:chExt cx="812800" cy="774700"/>
            </a:xfrm>
          </p:grpSpPr>
          <p:sp>
            <p:nvSpPr>
              <p:cNvPr id="20" name="Freeform 2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EBA2B"/>
              </a:solidFill>
            </p:spPr>
            <p:txBody>
              <a:bodyPr/>
              <a:lstStyle/>
              <a:p>
                <a:endParaRPr lang="en-US"/>
              </a:p>
            </p:txBody>
          </p:sp>
          <p:sp>
            <p:nvSpPr>
              <p:cNvPr id="21" name="TextBox 21"/>
              <p:cNvSpPr txBox="1"/>
              <p:nvPr/>
            </p:nvSpPr>
            <p:spPr>
              <a:xfrm>
                <a:off x="228600" y="238125"/>
                <a:ext cx="355600" cy="371475"/>
              </a:xfrm>
              <a:prstGeom prst="rect">
                <a:avLst/>
              </a:prstGeom>
            </p:spPr>
            <p:txBody>
              <a:bodyPr lIns="50800" tIns="50800" rIns="50800" bIns="50800" rtlCol="0" anchor="ctr"/>
              <a:lstStyle/>
              <a:p>
                <a:pPr algn="ctr">
                  <a:lnSpc>
                    <a:spcPts val="1526"/>
                  </a:lnSpc>
                </a:pPr>
                <a:endParaRPr/>
              </a:p>
            </p:txBody>
          </p:sp>
        </p:grpSp>
        <p:grpSp>
          <p:nvGrpSpPr>
            <p:cNvPr id="22" name="Group 22"/>
            <p:cNvGrpSpPr/>
            <p:nvPr/>
          </p:nvGrpSpPr>
          <p:grpSpPr>
            <a:xfrm>
              <a:off x="880811" y="0"/>
              <a:ext cx="711842" cy="678475"/>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EBA2B"/>
              </a:solidFill>
            </p:spPr>
            <p:txBody>
              <a:bodyPr/>
              <a:lstStyle/>
              <a:p>
                <a:endParaRPr lang="en-US"/>
              </a:p>
            </p:txBody>
          </p:sp>
          <p:sp>
            <p:nvSpPr>
              <p:cNvPr id="24" name="TextBox 24"/>
              <p:cNvSpPr txBox="1"/>
              <p:nvPr/>
            </p:nvSpPr>
            <p:spPr>
              <a:xfrm>
                <a:off x="228600" y="238125"/>
                <a:ext cx="355600" cy="371475"/>
              </a:xfrm>
              <a:prstGeom prst="rect">
                <a:avLst/>
              </a:prstGeom>
            </p:spPr>
            <p:txBody>
              <a:bodyPr lIns="50800" tIns="50800" rIns="50800" bIns="50800" rtlCol="0" anchor="ctr"/>
              <a:lstStyle/>
              <a:p>
                <a:pPr algn="ctr">
                  <a:lnSpc>
                    <a:spcPts val="1526"/>
                  </a:lnSpc>
                </a:pPr>
                <a:endParaRPr/>
              </a:p>
            </p:txBody>
          </p:sp>
        </p:grpSp>
        <p:grpSp>
          <p:nvGrpSpPr>
            <p:cNvPr id="25" name="Group 25"/>
            <p:cNvGrpSpPr/>
            <p:nvPr/>
          </p:nvGrpSpPr>
          <p:grpSpPr>
            <a:xfrm>
              <a:off x="1757753" y="0"/>
              <a:ext cx="711842" cy="678475"/>
              <a:chOff x="0" y="0"/>
              <a:chExt cx="812800" cy="774700"/>
            </a:xfrm>
          </p:grpSpPr>
          <p:sp>
            <p:nvSpPr>
              <p:cNvPr id="26" name="Freeform 2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EBA2B"/>
              </a:solidFill>
            </p:spPr>
            <p:txBody>
              <a:bodyPr/>
              <a:lstStyle/>
              <a:p>
                <a:endParaRPr lang="en-US"/>
              </a:p>
            </p:txBody>
          </p:sp>
          <p:sp>
            <p:nvSpPr>
              <p:cNvPr id="27" name="TextBox 27"/>
              <p:cNvSpPr txBox="1"/>
              <p:nvPr/>
            </p:nvSpPr>
            <p:spPr>
              <a:xfrm>
                <a:off x="228600" y="238125"/>
                <a:ext cx="355600" cy="371475"/>
              </a:xfrm>
              <a:prstGeom prst="rect">
                <a:avLst/>
              </a:prstGeom>
            </p:spPr>
            <p:txBody>
              <a:bodyPr lIns="50800" tIns="50800" rIns="50800" bIns="50800" rtlCol="0" anchor="ctr"/>
              <a:lstStyle/>
              <a:p>
                <a:pPr algn="ctr">
                  <a:lnSpc>
                    <a:spcPts val="1526"/>
                  </a:lnSpc>
                </a:pPr>
                <a:endParaRPr/>
              </a:p>
            </p:txBody>
          </p:sp>
        </p:grpSp>
        <p:grpSp>
          <p:nvGrpSpPr>
            <p:cNvPr id="28" name="Group 28"/>
            <p:cNvGrpSpPr/>
            <p:nvPr/>
          </p:nvGrpSpPr>
          <p:grpSpPr>
            <a:xfrm>
              <a:off x="2634695" y="0"/>
              <a:ext cx="711842" cy="678475"/>
              <a:chOff x="0" y="0"/>
              <a:chExt cx="812800" cy="774700"/>
            </a:xfrm>
          </p:grpSpPr>
          <p:sp>
            <p:nvSpPr>
              <p:cNvPr id="29" name="Freeform 2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EBA2B"/>
              </a:solidFill>
            </p:spPr>
            <p:txBody>
              <a:bodyPr/>
              <a:lstStyle/>
              <a:p>
                <a:endParaRPr lang="en-US"/>
              </a:p>
            </p:txBody>
          </p:sp>
          <p:sp>
            <p:nvSpPr>
              <p:cNvPr id="30" name="TextBox 30"/>
              <p:cNvSpPr txBox="1"/>
              <p:nvPr/>
            </p:nvSpPr>
            <p:spPr>
              <a:xfrm>
                <a:off x="228600" y="238125"/>
                <a:ext cx="355600" cy="371475"/>
              </a:xfrm>
              <a:prstGeom prst="rect">
                <a:avLst/>
              </a:prstGeom>
            </p:spPr>
            <p:txBody>
              <a:bodyPr lIns="50800" tIns="50800" rIns="50800" bIns="50800" rtlCol="0" anchor="ctr"/>
              <a:lstStyle/>
              <a:p>
                <a:pPr algn="ctr">
                  <a:lnSpc>
                    <a:spcPts val="1526"/>
                  </a:lnSpc>
                </a:pPr>
                <a:endParaRPr/>
              </a:p>
            </p:txBody>
          </p:sp>
        </p:grpSp>
        <p:grpSp>
          <p:nvGrpSpPr>
            <p:cNvPr id="31" name="Group 31"/>
            <p:cNvGrpSpPr/>
            <p:nvPr/>
          </p:nvGrpSpPr>
          <p:grpSpPr>
            <a:xfrm>
              <a:off x="3511638" y="0"/>
              <a:ext cx="711842" cy="678475"/>
              <a:chOff x="0" y="0"/>
              <a:chExt cx="812800" cy="774700"/>
            </a:xfrm>
          </p:grpSpPr>
          <p:sp>
            <p:nvSpPr>
              <p:cNvPr id="32" name="Freeform 3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EBA2B"/>
              </a:solidFill>
            </p:spPr>
            <p:txBody>
              <a:bodyPr/>
              <a:lstStyle/>
              <a:p>
                <a:endParaRPr lang="en-US"/>
              </a:p>
            </p:txBody>
          </p:sp>
          <p:sp>
            <p:nvSpPr>
              <p:cNvPr id="33" name="TextBox 33"/>
              <p:cNvSpPr txBox="1"/>
              <p:nvPr/>
            </p:nvSpPr>
            <p:spPr>
              <a:xfrm>
                <a:off x="228600" y="238125"/>
                <a:ext cx="355600" cy="371475"/>
              </a:xfrm>
              <a:prstGeom prst="rect">
                <a:avLst/>
              </a:prstGeom>
            </p:spPr>
            <p:txBody>
              <a:bodyPr lIns="50800" tIns="50800" rIns="50800" bIns="50800" rtlCol="0" anchor="ctr"/>
              <a:lstStyle/>
              <a:p>
                <a:pPr algn="ctr">
                  <a:lnSpc>
                    <a:spcPts val="1526"/>
                  </a:lnSpc>
                </a:pPr>
                <a:endParaRPr/>
              </a:p>
            </p:txBody>
          </p:sp>
        </p:grpSp>
      </p:grpSp>
      <p:sp>
        <p:nvSpPr>
          <p:cNvPr id="34" name="TextBox 34"/>
          <p:cNvSpPr txBox="1"/>
          <p:nvPr/>
        </p:nvSpPr>
        <p:spPr>
          <a:xfrm>
            <a:off x="701956" y="2006768"/>
            <a:ext cx="6368487" cy="273685"/>
          </a:xfrm>
          <a:prstGeom prst="rect">
            <a:avLst/>
          </a:prstGeom>
        </p:spPr>
        <p:txBody>
          <a:bodyPr lIns="0" tIns="0" rIns="0" bIns="0" rtlCol="0" anchor="t">
            <a:spAutoFit/>
          </a:bodyPr>
          <a:lstStyle/>
          <a:p>
            <a:pPr algn="ctr">
              <a:lnSpc>
                <a:spcPts val="2239"/>
              </a:lnSpc>
              <a:spcBef>
                <a:spcPct val="0"/>
              </a:spcBef>
            </a:pPr>
            <a:r>
              <a:rPr lang="en-US" sz="1599" spc="319">
                <a:solidFill>
                  <a:srgbClr val="F7F5F3"/>
                </a:solidFill>
                <a:latin typeface="Georgia Pro Bold"/>
              </a:rPr>
              <a:t>TESTIMONIALS FROM REAL BUYERS</a:t>
            </a:r>
          </a:p>
        </p:txBody>
      </p:sp>
      <p:sp>
        <p:nvSpPr>
          <p:cNvPr id="35" name="TextBox 35"/>
          <p:cNvSpPr txBox="1"/>
          <p:nvPr/>
        </p:nvSpPr>
        <p:spPr>
          <a:xfrm>
            <a:off x="1160307" y="3330463"/>
            <a:ext cx="5627723" cy="1031875"/>
          </a:xfrm>
          <a:prstGeom prst="rect">
            <a:avLst/>
          </a:prstGeom>
        </p:spPr>
        <p:txBody>
          <a:bodyPr lIns="0" tIns="0" rIns="0" bIns="0" rtlCol="0" anchor="t">
            <a:spAutoFit/>
          </a:bodyPr>
          <a:lstStyle/>
          <a:p>
            <a:pPr algn="l">
              <a:lnSpc>
                <a:spcPts val="1400"/>
              </a:lnSpc>
            </a:pPr>
            <a:r>
              <a:rPr lang="en-US" sz="1000" spc="20">
                <a:solidFill>
                  <a:srgbClr val="FFFFFF"/>
                </a:solidFill>
                <a:latin typeface="Georgia Pro Italics"/>
              </a:rPr>
              <a:t>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a:t>
            </a:r>
          </a:p>
        </p:txBody>
      </p:sp>
      <p:grpSp>
        <p:nvGrpSpPr>
          <p:cNvPr id="36" name="Group 36"/>
          <p:cNvGrpSpPr/>
          <p:nvPr/>
        </p:nvGrpSpPr>
        <p:grpSpPr>
          <a:xfrm>
            <a:off x="-93720" y="9611929"/>
            <a:ext cx="7989642" cy="446471"/>
            <a:chOff x="0" y="0"/>
            <a:chExt cx="2785060" cy="155633"/>
          </a:xfrm>
        </p:grpSpPr>
        <p:sp>
          <p:nvSpPr>
            <p:cNvPr id="37" name="Freeform 3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38" name="TextBox 3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39" name="TextBox 39"/>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58</a:t>
            </a:r>
          </a:p>
        </p:txBody>
      </p:sp>
      <p:sp>
        <p:nvSpPr>
          <p:cNvPr id="40" name="TextBox 40"/>
          <p:cNvSpPr txBox="1"/>
          <p:nvPr/>
        </p:nvSpPr>
        <p:spPr>
          <a:xfrm>
            <a:off x="1160307" y="5397095"/>
            <a:ext cx="5627723" cy="1031875"/>
          </a:xfrm>
          <a:prstGeom prst="rect">
            <a:avLst/>
          </a:prstGeom>
        </p:spPr>
        <p:txBody>
          <a:bodyPr lIns="0" tIns="0" rIns="0" bIns="0" rtlCol="0" anchor="t">
            <a:spAutoFit/>
          </a:bodyPr>
          <a:lstStyle/>
          <a:p>
            <a:pPr algn="l">
              <a:lnSpc>
                <a:spcPts val="1400"/>
              </a:lnSpc>
            </a:pPr>
            <a:r>
              <a:rPr lang="en-US" sz="1000" spc="20">
                <a:solidFill>
                  <a:srgbClr val="FFFFFF"/>
                </a:solidFill>
                <a:latin typeface="Georgia Pro Italics"/>
              </a:rPr>
              <a:t>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a:t>
            </a:r>
          </a:p>
        </p:txBody>
      </p:sp>
      <p:sp>
        <p:nvSpPr>
          <p:cNvPr id="41" name="TextBox 41"/>
          <p:cNvSpPr txBox="1"/>
          <p:nvPr/>
        </p:nvSpPr>
        <p:spPr>
          <a:xfrm>
            <a:off x="1159274" y="7493767"/>
            <a:ext cx="5627723" cy="1031875"/>
          </a:xfrm>
          <a:prstGeom prst="rect">
            <a:avLst/>
          </a:prstGeom>
        </p:spPr>
        <p:txBody>
          <a:bodyPr lIns="0" tIns="0" rIns="0" bIns="0" rtlCol="0" anchor="t">
            <a:spAutoFit/>
          </a:bodyPr>
          <a:lstStyle/>
          <a:p>
            <a:pPr algn="l">
              <a:lnSpc>
                <a:spcPts val="1400"/>
              </a:lnSpc>
            </a:pPr>
            <a:r>
              <a:rPr lang="en-US" sz="1000" spc="20">
                <a:solidFill>
                  <a:srgbClr val="FFFFFF"/>
                </a:solidFill>
                <a:latin typeface="Georgia Pro Italics"/>
              </a:rPr>
              <a:t>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Your testimonial here. </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36410"/>
            <a:ext cx="7772400" cy="5244750"/>
            <a:chOff x="0" y="0"/>
            <a:chExt cx="5669541" cy="3825758"/>
          </a:xfrm>
        </p:grpSpPr>
        <p:sp>
          <p:nvSpPr>
            <p:cNvPr id="3" name="Freeform 3"/>
            <p:cNvSpPr/>
            <p:nvPr/>
          </p:nvSpPr>
          <p:spPr>
            <a:xfrm>
              <a:off x="0" y="0"/>
              <a:ext cx="5669541" cy="3825758"/>
            </a:xfrm>
            <a:custGeom>
              <a:avLst/>
              <a:gdLst/>
              <a:ahLst/>
              <a:cxnLst/>
              <a:rect l="l" t="t" r="r" b="b"/>
              <a:pathLst>
                <a:path w="5669541" h="3825758">
                  <a:moveTo>
                    <a:pt x="0" y="0"/>
                  </a:moveTo>
                  <a:lnTo>
                    <a:pt x="5669541" y="0"/>
                  </a:lnTo>
                  <a:lnTo>
                    <a:pt x="5669541" y="3825758"/>
                  </a:lnTo>
                  <a:lnTo>
                    <a:pt x="0" y="3825758"/>
                  </a:lnTo>
                  <a:close/>
                </a:path>
              </a:pathLst>
            </a:custGeom>
            <a:solidFill>
              <a:srgbClr val="D6E9FA"/>
            </a:solidFill>
          </p:spPr>
          <p:txBody>
            <a:bodyPr/>
            <a:lstStyle/>
            <a:p>
              <a:endParaRPr lang="en-US"/>
            </a:p>
          </p:txBody>
        </p:sp>
      </p:grpSp>
      <p:sp>
        <p:nvSpPr>
          <p:cNvPr id="4" name="Freeform 4"/>
          <p:cNvSpPr/>
          <p:nvPr/>
        </p:nvSpPr>
        <p:spPr>
          <a:xfrm>
            <a:off x="0" y="0"/>
            <a:ext cx="7772400" cy="4036410"/>
          </a:xfrm>
          <a:custGeom>
            <a:avLst/>
            <a:gdLst/>
            <a:ahLst/>
            <a:cxnLst/>
            <a:rect l="l" t="t" r="r" b="b"/>
            <a:pathLst>
              <a:path w="7772400" h="4036410">
                <a:moveTo>
                  <a:pt x="0" y="0"/>
                </a:moveTo>
                <a:lnTo>
                  <a:pt x="7772400" y="0"/>
                </a:lnTo>
                <a:lnTo>
                  <a:pt x="7772400" y="4036410"/>
                </a:lnTo>
                <a:lnTo>
                  <a:pt x="0" y="4036410"/>
                </a:lnTo>
                <a:lnTo>
                  <a:pt x="0" y="0"/>
                </a:lnTo>
                <a:close/>
              </a:path>
            </a:pathLst>
          </a:custGeom>
          <a:blipFill>
            <a:blip r:embed="rId2"/>
            <a:stretch>
              <a:fillRect t="-33539" b="-24999"/>
            </a:stretch>
          </a:blipFill>
        </p:spPr>
        <p:txBody>
          <a:bodyPr/>
          <a:lstStyle/>
          <a:p>
            <a:endParaRPr lang="en-US"/>
          </a:p>
        </p:txBody>
      </p:sp>
      <p:grpSp>
        <p:nvGrpSpPr>
          <p:cNvPr id="5" name="Group 5"/>
          <p:cNvGrpSpPr/>
          <p:nvPr/>
        </p:nvGrpSpPr>
        <p:grpSpPr>
          <a:xfrm>
            <a:off x="-25434" y="9228988"/>
            <a:ext cx="7797834" cy="834692"/>
            <a:chOff x="0" y="0"/>
            <a:chExt cx="5688094" cy="608862"/>
          </a:xfrm>
        </p:grpSpPr>
        <p:sp>
          <p:nvSpPr>
            <p:cNvPr id="6" name="Freeform 6"/>
            <p:cNvSpPr/>
            <p:nvPr/>
          </p:nvSpPr>
          <p:spPr>
            <a:xfrm>
              <a:off x="0" y="0"/>
              <a:ext cx="5688094" cy="608862"/>
            </a:xfrm>
            <a:custGeom>
              <a:avLst/>
              <a:gdLst/>
              <a:ahLst/>
              <a:cxnLst/>
              <a:rect l="l" t="t" r="r" b="b"/>
              <a:pathLst>
                <a:path w="5688094" h="608862">
                  <a:moveTo>
                    <a:pt x="0" y="0"/>
                  </a:moveTo>
                  <a:lnTo>
                    <a:pt x="5688094" y="0"/>
                  </a:lnTo>
                  <a:lnTo>
                    <a:pt x="5688094" y="608862"/>
                  </a:lnTo>
                  <a:lnTo>
                    <a:pt x="0" y="608862"/>
                  </a:lnTo>
                  <a:close/>
                </a:path>
              </a:pathLst>
            </a:custGeom>
            <a:solidFill>
              <a:srgbClr val="000000"/>
            </a:solidFill>
          </p:spPr>
          <p:txBody>
            <a:bodyPr/>
            <a:lstStyle/>
            <a:p>
              <a:endParaRPr lang="en-US"/>
            </a:p>
          </p:txBody>
        </p:sp>
      </p:grpSp>
      <p:sp>
        <p:nvSpPr>
          <p:cNvPr id="7" name="Freeform 7" descr="Equal-Housing-Logo.png"/>
          <p:cNvSpPr/>
          <p:nvPr/>
        </p:nvSpPr>
        <p:spPr>
          <a:xfrm>
            <a:off x="4471931" y="7047714"/>
            <a:ext cx="914904" cy="613585"/>
          </a:xfrm>
          <a:custGeom>
            <a:avLst/>
            <a:gdLst/>
            <a:ahLst/>
            <a:cxnLst/>
            <a:rect l="l" t="t" r="r" b="b"/>
            <a:pathLst>
              <a:path w="914904" h="613585">
                <a:moveTo>
                  <a:pt x="0" y="0"/>
                </a:moveTo>
                <a:lnTo>
                  <a:pt x="914905" y="0"/>
                </a:lnTo>
                <a:lnTo>
                  <a:pt x="914905" y="613585"/>
                </a:lnTo>
                <a:lnTo>
                  <a:pt x="0" y="613585"/>
                </a:lnTo>
                <a:lnTo>
                  <a:pt x="0" y="0"/>
                </a:lnTo>
                <a:close/>
              </a:path>
            </a:pathLst>
          </a:custGeom>
          <a:blipFill>
            <a:blip r:embed="rId3"/>
            <a:stretch>
              <a:fillRect l="-148" r="-148"/>
            </a:stretch>
          </a:blipFill>
        </p:spPr>
        <p:txBody>
          <a:bodyPr/>
          <a:lstStyle/>
          <a:p>
            <a:endParaRPr lang="en-US"/>
          </a:p>
        </p:txBody>
      </p:sp>
      <p:sp>
        <p:nvSpPr>
          <p:cNvPr id="8" name="Freeform 8" descr="300-facebook.png"/>
          <p:cNvSpPr/>
          <p:nvPr/>
        </p:nvSpPr>
        <p:spPr>
          <a:xfrm>
            <a:off x="3610571" y="4661225"/>
            <a:ext cx="447400" cy="447404"/>
          </a:xfrm>
          <a:custGeom>
            <a:avLst/>
            <a:gdLst/>
            <a:ahLst/>
            <a:cxnLst/>
            <a:rect l="l" t="t" r="r" b="b"/>
            <a:pathLst>
              <a:path w="447400" h="447404">
                <a:moveTo>
                  <a:pt x="0" y="0"/>
                </a:moveTo>
                <a:lnTo>
                  <a:pt x="447400" y="0"/>
                </a:lnTo>
                <a:lnTo>
                  <a:pt x="447400" y="447404"/>
                </a:lnTo>
                <a:lnTo>
                  <a:pt x="0" y="447404"/>
                </a:lnTo>
                <a:lnTo>
                  <a:pt x="0" y="0"/>
                </a:lnTo>
                <a:close/>
              </a:path>
            </a:pathLst>
          </a:custGeom>
          <a:blipFill>
            <a:blip r:embed="rId4"/>
            <a:stretch>
              <a:fillRect/>
            </a:stretch>
          </a:blipFill>
        </p:spPr>
        <p:txBody>
          <a:bodyPr/>
          <a:lstStyle/>
          <a:p>
            <a:endParaRPr lang="en-US"/>
          </a:p>
        </p:txBody>
      </p:sp>
      <p:sp>
        <p:nvSpPr>
          <p:cNvPr id="9" name="Freeform 9" descr="300-in.png"/>
          <p:cNvSpPr/>
          <p:nvPr/>
        </p:nvSpPr>
        <p:spPr>
          <a:xfrm>
            <a:off x="5255555" y="5151585"/>
            <a:ext cx="447401" cy="449281"/>
          </a:xfrm>
          <a:custGeom>
            <a:avLst/>
            <a:gdLst/>
            <a:ahLst/>
            <a:cxnLst/>
            <a:rect l="l" t="t" r="r" b="b"/>
            <a:pathLst>
              <a:path w="447401" h="449281">
                <a:moveTo>
                  <a:pt x="0" y="0"/>
                </a:moveTo>
                <a:lnTo>
                  <a:pt x="447401" y="0"/>
                </a:lnTo>
                <a:lnTo>
                  <a:pt x="447401" y="449281"/>
                </a:lnTo>
                <a:lnTo>
                  <a:pt x="0" y="449281"/>
                </a:lnTo>
                <a:lnTo>
                  <a:pt x="0" y="0"/>
                </a:lnTo>
                <a:close/>
              </a:path>
            </a:pathLst>
          </a:custGeom>
          <a:blipFill>
            <a:blip r:embed="rId5"/>
            <a:stretch>
              <a:fillRect t="-235" b="-235"/>
            </a:stretch>
          </a:blipFill>
        </p:spPr>
        <p:txBody>
          <a:bodyPr/>
          <a:lstStyle/>
          <a:p>
            <a:endParaRPr lang="en-US"/>
          </a:p>
        </p:txBody>
      </p:sp>
      <p:sp>
        <p:nvSpPr>
          <p:cNvPr id="10" name="Freeform 10" descr="300-twitter.png"/>
          <p:cNvSpPr/>
          <p:nvPr/>
        </p:nvSpPr>
        <p:spPr>
          <a:xfrm>
            <a:off x="5260102" y="4661227"/>
            <a:ext cx="447400" cy="447400"/>
          </a:xfrm>
          <a:custGeom>
            <a:avLst/>
            <a:gdLst/>
            <a:ahLst/>
            <a:cxnLst/>
            <a:rect l="l" t="t" r="r" b="b"/>
            <a:pathLst>
              <a:path w="447400" h="447400">
                <a:moveTo>
                  <a:pt x="0" y="0"/>
                </a:moveTo>
                <a:lnTo>
                  <a:pt x="447399" y="0"/>
                </a:lnTo>
                <a:lnTo>
                  <a:pt x="447399" y="447400"/>
                </a:lnTo>
                <a:lnTo>
                  <a:pt x="0" y="447400"/>
                </a:lnTo>
                <a:lnTo>
                  <a:pt x="0" y="0"/>
                </a:lnTo>
                <a:close/>
              </a:path>
            </a:pathLst>
          </a:custGeom>
          <a:blipFill>
            <a:blip r:embed="rId6"/>
            <a:stretch>
              <a:fillRect/>
            </a:stretch>
          </a:blipFill>
        </p:spPr>
        <p:txBody>
          <a:bodyPr/>
          <a:lstStyle/>
          <a:p>
            <a:endParaRPr lang="en-US"/>
          </a:p>
        </p:txBody>
      </p:sp>
      <p:sp>
        <p:nvSpPr>
          <p:cNvPr id="11" name="Freeform 11" descr="300-youtube.png"/>
          <p:cNvSpPr/>
          <p:nvPr/>
        </p:nvSpPr>
        <p:spPr>
          <a:xfrm>
            <a:off x="3611629" y="5657981"/>
            <a:ext cx="447404" cy="447404"/>
          </a:xfrm>
          <a:custGeom>
            <a:avLst/>
            <a:gdLst/>
            <a:ahLst/>
            <a:cxnLst/>
            <a:rect l="l" t="t" r="r" b="b"/>
            <a:pathLst>
              <a:path w="447404" h="447404">
                <a:moveTo>
                  <a:pt x="0" y="0"/>
                </a:moveTo>
                <a:lnTo>
                  <a:pt x="447404" y="0"/>
                </a:lnTo>
                <a:lnTo>
                  <a:pt x="447404" y="447404"/>
                </a:lnTo>
                <a:lnTo>
                  <a:pt x="0" y="447404"/>
                </a:lnTo>
                <a:lnTo>
                  <a:pt x="0" y="0"/>
                </a:lnTo>
                <a:close/>
              </a:path>
            </a:pathLst>
          </a:custGeom>
          <a:blipFill>
            <a:blip r:embed="rId7"/>
            <a:stretch>
              <a:fillRect/>
            </a:stretch>
          </a:blipFill>
        </p:spPr>
        <p:txBody>
          <a:bodyPr/>
          <a:lstStyle/>
          <a:p>
            <a:endParaRPr lang="en-US"/>
          </a:p>
        </p:txBody>
      </p:sp>
      <p:sp>
        <p:nvSpPr>
          <p:cNvPr id="12" name="Freeform 12" descr="300-instagram.png"/>
          <p:cNvSpPr/>
          <p:nvPr/>
        </p:nvSpPr>
        <p:spPr>
          <a:xfrm>
            <a:off x="3610571" y="5151993"/>
            <a:ext cx="448462" cy="448464"/>
          </a:xfrm>
          <a:custGeom>
            <a:avLst/>
            <a:gdLst/>
            <a:ahLst/>
            <a:cxnLst/>
            <a:rect l="l" t="t" r="r" b="b"/>
            <a:pathLst>
              <a:path w="448462" h="448464">
                <a:moveTo>
                  <a:pt x="0" y="0"/>
                </a:moveTo>
                <a:lnTo>
                  <a:pt x="448462" y="0"/>
                </a:lnTo>
                <a:lnTo>
                  <a:pt x="448462" y="448465"/>
                </a:lnTo>
                <a:lnTo>
                  <a:pt x="0" y="448465"/>
                </a:lnTo>
                <a:lnTo>
                  <a:pt x="0" y="0"/>
                </a:lnTo>
                <a:close/>
              </a:path>
            </a:pathLst>
          </a:custGeom>
          <a:blipFill>
            <a:blip r:embed="rId8"/>
            <a:stretch>
              <a:fillRect/>
            </a:stretch>
          </a:blipFill>
        </p:spPr>
        <p:txBody>
          <a:bodyPr/>
          <a:lstStyle/>
          <a:p>
            <a:endParaRPr lang="en-US"/>
          </a:p>
        </p:txBody>
      </p:sp>
      <p:sp>
        <p:nvSpPr>
          <p:cNvPr id="13" name="Freeform 13"/>
          <p:cNvSpPr/>
          <p:nvPr/>
        </p:nvSpPr>
        <p:spPr>
          <a:xfrm>
            <a:off x="4057971" y="6520347"/>
            <a:ext cx="1665002" cy="394017"/>
          </a:xfrm>
          <a:custGeom>
            <a:avLst/>
            <a:gdLst/>
            <a:ahLst/>
            <a:cxnLst/>
            <a:rect l="l" t="t" r="r" b="b"/>
            <a:pathLst>
              <a:path w="1665002" h="394017">
                <a:moveTo>
                  <a:pt x="0" y="0"/>
                </a:moveTo>
                <a:lnTo>
                  <a:pt x="1665002" y="0"/>
                </a:lnTo>
                <a:lnTo>
                  <a:pt x="1665002" y="394017"/>
                </a:lnTo>
                <a:lnTo>
                  <a:pt x="0" y="394017"/>
                </a:lnTo>
                <a:lnTo>
                  <a:pt x="0" y="0"/>
                </a:lnTo>
                <a:close/>
              </a:path>
            </a:pathLst>
          </a:custGeom>
          <a:blipFill>
            <a:blip r:embed="rId9"/>
            <a:stretch>
              <a:fillRect l="-2588" r="-2588"/>
            </a:stretch>
          </a:blipFill>
        </p:spPr>
        <p:txBody>
          <a:bodyPr/>
          <a:lstStyle/>
          <a:p>
            <a:endParaRPr lang="en-US"/>
          </a:p>
        </p:txBody>
      </p:sp>
      <p:grpSp>
        <p:nvGrpSpPr>
          <p:cNvPr id="14" name="Group 14"/>
          <p:cNvGrpSpPr>
            <a:grpSpLocks noChangeAspect="1"/>
          </p:cNvGrpSpPr>
          <p:nvPr/>
        </p:nvGrpSpPr>
        <p:grpSpPr>
          <a:xfrm>
            <a:off x="591152" y="3685316"/>
            <a:ext cx="2483664" cy="2605088"/>
            <a:chOff x="0" y="0"/>
            <a:chExt cx="13716000" cy="14386560"/>
          </a:xfrm>
        </p:grpSpPr>
        <p:sp>
          <p:nvSpPr>
            <p:cNvPr id="15" name="Freeform 15"/>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solidFill>
              <a:srgbClr val="000000">
                <a:alpha val="0"/>
              </a:srgbClr>
            </a:solidFill>
            <a:ln w="12700">
              <a:solidFill>
                <a:srgbClr val="000000"/>
              </a:solidFill>
            </a:ln>
          </p:spPr>
          <p:txBody>
            <a:bodyPr/>
            <a:lstStyle/>
            <a:p>
              <a:endParaRPr lang="en-US"/>
            </a:p>
          </p:txBody>
        </p:sp>
        <p:sp>
          <p:nvSpPr>
            <p:cNvPr id="16" name="Freeform 16"/>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0"/>
              <a:stretch>
                <a:fillRect l="-412" r="-412"/>
              </a:stretch>
            </a:blipFill>
          </p:spPr>
          <p:txBody>
            <a:bodyPr/>
            <a:lstStyle/>
            <a:p>
              <a:endParaRPr lang="en-US"/>
            </a:p>
          </p:txBody>
        </p:sp>
      </p:grpSp>
      <p:sp>
        <p:nvSpPr>
          <p:cNvPr id="17" name="TextBox 17"/>
          <p:cNvSpPr txBox="1"/>
          <p:nvPr/>
        </p:nvSpPr>
        <p:spPr>
          <a:xfrm>
            <a:off x="3610571" y="4301161"/>
            <a:ext cx="2636057" cy="219075"/>
          </a:xfrm>
          <a:prstGeom prst="rect">
            <a:avLst/>
          </a:prstGeom>
        </p:spPr>
        <p:txBody>
          <a:bodyPr lIns="0" tIns="0" rIns="0" bIns="0" rtlCol="0" anchor="t">
            <a:spAutoFit/>
          </a:bodyPr>
          <a:lstStyle/>
          <a:p>
            <a:pPr algn="l">
              <a:lnSpc>
                <a:spcPts val="1656"/>
              </a:lnSpc>
            </a:pPr>
            <a:r>
              <a:rPr lang="en-US" sz="1380">
                <a:solidFill>
                  <a:srgbClr val="000000"/>
                </a:solidFill>
                <a:latin typeface="Georgia Pro Bold"/>
              </a:rPr>
              <a:t>Find me on Social:</a:t>
            </a:r>
          </a:p>
        </p:txBody>
      </p:sp>
      <p:sp>
        <p:nvSpPr>
          <p:cNvPr id="18" name="TextBox 18"/>
          <p:cNvSpPr txBox="1"/>
          <p:nvPr/>
        </p:nvSpPr>
        <p:spPr>
          <a:xfrm>
            <a:off x="4057971" y="4767265"/>
            <a:ext cx="884890" cy="216274"/>
          </a:xfrm>
          <a:prstGeom prst="rect">
            <a:avLst/>
          </a:prstGeom>
        </p:spPr>
        <p:txBody>
          <a:bodyPr lIns="0" tIns="0" rIns="0" bIns="0" rtlCol="0" anchor="t">
            <a:spAutoFit/>
          </a:bodyPr>
          <a:lstStyle/>
          <a:p>
            <a:pPr algn="ctr">
              <a:lnSpc>
                <a:spcPts val="1552"/>
              </a:lnSpc>
            </a:pPr>
            <a:r>
              <a:rPr lang="en-US" sz="1294">
                <a:solidFill>
                  <a:srgbClr val="000000"/>
                </a:solidFill>
                <a:latin typeface="Georgia Pro Bold"/>
              </a:rPr>
              <a:t>#handle</a:t>
            </a:r>
          </a:p>
        </p:txBody>
      </p:sp>
      <p:sp>
        <p:nvSpPr>
          <p:cNvPr id="19" name="TextBox 19"/>
          <p:cNvSpPr txBox="1"/>
          <p:nvPr/>
        </p:nvSpPr>
        <p:spPr>
          <a:xfrm>
            <a:off x="5784784" y="4767265"/>
            <a:ext cx="923689" cy="216274"/>
          </a:xfrm>
          <a:prstGeom prst="rect">
            <a:avLst/>
          </a:prstGeom>
        </p:spPr>
        <p:txBody>
          <a:bodyPr lIns="0" tIns="0" rIns="0" bIns="0" rtlCol="0" anchor="t">
            <a:spAutoFit/>
          </a:bodyPr>
          <a:lstStyle/>
          <a:p>
            <a:pPr algn="ctr">
              <a:lnSpc>
                <a:spcPts val="1552"/>
              </a:lnSpc>
            </a:pPr>
            <a:r>
              <a:rPr lang="en-US" sz="1294">
                <a:solidFill>
                  <a:srgbClr val="000000"/>
                </a:solidFill>
                <a:latin typeface="Georgia Pro Bold"/>
              </a:rPr>
              <a:t>#handle</a:t>
            </a:r>
          </a:p>
        </p:txBody>
      </p:sp>
      <p:sp>
        <p:nvSpPr>
          <p:cNvPr id="20" name="TextBox 20"/>
          <p:cNvSpPr txBox="1"/>
          <p:nvPr/>
        </p:nvSpPr>
        <p:spPr>
          <a:xfrm>
            <a:off x="4059033" y="5258563"/>
            <a:ext cx="883828" cy="216274"/>
          </a:xfrm>
          <a:prstGeom prst="rect">
            <a:avLst/>
          </a:prstGeom>
        </p:spPr>
        <p:txBody>
          <a:bodyPr lIns="0" tIns="0" rIns="0" bIns="0" rtlCol="0" anchor="t">
            <a:spAutoFit/>
          </a:bodyPr>
          <a:lstStyle/>
          <a:p>
            <a:pPr algn="ctr">
              <a:lnSpc>
                <a:spcPts val="1552"/>
              </a:lnSpc>
            </a:pPr>
            <a:r>
              <a:rPr lang="en-US" sz="1294">
                <a:solidFill>
                  <a:srgbClr val="000000"/>
                </a:solidFill>
                <a:latin typeface="Georgia Pro Bold"/>
              </a:rPr>
              <a:t>#handle</a:t>
            </a:r>
          </a:p>
        </p:txBody>
      </p:sp>
      <p:sp>
        <p:nvSpPr>
          <p:cNvPr id="21" name="TextBox 21"/>
          <p:cNvSpPr txBox="1"/>
          <p:nvPr/>
        </p:nvSpPr>
        <p:spPr>
          <a:xfrm>
            <a:off x="5784784" y="5258563"/>
            <a:ext cx="813792" cy="216274"/>
          </a:xfrm>
          <a:prstGeom prst="rect">
            <a:avLst/>
          </a:prstGeom>
        </p:spPr>
        <p:txBody>
          <a:bodyPr lIns="0" tIns="0" rIns="0" bIns="0" rtlCol="0" anchor="t">
            <a:spAutoFit/>
          </a:bodyPr>
          <a:lstStyle/>
          <a:p>
            <a:pPr algn="ctr">
              <a:lnSpc>
                <a:spcPts val="1552"/>
              </a:lnSpc>
            </a:pPr>
            <a:r>
              <a:rPr lang="en-US" sz="1294">
                <a:solidFill>
                  <a:srgbClr val="000000"/>
                </a:solidFill>
                <a:latin typeface="Georgia Pro Bold"/>
              </a:rPr>
              <a:t>#handle</a:t>
            </a:r>
          </a:p>
        </p:txBody>
      </p:sp>
      <p:sp>
        <p:nvSpPr>
          <p:cNvPr id="22" name="TextBox 22"/>
          <p:cNvSpPr txBox="1"/>
          <p:nvPr/>
        </p:nvSpPr>
        <p:spPr>
          <a:xfrm>
            <a:off x="4059033" y="5751623"/>
            <a:ext cx="1031486" cy="216274"/>
          </a:xfrm>
          <a:prstGeom prst="rect">
            <a:avLst/>
          </a:prstGeom>
        </p:spPr>
        <p:txBody>
          <a:bodyPr lIns="0" tIns="0" rIns="0" bIns="0" rtlCol="0" anchor="t">
            <a:spAutoFit/>
          </a:bodyPr>
          <a:lstStyle/>
          <a:p>
            <a:pPr algn="ctr">
              <a:lnSpc>
                <a:spcPts val="1552"/>
              </a:lnSpc>
            </a:pPr>
            <a:r>
              <a:rPr lang="en-US" sz="1294">
                <a:solidFill>
                  <a:srgbClr val="000000"/>
                </a:solidFill>
                <a:latin typeface="Georgia Pro Bold"/>
              </a:rPr>
              <a:t>#handle</a:t>
            </a:r>
          </a:p>
        </p:txBody>
      </p:sp>
      <p:sp>
        <p:nvSpPr>
          <p:cNvPr id="23" name="TextBox 23"/>
          <p:cNvSpPr txBox="1"/>
          <p:nvPr/>
        </p:nvSpPr>
        <p:spPr>
          <a:xfrm>
            <a:off x="461313" y="7939323"/>
            <a:ext cx="6849773" cy="1036731"/>
          </a:xfrm>
          <a:prstGeom prst="rect">
            <a:avLst/>
          </a:prstGeom>
        </p:spPr>
        <p:txBody>
          <a:bodyPr lIns="0" tIns="0" rIns="0" bIns="0" rtlCol="0" anchor="t">
            <a:spAutoFit/>
          </a:bodyPr>
          <a:lstStyle/>
          <a:p>
            <a:pPr algn="l">
              <a:lnSpc>
                <a:spcPts val="1656"/>
              </a:lnSpc>
            </a:pPr>
            <a:r>
              <a:rPr lang="en-US" sz="1380">
                <a:solidFill>
                  <a:srgbClr val="000000"/>
                </a:solidFill>
                <a:latin typeface="Georgia Pro"/>
              </a:rPr>
              <a:t>This is about YOU.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Text here. </a:t>
            </a:r>
          </a:p>
        </p:txBody>
      </p:sp>
      <p:sp>
        <p:nvSpPr>
          <p:cNvPr id="24" name="Freeform 24"/>
          <p:cNvSpPr/>
          <p:nvPr/>
        </p:nvSpPr>
        <p:spPr>
          <a:xfrm>
            <a:off x="5884108" y="6046611"/>
            <a:ext cx="1648729" cy="1735505"/>
          </a:xfrm>
          <a:custGeom>
            <a:avLst/>
            <a:gdLst/>
            <a:ahLst/>
            <a:cxnLst/>
            <a:rect l="l" t="t" r="r" b="b"/>
            <a:pathLst>
              <a:path w="1648729" h="1735505">
                <a:moveTo>
                  <a:pt x="0" y="0"/>
                </a:moveTo>
                <a:lnTo>
                  <a:pt x="1648730" y="0"/>
                </a:lnTo>
                <a:lnTo>
                  <a:pt x="1648730" y="1735505"/>
                </a:lnTo>
                <a:lnTo>
                  <a:pt x="0" y="1735505"/>
                </a:lnTo>
                <a:lnTo>
                  <a:pt x="0" y="0"/>
                </a:lnTo>
                <a:close/>
              </a:path>
            </a:pathLst>
          </a:custGeom>
          <a:blipFill>
            <a:blip r:embed="rId11"/>
            <a:stretch>
              <a:fillRect/>
            </a:stretch>
          </a:blipFill>
        </p:spPr>
        <p:txBody>
          <a:bodyPr/>
          <a:lstStyle/>
          <a:p>
            <a:endParaRPr lang="en-US"/>
          </a:p>
        </p:txBody>
      </p:sp>
      <p:sp>
        <p:nvSpPr>
          <p:cNvPr id="25" name="TextBox 25"/>
          <p:cNvSpPr txBox="1"/>
          <p:nvPr/>
        </p:nvSpPr>
        <p:spPr>
          <a:xfrm>
            <a:off x="0" y="9391064"/>
            <a:ext cx="7772400" cy="462915"/>
          </a:xfrm>
          <a:prstGeom prst="rect">
            <a:avLst/>
          </a:prstGeom>
        </p:spPr>
        <p:txBody>
          <a:bodyPr lIns="0" tIns="0" rIns="0" bIns="0" rtlCol="0" anchor="t">
            <a:spAutoFit/>
          </a:bodyPr>
          <a:lstStyle/>
          <a:p>
            <a:pPr algn="ctr">
              <a:lnSpc>
                <a:spcPts val="1920"/>
              </a:lnSpc>
            </a:pPr>
            <a:r>
              <a:rPr lang="en-US" sz="1200">
                <a:solidFill>
                  <a:srgbClr val="FFFFFF"/>
                </a:solidFill>
                <a:latin typeface="Montserrat Bold"/>
              </a:rPr>
              <a:t>Office Name • Office Address</a:t>
            </a:r>
          </a:p>
          <a:p>
            <a:pPr algn="ctr">
              <a:lnSpc>
                <a:spcPts val="1920"/>
              </a:lnSpc>
            </a:pPr>
            <a:r>
              <a:rPr lang="en-US" sz="1200">
                <a:solidFill>
                  <a:srgbClr val="FFFFFF"/>
                </a:solidFill>
                <a:latin typeface="Montserrat Bold"/>
              </a:rPr>
              <a:t>Phone Number • Website Address • Email</a:t>
            </a:r>
          </a:p>
        </p:txBody>
      </p:sp>
      <p:sp>
        <p:nvSpPr>
          <p:cNvPr id="26" name="TextBox 26"/>
          <p:cNvSpPr txBox="1"/>
          <p:nvPr/>
        </p:nvSpPr>
        <p:spPr>
          <a:xfrm>
            <a:off x="177628" y="7318417"/>
            <a:ext cx="3643123" cy="273685"/>
          </a:xfrm>
          <a:prstGeom prst="rect">
            <a:avLst/>
          </a:prstGeom>
        </p:spPr>
        <p:txBody>
          <a:bodyPr lIns="0" tIns="0" rIns="0" bIns="0" rtlCol="0" anchor="t">
            <a:spAutoFit/>
          </a:bodyPr>
          <a:lstStyle/>
          <a:p>
            <a:pPr algn="ctr">
              <a:lnSpc>
                <a:spcPts val="2239"/>
              </a:lnSpc>
              <a:spcBef>
                <a:spcPct val="0"/>
              </a:spcBef>
            </a:pPr>
            <a:r>
              <a:rPr lang="en-US" sz="1599" spc="319">
                <a:solidFill>
                  <a:srgbClr val="000000"/>
                </a:solidFill>
                <a:latin typeface="Georgia Pro"/>
              </a:rPr>
              <a:t>Your title here</a:t>
            </a:r>
          </a:p>
        </p:txBody>
      </p:sp>
      <p:sp>
        <p:nvSpPr>
          <p:cNvPr id="27" name="TextBox 27"/>
          <p:cNvSpPr txBox="1"/>
          <p:nvPr/>
        </p:nvSpPr>
        <p:spPr>
          <a:xfrm>
            <a:off x="164107" y="6566629"/>
            <a:ext cx="3670164" cy="647012"/>
          </a:xfrm>
          <a:prstGeom prst="rect">
            <a:avLst/>
          </a:prstGeom>
        </p:spPr>
        <p:txBody>
          <a:bodyPr lIns="0" tIns="0" rIns="0" bIns="0" rtlCol="0" anchor="t">
            <a:spAutoFit/>
          </a:bodyPr>
          <a:lstStyle/>
          <a:p>
            <a:pPr algn="ctr">
              <a:lnSpc>
                <a:spcPts val="5287"/>
              </a:lnSpc>
            </a:pPr>
            <a:r>
              <a:rPr lang="en-US" sz="3777">
                <a:solidFill>
                  <a:srgbClr val="000000"/>
                </a:solidFill>
                <a:latin typeface="Mistrully"/>
              </a:rPr>
              <a:t>Your Name Here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0"/>
            <a:ext cx="6705600" cy="3830279"/>
            <a:chOff x="0" y="0"/>
            <a:chExt cx="8940800" cy="5107039"/>
          </a:xfrm>
        </p:grpSpPr>
        <p:pic>
          <p:nvPicPr>
            <p:cNvPr id="3" name="Picture 3"/>
            <p:cNvPicPr>
              <a:picLocks noChangeAspect="1"/>
            </p:cNvPicPr>
            <p:nvPr/>
          </p:nvPicPr>
          <p:blipFill>
            <a:blip r:embed="rId2"/>
            <a:srcRect t="7159" b="7159"/>
            <a:stretch>
              <a:fillRect/>
            </a:stretch>
          </p:blipFill>
          <p:spPr>
            <a:xfrm>
              <a:off x="0" y="0"/>
              <a:ext cx="8940800" cy="5107039"/>
            </a:xfrm>
            <a:prstGeom prst="rect">
              <a:avLst/>
            </a:prstGeom>
          </p:spPr>
        </p:pic>
      </p:grpSp>
      <p:grpSp>
        <p:nvGrpSpPr>
          <p:cNvPr id="4" name="Group 4"/>
          <p:cNvGrpSpPr/>
          <p:nvPr/>
        </p:nvGrpSpPr>
        <p:grpSpPr>
          <a:xfrm>
            <a:off x="837853" y="4113619"/>
            <a:ext cx="6096694" cy="464807"/>
            <a:chOff x="0" y="0"/>
            <a:chExt cx="2125209" cy="162024"/>
          </a:xfrm>
        </p:grpSpPr>
        <p:sp>
          <p:nvSpPr>
            <p:cNvPr id="5" name="Freeform 5"/>
            <p:cNvSpPr/>
            <p:nvPr/>
          </p:nvSpPr>
          <p:spPr>
            <a:xfrm>
              <a:off x="0" y="0"/>
              <a:ext cx="2125209" cy="162024"/>
            </a:xfrm>
            <a:custGeom>
              <a:avLst/>
              <a:gdLst/>
              <a:ahLst/>
              <a:cxnLst/>
              <a:rect l="l" t="t" r="r" b="b"/>
              <a:pathLst>
                <a:path w="2125209" h="162024">
                  <a:moveTo>
                    <a:pt x="0" y="0"/>
                  </a:moveTo>
                  <a:lnTo>
                    <a:pt x="2125209" y="0"/>
                  </a:lnTo>
                  <a:lnTo>
                    <a:pt x="2125209" y="162024"/>
                  </a:lnTo>
                  <a:lnTo>
                    <a:pt x="0" y="162024"/>
                  </a:lnTo>
                  <a:close/>
                </a:path>
              </a:pathLst>
            </a:custGeom>
            <a:solidFill>
              <a:srgbClr val="231F20"/>
            </a:solidFill>
          </p:spPr>
          <p:txBody>
            <a:bodyPr/>
            <a:lstStyle/>
            <a:p>
              <a:endParaRPr lang="en-US"/>
            </a:p>
          </p:txBody>
        </p:sp>
        <p:sp>
          <p:nvSpPr>
            <p:cNvPr id="6" name="TextBox 6"/>
            <p:cNvSpPr txBox="1"/>
            <p:nvPr/>
          </p:nvSpPr>
          <p:spPr>
            <a:xfrm>
              <a:off x="0" y="-28575"/>
              <a:ext cx="2125209" cy="190599"/>
            </a:xfrm>
            <a:prstGeom prst="rect">
              <a:avLst/>
            </a:prstGeom>
          </p:spPr>
          <p:txBody>
            <a:bodyPr lIns="50800" tIns="50800" rIns="50800" bIns="50800" rtlCol="0" anchor="ctr"/>
            <a:lstStyle/>
            <a:p>
              <a:pPr algn="ctr">
                <a:lnSpc>
                  <a:spcPts val="1526"/>
                </a:lnSpc>
              </a:pPr>
              <a:endParaRPr/>
            </a:p>
          </p:txBody>
        </p:sp>
      </p:grpSp>
      <p:sp>
        <p:nvSpPr>
          <p:cNvPr id="7" name="TextBox 7"/>
          <p:cNvSpPr txBox="1"/>
          <p:nvPr/>
        </p:nvSpPr>
        <p:spPr>
          <a:xfrm>
            <a:off x="1466312" y="4190130"/>
            <a:ext cx="4809975"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IS NOW A GOOD TIME TO BUY?</a:t>
            </a:r>
          </a:p>
        </p:txBody>
      </p:sp>
      <p:sp>
        <p:nvSpPr>
          <p:cNvPr id="8" name="TextBox 8"/>
          <p:cNvSpPr txBox="1"/>
          <p:nvPr/>
        </p:nvSpPr>
        <p:spPr>
          <a:xfrm>
            <a:off x="837853" y="4737941"/>
            <a:ext cx="6096694" cy="4431764"/>
          </a:xfrm>
          <a:prstGeom prst="rect">
            <a:avLst/>
          </a:prstGeom>
        </p:spPr>
        <p:txBody>
          <a:bodyPr lIns="0" tIns="0" rIns="0" bIns="0" rtlCol="0" anchor="t">
            <a:spAutoFit/>
          </a:bodyPr>
          <a:lstStyle/>
          <a:p>
            <a:pPr algn="just">
              <a:lnSpc>
                <a:spcPts val="1782"/>
              </a:lnSpc>
            </a:pPr>
            <a:endParaRPr/>
          </a:p>
          <a:p>
            <a:pPr algn="just">
              <a:lnSpc>
                <a:spcPts val="1782"/>
              </a:lnSpc>
            </a:pPr>
            <a:r>
              <a:rPr lang="en-US" sz="1485">
                <a:solidFill>
                  <a:srgbClr val="000000"/>
                </a:solidFill>
                <a:latin typeface="Georgia Pro"/>
              </a:rPr>
              <a:t>To determine if this is the right time to buy, start by speaking to your real estate professional to find out which real estate market cycle your particular area is leaning toward. Your agent can provide you with local market statistics, trends, and a current home price evaluation. </a:t>
            </a:r>
          </a:p>
          <a:p>
            <a:pPr algn="just">
              <a:lnSpc>
                <a:spcPts val="1782"/>
              </a:lnSpc>
            </a:pPr>
            <a:endParaRPr lang="en-US" sz="1485">
              <a:solidFill>
                <a:srgbClr val="000000"/>
              </a:solidFill>
              <a:latin typeface="Georgia Pro"/>
            </a:endParaRPr>
          </a:p>
          <a:p>
            <a:pPr algn="just">
              <a:lnSpc>
                <a:spcPts val="1782"/>
              </a:lnSpc>
            </a:pPr>
            <a:r>
              <a:rPr lang="en-US" sz="1485">
                <a:solidFill>
                  <a:srgbClr val="000000"/>
                </a:solidFill>
                <a:latin typeface="Georgia Pro"/>
              </a:rPr>
              <a:t>It’s important to note here that “national” trends don’t always mean we’re seeing the same conditions locally. No markets are the same at any given time, and can vary from city to city and state to state.</a:t>
            </a:r>
          </a:p>
          <a:p>
            <a:pPr algn="just">
              <a:lnSpc>
                <a:spcPts val="1782"/>
              </a:lnSpc>
            </a:pPr>
            <a:endParaRPr lang="en-US" sz="1485">
              <a:solidFill>
                <a:srgbClr val="000000"/>
              </a:solidFill>
              <a:latin typeface="Georgia Pro"/>
            </a:endParaRPr>
          </a:p>
          <a:p>
            <a:pPr algn="just">
              <a:lnSpc>
                <a:spcPts val="1782"/>
              </a:lnSpc>
            </a:pPr>
            <a:r>
              <a:rPr lang="en-US" sz="1485">
                <a:solidFill>
                  <a:srgbClr val="000000"/>
                </a:solidFill>
                <a:latin typeface="Georgia Pro"/>
              </a:rPr>
              <a:t>A question even bigger than identifying market cycles is:</a:t>
            </a:r>
            <a:r>
              <a:rPr lang="en-US" sz="1485">
                <a:solidFill>
                  <a:srgbClr val="000000"/>
                </a:solidFill>
                <a:latin typeface="Georgia Pro Italics"/>
              </a:rPr>
              <a:t> “What is YOUR motivation to buy?”</a:t>
            </a:r>
            <a:r>
              <a:rPr lang="en-US" sz="1485">
                <a:solidFill>
                  <a:srgbClr val="000000"/>
                </a:solidFill>
                <a:latin typeface="Georgia Pro"/>
              </a:rPr>
              <a:t> While some conditions may certainly favor buying, I often coach my clients to clearly identify what making a move will look and feel like for themselves and their families. This, and keeping an eye on the trends for purchasing, can be a good indicator if moving is right for you. </a:t>
            </a:r>
          </a:p>
          <a:p>
            <a:pPr algn="just">
              <a:lnSpc>
                <a:spcPts val="1782"/>
              </a:lnSpc>
            </a:pPr>
            <a:endParaRPr lang="en-US" sz="1485">
              <a:solidFill>
                <a:srgbClr val="000000"/>
              </a:solidFill>
              <a:latin typeface="Georgia Pro"/>
            </a:endParaRPr>
          </a:p>
          <a:p>
            <a:pPr algn="just">
              <a:lnSpc>
                <a:spcPts val="1782"/>
              </a:lnSpc>
            </a:pPr>
            <a:r>
              <a:rPr lang="en-US" sz="1485">
                <a:solidFill>
                  <a:srgbClr val="000000"/>
                </a:solidFill>
                <a:latin typeface="Georgia Pro"/>
              </a:rPr>
              <a:t>A good real estate professional will be able to help you fully lay out all of the information so that you have what you need to make the best possible decision for you and your family, both emotionally and financially.</a:t>
            </a:r>
          </a:p>
        </p:txBody>
      </p:sp>
      <p:grpSp>
        <p:nvGrpSpPr>
          <p:cNvPr id="9" name="Group 9"/>
          <p:cNvGrpSpPr/>
          <p:nvPr/>
        </p:nvGrpSpPr>
        <p:grpSpPr>
          <a:xfrm>
            <a:off x="-93720" y="9611929"/>
            <a:ext cx="7989642" cy="446471"/>
            <a:chOff x="0" y="0"/>
            <a:chExt cx="2785060" cy="155633"/>
          </a:xfrm>
        </p:grpSpPr>
        <p:sp>
          <p:nvSpPr>
            <p:cNvPr id="10" name="Freeform 10"/>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11" name="TextBox 11"/>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7</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E9FA"/>
        </a:solidFill>
        <a:effectLst/>
      </p:bgPr>
    </p:bg>
    <p:spTree>
      <p:nvGrpSpPr>
        <p:cNvPr id="1" name=""/>
        <p:cNvGrpSpPr/>
        <p:nvPr/>
      </p:nvGrpSpPr>
      <p:grpSpPr>
        <a:xfrm>
          <a:off x="0" y="0"/>
          <a:ext cx="0" cy="0"/>
          <a:chOff x="0" y="0"/>
          <a:chExt cx="0" cy="0"/>
        </a:xfrm>
      </p:grpSpPr>
      <p:grpSp>
        <p:nvGrpSpPr>
          <p:cNvPr id="2" name="Group 2"/>
          <p:cNvGrpSpPr/>
          <p:nvPr/>
        </p:nvGrpSpPr>
        <p:grpSpPr>
          <a:xfrm>
            <a:off x="0" y="3726"/>
            <a:ext cx="7772400" cy="4329190"/>
            <a:chOff x="0" y="0"/>
            <a:chExt cx="10363200" cy="5772253"/>
          </a:xfrm>
        </p:grpSpPr>
        <p:pic>
          <p:nvPicPr>
            <p:cNvPr id="3" name="Picture 3"/>
            <p:cNvPicPr>
              <a:picLocks noChangeAspect="1"/>
            </p:cNvPicPr>
            <p:nvPr/>
          </p:nvPicPr>
          <p:blipFill>
            <a:blip r:embed="rId2"/>
            <a:srcRect t="8225" b="8225"/>
            <a:stretch>
              <a:fillRect/>
            </a:stretch>
          </p:blipFill>
          <p:spPr>
            <a:xfrm>
              <a:off x="0" y="0"/>
              <a:ext cx="10363200" cy="5772253"/>
            </a:xfrm>
            <a:prstGeom prst="rect">
              <a:avLst/>
            </a:prstGeom>
          </p:spPr>
        </p:pic>
      </p:grpSp>
      <p:grpSp>
        <p:nvGrpSpPr>
          <p:cNvPr id="4" name="Group 4"/>
          <p:cNvGrpSpPr/>
          <p:nvPr/>
        </p:nvGrpSpPr>
        <p:grpSpPr>
          <a:xfrm>
            <a:off x="19511" y="3726"/>
            <a:ext cx="7763178" cy="4329190"/>
            <a:chOff x="0" y="0"/>
            <a:chExt cx="613387" cy="342059"/>
          </a:xfrm>
        </p:grpSpPr>
        <p:sp>
          <p:nvSpPr>
            <p:cNvPr id="5" name="Freeform 5"/>
            <p:cNvSpPr/>
            <p:nvPr/>
          </p:nvSpPr>
          <p:spPr>
            <a:xfrm>
              <a:off x="0" y="0"/>
              <a:ext cx="613387" cy="342059"/>
            </a:xfrm>
            <a:custGeom>
              <a:avLst/>
              <a:gdLst/>
              <a:ahLst/>
              <a:cxnLst/>
              <a:rect l="l" t="t" r="r" b="b"/>
              <a:pathLst>
                <a:path w="613387" h="342059">
                  <a:moveTo>
                    <a:pt x="0" y="0"/>
                  </a:moveTo>
                  <a:lnTo>
                    <a:pt x="613387" y="0"/>
                  </a:lnTo>
                  <a:lnTo>
                    <a:pt x="613387" y="342059"/>
                  </a:lnTo>
                  <a:lnTo>
                    <a:pt x="0" y="342059"/>
                  </a:lnTo>
                  <a:close/>
                </a:path>
              </a:pathLst>
            </a:custGeom>
            <a:solidFill>
              <a:srgbClr val="171717">
                <a:alpha val="49804"/>
              </a:srgbClr>
            </a:solidFill>
          </p:spPr>
          <p:txBody>
            <a:bodyPr/>
            <a:lstStyle/>
            <a:p>
              <a:endParaRPr lang="en-US"/>
            </a:p>
          </p:txBody>
        </p:sp>
        <p:sp>
          <p:nvSpPr>
            <p:cNvPr id="6" name="TextBox 6"/>
            <p:cNvSpPr txBox="1"/>
            <p:nvPr/>
          </p:nvSpPr>
          <p:spPr>
            <a:xfrm>
              <a:off x="0" y="-28575"/>
              <a:ext cx="613387" cy="370634"/>
            </a:xfrm>
            <a:prstGeom prst="rect">
              <a:avLst/>
            </a:prstGeom>
          </p:spPr>
          <p:txBody>
            <a:bodyPr lIns="50800" tIns="50800" rIns="50800" bIns="50800" rtlCol="0" anchor="ctr"/>
            <a:lstStyle/>
            <a:p>
              <a:pPr algn="ctr">
                <a:lnSpc>
                  <a:spcPts val="1526"/>
                </a:lnSpc>
              </a:pPr>
              <a:endParaRPr/>
            </a:p>
          </p:txBody>
        </p:sp>
      </p:grpSp>
      <p:grpSp>
        <p:nvGrpSpPr>
          <p:cNvPr id="7" name="Group 7"/>
          <p:cNvGrpSpPr/>
          <p:nvPr/>
        </p:nvGrpSpPr>
        <p:grpSpPr>
          <a:xfrm>
            <a:off x="-93720" y="9611929"/>
            <a:ext cx="7989642" cy="446471"/>
            <a:chOff x="0" y="0"/>
            <a:chExt cx="2785060" cy="155633"/>
          </a:xfrm>
        </p:grpSpPr>
        <p:sp>
          <p:nvSpPr>
            <p:cNvPr id="8" name="Freeform 8"/>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9" name="TextBox 9"/>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grpSp>
        <p:nvGrpSpPr>
          <p:cNvPr id="10" name="Group 10"/>
          <p:cNvGrpSpPr/>
          <p:nvPr/>
        </p:nvGrpSpPr>
        <p:grpSpPr>
          <a:xfrm>
            <a:off x="533400" y="4864637"/>
            <a:ext cx="6705600" cy="464807"/>
            <a:chOff x="0" y="0"/>
            <a:chExt cx="2337464" cy="162024"/>
          </a:xfrm>
        </p:grpSpPr>
        <p:sp>
          <p:nvSpPr>
            <p:cNvPr id="11" name="Freeform 11"/>
            <p:cNvSpPr/>
            <p:nvPr/>
          </p:nvSpPr>
          <p:spPr>
            <a:xfrm>
              <a:off x="0" y="0"/>
              <a:ext cx="2337464" cy="162024"/>
            </a:xfrm>
            <a:custGeom>
              <a:avLst/>
              <a:gdLst/>
              <a:ahLst/>
              <a:cxnLst/>
              <a:rect l="l" t="t" r="r" b="b"/>
              <a:pathLst>
                <a:path w="2337464" h="162024">
                  <a:moveTo>
                    <a:pt x="0" y="0"/>
                  </a:moveTo>
                  <a:lnTo>
                    <a:pt x="2337464" y="0"/>
                  </a:lnTo>
                  <a:lnTo>
                    <a:pt x="2337464" y="162024"/>
                  </a:lnTo>
                  <a:lnTo>
                    <a:pt x="0" y="162024"/>
                  </a:lnTo>
                  <a:close/>
                </a:path>
              </a:pathLst>
            </a:custGeom>
            <a:solidFill>
              <a:srgbClr val="231F20"/>
            </a:solidFill>
          </p:spPr>
          <p:txBody>
            <a:bodyPr/>
            <a:lstStyle/>
            <a:p>
              <a:endParaRPr lang="en-US"/>
            </a:p>
          </p:txBody>
        </p:sp>
        <p:sp>
          <p:nvSpPr>
            <p:cNvPr id="12" name="TextBox 12"/>
            <p:cNvSpPr txBox="1"/>
            <p:nvPr/>
          </p:nvSpPr>
          <p:spPr>
            <a:xfrm>
              <a:off x="0" y="-28575"/>
              <a:ext cx="2337464" cy="190599"/>
            </a:xfrm>
            <a:prstGeom prst="rect">
              <a:avLst/>
            </a:prstGeom>
          </p:spPr>
          <p:txBody>
            <a:bodyPr lIns="50800" tIns="50800" rIns="50800" bIns="50800" rtlCol="0" anchor="ctr"/>
            <a:lstStyle/>
            <a:p>
              <a:pPr algn="ctr">
                <a:lnSpc>
                  <a:spcPts val="1526"/>
                </a:lnSpc>
              </a:pPr>
              <a:endParaRPr/>
            </a:p>
          </p:txBody>
        </p:sp>
      </p:grpSp>
      <p:sp>
        <p:nvSpPr>
          <p:cNvPr id="13" name="Freeform 13"/>
          <p:cNvSpPr/>
          <p:nvPr/>
        </p:nvSpPr>
        <p:spPr>
          <a:xfrm>
            <a:off x="2701428" y="2924610"/>
            <a:ext cx="2399345" cy="1829501"/>
          </a:xfrm>
          <a:custGeom>
            <a:avLst/>
            <a:gdLst/>
            <a:ahLst/>
            <a:cxnLst/>
            <a:rect l="l" t="t" r="r" b="b"/>
            <a:pathLst>
              <a:path w="2399345" h="1829501">
                <a:moveTo>
                  <a:pt x="0" y="0"/>
                </a:moveTo>
                <a:lnTo>
                  <a:pt x="2399345" y="0"/>
                </a:lnTo>
                <a:lnTo>
                  <a:pt x="2399345" y="1829500"/>
                </a:lnTo>
                <a:lnTo>
                  <a:pt x="0" y="1829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8</a:t>
            </a:r>
          </a:p>
        </p:txBody>
      </p:sp>
      <p:sp>
        <p:nvSpPr>
          <p:cNvPr id="15" name="TextBox 15"/>
          <p:cNvSpPr txBox="1"/>
          <p:nvPr/>
        </p:nvSpPr>
        <p:spPr>
          <a:xfrm>
            <a:off x="540860" y="1779414"/>
            <a:ext cx="6690680" cy="1034669"/>
          </a:xfrm>
          <a:prstGeom prst="rect">
            <a:avLst/>
          </a:prstGeom>
        </p:spPr>
        <p:txBody>
          <a:bodyPr lIns="0" tIns="0" rIns="0" bIns="0" rtlCol="0" anchor="t">
            <a:spAutoFit/>
          </a:bodyPr>
          <a:lstStyle/>
          <a:p>
            <a:pPr algn="ctr">
              <a:lnSpc>
                <a:spcPts val="4123"/>
              </a:lnSpc>
            </a:pPr>
            <a:r>
              <a:rPr lang="en-US" sz="3100" spc="124">
                <a:solidFill>
                  <a:srgbClr val="FFFFFF"/>
                </a:solidFill>
                <a:latin typeface="Georgia Pro"/>
              </a:rPr>
              <a:t>PRE-PURCHASE</a:t>
            </a:r>
          </a:p>
          <a:p>
            <a:pPr algn="ctr">
              <a:lnSpc>
                <a:spcPts val="4123"/>
              </a:lnSpc>
            </a:pPr>
            <a:r>
              <a:rPr lang="en-US" sz="3100" spc="124">
                <a:solidFill>
                  <a:srgbClr val="FFFFFF"/>
                </a:solidFill>
                <a:latin typeface="Georgia Pro"/>
              </a:rPr>
              <a:t>Preparation</a:t>
            </a:r>
          </a:p>
        </p:txBody>
      </p:sp>
      <p:sp>
        <p:nvSpPr>
          <p:cNvPr id="16" name="TextBox 16"/>
          <p:cNvSpPr txBox="1"/>
          <p:nvPr/>
        </p:nvSpPr>
        <p:spPr>
          <a:xfrm>
            <a:off x="717072" y="5691393"/>
            <a:ext cx="6338255" cy="3435320"/>
          </a:xfrm>
          <a:prstGeom prst="rect">
            <a:avLst/>
          </a:prstGeom>
        </p:spPr>
        <p:txBody>
          <a:bodyPr lIns="0" tIns="0" rIns="0" bIns="0" rtlCol="0" anchor="t">
            <a:spAutoFit/>
          </a:bodyPr>
          <a:lstStyle/>
          <a:p>
            <a:pPr algn="just">
              <a:lnSpc>
                <a:spcPts val="1822"/>
              </a:lnSpc>
            </a:pPr>
            <a:r>
              <a:rPr lang="en-US" sz="1380">
                <a:solidFill>
                  <a:srgbClr val="000000"/>
                </a:solidFill>
                <a:latin typeface="Georgia Pro Bold"/>
              </a:rPr>
              <a:t>WARNING! </a:t>
            </a:r>
            <a:r>
              <a:rPr lang="en-US" sz="1380">
                <a:solidFill>
                  <a:srgbClr val="000000"/>
                </a:solidFill>
                <a:latin typeface="Georgia Pro"/>
              </a:rPr>
              <a:t>There is a lot of preparation that should be done before you even pick up the phone to call an agent. Not only should you think about what you have to do, </a:t>
            </a:r>
            <a:r>
              <a:rPr lang="en-US" sz="1380">
                <a:solidFill>
                  <a:srgbClr val="000000"/>
                </a:solidFill>
                <a:latin typeface="Georgia Pro Bold"/>
              </a:rPr>
              <a:t>there are also things you should avoid doing in preparation for your purchase. </a:t>
            </a:r>
            <a:r>
              <a:rPr lang="en-US" sz="1380">
                <a:solidFill>
                  <a:srgbClr val="000000"/>
                </a:solidFill>
                <a:latin typeface="Georgia Pro"/>
              </a:rPr>
              <a:t>These can complicate or even derail the mortgage approval process and/or affect your credit rating: </a:t>
            </a:r>
          </a:p>
          <a:p>
            <a:pPr algn="just">
              <a:lnSpc>
                <a:spcPts val="1822"/>
              </a:lnSpc>
            </a:pPr>
            <a:endParaRPr lang="en-US" sz="1380">
              <a:solidFill>
                <a:srgbClr val="000000"/>
              </a:solidFill>
              <a:latin typeface="Georgia Pro"/>
            </a:endParaRPr>
          </a:p>
          <a:p>
            <a:pPr marL="495249" lvl="2" indent="-165083" algn="just">
              <a:lnSpc>
                <a:spcPts val="1822"/>
              </a:lnSpc>
              <a:buFont typeface="Arial"/>
              <a:buChar char="⚬"/>
            </a:pPr>
            <a:r>
              <a:rPr lang="en-US" sz="1380">
                <a:solidFill>
                  <a:srgbClr val="000000"/>
                </a:solidFill>
                <a:latin typeface="Georgia Pro Bold"/>
              </a:rPr>
              <a:t>Don’t make any large purchases that might affect your credit score or debt-to-income ratio.</a:t>
            </a:r>
          </a:p>
          <a:p>
            <a:pPr marL="495249" lvl="2" indent="-165083" algn="just">
              <a:lnSpc>
                <a:spcPts val="1822"/>
              </a:lnSpc>
              <a:buFont typeface="Arial"/>
              <a:buChar char="⚬"/>
            </a:pPr>
            <a:r>
              <a:rPr lang="en-US" sz="1380">
                <a:solidFill>
                  <a:srgbClr val="000000"/>
                </a:solidFill>
                <a:latin typeface="Georgia Pro Bold"/>
              </a:rPr>
              <a:t>Don’t buy new things for your future home - wait until after you close the sale.</a:t>
            </a:r>
          </a:p>
          <a:p>
            <a:pPr marL="495249" lvl="2" indent="-165083" algn="just">
              <a:lnSpc>
                <a:spcPts val="1822"/>
              </a:lnSpc>
              <a:buFont typeface="Arial"/>
              <a:buChar char="⚬"/>
            </a:pPr>
            <a:r>
              <a:rPr lang="en-US" sz="1380">
                <a:solidFill>
                  <a:srgbClr val="000000"/>
                </a:solidFill>
                <a:latin typeface="Georgia Pro Bold"/>
              </a:rPr>
              <a:t>Don’t apply, co-sign, or add any new credit.</a:t>
            </a:r>
          </a:p>
          <a:p>
            <a:pPr marL="495249" lvl="2" indent="-165083" algn="just">
              <a:lnSpc>
                <a:spcPts val="1822"/>
              </a:lnSpc>
              <a:buFont typeface="Arial"/>
              <a:buChar char="⚬"/>
            </a:pPr>
            <a:r>
              <a:rPr lang="en-US" sz="1380">
                <a:solidFill>
                  <a:srgbClr val="000000"/>
                </a:solidFill>
                <a:latin typeface="Georgia Pro Bold"/>
              </a:rPr>
              <a:t>Don’t close or consolidate any accounts/credit lines without advice from your lender.</a:t>
            </a:r>
          </a:p>
          <a:p>
            <a:pPr marL="495249" lvl="2" indent="-165083" algn="just">
              <a:lnSpc>
                <a:spcPts val="1822"/>
              </a:lnSpc>
              <a:buFont typeface="Arial"/>
              <a:buChar char="⚬"/>
            </a:pPr>
            <a:r>
              <a:rPr lang="en-US" sz="1380">
                <a:solidFill>
                  <a:srgbClr val="000000"/>
                </a:solidFill>
                <a:latin typeface="Georgia Pro Bold"/>
              </a:rPr>
              <a:t>Don’t quit or change jobs.</a:t>
            </a:r>
          </a:p>
          <a:p>
            <a:pPr marL="495249" lvl="2" indent="-165083" algn="just">
              <a:lnSpc>
                <a:spcPts val="1822"/>
              </a:lnSpc>
              <a:buFont typeface="Arial"/>
              <a:buChar char="⚬"/>
            </a:pPr>
            <a:r>
              <a:rPr lang="en-US" sz="1380">
                <a:solidFill>
                  <a:srgbClr val="000000"/>
                </a:solidFill>
                <a:latin typeface="Georgia Pro Bold"/>
              </a:rPr>
              <a:t>Don’t change banks.</a:t>
            </a:r>
          </a:p>
        </p:txBody>
      </p:sp>
      <p:sp>
        <p:nvSpPr>
          <p:cNvPr id="17" name="TextBox 17"/>
          <p:cNvSpPr txBox="1"/>
          <p:nvPr/>
        </p:nvSpPr>
        <p:spPr>
          <a:xfrm>
            <a:off x="1241015" y="4941147"/>
            <a:ext cx="5290370"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ARE YOU READY TO BUY?</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6918469"/>
            <a:ext cx="6705600" cy="2736330"/>
            <a:chOff x="0" y="0"/>
            <a:chExt cx="8940800" cy="3648440"/>
          </a:xfrm>
        </p:grpSpPr>
        <p:pic>
          <p:nvPicPr>
            <p:cNvPr id="3" name="Picture 3"/>
            <p:cNvPicPr>
              <a:picLocks noChangeAspect="1"/>
            </p:cNvPicPr>
            <p:nvPr/>
          </p:nvPicPr>
          <p:blipFill>
            <a:blip r:embed="rId2"/>
            <a:srcRect t="35698" b="3091"/>
            <a:stretch>
              <a:fillRect/>
            </a:stretch>
          </p:blipFill>
          <p:spPr>
            <a:xfrm>
              <a:off x="0" y="0"/>
              <a:ext cx="8940800" cy="3648440"/>
            </a:xfrm>
            <a:prstGeom prst="rect">
              <a:avLst/>
            </a:prstGeom>
          </p:spPr>
        </p:pic>
      </p:grpSp>
      <p:sp>
        <p:nvSpPr>
          <p:cNvPr id="4" name="TextBox 4"/>
          <p:cNvSpPr txBox="1"/>
          <p:nvPr/>
        </p:nvSpPr>
        <p:spPr>
          <a:xfrm>
            <a:off x="621048" y="1033459"/>
            <a:ext cx="6617952" cy="2442633"/>
          </a:xfrm>
          <a:prstGeom prst="rect">
            <a:avLst/>
          </a:prstGeom>
        </p:spPr>
        <p:txBody>
          <a:bodyPr lIns="0" tIns="0" rIns="0" bIns="0" rtlCol="0" anchor="t">
            <a:spAutoFit/>
          </a:bodyPr>
          <a:lstStyle/>
          <a:p>
            <a:pPr algn="just">
              <a:lnSpc>
                <a:spcPts val="1785"/>
              </a:lnSpc>
            </a:pPr>
            <a:r>
              <a:rPr lang="en-US" sz="1487">
                <a:solidFill>
                  <a:srgbClr val="000000"/>
                </a:solidFill>
                <a:latin typeface="Georgia Pro"/>
              </a:rPr>
              <a:t>Finding a lender before you start house-hunting is always a good idea for a few reasons. You will know upfront what mortgage amount you are approved for, so you know how much you can spend on your home. Many sellers will not even consider an offer from a buyer who is not already pre-approved, and pre-approval also makes financing after making an offer flow more smoothly. It also never hurts to get a second opinion from another lender, who may have some suggestions on incentives or rates that your first lender doesn’t have.</a:t>
            </a:r>
          </a:p>
          <a:p>
            <a:pPr algn="just">
              <a:lnSpc>
                <a:spcPts val="1785"/>
              </a:lnSpc>
            </a:pPr>
            <a:endParaRPr lang="en-US" sz="1487">
              <a:solidFill>
                <a:srgbClr val="000000"/>
              </a:solidFill>
              <a:latin typeface="Georgia Pro"/>
            </a:endParaRPr>
          </a:p>
          <a:p>
            <a:pPr algn="just">
              <a:lnSpc>
                <a:spcPts val="1785"/>
              </a:lnSpc>
            </a:pPr>
            <a:r>
              <a:rPr lang="en-US" sz="1487">
                <a:solidFill>
                  <a:srgbClr val="000000"/>
                </a:solidFill>
                <a:latin typeface="Georgia Pro"/>
              </a:rPr>
              <a:t>Your lender will help you decide how large of a loan you actually want to take out, and will guide you through how your property taxes, homeowner’s insurance and closing costs will be factored into your final numbers.</a:t>
            </a:r>
          </a:p>
        </p:txBody>
      </p:sp>
      <p:grpSp>
        <p:nvGrpSpPr>
          <p:cNvPr id="5" name="Group 5"/>
          <p:cNvGrpSpPr/>
          <p:nvPr/>
        </p:nvGrpSpPr>
        <p:grpSpPr>
          <a:xfrm>
            <a:off x="-93720" y="9611929"/>
            <a:ext cx="7989642" cy="446471"/>
            <a:chOff x="0" y="0"/>
            <a:chExt cx="2785060" cy="155633"/>
          </a:xfrm>
        </p:grpSpPr>
        <p:sp>
          <p:nvSpPr>
            <p:cNvPr id="6" name="Freeform 6"/>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7" name="TextBox 7"/>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8" name="TextBox 8"/>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9</a:t>
            </a:r>
          </a:p>
        </p:txBody>
      </p:sp>
      <p:grpSp>
        <p:nvGrpSpPr>
          <p:cNvPr id="9" name="Group 9"/>
          <p:cNvGrpSpPr/>
          <p:nvPr/>
        </p:nvGrpSpPr>
        <p:grpSpPr>
          <a:xfrm>
            <a:off x="533400" y="349577"/>
            <a:ext cx="6705600" cy="464807"/>
            <a:chOff x="0" y="0"/>
            <a:chExt cx="2337464" cy="162024"/>
          </a:xfrm>
        </p:grpSpPr>
        <p:sp>
          <p:nvSpPr>
            <p:cNvPr id="10" name="Freeform 10"/>
            <p:cNvSpPr/>
            <p:nvPr/>
          </p:nvSpPr>
          <p:spPr>
            <a:xfrm>
              <a:off x="0" y="0"/>
              <a:ext cx="2337464" cy="162024"/>
            </a:xfrm>
            <a:custGeom>
              <a:avLst/>
              <a:gdLst/>
              <a:ahLst/>
              <a:cxnLst/>
              <a:rect l="l" t="t" r="r" b="b"/>
              <a:pathLst>
                <a:path w="2337464" h="162024">
                  <a:moveTo>
                    <a:pt x="0" y="0"/>
                  </a:moveTo>
                  <a:lnTo>
                    <a:pt x="2337464" y="0"/>
                  </a:lnTo>
                  <a:lnTo>
                    <a:pt x="2337464" y="162024"/>
                  </a:lnTo>
                  <a:lnTo>
                    <a:pt x="0" y="162024"/>
                  </a:lnTo>
                  <a:close/>
                </a:path>
              </a:pathLst>
            </a:custGeom>
            <a:solidFill>
              <a:srgbClr val="231F20"/>
            </a:solidFill>
          </p:spPr>
          <p:txBody>
            <a:bodyPr/>
            <a:lstStyle/>
            <a:p>
              <a:endParaRPr lang="en-US"/>
            </a:p>
          </p:txBody>
        </p:sp>
        <p:sp>
          <p:nvSpPr>
            <p:cNvPr id="11" name="TextBox 11"/>
            <p:cNvSpPr txBox="1"/>
            <p:nvPr/>
          </p:nvSpPr>
          <p:spPr>
            <a:xfrm>
              <a:off x="0" y="-28575"/>
              <a:ext cx="2337464" cy="190599"/>
            </a:xfrm>
            <a:prstGeom prst="rect">
              <a:avLst/>
            </a:prstGeom>
          </p:spPr>
          <p:txBody>
            <a:bodyPr lIns="50800" tIns="50800" rIns="50800" bIns="50800" rtlCol="0" anchor="ctr"/>
            <a:lstStyle/>
            <a:p>
              <a:pPr algn="ctr">
                <a:lnSpc>
                  <a:spcPts val="1526"/>
                </a:lnSpc>
              </a:pPr>
              <a:endParaRPr/>
            </a:p>
          </p:txBody>
        </p:sp>
      </p:grpSp>
      <p:sp>
        <p:nvSpPr>
          <p:cNvPr id="12" name="TextBox 12"/>
          <p:cNvSpPr txBox="1"/>
          <p:nvPr/>
        </p:nvSpPr>
        <p:spPr>
          <a:xfrm>
            <a:off x="1224626" y="426088"/>
            <a:ext cx="5290370"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GET PRE-APPROVED FOR A MORTGAGE</a:t>
            </a:r>
          </a:p>
        </p:txBody>
      </p:sp>
      <p:sp>
        <p:nvSpPr>
          <p:cNvPr id="13" name="TextBox 13"/>
          <p:cNvSpPr txBox="1"/>
          <p:nvPr/>
        </p:nvSpPr>
        <p:spPr>
          <a:xfrm>
            <a:off x="577224" y="4653397"/>
            <a:ext cx="6617952" cy="2000250"/>
          </a:xfrm>
          <a:prstGeom prst="rect">
            <a:avLst/>
          </a:prstGeom>
        </p:spPr>
        <p:txBody>
          <a:bodyPr lIns="0" tIns="0" rIns="0" bIns="0" rtlCol="0" anchor="t">
            <a:spAutoFit/>
          </a:bodyPr>
          <a:lstStyle/>
          <a:p>
            <a:pPr algn="just">
              <a:lnSpc>
                <a:spcPts val="1785"/>
              </a:lnSpc>
            </a:pPr>
            <a:r>
              <a:rPr lang="en-US" sz="1487">
                <a:solidFill>
                  <a:srgbClr val="000000"/>
                </a:solidFill>
                <a:latin typeface="Georgia Pro"/>
              </a:rPr>
              <a:t>While FHA loans technically require a minimum credit score limit of 580, higher scores in the 700+ range will get you better interest rates. Your FICO score will be one of the main determining factors for the type of loan you qualify for, and any increase in the interest rate can affect your overall monthly payment and what you end up paying over the life of the loan term.  </a:t>
            </a:r>
          </a:p>
          <a:p>
            <a:pPr algn="just">
              <a:lnSpc>
                <a:spcPts val="1785"/>
              </a:lnSpc>
            </a:pPr>
            <a:endParaRPr lang="en-US" sz="1487">
              <a:solidFill>
                <a:srgbClr val="000000"/>
              </a:solidFill>
              <a:latin typeface="Georgia Pro"/>
            </a:endParaRPr>
          </a:p>
          <a:p>
            <a:pPr algn="just">
              <a:lnSpc>
                <a:spcPts val="1785"/>
              </a:lnSpc>
            </a:pPr>
            <a:r>
              <a:rPr lang="en-US" sz="1487">
                <a:solidFill>
                  <a:srgbClr val="000000"/>
                </a:solidFill>
                <a:latin typeface="Georgia Pro"/>
              </a:rPr>
              <a:t>There is a large disparity in how loans are approved between all the different lenders, so you may need to phone around to see what sorts of loans might be available to you.</a:t>
            </a:r>
          </a:p>
        </p:txBody>
      </p:sp>
      <p:grpSp>
        <p:nvGrpSpPr>
          <p:cNvPr id="14" name="Group 14"/>
          <p:cNvGrpSpPr/>
          <p:nvPr/>
        </p:nvGrpSpPr>
        <p:grpSpPr>
          <a:xfrm>
            <a:off x="621048" y="3876143"/>
            <a:ext cx="6705600" cy="691529"/>
            <a:chOff x="0" y="0"/>
            <a:chExt cx="2337464" cy="241056"/>
          </a:xfrm>
        </p:grpSpPr>
        <p:sp>
          <p:nvSpPr>
            <p:cNvPr id="15" name="Freeform 15"/>
            <p:cNvSpPr/>
            <p:nvPr/>
          </p:nvSpPr>
          <p:spPr>
            <a:xfrm>
              <a:off x="0" y="0"/>
              <a:ext cx="2337464" cy="241056"/>
            </a:xfrm>
            <a:custGeom>
              <a:avLst/>
              <a:gdLst/>
              <a:ahLst/>
              <a:cxnLst/>
              <a:rect l="l" t="t" r="r" b="b"/>
              <a:pathLst>
                <a:path w="2337464" h="241056">
                  <a:moveTo>
                    <a:pt x="0" y="0"/>
                  </a:moveTo>
                  <a:lnTo>
                    <a:pt x="2337464" y="0"/>
                  </a:lnTo>
                  <a:lnTo>
                    <a:pt x="2337464" y="241056"/>
                  </a:lnTo>
                  <a:lnTo>
                    <a:pt x="0" y="241056"/>
                  </a:lnTo>
                  <a:close/>
                </a:path>
              </a:pathLst>
            </a:custGeom>
            <a:solidFill>
              <a:srgbClr val="231F20"/>
            </a:solidFill>
          </p:spPr>
          <p:txBody>
            <a:bodyPr/>
            <a:lstStyle/>
            <a:p>
              <a:endParaRPr lang="en-US"/>
            </a:p>
          </p:txBody>
        </p:sp>
        <p:sp>
          <p:nvSpPr>
            <p:cNvPr id="16" name="TextBox 16"/>
            <p:cNvSpPr txBox="1"/>
            <p:nvPr/>
          </p:nvSpPr>
          <p:spPr>
            <a:xfrm>
              <a:off x="0" y="-28575"/>
              <a:ext cx="2337464" cy="269631"/>
            </a:xfrm>
            <a:prstGeom prst="rect">
              <a:avLst/>
            </a:prstGeom>
          </p:spPr>
          <p:txBody>
            <a:bodyPr lIns="50800" tIns="50800" rIns="50800" bIns="50800" rtlCol="0" anchor="ctr"/>
            <a:lstStyle/>
            <a:p>
              <a:pPr algn="ctr">
                <a:lnSpc>
                  <a:spcPts val="1526"/>
                </a:lnSpc>
              </a:pPr>
              <a:endParaRPr/>
            </a:p>
          </p:txBody>
        </p:sp>
      </p:grpSp>
      <p:sp>
        <p:nvSpPr>
          <p:cNvPr id="17" name="TextBox 17"/>
          <p:cNvSpPr txBox="1"/>
          <p:nvPr/>
        </p:nvSpPr>
        <p:spPr>
          <a:xfrm>
            <a:off x="939226" y="3952654"/>
            <a:ext cx="5893948" cy="549910"/>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WHAT YOU NEED TO KNOW ABOUT YOUR CREDIT SCORE</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9483" y="6212222"/>
            <a:ext cx="6699517" cy="3399707"/>
            <a:chOff x="0" y="0"/>
            <a:chExt cx="8932689" cy="4532942"/>
          </a:xfrm>
        </p:grpSpPr>
        <p:pic>
          <p:nvPicPr>
            <p:cNvPr id="3" name="Picture 3"/>
            <p:cNvPicPr>
              <a:picLocks noChangeAspect="1"/>
            </p:cNvPicPr>
            <p:nvPr/>
          </p:nvPicPr>
          <p:blipFill>
            <a:blip r:embed="rId2"/>
            <a:srcRect l="3785" t="40040" r="7596"/>
            <a:stretch>
              <a:fillRect/>
            </a:stretch>
          </p:blipFill>
          <p:spPr>
            <a:xfrm>
              <a:off x="0" y="0"/>
              <a:ext cx="8932689" cy="4532942"/>
            </a:xfrm>
            <a:prstGeom prst="rect">
              <a:avLst/>
            </a:prstGeom>
          </p:spPr>
        </p:pic>
      </p:grpSp>
      <p:sp>
        <p:nvSpPr>
          <p:cNvPr id="4" name="TextBox 4"/>
          <p:cNvSpPr txBox="1"/>
          <p:nvPr/>
        </p:nvSpPr>
        <p:spPr>
          <a:xfrm>
            <a:off x="1203960" y="399620"/>
            <a:ext cx="5354888" cy="2000250"/>
          </a:xfrm>
          <a:prstGeom prst="rect">
            <a:avLst/>
          </a:prstGeom>
        </p:spPr>
        <p:txBody>
          <a:bodyPr lIns="0" tIns="0" rIns="0" bIns="0" rtlCol="0" anchor="t">
            <a:spAutoFit/>
          </a:bodyPr>
          <a:lstStyle/>
          <a:p>
            <a:pPr algn="just">
              <a:lnSpc>
                <a:spcPts val="1778"/>
              </a:lnSpc>
            </a:pPr>
            <a:r>
              <a:rPr lang="en-US" sz="1481">
                <a:solidFill>
                  <a:srgbClr val="000000"/>
                </a:solidFill>
                <a:latin typeface="Georgia Pro Bold"/>
              </a:rPr>
              <a:t>Things That Can Hurt Your Credit Score</a:t>
            </a:r>
          </a:p>
          <a:p>
            <a:pPr algn="just">
              <a:lnSpc>
                <a:spcPts val="1778"/>
              </a:lnSpc>
            </a:pPr>
            <a:endParaRPr lang="en-US" sz="1481">
              <a:solidFill>
                <a:srgbClr val="000000"/>
              </a:solidFill>
              <a:latin typeface="Georgia Pro Bold"/>
            </a:endParaRPr>
          </a:p>
          <a:p>
            <a:pPr marL="319958" lvl="1" indent="-159979" algn="just">
              <a:lnSpc>
                <a:spcPts val="1778"/>
              </a:lnSpc>
              <a:buFont typeface="Arial"/>
              <a:buChar char="•"/>
            </a:pPr>
            <a:r>
              <a:rPr lang="en-US" sz="1481">
                <a:solidFill>
                  <a:srgbClr val="000000"/>
                </a:solidFill>
                <a:latin typeface="Georgia Pro"/>
              </a:rPr>
              <a:t>What is your payment history like? Were you prompt with your payments? Late or missed payments will negatively affect your credit rating. </a:t>
            </a:r>
          </a:p>
          <a:p>
            <a:pPr algn="just">
              <a:lnSpc>
                <a:spcPts val="1778"/>
              </a:lnSpc>
            </a:pPr>
            <a:endParaRPr lang="en-US" sz="1481">
              <a:solidFill>
                <a:srgbClr val="000000"/>
              </a:solidFill>
              <a:latin typeface="Georgia Pro"/>
            </a:endParaRPr>
          </a:p>
          <a:p>
            <a:pPr marL="319958" lvl="1" indent="-159979" algn="just">
              <a:lnSpc>
                <a:spcPts val="1778"/>
              </a:lnSpc>
              <a:buFont typeface="Arial"/>
              <a:buChar char="•"/>
            </a:pPr>
            <a:r>
              <a:rPr lang="en-US" sz="1481">
                <a:solidFill>
                  <a:srgbClr val="000000"/>
                </a:solidFill>
                <a:latin typeface="Georgia Pro"/>
              </a:rPr>
              <a:t>If you owe more than 33% of your total credit line, that will dramatically lower your credit score. So, a great strategy is to pay down your credit cards below that 33% threshold.</a:t>
            </a:r>
          </a:p>
        </p:txBody>
      </p:sp>
      <p:sp>
        <p:nvSpPr>
          <p:cNvPr id="5" name="TextBox 5"/>
          <p:cNvSpPr txBox="1"/>
          <p:nvPr/>
        </p:nvSpPr>
        <p:spPr>
          <a:xfrm>
            <a:off x="861230" y="3520842"/>
            <a:ext cx="6049941" cy="2215130"/>
          </a:xfrm>
          <a:prstGeom prst="rect">
            <a:avLst/>
          </a:prstGeom>
        </p:spPr>
        <p:txBody>
          <a:bodyPr lIns="0" tIns="0" rIns="0" bIns="0" rtlCol="0" anchor="t">
            <a:spAutoFit/>
          </a:bodyPr>
          <a:lstStyle/>
          <a:p>
            <a:pPr marL="531698" lvl="2" indent="-177233" algn="just">
              <a:lnSpc>
                <a:spcPts val="1778"/>
              </a:lnSpc>
            </a:pPr>
            <a:endParaRPr/>
          </a:p>
          <a:p>
            <a:pPr algn="just">
              <a:lnSpc>
                <a:spcPts val="1778"/>
              </a:lnSpc>
            </a:pPr>
            <a:r>
              <a:rPr lang="en-US" sz="1481">
                <a:solidFill>
                  <a:srgbClr val="000000"/>
                </a:solidFill>
                <a:latin typeface="Georgia Pro"/>
              </a:rPr>
              <a:t>A licensed real estate professional will provide much more than the mere service of helping you find your ideal home. Real estate agents are expert negotiators, seasoned financial advisors, and superb navigators of the transaction, start to finish. A professional real estate agent is your best resource when buying your home, hands down.</a:t>
            </a:r>
          </a:p>
          <a:p>
            <a:pPr marL="531698" lvl="2" indent="-177233" algn="just">
              <a:lnSpc>
                <a:spcPts val="1778"/>
              </a:lnSpc>
            </a:pPr>
            <a:endParaRPr lang="en-US" sz="1481">
              <a:solidFill>
                <a:srgbClr val="000000"/>
              </a:solidFill>
              <a:latin typeface="Georgia Pro"/>
            </a:endParaRPr>
          </a:p>
          <a:p>
            <a:pPr algn="just">
              <a:lnSpc>
                <a:spcPts val="1778"/>
              </a:lnSpc>
            </a:pPr>
            <a:r>
              <a:rPr lang="en-US" sz="1481">
                <a:solidFill>
                  <a:srgbClr val="000000"/>
                </a:solidFill>
                <a:latin typeface="Georgia Pro"/>
              </a:rPr>
              <a:t>If that isn’t enough, listen to the 93% of homeowners polled, who agreed that YES, you should absolutely work with a real estate professional through this process!</a:t>
            </a:r>
          </a:p>
        </p:txBody>
      </p:sp>
      <p:grpSp>
        <p:nvGrpSpPr>
          <p:cNvPr id="6" name="Group 6"/>
          <p:cNvGrpSpPr/>
          <p:nvPr/>
        </p:nvGrpSpPr>
        <p:grpSpPr>
          <a:xfrm>
            <a:off x="-93720" y="9611929"/>
            <a:ext cx="7989642" cy="446471"/>
            <a:chOff x="0" y="0"/>
            <a:chExt cx="2785060" cy="155633"/>
          </a:xfrm>
        </p:grpSpPr>
        <p:sp>
          <p:nvSpPr>
            <p:cNvPr id="7" name="Freeform 7"/>
            <p:cNvSpPr/>
            <p:nvPr/>
          </p:nvSpPr>
          <p:spPr>
            <a:xfrm>
              <a:off x="0" y="0"/>
              <a:ext cx="2785060" cy="155633"/>
            </a:xfrm>
            <a:custGeom>
              <a:avLst/>
              <a:gdLst/>
              <a:ahLst/>
              <a:cxnLst/>
              <a:rect l="l" t="t" r="r" b="b"/>
              <a:pathLst>
                <a:path w="2785060" h="155633">
                  <a:moveTo>
                    <a:pt x="0" y="0"/>
                  </a:moveTo>
                  <a:lnTo>
                    <a:pt x="2785060" y="0"/>
                  </a:lnTo>
                  <a:lnTo>
                    <a:pt x="2785060" y="155633"/>
                  </a:lnTo>
                  <a:lnTo>
                    <a:pt x="0" y="155633"/>
                  </a:lnTo>
                  <a:close/>
                </a:path>
              </a:pathLst>
            </a:custGeom>
            <a:solidFill>
              <a:srgbClr val="231F20"/>
            </a:solidFill>
          </p:spPr>
          <p:txBody>
            <a:bodyPr/>
            <a:lstStyle/>
            <a:p>
              <a:endParaRPr lang="en-US"/>
            </a:p>
          </p:txBody>
        </p:sp>
        <p:sp>
          <p:nvSpPr>
            <p:cNvPr id="8" name="TextBox 8"/>
            <p:cNvSpPr txBox="1"/>
            <p:nvPr/>
          </p:nvSpPr>
          <p:spPr>
            <a:xfrm>
              <a:off x="0" y="-28575"/>
              <a:ext cx="2785060" cy="184208"/>
            </a:xfrm>
            <a:prstGeom prst="rect">
              <a:avLst/>
            </a:prstGeom>
          </p:spPr>
          <p:txBody>
            <a:bodyPr lIns="50800" tIns="50800" rIns="50800" bIns="50800" rtlCol="0" anchor="ctr"/>
            <a:lstStyle/>
            <a:p>
              <a:pPr algn="ctr">
                <a:lnSpc>
                  <a:spcPts val="1526"/>
                </a:lnSpc>
              </a:pPr>
              <a:endParaRPr/>
            </a:p>
          </p:txBody>
        </p:sp>
      </p:grpSp>
      <p:sp>
        <p:nvSpPr>
          <p:cNvPr id="9" name="TextBox 9"/>
          <p:cNvSpPr txBox="1"/>
          <p:nvPr/>
        </p:nvSpPr>
        <p:spPr>
          <a:xfrm>
            <a:off x="0" y="9726580"/>
            <a:ext cx="7772400" cy="198120"/>
          </a:xfrm>
          <a:prstGeom prst="rect">
            <a:avLst/>
          </a:prstGeom>
        </p:spPr>
        <p:txBody>
          <a:bodyPr lIns="0" tIns="0" rIns="0" bIns="0" rtlCol="0" anchor="t">
            <a:spAutoFit/>
          </a:bodyPr>
          <a:lstStyle/>
          <a:p>
            <a:pPr algn="ctr">
              <a:lnSpc>
                <a:spcPts val="1679"/>
              </a:lnSpc>
              <a:spcBef>
                <a:spcPct val="0"/>
              </a:spcBef>
            </a:pPr>
            <a:r>
              <a:rPr lang="en-US" sz="1200">
                <a:solidFill>
                  <a:srgbClr val="FFFFFF"/>
                </a:solidFill>
                <a:latin typeface="Montserrat Bold"/>
              </a:rPr>
              <a:t>Name here • Phone Number • Website Address • Email • Page 10</a:t>
            </a:r>
          </a:p>
        </p:txBody>
      </p:sp>
      <p:grpSp>
        <p:nvGrpSpPr>
          <p:cNvPr id="10" name="Group 10"/>
          <p:cNvGrpSpPr/>
          <p:nvPr/>
        </p:nvGrpSpPr>
        <p:grpSpPr>
          <a:xfrm>
            <a:off x="533400" y="2871242"/>
            <a:ext cx="6705600" cy="464807"/>
            <a:chOff x="0" y="0"/>
            <a:chExt cx="2337464" cy="162024"/>
          </a:xfrm>
        </p:grpSpPr>
        <p:sp>
          <p:nvSpPr>
            <p:cNvPr id="11" name="Freeform 11"/>
            <p:cNvSpPr/>
            <p:nvPr/>
          </p:nvSpPr>
          <p:spPr>
            <a:xfrm>
              <a:off x="0" y="0"/>
              <a:ext cx="2337464" cy="162024"/>
            </a:xfrm>
            <a:custGeom>
              <a:avLst/>
              <a:gdLst/>
              <a:ahLst/>
              <a:cxnLst/>
              <a:rect l="l" t="t" r="r" b="b"/>
              <a:pathLst>
                <a:path w="2337464" h="162024">
                  <a:moveTo>
                    <a:pt x="0" y="0"/>
                  </a:moveTo>
                  <a:lnTo>
                    <a:pt x="2337464" y="0"/>
                  </a:lnTo>
                  <a:lnTo>
                    <a:pt x="2337464" y="162024"/>
                  </a:lnTo>
                  <a:lnTo>
                    <a:pt x="0" y="162024"/>
                  </a:lnTo>
                  <a:close/>
                </a:path>
              </a:pathLst>
            </a:custGeom>
            <a:solidFill>
              <a:srgbClr val="231F20"/>
            </a:solidFill>
          </p:spPr>
          <p:txBody>
            <a:bodyPr/>
            <a:lstStyle/>
            <a:p>
              <a:endParaRPr lang="en-US"/>
            </a:p>
          </p:txBody>
        </p:sp>
        <p:sp>
          <p:nvSpPr>
            <p:cNvPr id="12" name="TextBox 12"/>
            <p:cNvSpPr txBox="1"/>
            <p:nvPr/>
          </p:nvSpPr>
          <p:spPr>
            <a:xfrm>
              <a:off x="0" y="-28575"/>
              <a:ext cx="2337464" cy="190599"/>
            </a:xfrm>
            <a:prstGeom prst="rect">
              <a:avLst/>
            </a:prstGeom>
          </p:spPr>
          <p:txBody>
            <a:bodyPr lIns="50800" tIns="50800" rIns="50800" bIns="50800" rtlCol="0" anchor="ctr"/>
            <a:lstStyle/>
            <a:p>
              <a:pPr algn="ctr">
                <a:lnSpc>
                  <a:spcPts val="1526"/>
                </a:lnSpc>
              </a:pPr>
              <a:endParaRPr/>
            </a:p>
          </p:txBody>
        </p:sp>
      </p:grpSp>
      <p:sp>
        <p:nvSpPr>
          <p:cNvPr id="13" name="TextBox 13"/>
          <p:cNvSpPr txBox="1"/>
          <p:nvPr/>
        </p:nvSpPr>
        <p:spPr>
          <a:xfrm>
            <a:off x="533400" y="2947753"/>
            <a:ext cx="6705600" cy="273685"/>
          </a:xfrm>
          <a:prstGeom prst="rect">
            <a:avLst/>
          </a:prstGeom>
        </p:spPr>
        <p:txBody>
          <a:bodyPr lIns="0" tIns="0" rIns="0" bIns="0" rtlCol="0" anchor="t">
            <a:spAutoFit/>
          </a:bodyPr>
          <a:lstStyle/>
          <a:p>
            <a:pPr algn="ctr">
              <a:lnSpc>
                <a:spcPts val="2239"/>
              </a:lnSpc>
              <a:spcBef>
                <a:spcPct val="0"/>
              </a:spcBef>
            </a:pPr>
            <a:r>
              <a:rPr lang="en-US" sz="1599" spc="159">
                <a:solidFill>
                  <a:srgbClr val="F7F5F3"/>
                </a:solidFill>
                <a:latin typeface="Georgia Pro Bold"/>
              </a:rPr>
              <a:t>HIRING A REAL ESTATE PROFESSIONAL</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13797</Words>
  <Application>Microsoft Macintosh PowerPoint</Application>
  <PresentationFormat>Custom</PresentationFormat>
  <Paragraphs>958</Paragraphs>
  <Slides>58</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58</vt:i4>
      </vt:variant>
    </vt:vector>
  </HeadingPairs>
  <TitlesOfParts>
    <vt:vector size="77" baseType="lpstr">
      <vt:lpstr>Arimo</vt:lpstr>
      <vt:lpstr>Montserrat Classic Bold</vt:lpstr>
      <vt:lpstr>Montserrat</vt:lpstr>
      <vt:lpstr>Georgia Pro Bold</vt:lpstr>
      <vt:lpstr>Arimo Bold</vt:lpstr>
      <vt:lpstr>Georgia Pro</vt:lpstr>
      <vt:lpstr>Proxima Nova</vt:lpstr>
      <vt:lpstr>Proxima Nova Bold</vt:lpstr>
      <vt:lpstr>Aquawax Pro Pictograms</vt:lpstr>
      <vt:lpstr>Arial</vt:lpstr>
      <vt:lpstr>Mistrully</vt:lpstr>
      <vt:lpstr>Georgia Pro Bold Italics</vt:lpstr>
      <vt:lpstr>Calibri</vt:lpstr>
      <vt:lpstr>Amatic SC Bold</vt:lpstr>
      <vt:lpstr>Montserrat Bold</vt:lpstr>
      <vt:lpstr>Helvetica Italics</vt:lpstr>
      <vt:lpstr>Verdana Pro</vt:lpstr>
      <vt:lpstr>Georgia Pro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NEW BUYER GUIDE (Darryl Davis Edition)</dc:title>
  <cp:lastModifiedBy>Sarah Cornacchio</cp:lastModifiedBy>
  <cp:revision>2</cp:revision>
  <dcterms:created xsi:type="dcterms:W3CDTF">2006-08-16T00:00:00Z</dcterms:created>
  <dcterms:modified xsi:type="dcterms:W3CDTF">2024-06-20T20:48:02Z</dcterms:modified>
  <dc:identifier>DAGImHElia0</dc:identifier>
</cp:coreProperties>
</file>