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0" r:id="rId1"/>
    <p:sldMasterId id="2147486923" r:id="rId2"/>
    <p:sldMasterId id="2147486941" r:id="rId3"/>
    <p:sldMasterId id="2147486953" r:id="rId4"/>
  </p:sldMasterIdLst>
  <p:notesMasterIdLst>
    <p:notesMasterId r:id="rId39"/>
  </p:notesMasterIdLst>
  <p:handoutMasterIdLst>
    <p:handoutMasterId r:id="rId40"/>
  </p:handoutMasterIdLst>
  <p:sldIdLst>
    <p:sldId id="6611" r:id="rId5"/>
    <p:sldId id="6612" r:id="rId6"/>
    <p:sldId id="6617" r:id="rId7"/>
    <p:sldId id="6610" r:id="rId8"/>
    <p:sldId id="3924" r:id="rId9"/>
    <p:sldId id="6605" r:id="rId10"/>
    <p:sldId id="6613" r:id="rId11"/>
    <p:sldId id="5602" r:id="rId12"/>
    <p:sldId id="6607" r:id="rId13"/>
    <p:sldId id="5603" r:id="rId14"/>
    <p:sldId id="6603" r:id="rId15"/>
    <p:sldId id="5594" r:id="rId16"/>
    <p:sldId id="5591" r:id="rId17"/>
    <p:sldId id="5592" r:id="rId18"/>
    <p:sldId id="5593" r:id="rId19"/>
    <p:sldId id="6604" r:id="rId20"/>
    <p:sldId id="5588" r:id="rId21"/>
    <p:sldId id="3660" r:id="rId22"/>
    <p:sldId id="3662" r:id="rId23"/>
    <p:sldId id="1659" r:id="rId24"/>
    <p:sldId id="1660" r:id="rId25"/>
    <p:sldId id="259" r:id="rId26"/>
    <p:sldId id="5334" r:id="rId27"/>
    <p:sldId id="5598" r:id="rId28"/>
    <p:sldId id="6597" r:id="rId29"/>
    <p:sldId id="6600" r:id="rId30"/>
    <p:sldId id="6602" r:id="rId31"/>
    <p:sldId id="6601" r:id="rId32"/>
    <p:sldId id="6615" r:id="rId33"/>
    <p:sldId id="6616" r:id="rId34"/>
    <p:sldId id="5599" r:id="rId35"/>
    <p:sldId id="6608" r:id="rId36"/>
    <p:sldId id="5600" r:id="rId37"/>
    <p:sldId id="6609" r:id="rId38"/>
  </p:sldIdLst>
  <p:sldSz cx="9144000" cy="6858000" type="screen4x3"/>
  <p:notesSz cx="7010400" cy="9296400"/>
  <p:defaultTextStyle>
    <a:defPPr>
      <a:defRPr lang="en-US"/>
    </a:defPPr>
    <a:lvl1pPr algn="ctr" rtl="0" eaLnBrk="0" fontAlgn="base" hangingPunct="0">
      <a:spcBef>
        <a:spcPct val="0"/>
      </a:spcBef>
      <a:spcAft>
        <a:spcPct val="0"/>
      </a:spcAft>
      <a:defRPr b="1" kern="1200">
        <a:solidFill>
          <a:schemeClr val="tx1"/>
        </a:solidFill>
        <a:latin typeface="Times New Roman" pitchFamily="18" charset="0"/>
        <a:ea typeface="+mn-ea"/>
        <a:cs typeface="+mn-cs"/>
      </a:defRPr>
    </a:lvl1pPr>
    <a:lvl2pPr marL="457191" algn="ctr" rtl="0" eaLnBrk="0" fontAlgn="base" hangingPunct="0">
      <a:spcBef>
        <a:spcPct val="0"/>
      </a:spcBef>
      <a:spcAft>
        <a:spcPct val="0"/>
      </a:spcAft>
      <a:defRPr b="1" kern="1200">
        <a:solidFill>
          <a:schemeClr val="tx1"/>
        </a:solidFill>
        <a:latin typeface="Times New Roman" pitchFamily="18" charset="0"/>
        <a:ea typeface="+mn-ea"/>
        <a:cs typeface="+mn-cs"/>
      </a:defRPr>
    </a:lvl2pPr>
    <a:lvl3pPr marL="914382" algn="ctr" rtl="0" eaLnBrk="0" fontAlgn="base" hangingPunct="0">
      <a:spcBef>
        <a:spcPct val="0"/>
      </a:spcBef>
      <a:spcAft>
        <a:spcPct val="0"/>
      </a:spcAft>
      <a:defRPr b="1" kern="1200">
        <a:solidFill>
          <a:schemeClr val="tx1"/>
        </a:solidFill>
        <a:latin typeface="Times New Roman" pitchFamily="18" charset="0"/>
        <a:ea typeface="+mn-ea"/>
        <a:cs typeface="+mn-cs"/>
      </a:defRPr>
    </a:lvl3pPr>
    <a:lvl4pPr marL="1371573" algn="ctr" rtl="0" eaLnBrk="0" fontAlgn="base" hangingPunct="0">
      <a:spcBef>
        <a:spcPct val="0"/>
      </a:spcBef>
      <a:spcAft>
        <a:spcPct val="0"/>
      </a:spcAft>
      <a:defRPr b="1" kern="1200">
        <a:solidFill>
          <a:schemeClr val="tx1"/>
        </a:solidFill>
        <a:latin typeface="Times New Roman" pitchFamily="18" charset="0"/>
        <a:ea typeface="+mn-ea"/>
        <a:cs typeface="+mn-cs"/>
      </a:defRPr>
    </a:lvl4pPr>
    <a:lvl5pPr marL="1828764" algn="ctr" rtl="0" eaLnBrk="0" fontAlgn="base" hangingPunct="0">
      <a:spcBef>
        <a:spcPct val="0"/>
      </a:spcBef>
      <a:spcAft>
        <a:spcPct val="0"/>
      </a:spcAft>
      <a:defRPr b="1" kern="1200">
        <a:solidFill>
          <a:schemeClr val="tx1"/>
        </a:solidFill>
        <a:latin typeface="Times New Roman" pitchFamily="18" charset="0"/>
        <a:ea typeface="+mn-ea"/>
        <a:cs typeface="+mn-cs"/>
      </a:defRPr>
    </a:lvl5pPr>
    <a:lvl6pPr marL="2285955" algn="l" defTabSz="914382" rtl="0" eaLnBrk="1" latinLnBrk="0" hangingPunct="1">
      <a:defRPr b="1" kern="1200">
        <a:solidFill>
          <a:schemeClr val="tx1"/>
        </a:solidFill>
        <a:latin typeface="Times New Roman" pitchFamily="18" charset="0"/>
        <a:ea typeface="+mn-ea"/>
        <a:cs typeface="+mn-cs"/>
      </a:defRPr>
    </a:lvl6pPr>
    <a:lvl7pPr marL="2743146" algn="l" defTabSz="914382" rtl="0" eaLnBrk="1" latinLnBrk="0" hangingPunct="1">
      <a:defRPr b="1" kern="1200">
        <a:solidFill>
          <a:schemeClr val="tx1"/>
        </a:solidFill>
        <a:latin typeface="Times New Roman" pitchFamily="18" charset="0"/>
        <a:ea typeface="+mn-ea"/>
        <a:cs typeface="+mn-cs"/>
      </a:defRPr>
    </a:lvl7pPr>
    <a:lvl8pPr marL="3200336" algn="l" defTabSz="914382" rtl="0" eaLnBrk="1" latinLnBrk="0" hangingPunct="1">
      <a:defRPr b="1" kern="1200">
        <a:solidFill>
          <a:schemeClr val="tx1"/>
        </a:solidFill>
        <a:latin typeface="Times New Roman" pitchFamily="18" charset="0"/>
        <a:ea typeface="+mn-ea"/>
        <a:cs typeface="+mn-cs"/>
      </a:defRPr>
    </a:lvl8pPr>
    <a:lvl9pPr marL="3657526" algn="l" defTabSz="914382" rtl="0" eaLnBrk="1" latinLnBrk="0" hangingPunct="1">
      <a:defRPr b="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C74A4726-32CB-4B04-B2CF-538E699A39FB}">
          <p14:sldIdLst>
            <p14:sldId id="6611"/>
            <p14:sldId id="6612"/>
            <p14:sldId id="6617"/>
            <p14:sldId id="6610"/>
            <p14:sldId id="3924"/>
            <p14:sldId id="6605"/>
            <p14:sldId id="6613"/>
            <p14:sldId id="5602"/>
            <p14:sldId id="6607"/>
            <p14:sldId id="5603"/>
            <p14:sldId id="6603"/>
            <p14:sldId id="5594"/>
            <p14:sldId id="5591"/>
            <p14:sldId id="5592"/>
            <p14:sldId id="5593"/>
            <p14:sldId id="6604"/>
            <p14:sldId id="5588"/>
            <p14:sldId id="3660"/>
            <p14:sldId id="3662"/>
            <p14:sldId id="1659"/>
            <p14:sldId id="1660"/>
            <p14:sldId id="259"/>
            <p14:sldId id="5334"/>
            <p14:sldId id="5598"/>
            <p14:sldId id="6597"/>
            <p14:sldId id="6600"/>
            <p14:sldId id="6602"/>
            <p14:sldId id="6601"/>
            <p14:sldId id="6615"/>
            <p14:sldId id="6616"/>
          </p14:sldIdLst>
        </p14:section>
        <p14:section name="WRITING OFFER" id="{3337A2F4-966D-4FDF-A97C-6826450B67F0}">
          <p14:sldIdLst>
            <p14:sldId id="5599"/>
            <p14:sldId id="6608"/>
            <p14:sldId id="5600"/>
            <p14:sldId id="6609"/>
          </p14:sldIdLst>
        </p14:section>
      </p14:sectionLst>
    </p:ex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01010"/>
    <a:srgbClr val="2B2B2B"/>
    <a:srgbClr val="D7D9D8"/>
    <a:srgbClr val="F7F7F7"/>
    <a:srgbClr val="006600"/>
    <a:srgbClr val="000000"/>
    <a:srgbClr val="FFFF00"/>
    <a:srgbClr val="CCFFCC"/>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1" autoAdjust="0"/>
    <p:restoredTop sz="76298" autoAdjust="0"/>
  </p:normalViewPr>
  <p:slideViewPr>
    <p:cSldViewPr snapToGrid="0">
      <p:cViewPr varScale="1">
        <p:scale>
          <a:sx n="83" d="100"/>
          <a:sy n="83" d="100"/>
        </p:scale>
        <p:origin x="1950" y="30"/>
      </p:cViewPr>
      <p:guideLst>
        <p:guide orient="horz" pos="2232"/>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8" d="100"/>
          <a:sy n="68" d="100"/>
        </p:scale>
        <p:origin x="-39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3808" tIns="46905" rIns="93808" bIns="46905" numCol="1" anchor="t" anchorCtr="0" compatLnSpc="1">
            <a:prstTxWarp prst="textNoShape">
              <a:avLst/>
            </a:prstTxWarp>
          </a:bodyPr>
          <a:lstStyle>
            <a:lvl1pPr algn="l" defTabSz="937518" eaLnBrk="1" hangingPunct="1">
              <a:defRPr sz="1200" b="0"/>
            </a:lvl1pPr>
          </a:lstStyle>
          <a:p>
            <a:pPr>
              <a:defRPr/>
            </a:pPr>
            <a:endParaRPr lang="en-US"/>
          </a:p>
        </p:txBody>
      </p:sp>
      <p:sp>
        <p:nvSpPr>
          <p:cNvPr id="135171" name="Rectangle 3"/>
          <p:cNvSpPr>
            <a:spLocks noGrp="1" noChangeArrowheads="1"/>
          </p:cNvSpPr>
          <p:nvPr>
            <p:ph type="dt" sz="quarter" idx="1"/>
          </p:nvPr>
        </p:nvSpPr>
        <p:spPr bwMode="auto">
          <a:xfrm>
            <a:off x="3971926" y="0"/>
            <a:ext cx="3038476" cy="465138"/>
          </a:xfrm>
          <a:prstGeom prst="rect">
            <a:avLst/>
          </a:prstGeom>
          <a:noFill/>
          <a:ln w="9525">
            <a:noFill/>
            <a:miter lim="800000"/>
            <a:headEnd/>
            <a:tailEnd/>
          </a:ln>
          <a:effectLst/>
        </p:spPr>
        <p:txBody>
          <a:bodyPr vert="horz" wrap="square" lIns="93808" tIns="46905" rIns="93808" bIns="46905" numCol="1" anchor="t" anchorCtr="0" compatLnSpc="1">
            <a:prstTxWarp prst="textNoShape">
              <a:avLst/>
            </a:prstTxWarp>
          </a:bodyPr>
          <a:lstStyle>
            <a:lvl1pPr algn="r" defTabSz="937518" eaLnBrk="1" hangingPunct="1">
              <a:defRPr sz="1200" b="0"/>
            </a:lvl1pPr>
          </a:lstStyle>
          <a:p>
            <a:pPr>
              <a:defRPr/>
            </a:pPr>
            <a:endParaRPr lang="en-US"/>
          </a:p>
        </p:txBody>
      </p:sp>
      <p:sp>
        <p:nvSpPr>
          <p:cNvPr id="135172" name="Rectangle 4"/>
          <p:cNvSpPr>
            <a:spLocks noGrp="1" noChangeArrowheads="1"/>
          </p:cNvSpPr>
          <p:nvPr>
            <p:ph type="ftr" sz="quarter" idx="2"/>
          </p:nvPr>
        </p:nvSpPr>
        <p:spPr bwMode="auto">
          <a:xfrm>
            <a:off x="0" y="8831265"/>
            <a:ext cx="3038476" cy="465137"/>
          </a:xfrm>
          <a:prstGeom prst="rect">
            <a:avLst/>
          </a:prstGeom>
          <a:noFill/>
          <a:ln w="9525">
            <a:noFill/>
            <a:miter lim="800000"/>
            <a:headEnd/>
            <a:tailEnd/>
          </a:ln>
          <a:effectLst/>
        </p:spPr>
        <p:txBody>
          <a:bodyPr vert="horz" wrap="square" lIns="93808" tIns="46905" rIns="93808" bIns="46905" numCol="1" anchor="b" anchorCtr="0" compatLnSpc="1">
            <a:prstTxWarp prst="textNoShape">
              <a:avLst/>
            </a:prstTxWarp>
          </a:bodyPr>
          <a:lstStyle>
            <a:lvl1pPr algn="l" defTabSz="937518" eaLnBrk="1" hangingPunct="1">
              <a:defRPr sz="1200" b="0"/>
            </a:lvl1pPr>
          </a:lstStyle>
          <a:p>
            <a:pPr>
              <a:defRPr/>
            </a:pPr>
            <a:endParaRPr lang="en-US"/>
          </a:p>
        </p:txBody>
      </p:sp>
      <p:sp>
        <p:nvSpPr>
          <p:cNvPr id="135173" name="Rectangle 5"/>
          <p:cNvSpPr>
            <a:spLocks noGrp="1" noChangeArrowheads="1"/>
          </p:cNvSpPr>
          <p:nvPr>
            <p:ph type="sldNum" sz="quarter" idx="3"/>
          </p:nvPr>
        </p:nvSpPr>
        <p:spPr bwMode="auto">
          <a:xfrm>
            <a:off x="3971926" y="8831265"/>
            <a:ext cx="3038476" cy="465137"/>
          </a:xfrm>
          <a:prstGeom prst="rect">
            <a:avLst/>
          </a:prstGeom>
          <a:noFill/>
          <a:ln w="9525">
            <a:noFill/>
            <a:miter lim="800000"/>
            <a:headEnd/>
            <a:tailEnd/>
          </a:ln>
          <a:effectLst/>
        </p:spPr>
        <p:txBody>
          <a:bodyPr vert="horz" wrap="square" lIns="93808" tIns="46905" rIns="93808" bIns="46905" numCol="1" anchor="b" anchorCtr="0" compatLnSpc="1">
            <a:prstTxWarp prst="textNoShape">
              <a:avLst/>
            </a:prstTxWarp>
          </a:bodyPr>
          <a:lstStyle>
            <a:lvl1pPr algn="r" defTabSz="937518" eaLnBrk="1" hangingPunct="1">
              <a:defRPr sz="1200" b="0"/>
            </a:lvl1pPr>
          </a:lstStyle>
          <a:p>
            <a:pPr>
              <a:defRPr/>
            </a:pPr>
            <a:fld id="{CC6C0FC1-CBDF-430D-9F72-16A0084BE050}" type="slidenum">
              <a:rPr lang="en-US"/>
              <a:pPr>
                <a:defRPr/>
              </a:pPr>
              <a:t>‹#›</a:t>
            </a:fld>
            <a:endParaRPr lang="en-US"/>
          </a:p>
        </p:txBody>
      </p:sp>
    </p:spTree>
    <p:extLst>
      <p:ext uri="{BB962C8B-B14F-4D97-AF65-F5344CB8AC3E}">
        <p14:creationId xmlns:p14="http://schemas.microsoft.com/office/powerpoint/2010/main" val="194549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3808" tIns="46905" rIns="93808" bIns="46905" numCol="1" anchor="t" anchorCtr="0" compatLnSpc="1">
            <a:prstTxWarp prst="textNoShape">
              <a:avLst/>
            </a:prstTxWarp>
          </a:bodyPr>
          <a:lstStyle>
            <a:lvl1pPr algn="l" defTabSz="937518" eaLnBrk="1" hangingPunct="1">
              <a:defRPr sz="1200" b="0"/>
            </a:lvl1pPr>
          </a:lstStyle>
          <a:p>
            <a:pPr>
              <a:defRPr/>
            </a:pPr>
            <a:endParaRPr lang="en-US"/>
          </a:p>
        </p:txBody>
      </p:sp>
      <p:sp>
        <p:nvSpPr>
          <p:cNvPr id="4099" name="Rectangle 3"/>
          <p:cNvSpPr>
            <a:spLocks noGrp="1" noChangeArrowheads="1"/>
          </p:cNvSpPr>
          <p:nvPr>
            <p:ph type="dt" idx="1"/>
          </p:nvPr>
        </p:nvSpPr>
        <p:spPr bwMode="auto">
          <a:xfrm>
            <a:off x="3971926" y="0"/>
            <a:ext cx="3038476" cy="465138"/>
          </a:xfrm>
          <a:prstGeom prst="rect">
            <a:avLst/>
          </a:prstGeom>
          <a:noFill/>
          <a:ln w="9525">
            <a:noFill/>
            <a:miter lim="800000"/>
            <a:headEnd/>
            <a:tailEnd/>
          </a:ln>
          <a:effectLst/>
        </p:spPr>
        <p:txBody>
          <a:bodyPr vert="horz" wrap="square" lIns="93808" tIns="46905" rIns="93808" bIns="46905" numCol="1" anchor="t" anchorCtr="0" compatLnSpc="1">
            <a:prstTxWarp prst="textNoShape">
              <a:avLst/>
            </a:prstTxWarp>
          </a:bodyPr>
          <a:lstStyle>
            <a:lvl1pPr algn="r" defTabSz="937518" eaLnBrk="1" hangingPunct="1">
              <a:defRPr sz="1200" b="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81100" y="69532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040" y="4416427"/>
            <a:ext cx="5140324" cy="4183063"/>
          </a:xfrm>
          <a:prstGeom prst="rect">
            <a:avLst/>
          </a:prstGeom>
          <a:noFill/>
          <a:ln w="9525">
            <a:noFill/>
            <a:miter lim="800000"/>
            <a:headEnd/>
            <a:tailEnd/>
          </a:ln>
          <a:effectLst/>
        </p:spPr>
        <p:txBody>
          <a:bodyPr vert="horz" wrap="square" lIns="93808" tIns="46905" rIns="93808" bIns="469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5"/>
            <a:ext cx="3038476" cy="465137"/>
          </a:xfrm>
          <a:prstGeom prst="rect">
            <a:avLst/>
          </a:prstGeom>
          <a:noFill/>
          <a:ln w="9525">
            <a:noFill/>
            <a:miter lim="800000"/>
            <a:headEnd/>
            <a:tailEnd/>
          </a:ln>
          <a:effectLst/>
        </p:spPr>
        <p:txBody>
          <a:bodyPr vert="horz" wrap="square" lIns="93808" tIns="46905" rIns="93808" bIns="46905" numCol="1" anchor="b" anchorCtr="0" compatLnSpc="1">
            <a:prstTxWarp prst="textNoShape">
              <a:avLst/>
            </a:prstTxWarp>
          </a:bodyPr>
          <a:lstStyle>
            <a:lvl1pPr algn="l" defTabSz="937518" eaLnBrk="1" hangingPunct="1">
              <a:defRPr sz="1200" b="0"/>
            </a:lvl1pPr>
          </a:lstStyle>
          <a:p>
            <a:pPr>
              <a:defRPr/>
            </a:pPr>
            <a:endParaRPr lang="en-US"/>
          </a:p>
        </p:txBody>
      </p:sp>
      <p:sp>
        <p:nvSpPr>
          <p:cNvPr id="4103" name="Rectangle 7"/>
          <p:cNvSpPr>
            <a:spLocks noGrp="1" noChangeArrowheads="1"/>
          </p:cNvSpPr>
          <p:nvPr>
            <p:ph type="sldNum" sz="quarter" idx="5"/>
          </p:nvPr>
        </p:nvSpPr>
        <p:spPr bwMode="auto">
          <a:xfrm>
            <a:off x="3971926" y="8831265"/>
            <a:ext cx="3038476" cy="465137"/>
          </a:xfrm>
          <a:prstGeom prst="rect">
            <a:avLst/>
          </a:prstGeom>
          <a:noFill/>
          <a:ln w="9525">
            <a:noFill/>
            <a:miter lim="800000"/>
            <a:headEnd/>
            <a:tailEnd/>
          </a:ln>
          <a:effectLst/>
        </p:spPr>
        <p:txBody>
          <a:bodyPr vert="horz" wrap="square" lIns="93808" tIns="46905" rIns="93808" bIns="46905" numCol="1" anchor="b" anchorCtr="0" compatLnSpc="1">
            <a:prstTxWarp prst="textNoShape">
              <a:avLst/>
            </a:prstTxWarp>
          </a:bodyPr>
          <a:lstStyle>
            <a:lvl1pPr algn="r" defTabSz="937518" eaLnBrk="1" hangingPunct="1">
              <a:defRPr sz="1200" b="0"/>
            </a:lvl1pPr>
          </a:lstStyle>
          <a:p>
            <a:pPr>
              <a:defRPr/>
            </a:pPr>
            <a:fld id="{2774D508-D7F0-43A3-B2DC-CE1F4164759B}" type="slidenum">
              <a:rPr lang="en-US"/>
              <a:pPr>
                <a:defRPr/>
              </a:pPr>
              <a:t>‹#›</a:t>
            </a:fld>
            <a:endParaRPr lang="en-US"/>
          </a:p>
        </p:txBody>
      </p:sp>
    </p:spTree>
    <p:extLst>
      <p:ext uri="{BB962C8B-B14F-4D97-AF65-F5344CB8AC3E}">
        <p14:creationId xmlns:p14="http://schemas.microsoft.com/office/powerpoint/2010/main" val="1771855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91"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82"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7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64"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955" algn="l" defTabSz="914382" rtl="0" eaLnBrk="1" latinLnBrk="0" hangingPunct="1">
      <a:defRPr sz="1200" kern="1200">
        <a:solidFill>
          <a:schemeClr val="tx1"/>
        </a:solidFill>
        <a:latin typeface="+mn-lt"/>
        <a:ea typeface="+mn-ea"/>
        <a:cs typeface="+mn-cs"/>
      </a:defRPr>
    </a:lvl6pPr>
    <a:lvl7pPr marL="2743146" algn="l" defTabSz="914382" rtl="0" eaLnBrk="1" latinLnBrk="0" hangingPunct="1">
      <a:defRPr sz="1200" kern="1200">
        <a:solidFill>
          <a:schemeClr val="tx1"/>
        </a:solidFill>
        <a:latin typeface="+mn-lt"/>
        <a:ea typeface="+mn-ea"/>
        <a:cs typeface="+mn-cs"/>
      </a:defRPr>
    </a:lvl7pPr>
    <a:lvl8pPr marL="3200336" algn="l" defTabSz="914382" rtl="0" eaLnBrk="1" latinLnBrk="0" hangingPunct="1">
      <a:defRPr sz="1200" kern="1200">
        <a:solidFill>
          <a:schemeClr val="tx1"/>
        </a:solidFill>
        <a:latin typeface="+mn-lt"/>
        <a:ea typeface="+mn-ea"/>
        <a:cs typeface="+mn-cs"/>
      </a:defRPr>
    </a:lvl8pPr>
    <a:lvl9pPr marL="3657526" algn="l" defTabSz="9143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nn.com/2021/05/19/homes/love-letters-from-home-buyers/index.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https://www.nar.realtor/videos/window-to-the-law</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8</a:t>
            </a:fld>
            <a:endParaRPr lang="en-US"/>
          </a:p>
        </p:txBody>
      </p:sp>
    </p:spTree>
    <p:extLst>
      <p:ext uri="{BB962C8B-B14F-4D97-AF65-F5344CB8AC3E}">
        <p14:creationId xmlns:p14="http://schemas.microsoft.com/office/powerpoint/2010/main" val="339545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https://darrylspeaks.com/lets-stay-together-why-buyer-love-letters-deserve-a-second-chance/</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33</a:t>
            </a:fld>
            <a:endParaRPr lang="en-US"/>
          </a:p>
        </p:txBody>
      </p:sp>
    </p:spTree>
    <p:extLst>
      <p:ext uri="{BB962C8B-B14F-4D97-AF65-F5344CB8AC3E}">
        <p14:creationId xmlns:p14="http://schemas.microsoft.com/office/powerpoint/2010/main" val="271506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https://www.hud.gov/program_offices/fair_housing_equal_opp/fair_housing_act_overview</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9</a:t>
            </a:fld>
            <a:endParaRPr lang="en-US"/>
          </a:p>
        </p:txBody>
      </p:sp>
    </p:spTree>
    <p:extLst>
      <p:ext uri="{BB962C8B-B14F-4D97-AF65-F5344CB8AC3E}">
        <p14:creationId xmlns:p14="http://schemas.microsoft.com/office/powerpoint/2010/main" val="73009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https://www.hud.gov/program_offices/fair_housing_equal_opp/fair_housing_act_overview</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10</a:t>
            </a:fld>
            <a:endParaRPr lang="en-US"/>
          </a:p>
        </p:txBody>
      </p:sp>
    </p:spTree>
    <p:extLst>
      <p:ext uri="{BB962C8B-B14F-4D97-AF65-F5344CB8AC3E}">
        <p14:creationId xmlns:p14="http://schemas.microsoft.com/office/powerpoint/2010/main" val="188770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https://www.hud.gov/program_offices/fair_housing_equal_opp/fair_housing_act_overview</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11</a:t>
            </a:fld>
            <a:endParaRPr lang="en-US"/>
          </a:p>
        </p:txBody>
      </p:sp>
    </p:spTree>
    <p:extLst>
      <p:ext uri="{BB962C8B-B14F-4D97-AF65-F5344CB8AC3E}">
        <p14:creationId xmlns:p14="http://schemas.microsoft.com/office/powerpoint/2010/main" val="298097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https://www.hud.gov/program_offices/fair_housing_equal_opp/fair_housing_act_overview</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16</a:t>
            </a:fld>
            <a:endParaRPr lang="en-US"/>
          </a:p>
        </p:txBody>
      </p:sp>
    </p:spTree>
    <p:extLst>
      <p:ext uri="{BB962C8B-B14F-4D97-AF65-F5344CB8AC3E}">
        <p14:creationId xmlns:p14="http://schemas.microsoft.com/office/powerpoint/2010/main" val="251753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https://www.redfin.com/news/which-bidding-war-strategies-are-most-effective/</a:t>
            </a:r>
          </a:p>
        </p:txBody>
      </p:sp>
      <p:sp>
        <p:nvSpPr>
          <p:cNvPr id="4" name="Slide Number Placeholder 3"/>
          <p:cNvSpPr>
            <a:spLocks noGrp="1"/>
          </p:cNvSpPr>
          <p:nvPr>
            <p:ph type="sldNum" sz="quarter" idx="5"/>
          </p:nvPr>
        </p:nvSpPr>
        <p:spPr/>
        <p:txBody>
          <a:bodyPr/>
          <a:lstStyle/>
          <a:p>
            <a:pPr marL="0" marR="0" lvl="0" indent="0" algn="r" defTabSz="937518" rtl="0" eaLnBrk="1" fontAlgn="base" latinLnBrk="0" hangingPunct="1">
              <a:lnSpc>
                <a:spcPct val="100000"/>
              </a:lnSpc>
              <a:spcBef>
                <a:spcPct val="0"/>
              </a:spcBef>
              <a:spcAft>
                <a:spcPct val="0"/>
              </a:spcAft>
              <a:buClrTx/>
              <a:buSzTx/>
              <a:buFontTx/>
              <a:buNone/>
              <a:tabLst/>
              <a:defRPr/>
            </a:pPr>
            <a:fld id="{2774D508-D7F0-43A3-B2DC-CE1F4164759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7518"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4333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lvl1pPr>
              <a:spcBef>
                <a:spcPts val="400"/>
              </a:spcBef>
              <a:defRPr u="sng">
                <a:solidFill>
                  <a:srgbClr val="0000FF"/>
                </a:solidFill>
                <a:uFill>
                  <a:solidFill>
                    <a:srgbClr val="0000FF"/>
                  </a:solidFill>
                </a:uFill>
                <a:latin typeface="Open Sans"/>
                <a:ea typeface="Open Sans"/>
                <a:cs typeface="Open Sans"/>
                <a:sym typeface="Open Sans"/>
                <a:hlinkClick r:id="" action="ppaction://noaction"/>
              </a:defRPr>
            </a:lvl1pPr>
          </a:lstStyle>
          <a:p>
            <a:pPr>
              <a:defRPr u="none">
                <a:solidFill>
                  <a:srgbClr val="414042"/>
                </a:solidFill>
                <a:uFillTx/>
              </a:defRPr>
            </a:pPr>
            <a:r>
              <a:rPr u="sng" dirty="0">
                <a:solidFill>
                  <a:schemeClr val="tx2"/>
                </a:solidFill>
                <a:uFill>
                  <a:solidFill>
                    <a:srgbClr val="0000FF"/>
                  </a:solidFill>
                </a:uFill>
                <a:hlinkClick r:id="rId3">
                  <a:extLst>
                    <a:ext uri="{A12FA001-AC4F-418D-AE19-62706E023703}">
                      <ahyp:hlinkClr xmlns:ahyp="http://schemas.microsoft.com/office/drawing/2018/hyperlinkcolor" val="tx"/>
                    </a:ext>
                  </a:extLst>
                </a:hlinkClick>
              </a:rPr>
              <a:t>https://www.cnn.com/2021/05/19/homes/love-letters-from-home-buyers/index.html</a:t>
            </a:r>
          </a:p>
        </p:txBody>
      </p:sp>
    </p:spTree>
    <p:extLst>
      <p:ext uri="{BB962C8B-B14F-4D97-AF65-F5344CB8AC3E}">
        <p14:creationId xmlns:p14="http://schemas.microsoft.com/office/powerpoint/2010/main" val="102271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https://darrylspeaks.com/lets-stay-together-why-buyer-love-letters-deserve-a-second-chance/</a:t>
            </a:r>
          </a:p>
        </p:txBody>
      </p:sp>
      <p:sp>
        <p:nvSpPr>
          <p:cNvPr id="4" name="Slide Number Placeholder 3"/>
          <p:cNvSpPr>
            <a:spLocks noGrp="1"/>
          </p:cNvSpPr>
          <p:nvPr>
            <p:ph type="sldNum" sz="quarter" idx="5"/>
          </p:nvPr>
        </p:nvSpPr>
        <p:spPr/>
        <p:txBody>
          <a:bodyPr/>
          <a:lstStyle/>
          <a:p>
            <a:pPr>
              <a:defRPr/>
            </a:pPr>
            <a:fld id="{2774D508-D7F0-43A3-B2DC-CE1F4164759B}" type="slidenum">
              <a:rPr lang="en-US" smtClean="0"/>
              <a:pPr>
                <a:defRPr/>
              </a:pPr>
              <a:t>31</a:t>
            </a:fld>
            <a:endParaRPr lang="en-US"/>
          </a:p>
        </p:txBody>
      </p:sp>
    </p:spTree>
    <p:extLst>
      <p:ext uri="{BB962C8B-B14F-4D97-AF65-F5344CB8AC3E}">
        <p14:creationId xmlns:p14="http://schemas.microsoft.com/office/powerpoint/2010/main" val="744680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https://www.hud.gov/program_offices/fair_housing_equal_opp/fair_housing_act_overview</a:t>
            </a:r>
          </a:p>
        </p:txBody>
      </p:sp>
      <p:sp>
        <p:nvSpPr>
          <p:cNvPr id="4" name="Slide Number Placeholder 3"/>
          <p:cNvSpPr>
            <a:spLocks noGrp="1"/>
          </p:cNvSpPr>
          <p:nvPr>
            <p:ph type="sldNum" sz="quarter" idx="5"/>
          </p:nvPr>
        </p:nvSpPr>
        <p:spPr/>
        <p:txBody>
          <a:bodyPr/>
          <a:lstStyle/>
          <a:p>
            <a:pPr marL="0" marR="0" lvl="0" indent="0" algn="r" defTabSz="937518" rtl="0" eaLnBrk="1" fontAlgn="base" latinLnBrk="0" hangingPunct="1">
              <a:lnSpc>
                <a:spcPct val="100000"/>
              </a:lnSpc>
              <a:spcBef>
                <a:spcPct val="0"/>
              </a:spcBef>
              <a:spcAft>
                <a:spcPct val="0"/>
              </a:spcAft>
              <a:buClrTx/>
              <a:buSzTx/>
              <a:buFontTx/>
              <a:buNone/>
              <a:tabLst/>
              <a:defRPr/>
            </a:pPr>
            <a:fld id="{2774D508-D7F0-43A3-B2DC-CE1F4164759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7518"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8774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5586" name="Rectangle 2"/>
          <p:cNvSpPr>
            <a:spLocks noGrp="1" noChangeArrowheads="1"/>
          </p:cNvSpPr>
          <p:nvPr>
            <p:ph type="ctrTitle"/>
          </p:nvPr>
        </p:nvSpPr>
        <p:spPr>
          <a:xfrm>
            <a:off x="376240" y="300038"/>
            <a:ext cx="8455025" cy="1128712"/>
          </a:xfrm>
          <a:effectLst>
            <a:outerShdw dist="17961" dir="2700000" algn="ctr" rotWithShape="0">
              <a:srgbClr val="000000"/>
            </a:outerShdw>
          </a:effectLst>
        </p:spPr>
        <p:txBody>
          <a:bodyPr/>
          <a:lstStyle>
            <a:lvl1pPr algn="l">
              <a:defRPr sz="4600">
                <a:solidFill>
                  <a:srgbClr val="FFFFFF"/>
                </a:solidFill>
              </a:defRPr>
            </a:lvl1pPr>
          </a:lstStyle>
          <a:p>
            <a:pPr lvl="0"/>
            <a:r>
              <a:rPr lang="en-US" noProof="0"/>
              <a:t>Click to edit Master title style</a:t>
            </a:r>
          </a:p>
        </p:txBody>
      </p:sp>
      <p:sp>
        <p:nvSpPr>
          <p:cNvPr id="195587" name="Rectangle 3"/>
          <p:cNvSpPr>
            <a:spLocks noGrp="1" noChangeArrowheads="1"/>
          </p:cNvSpPr>
          <p:nvPr>
            <p:ph type="subTitle" idx="1"/>
          </p:nvPr>
        </p:nvSpPr>
        <p:spPr>
          <a:xfrm>
            <a:off x="376238" y="1436688"/>
            <a:ext cx="6075362" cy="588962"/>
          </a:xfrm>
          <a:effectLst>
            <a:outerShdw dist="17961" dir="2700000" algn="ctr" rotWithShape="0">
              <a:srgbClr val="FFFFFF"/>
            </a:outerShdw>
          </a:effectLst>
        </p:spPr>
        <p:txBody>
          <a:bodyPr/>
          <a:lstStyle>
            <a:lvl1pPr marL="0" indent="0">
              <a:buFontTx/>
              <a:buNone/>
              <a:defRPr sz="2400">
                <a:solidFill>
                  <a:srgbClr val="000000"/>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CEF2089A-6768-4502-B564-86235918FF7A}" type="datetimeFigureOut">
              <a:rPr lang="en-US"/>
              <a:pPr>
                <a:defRPr/>
              </a:pPr>
              <a:t>4/1/2024</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FCD60C-A0A7-4500-84AB-3504BEF57E50}" type="slidenum">
              <a:rPr lang="en-US"/>
              <a:pPr>
                <a:defRPr/>
              </a:pPr>
              <a:t>‹#›</a:t>
            </a:fld>
            <a:endParaRPr lang="en-US"/>
          </a:p>
        </p:txBody>
      </p:sp>
    </p:spTree>
    <p:extLst>
      <p:ext uri="{BB962C8B-B14F-4D97-AF65-F5344CB8AC3E}">
        <p14:creationId xmlns:p14="http://schemas.microsoft.com/office/powerpoint/2010/main" val="412708945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pic>
        <p:nvPicPr>
          <p:cNvPr id="38" name="Picture 3" descr="Picture 3"/>
          <p:cNvPicPr>
            <a:picLocks noChangeAspect="1"/>
          </p:cNvPicPr>
          <p:nvPr/>
        </p:nvPicPr>
        <p:blipFill>
          <a:blip r:embed="rId2"/>
          <a:stretch>
            <a:fillRect/>
          </a:stretch>
        </p:blipFill>
        <p:spPr>
          <a:xfrm>
            <a:off x="124644" y="257429"/>
            <a:ext cx="3345065" cy="907140"/>
          </a:xfrm>
          <a:prstGeom prst="rect">
            <a:avLst/>
          </a:prstGeom>
          <a:ln w="12700">
            <a:miter lim="400000"/>
          </a:ln>
        </p:spPr>
      </p:pic>
      <p:sp>
        <p:nvSpPr>
          <p:cNvPr id="39" name="Shape 20"/>
          <p:cNvSpPr>
            <a:spLocks noGrp="1"/>
          </p:cNvSpPr>
          <p:nvPr>
            <p:ph type="pic" idx="21"/>
          </p:nvPr>
        </p:nvSpPr>
        <p:spPr>
          <a:xfrm>
            <a:off x="1129604" y="446485"/>
            <a:ext cx="6875863" cy="4161235"/>
          </a:xfrm>
          <a:prstGeom prst="rect">
            <a:avLst/>
          </a:prstGeom>
        </p:spPr>
        <p:txBody>
          <a:bodyPr lIns="91439" tIns="45719" rIns="91439" bIns="45719">
            <a:noAutofit/>
          </a:bodyPr>
          <a:lstStyle/>
          <a:p>
            <a:endParaRPr/>
          </a:p>
        </p:txBody>
      </p:sp>
      <p:sp>
        <p:nvSpPr>
          <p:cNvPr id="40" name="Title Text"/>
          <p:cNvSpPr txBox="1">
            <a:spLocks noGrp="1"/>
          </p:cNvSpPr>
          <p:nvPr>
            <p:ph type="title"/>
          </p:nvPr>
        </p:nvSpPr>
        <p:spPr>
          <a:xfrm>
            <a:off x="892969" y="4723805"/>
            <a:ext cx="7358066" cy="1000130"/>
          </a:xfrm>
          <a:prstGeom prst="rect">
            <a:avLst/>
          </a:prstGeom>
        </p:spPr>
        <p:txBody>
          <a:bodyPr lIns="65021" tIns="65021" rIns="65021" bIns="65021" anchor="b"/>
          <a:lstStyle>
            <a:lvl1pPr algn="ctr" defTabSz="914367">
              <a:lnSpc>
                <a:spcPct val="100000"/>
              </a:lnSpc>
              <a:defRPr sz="4359" b="0" spc="0">
                <a:solidFill>
                  <a:srgbClr val="DFDEF6"/>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1" name="Body Level One…"/>
          <p:cNvSpPr txBox="1">
            <a:spLocks noGrp="1"/>
          </p:cNvSpPr>
          <p:nvPr>
            <p:ph type="body" sz="quarter" idx="1"/>
          </p:nvPr>
        </p:nvSpPr>
        <p:spPr>
          <a:xfrm>
            <a:off x="892969" y="5759648"/>
            <a:ext cx="7358066" cy="794746"/>
          </a:xfrm>
          <a:prstGeom prst="rect">
            <a:avLst/>
          </a:prstGeom>
        </p:spPr>
        <p:txBody>
          <a:bodyPr lIns="65021" tIns="65021" rIns="65021" bIns="65021"/>
          <a:lstStyle>
            <a:lvl1pPr marL="0" indent="0" algn="ctr" defTabSz="914367">
              <a:lnSpc>
                <a:spcPct val="100000"/>
              </a:lnSpc>
              <a:spcBef>
                <a:spcPts val="0"/>
              </a:spcBef>
              <a:buSzTx/>
              <a:buNone/>
              <a:defRPr sz="2109">
                <a:solidFill>
                  <a:srgbClr val="FFFFFF"/>
                </a:solidFill>
                <a:effectLst>
                  <a:outerShdw blurRad="38100" dist="38100" dir="2700000" rotWithShape="0">
                    <a:srgbClr val="000000"/>
                  </a:outerShdw>
                </a:effectLst>
                <a:latin typeface="Arial"/>
                <a:ea typeface="Arial"/>
                <a:cs typeface="Arial"/>
                <a:sym typeface="Arial"/>
              </a:defRPr>
            </a:lvl1pPr>
            <a:lvl2pPr marL="0" indent="0" algn="ctr" defTabSz="914367">
              <a:lnSpc>
                <a:spcPct val="100000"/>
              </a:lnSpc>
              <a:spcBef>
                <a:spcPts val="0"/>
              </a:spcBef>
              <a:buSzTx/>
              <a:buNone/>
              <a:defRPr sz="2109">
                <a:solidFill>
                  <a:srgbClr val="FFFFFF"/>
                </a:solidFill>
                <a:effectLst>
                  <a:outerShdw blurRad="38100" dist="38100" dir="2700000" rotWithShape="0">
                    <a:srgbClr val="000000"/>
                  </a:outerShdw>
                </a:effectLst>
                <a:latin typeface="Arial"/>
                <a:ea typeface="Arial"/>
                <a:cs typeface="Arial"/>
                <a:sym typeface="Arial"/>
              </a:defRPr>
            </a:lvl2pPr>
            <a:lvl3pPr marL="0" indent="0" algn="ctr" defTabSz="914367">
              <a:lnSpc>
                <a:spcPct val="100000"/>
              </a:lnSpc>
              <a:spcBef>
                <a:spcPts val="0"/>
              </a:spcBef>
              <a:buSzTx/>
              <a:buNone/>
              <a:defRPr sz="2109">
                <a:solidFill>
                  <a:srgbClr val="FFFFFF"/>
                </a:solidFill>
                <a:effectLst>
                  <a:outerShdw blurRad="38100" dist="38100" dir="2700000" rotWithShape="0">
                    <a:srgbClr val="000000"/>
                  </a:outerShdw>
                </a:effectLst>
                <a:latin typeface="Arial"/>
                <a:ea typeface="Arial"/>
                <a:cs typeface="Arial"/>
                <a:sym typeface="Arial"/>
              </a:defRPr>
            </a:lvl3pPr>
            <a:lvl4pPr marL="0" indent="0" algn="ctr" defTabSz="914367">
              <a:lnSpc>
                <a:spcPct val="100000"/>
              </a:lnSpc>
              <a:spcBef>
                <a:spcPts val="0"/>
              </a:spcBef>
              <a:buSzTx/>
              <a:buNone/>
              <a:defRPr sz="2109">
                <a:solidFill>
                  <a:srgbClr val="FFFFFF"/>
                </a:solidFill>
                <a:effectLst>
                  <a:outerShdw blurRad="38100" dist="38100" dir="2700000" rotWithShape="0">
                    <a:srgbClr val="000000"/>
                  </a:outerShdw>
                </a:effectLst>
                <a:latin typeface="Arial"/>
                <a:ea typeface="Arial"/>
                <a:cs typeface="Arial"/>
                <a:sym typeface="Arial"/>
              </a:defRPr>
            </a:lvl4pPr>
            <a:lvl5pPr marL="0" indent="0" algn="ctr" defTabSz="914367">
              <a:lnSpc>
                <a:spcPct val="100000"/>
              </a:lnSpc>
              <a:spcBef>
                <a:spcPts val="0"/>
              </a:spcBef>
              <a:buSzTx/>
              <a:buNone/>
              <a:defRPr sz="2109">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4428876" y="6500812"/>
            <a:ext cx="491988" cy="499233"/>
          </a:xfrm>
          <a:prstGeom prst="rect">
            <a:avLst/>
          </a:prstGeom>
        </p:spPr>
        <p:txBody>
          <a:bodyPr lIns="65021" tIns="65021" rIns="65021" bIns="65021" anchor="t"/>
          <a:lstStyle>
            <a:lvl1pPr defTabSz="457184">
              <a:spcBef>
                <a:spcPts val="1336"/>
              </a:spcBef>
              <a:defRPr sz="2391">
                <a:latin typeface="Serif"/>
                <a:ea typeface="Serif"/>
                <a:cs typeface="Serif"/>
                <a:sym typeface="Serif"/>
              </a:defRPr>
            </a:lvl1pPr>
          </a:lstStyle>
          <a:p>
            <a:fld id="{86CB4B4D-7CA3-9044-876B-883B54F8677D}" type="slidenum">
              <a:t>‹#›</a:t>
            </a:fld>
            <a:endParaRPr/>
          </a:p>
        </p:txBody>
      </p:sp>
    </p:spTree>
    <p:extLst>
      <p:ext uri="{BB962C8B-B14F-4D97-AF65-F5344CB8AC3E}">
        <p14:creationId xmlns:p14="http://schemas.microsoft.com/office/powerpoint/2010/main" val="147554519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xfrm>
            <a:off x="6253574" y="6204133"/>
            <a:ext cx="299628" cy="304436"/>
          </a:xfrm>
          <a:prstGeom prst="rect">
            <a:avLst/>
          </a:prstGeom>
        </p:spPr>
        <p:txBody>
          <a:bodyPr lIns="65021" tIns="65021" rIns="65021" bIns="65021" anchor="ctr"/>
          <a:lstStyle>
            <a:lvl1pPr algn="r" defTabSz="457184">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4835015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Subtitle"/>
          <p:cNvSpPr txBox="1">
            <a:spLocks noGrp="1"/>
          </p:cNvSpPr>
          <p:nvPr>
            <p:ph type="body" sz="quarter" idx="21"/>
          </p:nvPr>
        </p:nvSpPr>
        <p:spPr>
          <a:xfrm>
            <a:off x="491132" y="993500"/>
            <a:ext cx="8161737" cy="472363"/>
          </a:xfrm>
          <a:prstGeom prst="rect">
            <a:avLst/>
          </a:prstGeom>
        </p:spPr>
        <p:txBody>
          <a:bodyPr/>
          <a:lstStyle/>
          <a:p>
            <a:endParaRPr/>
          </a:p>
        </p:txBody>
      </p:sp>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58359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6" name="Body Level One…"/>
          <p:cNvSpPr txBox="1">
            <a:spLocks noGrp="1"/>
          </p:cNvSpPr>
          <p:nvPr>
            <p:ph type="body" idx="1"/>
          </p:nvPr>
        </p:nvSpPr>
        <p:spPr>
          <a:prstGeom prst="rect">
            <a:avLst/>
          </a:prstGeom>
        </p:spPr>
        <p:txBody>
          <a:bodyPr numCol="2" spcCol="838198"/>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1762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4" name="660384004_1290x1720.jpeg"/>
          <p:cNvSpPr>
            <a:spLocks noGrp="1"/>
          </p:cNvSpPr>
          <p:nvPr>
            <p:ph type="pic" idx="21"/>
          </p:nvPr>
        </p:nvSpPr>
        <p:spPr>
          <a:xfrm>
            <a:off x="4339828" y="419694"/>
            <a:ext cx="4534049" cy="6045403"/>
          </a:xfrm>
          <a:prstGeom prst="rect">
            <a:avLst/>
          </a:prstGeom>
        </p:spPr>
        <p:txBody>
          <a:bodyPr lIns="91439" tIns="45719" rIns="91439" bIns="45719">
            <a:noAutofit/>
          </a:bodyPr>
          <a:lstStyle/>
          <a:p>
            <a:endParaRPr/>
          </a:p>
        </p:txBody>
      </p:sp>
      <p:sp>
        <p:nvSpPr>
          <p:cNvPr id="75" name="Title Text"/>
          <p:cNvSpPr txBox="1">
            <a:spLocks noGrp="1"/>
          </p:cNvSpPr>
          <p:nvPr>
            <p:ph type="title"/>
          </p:nvPr>
        </p:nvSpPr>
        <p:spPr>
          <a:xfrm>
            <a:off x="491133" y="312537"/>
            <a:ext cx="3589734" cy="714380"/>
          </a:xfrm>
          <a:prstGeom prst="rect">
            <a:avLst/>
          </a:prstGeom>
        </p:spPr>
        <p:txBody>
          <a:bodyPr/>
          <a:lstStyle/>
          <a:p>
            <a:r>
              <a:t>Title Text</a:t>
            </a:r>
          </a:p>
        </p:txBody>
      </p:sp>
      <p:sp>
        <p:nvSpPr>
          <p:cNvPr id="76" name="Body Level One…"/>
          <p:cNvSpPr txBox="1">
            <a:spLocks noGrp="1"/>
          </p:cNvSpPr>
          <p:nvPr>
            <p:ph type="body" sz="quarter" idx="1"/>
          </p:nvPr>
        </p:nvSpPr>
        <p:spPr>
          <a:xfrm>
            <a:off x="491133" y="993499"/>
            <a:ext cx="3589734" cy="472364"/>
          </a:xfrm>
          <a:prstGeom prst="rect">
            <a:avLst/>
          </a:prstGeom>
        </p:spPr>
        <p:txBody>
          <a:bodyPr/>
          <a:lstStyle>
            <a:lvl1pPr marL="0" indent="0" defTabSz="412719">
              <a:lnSpc>
                <a:spcPct val="100000"/>
              </a:lnSpc>
              <a:spcBef>
                <a:spcPts val="0"/>
              </a:spcBef>
              <a:buSzTx/>
              <a:buNone/>
              <a:defRPr sz="2531" b="1"/>
            </a:lvl1pPr>
            <a:lvl2pPr marL="511228" indent="-322880" defTabSz="412719">
              <a:lnSpc>
                <a:spcPct val="100000"/>
              </a:lnSpc>
              <a:spcBef>
                <a:spcPts val="0"/>
              </a:spcBef>
              <a:defRPr sz="2531" b="1"/>
            </a:lvl2pPr>
            <a:lvl3pPr marL="699574" indent="-322880" defTabSz="412719">
              <a:lnSpc>
                <a:spcPct val="100000"/>
              </a:lnSpc>
              <a:spcBef>
                <a:spcPts val="0"/>
              </a:spcBef>
              <a:defRPr sz="2531" b="1"/>
            </a:lvl3pPr>
            <a:lvl4pPr marL="887922" indent="-322880" defTabSz="412719">
              <a:lnSpc>
                <a:spcPct val="100000"/>
              </a:lnSpc>
              <a:spcBef>
                <a:spcPts val="0"/>
              </a:spcBef>
              <a:defRPr sz="2531" b="1"/>
            </a:lvl4pPr>
            <a:lvl5pPr marL="1076270" indent="-322880" defTabSz="412719">
              <a:lnSpc>
                <a:spcPct val="100000"/>
              </a:lnSpc>
              <a:spcBef>
                <a:spcPts val="0"/>
              </a:spcBef>
              <a:defRPr sz="2531" b="1"/>
            </a:lvl5pPr>
          </a:lstStyle>
          <a:p>
            <a:r>
              <a:t>Body Level One</a:t>
            </a:r>
          </a:p>
          <a:p>
            <a:pPr lvl="1"/>
            <a:r>
              <a:t>Body Level Two</a:t>
            </a:r>
          </a:p>
          <a:p>
            <a:pPr lvl="2"/>
            <a:r>
              <a:t>Body Level Three</a:t>
            </a:r>
          </a:p>
          <a:p>
            <a:pPr lvl="3"/>
            <a:r>
              <a:t>Body Level Four</a:t>
            </a:r>
          </a:p>
          <a:p>
            <a:pPr lvl="4"/>
            <a:r>
              <a:t>Body Level Five</a:t>
            </a:r>
          </a:p>
        </p:txBody>
      </p:sp>
      <p:sp>
        <p:nvSpPr>
          <p:cNvPr id="77" name="Body Level One…"/>
          <p:cNvSpPr txBox="1">
            <a:spLocks noGrp="1"/>
          </p:cNvSpPr>
          <p:nvPr>
            <p:ph type="body" sz="half" idx="22"/>
          </p:nvPr>
        </p:nvSpPr>
        <p:spPr>
          <a:xfrm>
            <a:off x="491133" y="2447012"/>
            <a:ext cx="3589734" cy="3932696"/>
          </a:xfrm>
          <a:prstGeom prst="rect">
            <a:avLst/>
          </a:prstGeom>
        </p:spPr>
        <p:txBody>
          <a:bodyPr/>
          <a:lstStyle/>
          <a:p>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69636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491133" y="2268141"/>
            <a:ext cx="8161736" cy="2321719"/>
          </a:xfrm>
          <a:prstGeom prst="rect">
            <a:avLst/>
          </a:prstGeom>
        </p:spPr>
        <p:txBody>
          <a:bodyPr anchor="ctr"/>
          <a:lstStyle>
            <a:lvl1pPr>
              <a:defRPr sz="5625" b="0" spc="-113">
                <a:latin typeface="Helvetica Neue Medium"/>
                <a:ea typeface="Helvetica Neue Medium"/>
                <a:cs typeface="Helvetica Neue Medium"/>
                <a:sym typeface="Helvetica Neue Medium"/>
              </a:defRPr>
            </a:lvl1pPr>
          </a:lstStyle>
          <a:p>
            <a:r>
              <a:t>Title Text</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90261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313" name="Title Text"/>
          <p:cNvSpPr txBox="1">
            <a:spLocks noGrp="1"/>
          </p:cNvSpPr>
          <p:nvPr>
            <p:ph type="title"/>
          </p:nvPr>
        </p:nvSpPr>
        <p:spPr>
          <a:xfrm>
            <a:off x="629398" y="364763"/>
            <a:ext cx="7885209" cy="1325927"/>
          </a:xfrm>
          <a:prstGeom prst="rect">
            <a:avLst/>
          </a:prstGeom>
        </p:spPr>
        <p:txBody>
          <a:bodyPr lIns="65021" tIns="65021" rIns="65021" bIns="65021" anchor="ctr"/>
          <a:lstStyle>
            <a:lvl1pPr defTabSz="529254">
              <a:lnSpc>
                <a:spcPct val="90000"/>
              </a:lnSpc>
              <a:defRPr sz="2391" b="0" spc="0">
                <a:latin typeface="Calibri Light"/>
                <a:ea typeface="Calibri Light"/>
                <a:cs typeface="Calibri Light"/>
                <a:sym typeface="Calibri Light"/>
              </a:defRPr>
            </a:lvl1pPr>
          </a:lstStyle>
          <a:p>
            <a:r>
              <a:t>Title Text</a:t>
            </a:r>
          </a:p>
        </p:txBody>
      </p:sp>
      <p:sp>
        <p:nvSpPr>
          <p:cNvPr id="314" name="Body Level One…"/>
          <p:cNvSpPr txBox="1">
            <a:spLocks noGrp="1"/>
          </p:cNvSpPr>
          <p:nvPr>
            <p:ph type="body" idx="1"/>
          </p:nvPr>
        </p:nvSpPr>
        <p:spPr>
          <a:xfrm>
            <a:off x="629398" y="1825986"/>
            <a:ext cx="7885209" cy="4351194"/>
          </a:xfrm>
          <a:prstGeom prst="rect">
            <a:avLst/>
          </a:prstGeom>
        </p:spPr>
        <p:txBody>
          <a:bodyPr lIns="65021" tIns="65021" rIns="65021" bIns="65021"/>
          <a:lstStyle>
            <a:lvl1pPr marL="123789" indent="-123789" defTabSz="529254">
              <a:spcBef>
                <a:spcPts val="492"/>
              </a:spcBef>
              <a:buSzPct val="100000"/>
              <a:buFont typeface="Arial"/>
              <a:defRPr sz="1406">
                <a:latin typeface="Calibri"/>
                <a:ea typeface="Calibri"/>
                <a:cs typeface="Calibri"/>
                <a:sym typeface="Calibri"/>
              </a:defRPr>
            </a:lvl1pPr>
            <a:lvl2pPr marL="329281" indent="-142834" defTabSz="529254">
              <a:spcBef>
                <a:spcPts val="492"/>
              </a:spcBef>
              <a:buSzPct val="100000"/>
              <a:buFont typeface="Arial"/>
              <a:defRPr sz="1406">
                <a:latin typeface="Calibri"/>
                <a:ea typeface="Calibri"/>
                <a:cs typeface="Calibri"/>
                <a:sym typeface="Calibri"/>
              </a:defRPr>
            </a:lvl2pPr>
            <a:lvl3pPr marL="541697" indent="-168804" defTabSz="529254">
              <a:spcBef>
                <a:spcPts val="492"/>
              </a:spcBef>
              <a:buSzPct val="100000"/>
              <a:buFont typeface="Arial"/>
              <a:defRPr sz="1406">
                <a:latin typeface="Calibri"/>
                <a:ea typeface="Calibri"/>
                <a:cs typeface="Calibri"/>
                <a:sym typeface="Calibri"/>
              </a:defRPr>
            </a:lvl3pPr>
            <a:lvl4pPr marL="744262" indent="-185684" defTabSz="529254">
              <a:spcBef>
                <a:spcPts val="492"/>
              </a:spcBef>
              <a:buSzPct val="100000"/>
              <a:buFont typeface="Arial"/>
              <a:defRPr sz="1406">
                <a:latin typeface="Calibri"/>
                <a:ea typeface="Calibri"/>
                <a:cs typeface="Calibri"/>
                <a:sym typeface="Calibri"/>
              </a:defRPr>
            </a:lvl4pPr>
            <a:lvl5pPr marL="930709" indent="-185685" defTabSz="529254">
              <a:spcBef>
                <a:spcPts val="492"/>
              </a:spcBef>
              <a:buSzPct val="100000"/>
              <a:buFont typeface="Arial"/>
              <a:defRPr sz="1406">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xfrm>
            <a:off x="8299938" y="6430334"/>
            <a:ext cx="214668" cy="217810"/>
          </a:xfrm>
          <a:prstGeom prst="rect">
            <a:avLst/>
          </a:prstGeom>
        </p:spPr>
        <p:txBody>
          <a:bodyPr lIns="65021" tIns="65021" rIns="65021" bIns="65021" anchor="ctr"/>
          <a:lstStyle>
            <a:lvl1pPr algn="r" defTabSz="457184">
              <a:defRPr sz="562">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783311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9" y="1709739"/>
            <a:ext cx="7886702" cy="2852738"/>
          </a:xfrm>
          <a:prstGeom prst="rect">
            <a:avLst/>
          </a:prstGeom>
        </p:spPr>
        <p:txBody>
          <a:bodyPr lIns="65021" tIns="65021" rIns="65021" bIns="65021" anchor="b"/>
          <a:lstStyle>
            <a:lvl1pPr defTabSz="529254">
              <a:lnSpc>
                <a:spcPct val="90000"/>
              </a:lnSpc>
              <a:defRPr sz="3375" b="0" spc="0">
                <a:latin typeface="Calibri Light"/>
                <a:ea typeface="Calibri Light"/>
                <a:cs typeface="Calibri Light"/>
                <a:sym typeface="Calibri Light"/>
              </a:defRPr>
            </a:lvl1pPr>
          </a:lstStyle>
          <a:p>
            <a:r>
              <a:t>Title Text</a:t>
            </a:r>
          </a:p>
        </p:txBody>
      </p:sp>
      <p:sp>
        <p:nvSpPr>
          <p:cNvPr id="323" name="Body Level One…"/>
          <p:cNvSpPr txBox="1">
            <a:spLocks noGrp="1"/>
          </p:cNvSpPr>
          <p:nvPr>
            <p:ph type="body" sz="quarter" idx="1"/>
          </p:nvPr>
        </p:nvSpPr>
        <p:spPr>
          <a:xfrm>
            <a:off x="623889" y="4589464"/>
            <a:ext cx="7886702" cy="1500190"/>
          </a:xfrm>
          <a:prstGeom prst="rect">
            <a:avLst/>
          </a:prstGeom>
        </p:spPr>
        <p:txBody>
          <a:bodyPr lIns="65021" tIns="65021" rIns="65021" bIns="65021"/>
          <a:lstStyle>
            <a:lvl1pPr marL="0" indent="0" defTabSz="529254">
              <a:spcBef>
                <a:spcPts val="492"/>
              </a:spcBef>
              <a:buSzTx/>
              <a:buNone/>
              <a:defRPr sz="1266">
                <a:latin typeface="Calibri"/>
                <a:ea typeface="Calibri"/>
                <a:cs typeface="Calibri"/>
                <a:sym typeface="Calibri"/>
              </a:defRPr>
            </a:lvl1pPr>
            <a:lvl2pPr marL="0" indent="0" defTabSz="529254">
              <a:spcBef>
                <a:spcPts val="492"/>
              </a:spcBef>
              <a:buSzTx/>
              <a:buNone/>
              <a:defRPr sz="1266">
                <a:latin typeface="Calibri"/>
                <a:ea typeface="Calibri"/>
                <a:cs typeface="Calibri"/>
                <a:sym typeface="Calibri"/>
              </a:defRPr>
            </a:lvl2pPr>
            <a:lvl3pPr marL="0" indent="0" defTabSz="529254">
              <a:spcBef>
                <a:spcPts val="492"/>
              </a:spcBef>
              <a:buSzTx/>
              <a:buNone/>
              <a:defRPr sz="1266">
                <a:latin typeface="Calibri"/>
                <a:ea typeface="Calibri"/>
                <a:cs typeface="Calibri"/>
                <a:sym typeface="Calibri"/>
              </a:defRPr>
            </a:lvl3pPr>
            <a:lvl4pPr marL="0" indent="0" defTabSz="529254">
              <a:spcBef>
                <a:spcPts val="492"/>
              </a:spcBef>
              <a:buSzTx/>
              <a:buNone/>
              <a:defRPr sz="1266">
                <a:latin typeface="Calibri"/>
                <a:ea typeface="Calibri"/>
                <a:cs typeface="Calibri"/>
                <a:sym typeface="Calibri"/>
              </a:defRPr>
            </a:lvl4pPr>
            <a:lvl5pPr marL="0" indent="0" defTabSz="529254">
              <a:spcBef>
                <a:spcPts val="492"/>
              </a:spcBef>
              <a:buSzTx/>
              <a:buNone/>
              <a:defRPr sz="1266">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4" name="Slide Number"/>
          <p:cNvSpPr txBox="1">
            <a:spLocks noGrp="1"/>
          </p:cNvSpPr>
          <p:nvPr>
            <p:ph type="sldNum" sz="quarter" idx="2"/>
          </p:nvPr>
        </p:nvSpPr>
        <p:spPr>
          <a:xfrm>
            <a:off x="8299938" y="6430334"/>
            <a:ext cx="214668" cy="217810"/>
          </a:xfrm>
          <a:prstGeom prst="rect">
            <a:avLst/>
          </a:prstGeom>
        </p:spPr>
        <p:txBody>
          <a:bodyPr lIns="65021" tIns="65021" rIns="65021" bIns="65021" anchor="ctr"/>
          <a:lstStyle>
            <a:lvl1pPr algn="r" defTabSz="457184">
              <a:defRPr sz="562">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6084396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88" name="Slide Number"/>
          <p:cNvSpPr txBox="1">
            <a:spLocks noGrp="1"/>
          </p:cNvSpPr>
          <p:nvPr>
            <p:ph type="sldNum" sz="quarter" idx="2"/>
          </p:nvPr>
        </p:nvSpPr>
        <p:spPr>
          <a:xfrm>
            <a:off x="6253573" y="6204134"/>
            <a:ext cx="299628" cy="304436"/>
          </a:xfrm>
          <a:prstGeom prst="rect">
            <a:avLst/>
          </a:prstGeom>
        </p:spPr>
        <p:txBody>
          <a:bodyPr lIns="65021" tIns="65021" rIns="65021" bIns="65021" anchor="ctr"/>
          <a:lstStyle>
            <a:lvl1pPr algn="r" defTabSz="457184">
              <a:spcBef>
                <a:spcPts val="633"/>
              </a:spcBef>
              <a:defRPr sz="1125">
                <a:solidFill>
                  <a:srgbClr val="FFFFFF"/>
                </a:solidFill>
                <a:latin typeface="Serif"/>
                <a:ea typeface="Serif"/>
                <a:cs typeface="Serif"/>
                <a:sym typeface="Serif"/>
              </a:defRPr>
            </a:lvl1pPr>
          </a:lstStyle>
          <a:p>
            <a:fld id="{86CB4B4D-7CA3-9044-876B-883B54F8677D}" type="slidenum">
              <a:t>‹#›</a:t>
            </a:fld>
            <a:endParaRPr/>
          </a:p>
        </p:txBody>
      </p:sp>
    </p:spTree>
    <p:extLst>
      <p:ext uri="{BB962C8B-B14F-4D97-AF65-F5344CB8AC3E}">
        <p14:creationId xmlns:p14="http://schemas.microsoft.com/office/powerpoint/2010/main" val="17889315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3165" name="Title Text"/>
          <p:cNvSpPr txBox="1">
            <a:spLocks noGrp="1"/>
          </p:cNvSpPr>
          <p:nvPr>
            <p:ph type="title"/>
          </p:nvPr>
        </p:nvSpPr>
        <p:spPr>
          <a:xfrm>
            <a:off x="722348" y="4406941"/>
            <a:ext cx="7772405" cy="1362079"/>
          </a:xfrm>
          <a:prstGeom prst="rect">
            <a:avLst/>
          </a:prstGeom>
        </p:spPr>
        <p:txBody>
          <a:bodyPr lIns="64910" tIns="64910" rIns="64910" bIns="64910"/>
          <a:lstStyle>
            <a:lvl1pPr defTabSz="912726">
              <a:lnSpc>
                <a:spcPct val="100000"/>
              </a:lnSpc>
              <a:defRPr sz="3937" cap="all" spc="0">
                <a:latin typeface="Calibri"/>
                <a:ea typeface="Calibri"/>
                <a:cs typeface="Calibri"/>
                <a:sym typeface="Calibri"/>
              </a:defRPr>
            </a:lvl1pPr>
          </a:lstStyle>
          <a:p>
            <a:r>
              <a:t>Title Text</a:t>
            </a:r>
          </a:p>
        </p:txBody>
      </p:sp>
      <p:sp>
        <p:nvSpPr>
          <p:cNvPr id="3166" name="Body Level One…"/>
          <p:cNvSpPr txBox="1">
            <a:spLocks noGrp="1"/>
          </p:cNvSpPr>
          <p:nvPr>
            <p:ph type="body" sz="quarter" idx="1"/>
          </p:nvPr>
        </p:nvSpPr>
        <p:spPr>
          <a:xfrm>
            <a:off x="722348" y="2906714"/>
            <a:ext cx="7772405" cy="1500192"/>
          </a:xfrm>
          <a:prstGeom prst="rect">
            <a:avLst/>
          </a:prstGeom>
        </p:spPr>
        <p:txBody>
          <a:bodyPr lIns="64910" tIns="64910" rIns="64910" bIns="64910" anchor="b"/>
          <a:lstStyle>
            <a:lvl1pPr marL="0" indent="0" defTabSz="912726">
              <a:lnSpc>
                <a:spcPct val="100000"/>
              </a:lnSpc>
              <a:spcBef>
                <a:spcPts val="352"/>
              </a:spcBef>
              <a:buSzTx/>
              <a:buNone/>
              <a:defRPr>
                <a:solidFill>
                  <a:srgbClr val="888888"/>
                </a:solidFill>
                <a:latin typeface="Calibri"/>
                <a:ea typeface="Calibri"/>
                <a:cs typeface="Calibri"/>
                <a:sym typeface="Calibri"/>
              </a:defRPr>
            </a:lvl1pPr>
            <a:lvl2pPr marL="0" indent="0" defTabSz="912726">
              <a:lnSpc>
                <a:spcPct val="100000"/>
              </a:lnSpc>
              <a:spcBef>
                <a:spcPts val="352"/>
              </a:spcBef>
              <a:buSzTx/>
              <a:buNone/>
              <a:defRPr>
                <a:solidFill>
                  <a:srgbClr val="888888"/>
                </a:solidFill>
                <a:latin typeface="Calibri"/>
                <a:ea typeface="Calibri"/>
                <a:cs typeface="Calibri"/>
                <a:sym typeface="Calibri"/>
              </a:defRPr>
            </a:lvl2pPr>
            <a:lvl3pPr marL="0" indent="0" defTabSz="912726">
              <a:lnSpc>
                <a:spcPct val="100000"/>
              </a:lnSpc>
              <a:spcBef>
                <a:spcPts val="352"/>
              </a:spcBef>
              <a:buSzTx/>
              <a:buNone/>
              <a:defRPr>
                <a:solidFill>
                  <a:srgbClr val="888888"/>
                </a:solidFill>
                <a:latin typeface="Calibri"/>
                <a:ea typeface="Calibri"/>
                <a:cs typeface="Calibri"/>
                <a:sym typeface="Calibri"/>
              </a:defRPr>
            </a:lvl3pPr>
            <a:lvl4pPr marL="0" indent="0" defTabSz="912726">
              <a:lnSpc>
                <a:spcPct val="100000"/>
              </a:lnSpc>
              <a:spcBef>
                <a:spcPts val="352"/>
              </a:spcBef>
              <a:buSzTx/>
              <a:buNone/>
              <a:defRPr>
                <a:solidFill>
                  <a:srgbClr val="888888"/>
                </a:solidFill>
                <a:latin typeface="Calibri"/>
                <a:ea typeface="Calibri"/>
                <a:cs typeface="Calibri"/>
                <a:sym typeface="Calibri"/>
              </a:defRPr>
            </a:lvl4pPr>
            <a:lvl5pPr marL="0" indent="0" defTabSz="912726">
              <a:lnSpc>
                <a:spcPct val="100000"/>
              </a:lnSpc>
              <a:spcBef>
                <a:spcPts val="352"/>
              </a:spcBef>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7" name="Slide Number"/>
          <p:cNvSpPr txBox="1">
            <a:spLocks noGrp="1"/>
          </p:cNvSpPr>
          <p:nvPr>
            <p:ph type="sldNum" sz="quarter" idx="2"/>
          </p:nvPr>
        </p:nvSpPr>
        <p:spPr>
          <a:xfrm>
            <a:off x="8387416" y="6386812"/>
            <a:ext cx="299404" cy="304212"/>
          </a:xfrm>
          <a:prstGeom prst="rect">
            <a:avLst/>
          </a:prstGeom>
        </p:spPr>
        <p:txBody>
          <a:bodyPr lIns="64910" tIns="64910" rIns="64910" bIns="64910" anchor="ctr"/>
          <a:lstStyle>
            <a:lvl1pPr algn="r" defTabSz="912726">
              <a:spcBef>
                <a:spcPts val="633"/>
              </a:spcBef>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610480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99BD576-F05E-42C2-9512-0D860A99E2C6}" type="datetimeFigureOut">
              <a:rPr lang="en-US"/>
              <a:pPr>
                <a:defRPr/>
              </a:pPr>
              <a:t>4/1/2024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DD868C-FC75-427E-8A00-2942992E2FC8}" type="slidenum">
              <a:rPr lang="en-US"/>
              <a:pPr>
                <a:defRPr/>
              </a:pPr>
              <a:t>‹#›</a:t>
            </a:fld>
            <a:endParaRPr lang="en-US"/>
          </a:p>
        </p:txBody>
      </p:sp>
    </p:spTree>
    <p:extLst>
      <p:ext uri="{BB962C8B-B14F-4D97-AF65-F5344CB8AC3E}">
        <p14:creationId xmlns:p14="http://schemas.microsoft.com/office/powerpoint/2010/main" val="3509329617"/>
      </p:ext>
    </p:extLst>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6_Two Content">
    <p:spTree>
      <p:nvGrpSpPr>
        <p:cNvPr id="1" name=""/>
        <p:cNvGrpSpPr/>
        <p:nvPr/>
      </p:nvGrpSpPr>
      <p:grpSpPr>
        <a:xfrm>
          <a:off x="0" y="0"/>
          <a:ext cx="0" cy="0"/>
          <a:chOff x="0" y="0"/>
          <a:chExt cx="0" cy="0"/>
        </a:xfrm>
      </p:grpSpPr>
      <p:sp>
        <p:nvSpPr>
          <p:cNvPr id="3174" name="Title Text"/>
          <p:cNvSpPr txBox="1">
            <a:spLocks noGrp="1"/>
          </p:cNvSpPr>
          <p:nvPr>
            <p:ph type="title"/>
          </p:nvPr>
        </p:nvSpPr>
        <p:spPr>
          <a:xfrm>
            <a:off x="457200" y="274681"/>
            <a:ext cx="8229601" cy="1143001"/>
          </a:xfrm>
          <a:prstGeom prst="rect">
            <a:avLst/>
          </a:prstGeom>
        </p:spPr>
        <p:txBody>
          <a:bodyPr lIns="64910" tIns="64910" rIns="64910" bIns="64910" anchor="ctr"/>
          <a:lstStyle>
            <a:lvl1pPr algn="ctr" defTabSz="912726">
              <a:lnSpc>
                <a:spcPct val="100000"/>
              </a:lnSpc>
              <a:defRPr sz="4359" b="0" spc="0">
                <a:latin typeface="Calibri"/>
                <a:ea typeface="Calibri"/>
                <a:cs typeface="Calibri"/>
                <a:sym typeface="Calibri"/>
              </a:defRPr>
            </a:lvl1pPr>
          </a:lstStyle>
          <a:p>
            <a:r>
              <a:t>Title Text</a:t>
            </a:r>
          </a:p>
        </p:txBody>
      </p:sp>
      <p:sp>
        <p:nvSpPr>
          <p:cNvPr id="3175" name="Body Level One…"/>
          <p:cNvSpPr txBox="1">
            <a:spLocks noGrp="1"/>
          </p:cNvSpPr>
          <p:nvPr>
            <p:ph type="body" sz="half" idx="1"/>
          </p:nvPr>
        </p:nvSpPr>
        <p:spPr>
          <a:xfrm>
            <a:off x="457199" y="1600240"/>
            <a:ext cx="4038601" cy="4525964"/>
          </a:xfrm>
          <a:prstGeom prst="rect">
            <a:avLst/>
          </a:prstGeom>
        </p:spPr>
        <p:txBody>
          <a:bodyPr lIns="64910" tIns="64910" rIns="64910" bIns="64910"/>
          <a:lstStyle>
            <a:lvl1pPr marL="326619" indent="-326619" defTabSz="912726">
              <a:lnSpc>
                <a:spcPct val="100000"/>
              </a:lnSpc>
              <a:spcBef>
                <a:spcPts val="562"/>
              </a:spcBef>
              <a:buSzPct val="100000"/>
              <a:buFont typeface="Arial"/>
              <a:defRPr sz="2672">
                <a:latin typeface="Calibri"/>
                <a:ea typeface="Calibri"/>
                <a:cs typeface="Calibri"/>
                <a:sym typeface="Calibri"/>
              </a:defRPr>
            </a:lvl1pPr>
            <a:lvl2pPr marL="638425" indent="-317540" defTabSz="912726">
              <a:lnSpc>
                <a:spcPct val="100000"/>
              </a:lnSpc>
              <a:spcBef>
                <a:spcPts val="562"/>
              </a:spcBef>
              <a:buSzPct val="100000"/>
              <a:buFont typeface="Arial"/>
              <a:buChar char="–"/>
              <a:defRPr sz="2672">
                <a:latin typeface="Calibri"/>
                <a:ea typeface="Calibri"/>
                <a:cs typeface="Calibri"/>
                <a:sym typeface="Calibri"/>
              </a:defRPr>
            </a:lvl2pPr>
            <a:lvl3pPr marL="946601" indent="-304829" defTabSz="912726">
              <a:lnSpc>
                <a:spcPct val="100000"/>
              </a:lnSpc>
              <a:spcBef>
                <a:spcPts val="562"/>
              </a:spcBef>
              <a:buSzPct val="100000"/>
              <a:buFont typeface="Arial"/>
              <a:defRPr sz="2672">
                <a:latin typeface="Calibri"/>
                <a:ea typeface="Calibri"/>
                <a:cs typeface="Calibri"/>
                <a:sym typeface="Calibri"/>
              </a:defRPr>
            </a:lvl3pPr>
            <a:lvl4pPr marL="1301357" indent="-338714" defTabSz="912726">
              <a:lnSpc>
                <a:spcPct val="100000"/>
              </a:lnSpc>
              <a:spcBef>
                <a:spcPts val="562"/>
              </a:spcBef>
              <a:buSzPct val="100000"/>
              <a:buFont typeface="Arial"/>
              <a:buChar char="–"/>
              <a:defRPr sz="2672">
                <a:latin typeface="Calibri"/>
                <a:ea typeface="Calibri"/>
                <a:cs typeface="Calibri"/>
                <a:sym typeface="Calibri"/>
              </a:defRPr>
            </a:lvl4pPr>
            <a:lvl5pPr marL="1622240" indent="-338714" defTabSz="912726">
              <a:lnSpc>
                <a:spcPct val="100000"/>
              </a:lnSpc>
              <a:spcBef>
                <a:spcPts val="562"/>
              </a:spcBef>
              <a:buSzPct val="100000"/>
              <a:buFont typeface="Arial"/>
              <a:buChar char="»"/>
              <a:defRPr sz="2672">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6" name="Slide Number"/>
          <p:cNvSpPr txBox="1">
            <a:spLocks noGrp="1"/>
          </p:cNvSpPr>
          <p:nvPr>
            <p:ph type="sldNum" sz="quarter" idx="2"/>
          </p:nvPr>
        </p:nvSpPr>
        <p:spPr>
          <a:xfrm>
            <a:off x="8387416" y="6386812"/>
            <a:ext cx="299404" cy="304212"/>
          </a:xfrm>
          <a:prstGeom prst="rect">
            <a:avLst/>
          </a:prstGeom>
        </p:spPr>
        <p:txBody>
          <a:bodyPr lIns="64910" tIns="64910" rIns="64910" bIns="64910" anchor="ctr"/>
          <a:lstStyle>
            <a:lvl1pPr algn="r" defTabSz="912726">
              <a:spcBef>
                <a:spcPts val="633"/>
              </a:spcBef>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7192996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6_Comparison">
    <p:spTree>
      <p:nvGrpSpPr>
        <p:cNvPr id="1" name=""/>
        <p:cNvGrpSpPr/>
        <p:nvPr/>
      </p:nvGrpSpPr>
      <p:grpSpPr>
        <a:xfrm>
          <a:off x="0" y="0"/>
          <a:ext cx="0" cy="0"/>
          <a:chOff x="0" y="0"/>
          <a:chExt cx="0" cy="0"/>
        </a:xfrm>
      </p:grpSpPr>
      <p:sp>
        <p:nvSpPr>
          <p:cNvPr id="3183" name="Title Text"/>
          <p:cNvSpPr txBox="1">
            <a:spLocks noGrp="1"/>
          </p:cNvSpPr>
          <p:nvPr>
            <p:ph type="title"/>
          </p:nvPr>
        </p:nvSpPr>
        <p:spPr>
          <a:xfrm>
            <a:off x="457200" y="274681"/>
            <a:ext cx="8229601" cy="1143001"/>
          </a:xfrm>
          <a:prstGeom prst="rect">
            <a:avLst/>
          </a:prstGeom>
        </p:spPr>
        <p:txBody>
          <a:bodyPr lIns="64910" tIns="64910" rIns="64910" bIns="64910" anchor="ctr"/>
          <a:lstStyle>
            <a:lvl1pPr algn="ctr" defTabSz="912726">
              <a:lnSpc>
                <a:spcPct val="100000"/>
              </a:lnSpc>
              <a:defRPr sz="4359" b="0" spc="0">
                <a:latin typeface="Calibri"/>
                <a:ea typeface="Calibri"/>
                <a:cs typeface="Calibri"/>
                <a:sym typeface="Calibri"/>
              </a:defRPr>
            </a:lvl1pPr>
          </a:lstStyle>
          <a:p>
            <a:r>
              <a:t>Title Text</a:t>
            </a:r>
          </a:p>
        </p:txBody>
      </p:sp>
      <p:sp>
        <p:nvSpPr>
          <p:cNvPr id="3184" name="Body Level One…"/>
          <p:cNvSpPr txBox="1">
            <a:spLocks noGrp="1"/>
          </p:cNvSpPr>
          <p:nvPr>
            <p:ph type="body" sz="quarter" idx="1"/>
          </p:nvPr>
        </p:nvSpPr>
        <p:spPr>
          <a:xfrm>
            <a:off x="457199" y="1535149"/>
            <a:ext cx="4040189" cy="639767"/>
          </a:xfrm>
          <a:prstGeom prst="rect">
            <a:avLst/>
          </a:prstGeom>
        </p:spPr>
        <p:txBody>
          <a:bodyPr lIns="64910" tIns="64910" rIns="64910" bIns="64910" anchor="b"/>
          <a:lstStyle>
            <a:lvl1pPr marL="0" indent="0" defTabSz="912726">
              <a:lnSpc>
                <a:spcPct val="100000"/>
              </a:lnSpc>
              <a:spcBef>
                <a:spcPts val="492"/>
              </a:spcBef>
              <a:buSzTx/>
              <a:buNone/>
              <a:defRPr sz="2391" b="1">
                <a:latin typeface="Calibri"/>
                <a:ea typeface="Calibri"/>
                <a:cs typeface="Calibri"/>
                <a:sym typeface="Calibri"/>
              </a:defRPr>
            </a:lvl1pPr>
            <a:lvl2pPr marL="0" indent="0" defTabSz="912726">
              <a:lnSpc>
                <a:spcPct val="100000"/>
              </a:lnSpc>
              <a:spcBef>
                <a:spcPts val="492"/>
              </a:spcBef>
              <a:buSzTx/>
              <a:buNone/>
              <a:defRPr sz="2391" b="1">
                <a:latin typeface="Calibri"/>
                <a:ea typeface="Calibri"/>
                <a:cs typeface="Calibri"/>
                <a:sym typeface="Calibri"/>
              </a:defRPr>
            </a:lvl2pPr>
            <a:lvl3pPr marL="0" indent="0" defTabSz="912726">
              <a:lnSpc>
                <a:spcPct val="100000"/>
              </a:lnSpc>
              <a:spcBef>
                <a:spcPts val="492"/>
              </a:spcBef>
              <a:buSzTx/>
              <a:buNone/>
              <a:defRPr sz="2391" b="1">
                <a:latin typeface="Calibri"/>
                <a:ea typeface="Calibri"/>
                <a:cs typeface="Calibri"/>
                <a:sym typeface="Calibri"/>
              </a:defRPr>
            </a:lvl3pPr>
            <a:lvl4pPr marL="0" indent="0" defTabSz="912726">
              <a:lnSpc>
                <a:spcPct val="100000"/>
              </a:lnSpc>
              <a:spcBef>
                <a:spcPts val="492"/>
              </a:spcBef>
              <a:buSzTx/>
              <a:buNone/>
              <a:defRPr sz="2391" b="1">
                <a:latin typeface="Calibri"/>
                <a:ea typeface="Calibri"/>
                <a:cs typeface="Calibri"/>
                <a:sym typeface="Calibri"/>
              </a:defRPr>
            </a:lvl4pPr>
            <a:lvl5pPr marL="0" indent="0" defTabSz="912726">
              <a:lnSpc>
                <a:spcPct val="100000"/>
              </a:lnSpc>
              <a:spcBef>
                <a:spcPts val="492"/>
              </a:spcBef>
              <a:buSzTx/>
              <a:buNone/>
              <a:defRPr sz="2391"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5" name="Shape 278"/>
          <p:cNvSpPr>
            <a:spLocks noGrp="1"/>
          </p:cNvSpPr>
          <p:nvPr>
            <p:ph type="body" sz="quarter" idx="21"/>
          </p:nvPr>
        </p:nvSpPr>
        <p:spPr>
          <a:xfrm>
            <a:off x="4645028" y="1535148"/>
            <a:ext cx="4041780" cy="639769"/>
          </a:xfrm>
          <a:prstGeom prst="rect">
            <a:avLst/>
          </a:prstGeom>
        </p:spPr>
        <p:txBody>
          <a:bodyPr lIns="64910" tIns="64910" rIns="64910" bIns="64910" anchor="b"/>
          <a:lstStyle/>
          <a:p>
            <a:endParaRPr/>
          </a:p>
        </p:txBody>
      </p:sp>
      <p:sp>
        <p:nvSpPr>
          <p:cNvPr id="3186" name="Slide Number"/>
          <p:cNvSpPr txBox="1">
            <a:spLocks noGrp="1"/>
          </p:cNvSpPr>
          <p:nvPr>
            <p:ph type="sldNum" sz="quarter" idx="2"/>
          </p:nvPr>
        </p:nvSpPr>
        <p:spPr>
          <a:xfrm>
            <a:off x="8387416" y="6386812"/>
            <a:ext cx="299404" cy="304212"/>
          </a:xfrm>
          <a:prstGeom prst="rect">
            <a:avLst/>
          </a:prstGeom>
        </p:spPr>
        <p:txBody>
          <a:bodyPr lIns="64910" tIns="64910" rIns="64910" bIns="64910" anchor="ctr"/>
          <a:lstStyle>
            <a:lvl1pPr algn="r" defTabSz="912726">
              <a:spcBef>
                <a:spcPts val="633"/>
              </a:spcBef>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800970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5_Title Only">
    <p:spTree>
      <p:nvGrpSpPr>
        <p:cNvPr id="1" name=""/>
        <p:cNvGrpSpPr/>
        <p:nvPr/>
      </p:nvGrpSpPr>
      <p:grpSpPr>
        <a:xfrm>
          <a:off x="0" y="0"/>
          <a:ext cx="0" cy="0"/>
          <a:chOff x="0" y="0"/>
          <a:chExt cx="0" cy="0"/>
        </a:xfrm>
      </p:grpSpPr>
      <p:sp>
        <p:nvSpPr>
          <p:cNvPr id="3193" name="Title Text"/>
          <p:cNvSpPr txBox="1">
            <a:spLocks noGrp="1"/>
          </p:cNvSpPr>
          <p:nvPr>
            <p:ph type="title"/>
          </p:nvPr>
        </p:nvSpPr>
        <p:spPr>
          <a:xfrm>
            <a:off x="457200" y="274681"/>
            <a:ext cx="8229601" cy="1143001"/>
          </a:xfrm>
          <a:prstGeom prst="rect">
            <a:avLst/>
          </a:prstGeom>
        </p:spPr>
        <p:txBody>
          <a:bodyPr lIns="64910" tIns="64910" rIns="64910" bIns="64910" anchor="ctr"/>
          <a:lstStyle>
            <a:lvl1pPr algn="ctr" defTabSz="912726">
              <a:lnSpc>
                <a:spcPct val="100000"/>
              </a:lnSpc>
              <a:defRPr sz="4359" b="0" spc="0">
                <a:latin typeface="Calibri"/>
                <a:ea typeface="Calibri"/>
                <a:cs typeface="Calibri"/>
                <a:sym typeface="Calibri"/>
              </a:defRPr>
            </a:lvl1pPr>
          </a:lstStyle>
          <a:p>
            <a:r>
              <a:t>Title Text</a:t>
            </a:r>
          </a:p>
        </p:txBody>
      </p:sp>
      <p:sp>
        <p:nvSpPr>
          <p:cNvPr id="3194" name="Slide Number"/>
          <p:cNvSpPr txBox="1">
            <a:spLocks noGrp="1"/>
          </p:cNvSpPr>
          <p:nvPr>
            <p:ph type="sldNum" sz="quarter" idx="2"/>
          </p:nvPr>
        </p:nvSpPr>
        <p:spPr>
          <a:xfrm>
            <a:off x="8387416" y="6386812"/>
            <a:ext cx="299404" cy="304212"/>
          </a:xfrm>
          <a:prstGeom prst="rect">
            <a:avLst/>
          </a:prstGeom>
        </p:spPr>
        <p:txBody>
          <a:bodyPr lIns="64910" tIns="64910" rIns="64910" bIns="64910" anchor="ctr"/>
          <a:lstStyle>
            <a:lvl1pPr algn="r" defTabSz="912726">
              <a:spcBef>
                <a:spcPts val="633"/>
              </a:spcBef>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207240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Blank 0">
    <p:spTree>
      <p:nvGrpSpPr>
        <p:cNvPr id="1" name=""/>
        <p:cNvGrpSpPr/>
        <p:nvPr/>
      </p:nvGrpSpPr>
      <p:grpSpPr>
        <a:xfrm>
          <a:off x="0" y="0"/>
          <a:ext cx="0" cy="0"/>
          <a:chOff x="0" y="0"/>
          <a:chExt cx="0" cy="0"/>
        </a:xfrm>
      </p:grpSpPr>
      <p:sp>
        <p:nvSpPr>
          <p:cNvPr id="4685" name="Slide Number"/>
          <p:cNvSpPr txBox="1">
            <a:spLocks noGrp="1"/>
          </p:cNvSpPr>
          <p:nvPr>
            <p:ph type="sldNum" sz="quarter" idx="2"/>
          </p:nvPr>
        </p:nvSpPr>
        <p:spPr>
          <a:xfrm>
            <a:off x="6245612" y="6204161"/>
            <a:ext cx="307589" cy="304382"/>
          </a:xfrm>
          <a:prstGeom prst="rect">
            <a:avLst/>
          </a:prstGeom>
        </p:spPr>
        <p:txBody>
          <a:bodyPr lIns="64994" tIns="64994" rIns="64994" bIns="64994" anchor="ctr"/>
          <a:lstStyle>
            <a:lvl1pPr algn="r" defTabSz="457184">
              <a:defRPr sz="1125">
                <a:solidFill>
                  <a:srgbClr val="FFFFFF"/>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133328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F5303A-CDEF-4AFB-8AFB-C49780655DEB}"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451402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5303A-CDEF-4AFB-8AFB-C49780655DEB}"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2048499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303A-CDEF-4AFB-8AFB-C49780655DEB}"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1255018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F5303A-CDEF-4AFB-8AFB-C49780655DEB}"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621962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5303A-CDEF-4AFB-8AFB-C49780655DEB}" type="datetimeFigureOut">
              <a:rPr lang="en-US" smtClean="0"/>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75028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F5303A-CDEF-4AFB-8AFB-C49780655DEB}" type="datetimeFigureOut">
              <a:rPr lang="en-US" smtClean="0"/>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312248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937028"/>
      </p:ext>
    </p:extLst>
  </p:cSld>
  <p:clrMapOvr>
    <a:masterClrMapping/>
  </p:clrMapOvr>
  <p:transition spd="slow">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5303A-CDEF-4AFB-8AFB-C49780655DEB}" type="datetimeFigureOut">
              <a:rPr lang="en-US" smtClean="0"/>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1216403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5303A-CDEF-4AFB-8AFB-C49780655DEB}"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73426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5303A-CDEF-4AFB-8AFB-C49780655DEB}"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1780056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5303A-CDEF-4AFB-8AFB-C49780655DEB}"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4270630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5303A-CDEF-4AFB-8AFB-C49780655DEB}"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AC74-A775-49F2-B94F-8C83230BE3FB}" type="slidenum">
              <a:rPr lang="en-US" smtClean="0"/>
              <a:t>‹#›</a:t>
            </a:fld>
            <a:endParaRPr lang="en-US"/>
          </a:p>
        </p:txBody>
      </p:sp>
    </p:spTree>
    <p:extLst>
      <p:ext uri="{BB962C8B-B14F-4D97-AF65-F5344CB8AC3E}">
        <p14:creationId xmlns:p14="http://schemas.microsoft.com/office/powerpoint/2010/main" val="1619050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64158" tIns="32074" rIns="64158" bIns="32074"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Shape 40"/>
          <p:cNvSpPr>
            <a:spLocks noGrp="1"/>
          </p:cNvSpPr>
          <p:nvPr>
            <p:ph type="body" sz="quarter" idx="1"/>
          </p:nvPr>
        </p:nvSpPr>
        <p:spPr>
          <a:xfrm>
            <a:off x="669726" y="3348634"/>
            <a:ext cx="3750469" cy="2884289"/>
          </a:xfrm>
          <a:prstGeom prst="rect">
            <a:avLst/>
          </a:prstGeom>
        </p:spPr>
        <p:txBody>
          <a:bodyPr anchor="t"/>
          <a:lstStyle>
            <a:lvl1pPr marL="0" indent="0" algn="ctr">
              <a:spcBef>
                <a:spcPts val="0"/>
              </a:spcBef>
              <a:buSzTx/>
              <a:buNone/>
              <a:defRPr sz="2200"/>
            </a:lvl1pPr>
            <a:lvl2pPr marL="0" indent="160393" algn="ctr">
              <a:spcBef>
                <a:spcPts val="0"/>
              </a:spcBef>
              <a:buSzTx/>
              <a:buNone/>
              <a:defRPr sz="2200"/>
            </a:lvl2pPr>
            <a:lvl3pPr marL="0" indent="320777" algn="ctr">
              <a:spcBef>
                <a:spcPts val="0"/>
              </a:spcBef>
              <a:buSzTx/>
              <a:buNone/>
              <a:defRPr sz="2200"/>
            </a:lvl3pPr>
            <a:lvl4pPr marL="0" indent="481176" algn="ctr">
              <a:spcBef>
                <a:spcPts val="0"/>
              </a:spcBef>
              <a:buSzTx/>
              <a:buNone/>
              <a:defRPr sz="2200"/>
            </a:lvl4pPr>
            <a:lvl5pPr marL="0" indent="641562"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pPr>
              <a:defRPr>
                <a:effectLst/>
              </a:defRPr>
            </a:pPr>
            <a:fld id="{86CB4B4D-7CA3-9044-876B-883B54F8677D}" type="slidenum">
              <a:rPr/>
              <a:pPr>
                <a:defRPr>
                  <a:effectLst/>
                </a:defRPr>
              </a:pPr>
              <a:t>‹#›</a:t>
            </a:fld>
            <a:endParaRPr/>
          </a:p>
        </p:txBody>
      </p:sp>
    </p:spTree>
    <p:extLst>
      <p:ext uri="{BB962C8B-B14F-4D97-AF65-F5344CB8AC3E}">
        <p14:creationId xmlns:p14="http://schemas.microsoft.com/office/powerpoint/2010/main" val="36720486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pPr>
              <a:defRPr>
                <a:effectLst/>
              </a:defRPr>
            </a:pPr>
            <a:fld id="{86CB4B4D-7CA3-9044-876B-883B54F8677D}" type="slidenum">
              <a:rPr/>
              <a:pPr>
                <a:defRPr>
                  <a:effectLst/>
                </a:defRPr>
              </a:pPr>
              <a:t>‹#›</a:t>
            </a:fld>
            <a:endParaRPr/>
          </a:p>
        </p:txBody>
      </p:sp>
    </p:spTree>
    <p:extLst>
      <p:ext uri="{BB962C8B-B14F-4D97-AF65-F5344CB8AC3E}">
        <p14:creationId xmlns:p14="http://schemas.microsoft.com/office/powerpoint/2010/main" val="30620201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3010"/>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pPr>
              <a:defRPr>
                <a:effectLst/>
              </a:defRPr>
            </a:pPr>
            <a:fld id="{86CB4B4D-7CA3-9044-876B-883B54F8677D}" type="slidenum">
              <a:rPr/>
              <a:pPr>
                <a:defRPr>
                  <a:effectLst/>
                </a:defRPr>
              </a:pPr>
              <a:t>‹#›</a:t>
            </a:fld>
            <a:endParaRPr/>
          </a:p>
        </p:txBody>
      </p:sp>
    </p:spTree>
    <p:extLst>
      <p:ext uri="{BB962C8B-B14F-4D97-AF65-F5344CB8AC3E}">
        <p14:creationId xmlns:p14="http://schemas.microsoft.com/office/powerpoint/2010/main" val="63893815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a:defRPr>
                <a:effectLst/>
              </a:defRPr>
            </a:pPr>
            <a:fld id="{86CB4B4D-7CA3-9044-876B-883B54F8677D}" type="slidenum">
              <a:rPr/>
              <a:pPr>
                <a:defRPr>
                  <a:effectLst/>
                </a:defRPr>
              </a:pPr>
              <a:t>‹#›</a:t>
            </a:fld>
            <a:endParaRPr/>
          </a:p>
        </p:txBody>
      </p:sp>
    </p:spTree>
    <p:extLst>
      <p:ext uri="{BB962C8B-B14F-4D97-AF65-F5344CB8AC3E}">
        <p14:creationId xmlns:p14="http://schemas.microsoft.com/office/powerpoint/2010/main" val="41705545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6360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703573"/>
      </p:ext>
    </p:extLst>
  </p:cSld>
  <p:clrMapOvr>
    <a:masterClrMapping/>
  </p:clrMapOvr>
  <p:transition spd="slow">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3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44" name="Slide Number"/>
          <p:cNvSpPr txBox="1">
            <a:spLocks noGrp="1"/>
          </p:cNvSpPr>
          <p:nvPr>
            <p:ph type="sldNum" sz="quarter" idx="2"/>
          </p:nvPr>
        </p:nvSpPr>
        <p:spPr>
          <a:xfrm>
            <a:off x="0" y="0"/>
            <a:ext cx="443169" cy="4597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99777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8" y="446568"/>
            <a:ext cx="6875860" cy="4161235"/>
          </a:xfrm>
          <a:prstGeom prst="rect">
            <a:avLst/>
          </a:prstGeom>
        </p:spPr>
        <p:txBody>
          <a:bodyPr lIns="91084" tIns="45543" rIns="91084" bIns="45543" anchor="t">
            <a:noAutofit/>
          </a:bodyPr>
          <a:lstStyle/>
          <a:p>
            <a:endParaRPr/>
          </a:p>
        </p:txBody>
      </p:sp>
      <p:sp>
        <p:nvSpPr>
          <p:cNvPr id="21" name="Shape 21"/>
          <p:cNvSpPr>
            <a:spLocks noGrp="1"/>
          </p:cNvSpPr>
          <p:nvPr>
            <p:ph type="title"/>
          </p:nvPr>
        </p:nvSpPr>
        <p:spPr>
          <a:xfrm>
            <a:off x="892968" y="4723806"/>
            <a:ext cx="7358064" cy="1000126"/>
          </a:xfrm>
          <a:prstGeom prst="rect">
            <a:avLst/>
          </a:prstGeom>
        </p:spPr>
        <p:txBody>
          <a:bodyPr anchor="b"/>
          <a:lstStyle/>
          <a:p>
            <a:r>
              <a:t>Title Text</a:t>
            </a:r>
          </a:p>
        </p:txBody>
      </p:sp>
      <p:sp>
        <p:nvSpPr>
          <p:cNvPr id="22" name="Shape 22"/>
          <p:cNvSpPr>
            <a:spLocks noGrp="1"/>
          </p:cNvSpPr>
          <p:nvPr>
            <p:ph type="body" sz="quarter" idx="1"/>
          </p:nvPr>
        </p:nvSpPr>
        <p:spPr>
          <a:xfrm>
            <a:off x="892968" y="5759732"/>
            <a:ext cx="7358064" cy="794743"/>
          </a:xfrm>
          <a:prstGeom prst="rect">
            <a:avLst/>
          </a:prstGeom>
        </p:spPr>
        <p:txBody>
          <a:bodyPr anchor="t"/>
          <a:lstStyle>
            <a:lvl1pPr marL="0" indent="0" algn="ctr">
              <a:spcBef>
                <a:spcPts val="0"/>
              </a:spcBef>
              <a:buSzTx/>
              <a:buNone/>
              <a:defRPr sz="2200"/>
            </a:lvl1pPr>
            <a:lvl2pPr marL="0" indent="227712" algn="ctr">
              <a:spcBef>
                <a:spcPts val="0"/>
              </a:spcBef>
              <a:buSzTx/>
              <a:buNone/>
              <a:defRPr sz="2200"/>
            </a:lvl2pPr>
            <a:lvl3pPr marL="0" indent="455430" algn="ctr">
              <a:spcBef>
                <a:spcPts val="0"/>
              </a:spcBef>
              <a:buSzTx/>
              <a:buNone/>
              <a:defRPr sz="2200"/>
            </a:lvl3pPr>
            <a:lvl4pPr marL="0" indent="683175" algn="ctr">
              <a:spcBef>
                <a:spcPts val="0"/>
              </a:spcBef>
              <a:buSzTx/>
              <a:buNone/>
              <a:defRPr sz="2200"/>
            </a:lvl4pPr>
            <a:lvl5pPr marL="0" indent="910891"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10067" y="6500820"/>
            <a:ext cx="251372" cy="256501"/>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697344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28650" y="365124"/>
            <a:ext cx="7886701" cy="1325565"/>
          </a:xfrm>
          <a:prstGeom prst="rect">
            <a:avLst/>
          </a:prstGeom>
        </p:spPr>
        <p:txBody>
          <a:bodyPr lIns="65021" tIns="65021" rIns="65021" bIns="65021" anchor="ctr"/>
          <a:lstStyle>
            <a:lvl1pPr defTabSz="914367">
              <a:lnSpc>
                <a:spcPct val="90000"/>
              </a:lnSpc>
              <a:defRPr sz="4359" b="0" spc="0">
                <a:latin typeface="Calibri Light"/>
                <a:ea typeface="Calibri Light"/>
                <a:cs typeface="Calibri Light"/>
                <a:sym typeface="Calibri Light"/>
              </a:defRPr>
            </a:lvl1pPr>
          </a:lstStyle>
          <a:p>
            <a:r>
              <a:t>Title Text</a:t>
            </a:r>
          </a:p>
        </p:txBody>
      </p:sp>
      <p:pic>
        <p:nvPicPr>
          <p:cNvPr id="12" name="Picture 3" descr="Picture 3"/>
          <p:cNvPicPr>
            <a:picLocks noChangeAspect="1"/>
          </p:cNvPicPr>
          <p:nvPr/>
        </p:nvPicPr>
        <p:blipFill>
          <a:blip r:embed="rId2"/>
          <a:stretch>
            <a:fillRect/>
          </a:stretch>
        </p:blipFill>
        <p:spPr>
          <a:xfrm>
            <a:off x="381000" y="6219027"/>
            <a:ext cx="1886490" cy="429836"/>
          </a:xfrm>
          <a:prstGeom prst="rect">
            <a:avLst/>
          </a:prstGeom>
          <a:ln w="12700">
            <a:miter lim="400000"/>
          </a:ln>
        </p:spPr>
      </p:pic>
      <p:sp>
        <p:nvSpPr>
          <p:cNvPr id="13" name="TextBox 4"/>
          <p:cNvSpPr txBox="1"/>
          <p:nvPr/>
        </p:nvSpPr>
        <p:spPr>
          <a:xfrm>
            <a:off x="4920343" y="6194466"/>
            <a:ext cx="3842659" cy="395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b="1">
                <a:solidFill>
                  <a:srgbClr val="002060"/>
                </a:solidFill>
                <a:latin typeface="Calibri"/>
                <a:ea typeface="Calibri"/>
                <a:cs typeface="Calibri"/>
                <a:sym typeface="Calibri"/>
              </a:defRPr>
            </a:lvl1pPr>
          </a:lstStyle>
          <a:p>
            <a:r>
              <a:rPr sz="1969"/>
              <a:t>www.LoveYourAgentLife.com</a:t>
            </a:r>
          </a:p>
        </p:txBody>
      </p:sp>
      <p:sp>
        <p:nvSpPr>
          <p:cNvPr id="14" name="Slide Number"/>
          <p:cNvSpPr txBox="1">
            <a:spLocks noGrp="1"/>
          </p:cNvSpPr>
          <p:nvPr>
            <p:ph type="sldNum" sz="quarter" idx="2"/>
          </p:nvPr>
        </p:nvSpPr>
        <p:spPr>
          <a:xfrm>
            <a:off x="6253573" y="6204133"/>
            <a:ext cx="299628" cy="304436"/>
          </a:xfrm>
          <a:prstGeom prst="rect">
            <a:avLst/>
          </a:prstGeom>
        </p:spPr>
        <p:txBody>
          <a:bodyPr lIns="65021" tIns="65021" rIns="65021" bIns="65021" anchor="ctr"/>
          <a:lstStyle>
            <a:lvl1pPr algn="r" defTabSz="457184">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008982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21" name="Picture 4" descr="Picture 4"/>
          <p:cNvPicPr>
            <a:picLocks noChangeAspect="1"/>
          </p:cNvPicPr>
          <p:nvPr/>
        </p:nvPicPr>
        <p:blipFill>
          <a:blip r:embed="rId2"/>
          <a:stretch>
            <a:fillRect/>
          </a:stretch>
        </p:blipFill>
        <p:spPr>
          <a:xfrm>
            <a:off x="381000" y="6219027"/>
            <a:ext cx="1886490" cy="429836"/>
          </a:xfrm>
          <a:prstGeom prst="rect">
            <a:avLst/>
          </a:prstGeom>
          <a:ln w="12700">
            <a:miter lim="400000"/>
          </a:ln>
        </p:spPr>
      </p:pic>
      <p:sp>
        <p:nvSpPr>
          <p:cNvPr id="22" name="TextBox 3"/>
          <p:cNvSpPr txBox="1"/>
          <p:nvPr/>
        </p:nvSpPr>
        <p:spPr>
          <a:xfrm>
            <a:off x="4920343" y="6194466"/>
            <a:ext cx="3842659" cy="395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b="1">
                <a:solidFill>
                  <a:srgbClr val="002060"/>
                </a:solidFill>
                <a:latin typeface="Calibri"/>
                <a:ea typeface="Calibri"/>
                <a:cs typeface="Calibri"/>
                <a:sym typeface="Calibri"/>
              </a:defRPr>
            </a:lvl1pPr>
          </a:lstStyle>
          <a:p>
            <a:r>
              <a:rPr sz="1969"/>
              <a:t>www.TryThePowerProgram.com</a:t>
            </a:r>
          </a:p>
        </p:txBody>
      </p:sp>
      <p:sp>
        <p:nvSpPr>
          <p:cNvPr id="23" name="Slide Number"/>
          <p:cNvSpPr txBox="1">
            <a:spLocks noGrp="1"/>
          </p:cNvSpPr>
          <p:nvPr>
            <p:ph type="sldNum" sz="quarter" idx="2"/>
          </p:nvPr>
        </p:nvSpPr>
        <p:spPr>
          <a:xfrm>
            <a:off x="6253573" y="6204133"/>
            <a:ext cx="299628" cy="304436"/>
          </a:xfrm>
          <a:prstGeom prst="rect">
            <a:avLst/>
          </a:prstGeom>
        </p:spPr>
        <p:txBody>
          <a:bodyPr lIns="65021" tIns="65021" rIns="65021" bIns="65021" anchor="ctr"/>
          <a:lstStyle>
            <a:lvl1pPr algn="r" defTabSz="457184">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5148313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Slide 0">
    <p:spTree>
      <p:nvGrpSpPr>
        <p:cNvPr id="1" name=""/>
        <p:cNvGrpSpPr/>
        <p:nvPr/>
      </p:nvGrpSpPr>
      <p:grpSpPr>
        <a:xfrm>
          <a:off x="0" y="0"/>
          <a:ext cx="0" cy="0"/>
          <a:chOff x="0" y="0"/>
          <a:chExt cx="0" cy="0"/>
        </a:xfrm>
      </p:grpSpPr>
      <p:pic>
        <p:nvPicPr>
          <p:cNvPr id="30" name="Picture 4" descr="Picture 4"/>
          <p:cNvPicPr>
            <a:picLocks noChangeAspect="1"/>
          </p:cNvPicPr>
          <p:nvPr/>
        </p:nvPicPr>
        <p:blipFill>
          <a:blip r:embed="rId2"/>
          <a:stretch>
            <a:fillRect/>
          </a:stretch>
        </p:blipFill>
        <p:spPr>
          <a:xfrm>
            <a:off x="381000" y="6219027"/>
            <a:ext cx="1886490" cy="429836"/>
          </a:xfrm>
          <a:prstGeom prst="rect">
            <a:avLst/>
          </a:prstGeom>
          <a:ln w="12700">
            <a:miter lim="400000"/>
          </a:ln>
        </p:spPr>
      </p:pic>
      <p:sp>
        <p:nvSpPr>
          <p:cNvPr id="31" name="Slide Number"/>
          <p:cNvSpPr txBox="1">
            <a:spLocks noGrp="1"/>
          </p:cNvSpPr>
          <p:nvPr>
            <p:ph type="sldNum" sz="quarter" idx="2"/>
          </p:nvPr>
        </p:nvSpPr>
        <p:spPr>
          <a:xfrm>
            <a:off x="6253573" y="6204133"/>
            <a:ext cx="299628" cy="304436"/>
          </a:xfrm>
          <a:prstGeom prst="rect">
            <a:avLst/>
          </a:prstGeom>
        </p:spPr>
        <p:txBody>
          <a:bodyPr lIns="65021" tIns="65021" rIns="65021" bIns="65021" anchor="ctr"/>
          <a:lstStyle>
            <a:lvl1pPr algn="r" defTabSz="457184">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6440775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06388"/>
            <a:ext cx="8229600" cy="1143000"/>
          </a:xfrm>
          <a:prstGeom prst="rect">
            <a:avLst/>
          </a:prstGeom>
          <a:noFill/>
          <a:ln>
            <a:noFill/>
          </a:ln>
          <a:effectLst>
            <a:outerShdw dist="1796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8" tIns="45718" rIns="91438" bIns="45718"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8" rIns="91438"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564" name="Rectangle 4"/>
          <p:cNvSpPr>
            <a:spLocks noGrp="1" noChangeArrowheads="1"/>
          </p:cNvSpPr>
          <p:nvPr>
            <p:ph type="dt" sz="half" idx="2"/>
          </p:nvPr>
        </p:nvSpPr>
        <p:spPr bwMode="auto">
          <a:xfrm>
            <a:off x="457202" y="6245227"/>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8" rIns="91438" bIns="45718" numCol="1" anchor="t" anchorCtr="0" compatLnSpc="1">
            <a:prstTxWarp prst="textNoShape">
              <a:avLst/>
            </a:prstTxWarp>
          </a:bodyPr>
          <a:lstStyle>
            <a:lvl1pPr algn="l" eaLnBrk="1" hangingPunct="1">
              <a:defRPr sz="1400" b="0">
                <a:latin typeface="+mn-lt"/>
              </a:defRPr>
            </a:lvl1pPr>
          </a:lstStyle>
          <a:p>
            <a:pPr>
              <a:defRPr/>
            </a:pPr>
            <a:fld id="{ABEF1BF4-FF92-4B8C-AFD4-EE6B014DA67C}" type="datetimeFigureOut">
              <a:rPr lang="en-US"/>
              <a:pPr>
                <a:defRPr/>
              </a:pPr>
              <a:t>4/1/2024</a:t>
            </a:fld>
            <a:endParaRPr lang="en-US"/>
          </a:p>
        </p:txBody>
      </p:sp>
      <p:sp>
        <p:nvSpPr>
          <p:cNvPr id="194565" name="Rectangle 5"/>
          <p:cNvSpPr>
            <a:spLocks noGrp="1" noChangeArrowheads="1"/>
          </p:cNvSpPr>
          <p:nvPr>
            <p:ph type="ftr" sz="quarter" idx="3"/>
          </p:nvPr>
        </p:nvSpPr>
        <p:spPr bwMode="auto">
          <a:xfrm>
            <a:off x="3124202" y="6245227"/>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8" rIns="91438" bIns="45718"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94566" name="Rectangle 6"/>
          <p:cNvSpPr>
            <a:spLocks noGrp="1" noChangeArrowheads="1"/>
          </p:cNvSpPr>
          <p:nvPr>
            <p:ph type="sldNum" sz="quarter" idx="4"/>
          </p:nvPr>
        </p:nvSpPr>
        <p:spPr bwMode="auto">
          <a:xfrm>
            <a:off x="6553200" y="6245227"/>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8" rIns="91438" bIns="45718" numCol="1" anchor="t" anchorCtr="0" compatLnSpc="1">
            <a:prstTxWarp prst="textNoShape">
              <a:avLst/>
            </a:prstTxWarp>
          </a:bodyPr>
          <a:lstStyle>
            <a:lvl1pPr algn="r" eaLnBrk="1" hangingPunct="1">
              <a:defRPr sz="1400" b="0">
                <a:latin typeface="+mn-lt"/>
              </a:defRPr>
            </a:lvl1pPr>
          </a:lstStyle>
          <a:p>
            <a:pPr>
              <a:defRPr/>
            </a:pPr>
            <a:fld id="{D5FB0317-C37C-455B-8D05-B3B03EAC83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9" r:id="rId1"/>
    <p:sldLayoutId id="2147484282" r:id="rId2"/>
    <p:sldLayoutId id="2147484290" r:id="rId3"/>
    <p:sldLayoutId id="2147484644" r:id="rId4"/>
    <p:sldLayoutId id="2147486921" r:id="rId5"/>
    <p:sldLayoutId id="2147486922" r:id="rId6"/>
  </p:sldLayoutIdLst>
  <p:transition spd="slow">
    <p:dissolve/>
  </p:transition>
  <p:txStyles>
    <p:titleStyle>
      <a:lvl1pPr algn="ctr" rtl="0" eaLnBrk="0" fontAlgn="base" hangingPunct="0">
        <a:spcBef>
          <a:spcPct val="0"/>
        </a:spcBef>
        <a:spcAft>
          <a:spcPct val="0"/>
        </a:spcAft>
        <a:defRPr sz="4200" b="1">
          <a:solidFill>
            <a:schemeClr val="tx2"/>
          </a:solidFill>
          <a:latin typeface="+mj-lt"/>
          <a:ea typeface="+mj-ea"/>
          <a:cs typeface="+mj-cs"/>
        </a:defRPr>
      </a:lvl1pPr>
      <a:lvl2pPr algn="ctr" rtl="0" eaLnBrk="0" fontAlgn="base" hangingPunct="0">
        <a:spcBef>
          <a:spcPct val="0"/>
        </a:spcBef>
        <a:spcAft>
          <a:spcPct val="0"/>
        </a:spcAft>
        <a:defRPr sz="4200" b="1">
          <a:solidFill>
            <a:schemeClr val="tx2"/>
          </a:solidFill>
          <a:latin typeface="Arial" charset="0"/>
        </a:defRPr>
      </a:lvl2pPr>
      <a:lvl3pPr algn="ctr" rtl="0" eaLnBrk="0" fontAlgn="base" hangingPunct="0">
        <a:spcBef>
          <a:spcPct val="0"/>
        </a:spcBef>
        <a:spcAft>
          <a:spcPct val="0"/>
        </a:spcAft>
        <a:defRPr sz="4200" b="1">
          <a:solidFill>
            <a:schemeClr val="tx2"/>
          </a:solidFill>
          <a:latin typeface="Arial" charset="0"/>
        </a:defRPr>
      </a:lvl3pPr>
      <a:lvl4pPr algn="ctr" rtl="0" eaLnBrk="0" fontAlgn="base" hangingPunct="0">
        <a:spcBef>
          <a:spcPct val="0"/>
        </a:spcBef>
        <a:spcAft>
          <a:spcPct val="0"/>
        </a:spcAft>
        <a:defRPr sz="4200" b="1">
          <a:solidFill>
            <a:schemeClr val="tx2"/>
          </a:solidFill>
          <a:latin typeface="Arial" charset="0"/>
        </a:defRPr>
      </a:lvl4pPr>
      <a:lvl5pPr algn="ctr" rtl="0" eaLnBrk="0" fontAlgn="base" hangingPunct="0">
        <a:spcBef>
          <a:spcPct val="0"/>
        </a:spcBef>
        <a:spcAft>
          <a:spcPct val="0"/>
        </a:spcAft>
        <a:defRPr sz="4200" b="1">
          <a:solidFill>
            <a:schemeClr val="tx2"/>
          </a:solidFill>
          <a:latin typeface="Arial" charset="0"/>
        </a:defRPr>
      </a:lvl5pPr>
      <a:lvl6pPr marL="457191" algn="ctr" rtl="0" fontAlgn="base">
        <a:spcBef>
          <a:spcPct val="0"/>
        </a:spcBef>
        <a:spcAft>
          <a:spcPct val="0"/>
        </a:spcAft>
        <a:defRPr sz="4200" b="1">
          <a:solidFill>
            <a:schemeClr val="tx2"/>
          </a:solidFill>
          <a:latin typeface="Arial" charset="0"/>
        </a:defRPr>
      </a:lvl6pPr>
      <a:lvl7pPr marL="914382" algn="ctr" rtl="0" fontAlgn="base">
        <a:spcBef>
          <a:spcPct val="0"/>
        </a:spcBef>
        <a:spcAft>
          <a:spcPct val="0"/>
        </a:spcAft>
        <a:defRPr sz="4200" b="1">
          <a:solidFill>
            <a:schemeClr val="tx2"/>
          </a:solidFill>
          <a:latin typeface="Arial" charset="0"/>
        </a:defRPr>
      </a:lvl7pPr>
      <a:lvl8pPr marL="1371573" algn="ctr" rtl="0" fontAlgn="base">
        <a:spcBef>
          <a:spcPct val="0"/>
        </a:spcBef>
        <a:spcAft>
          <a:spcPct val="0"/>
        </a:spcAft>
        <a:defRPr sz="4200" b="1">
          <a:solidFill>
            <a:schemeClr val="tx2"/>
          </a:solidFill>
          <a:latin typeface="Arial" charset="0"/>
        </a:defRPr>
      </a:lvl8pPr>
      <a:lvl9pPr marL="1828764" algn="ctr" rtl="0" fontAlgn="base">
        <a:spcBef>
          <a:spcPct val="0"/>
        </a:spcBef>
        <a:spcAft>
          <a:spcPct val="0"/>
        </a:spcAft>
        <a:defRPr sz="4200" b="1">
          <a:solidFill>
            <a:schemeClr val="tx2"/>
          </a:solidFill>
          <a:latin typeface="Arial" charset="0"/>
        </a:defRPr>
      </a:lvl9pPr>
    </p:titleStyle>
    <p:bodyStyle>
      <a:lvl1pPr marL="342893" indent="-342893" algn="l" rtl="0" eaLnBrk="0" fontAlgn="base" hangingPunct="0">
        <a:spcBef>
          <a:spcPct val="20000"/>
        </a:spcBef>
        <a:spcAft>
          <a:spcPct val="0"/>
        </a:spcAft>
        <a:buChar char="•"/>
        <a:defRPr sz="3200">
          <a:solidFill>
            <a:schemeClr val="tx1"/>
          </a:solidFill>
          <a:latin typeface="+mn-lt"/>
          <a:ea typeface="+mn-ea"/>
          <a:cs typeface="+mn-cs"/>
        </a:defRPr>
      </a:lvl1pPr>
      <a:lvl2pPr marL="742936" indent="-285744" algn="l" rtl="0" eaLnBrk="0" fontAlgn="base" hangingPunct="0">
        <a:spcBef>
          <a:spcPct val="20000"/>
        </a:spcBef>
        <a:spcAft>
          <a:spcPct val="0"/>
        </a:spcAft>
        <a:buChar char="–"/>
        <a:defRPr sz="2800">
          <a:solidFill>
            <a:schemeClr val="tx1"/>
          </a:solidFill>
          <a:latin typeface="+mn-lt"/>
        </a:defRPr>
      </a:lvl2pPr>
      <a:lvl3pPr marL="1142977" indent="-228595" algn="l" rtl="0" eaLnBrk="0" fontAlgn="base" hangingPunct="0">
        <a:spcBef>
          <a:spcPct val="20000"/>
        </a:spcBef>
        <a:spcAft>
          <a:spcPct val="0"/>
        </a:spcAft>
        <a:buChar char="•"/>
        <a:defRPr sz="2400">
          <a:solidFill>
            <a:schemeClr val="tx1"/>
          </a:solidFill>
          <a:latin typeface="+mn-lt"/>
        </a:defRPr>
      </a:lvl3pPr>
      <a:lvl4pPr marL="1600168" indent="-228595" algn="l" rtl="0" eaLnBrk="0" fontAlgn="base" hangingPunct="0">
        <a:spcBef>
          <a:spcPct val="20000"/>
        </a:spcBef>
        <a:spcAft>
          <a:spcPct val="0"/>
        </a:spcAft>
        <a:buChar char="–"/>
        <a:defRPr sz="2000">
          <a:solidFill>
            <a:schemeClr val="tx1"/>
          </a:solidFill>
          <a:latin typeface="+mn-lt"/>
        </a:defRPr>
      </a:lvl4pPr>
      <a:lvl5pPr marL="2057359" indent="-228595" algn="l" rtl="0" eaLnBrk="0" fontAlgn="base" hangingPunct="0">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1" indent="-228595" algn="l" rtl="0" fontAlgn="base">
        <a:spcBef>
          <a:spcPct val="20000"/>
        </a:spcBef>
        <a:spcAft>
          <a:spcPct val="0"/>
        </a:spcAft>
        <a:buChar char="•"/>
        <a:defRPr sz="2000">
          <a:solidFill>
            <a:schemeClr val="tx1"/>
          </a:solidFill>
          <a:latin typeface="+mn-lt"/>
        </a:defRPr>
      </a:lvl7pPr>
      <a:lvl8pPr marL="3428932"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491133" y="2080616"/>
            <a:ext cx="8161736" cy="4286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491133" y="309560"/>
            <a:ext cx="8161736" cy="714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ormAutofit/>
          </a:bodyPr>
          <a:lstStyle/>
          <a:p>
            <a:r>
              <a:t>Title Text</a:t>
            </a:r>
          </a:p>
        </p:txBody>
      </p:sp>
      <p:sp>
        <p:nvSpPr>
          <p:cNvPr id="4" name="Slide Number"/>
          <p:cNvSpPr txBox="1">
            <a:spLocks noGrp="1"/>
          </p:cNvSpPr>
          <p:nvPr>
            <p:ph type="sldNum" sz="quarter" idx="2"/>
          </p:nvPr>
        </p:nvSpPr>
        <p:spPr>
          <a:xfrm>
            <a:off x="4450195" y="6409275"/>
            <a:ext cx="277353" cy="275814"/>
          </a:xfrm>
          <a:prstGeom prst="rect">
            <a:avLst/>
          </a:prstGeom>
          <a:ln w="12700">
            <a:miter lim="400000"/>
          </a:ln>
        </p:spPr>
        <p:txBody>
          <a:bodyPr wrap="none" lIns="72248" tIns="72248" rIns="72248" bIns="72248" anchor="b">
            <a:spAutoFit/>
          </a:bodyPr>
          <a:lstStyle>
            <a:lvl1pPr defTabSz="410734">
              <a:defRPr sz="844">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544846532"/>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 id="2147486937" r:id="rId14"/>
    <p:sldLayoutId id="2147486938" r:id="rId15"/>
    <p:sldLayoutId id="2147486939" r:id="rId16"/>
    <p:sldLayoutId id="2147486940" r:id="rId17"/>
  </p:sldLayoutIdLst>
  <p:transition spd="med"/>
  <p:txStyles>
    <p:titleStyle>
      <a:lvl1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1pPr>
      <a:lvl2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2pPr>
      <a:lvl3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3pPr>
      <a:lvl4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4pPr>
      <a:lvl5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5pPr>
      <a:lvl6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6pPr>
      <a:lvl7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7pPr>
      <a:lvl8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8pPr>
      <a:lvl9pPr marL="0" marR="0" indent="0" algn="l" defTabSz="1219081" rtl="0" latinLnBrk="0">
        <a:lnSpc>
          <a:spcPct val="80000"/>
        </a:lnSpc>
        <a:spcBef>
          <a:spcPts val="0"/>
        </a:spcBef>
        <a:spcAft>
          <a:spcPts val="0"/>
        </a:spcAft>
        <a:buClrTx/>
        <a:buSzTx/>
        <a:buFontTx/>
        <a:buNone/>
        <a:tabLst/>
        <a:defRPr sz="4078" b="1" i="0" u="none" strike="noStrike" cap="none" spc="-82" baseline="0">
          <a:solidFill>
            <a:srgbClr val="000000"/>
          </a:solidFill>
          <a:uFillTx/>
          <a:latin typeface="Helvetica Neue"/>
          <a:ea typeface="Helvetica Neue"/>
          <a:cs typeface="Helvetica Neue"/>
          <a:sym typeface="Helvetica Neue"/>
        </a:defRPr>
      </a:lvl9pPr>
    </p:titleStyle>
    <p:bodyStyle>
      <a:lvl1pPr marL="251129" marR="0" indent="-251129" algn="l" defTabSz="1219081" rtl="0" latinLnBrk="0">
        <a:lnSpc>
          <a:spcPct val="90000"/>
        </a:lnSpc>
        <a:spcBef>
          <a:spcPts val="2180"/>
        </a:spcBef>
        <a:spcAft>
          <a:spcPts val="0"/>
        </a:spcAft>
        <a:buClrTx/>
        <a:buSzPct val="123000"/>
        <a:buFontTx/>
        <a:buChar char="•"/>
        <a:tabLst/>
        <a:defRPr sz="1969" b="0" i="0" u="none" strike="noStrike" cap="none" spc="0" baseline="0">
          <a:solidFill>
            <a:srgbClr val="000000"/>
          </a:solidFill>
          <a:uFillTx/>
          <a:latin typeface="Helvetica Neue"/>
          <a:ea typeface="Helvetica Neue"/>
          <a:cs typeface="Helvetica Neue"/>
          <a:sym typeface="Helvetica Neue"/>
        </a:defRPr>
      </a:lvl1pPr>
      <a:lvl2pPr marL="439476" marR="0" indent="-251129" algn="l" defTabSz="1219081" rtl="0" latinLnBrk="0">
        <a:lnSpc>
          <a:spcPct val="90000"/>
        </a:lnSpc>
        <a:spcBef>
          <a:spcPts val="2180"/>
        </a:spcBef>
        <a:spcAft>
          <a:spcPts val="0"/>
        </a:spcAft>
        <a:buClrTx/>
        <a:buSzPct val="123000"/>
        <a:buFontTx/>
        <a:buChar char="•"/>
        <a:tabLst/>
        <a:defRPr sz="1969" b="0" i="0" u="none" strike="noStrike" cap="none" spc="0" baseline="0">
          <a:solidFill>
            <a:srgbClr val="000000"/>
          </a:solidFill>
          <a:uFillTx/>
          <a:latin typeface="Helvetica Neue"/>
          <a:ea typeface="Helvetica Neue"/>
          <a:cs typeface="Helvetica Neue"/>
          <a:sym typeface="Helvetica Neue"/>
        </a:defRPr>
      </a:lvl2pPr>
      <a:lvl3pPr marL="627823" marR="0" indent="-251129" algn="l" defTabSz="1219081" rtl="0" latinLnBrk="0">
        <a:lnSpc>
          <a:spcPct val="90000"/>
        </a:lnSpc>
        <a:spcBef>
          <a:spcPts val="2180"/>
        </a:spcBef>
        <a:spcAft>
          <a:spcPts val="0"/>
        </a:spcAft>
        <a:buClrTx/>
        <a:buSzPct val="123000"/>
        <a:buFontTx/>
        <a:buChar char="•"/>
        <a:tabLst/>
        <a:defRPr sz="1969" b="0" i="0" u="none" strike="noStrike" cap="none" spc="0" baseline="0">
          <a:solidFill>
            <a:srgbClr val="000000"/>
          </a:solidFill>
          <a:uFillTx/>
          <a:latin typeface="Helvetica Neue"/>
          <a:ea typeface="Helvetica Neue"/>
          <a:cs typeface="Helvetica Neue"/>
          <a:sym typeface="Helvetica Neue"/>
        </a:defRPr>
      </a:lvl3pPr>
      <a:lvl4pPr marL="816170" marR="0" indent="-251129" algn="l" defTabSz="1219081" rtl="0" latinLnBrk="0">
        <a:lnSpc>
          <a:spcPct val="90000"/>
        </a:lnSpc>
        <a:spcBef>
          <a:spcPts val="2180"/>
        </a:spcBef>
        <a:spcAft>
          <a:spcPts val="0"/>
        </a:spcAft>
        <a:buClrTx/>
        <a:buSzPct val="123000"/>
        <a:buFontTx/>
        <a:buChar char="•"/>
        <a:tabLst/>
        <a:defRPr sz="1969" b="0" i="0" u="none" strike="noStrike" cap="none" spc="0" baseline="0">
          <a:solidFill>
            <a:srgbClr val="000000"/>
          </a:solidFill>
          <a:uFillTx/>
          <a:latin typeface="Helvetica Neue"/>
          <a:ea typeface="Helvetica Neue"/>
          <a:cs typeface="Helvetica Neue"/>
          <a:sym typeface="Helvetica Neue"/>
        </a:defRPr>
      </a:lvl4pPr>
      <a:lvl5pPr marL="1004518" marR="0" indent="-251129" algn="l" defTabSz="1219081" rtl="0" latinLnBrk="0">
        <a:lnSpc>
          <a:spcPct val="90000"/>
        </a:lnSpc>
        <a:spcBef>
          <a:spcPts val="2180"/>
        </a:spcBef>
        <a:spcAft>
          <a:spcPts val="0"/>
        </a:spcAft>
        <a:buClrTx/>
        <a:buSzPct val="123000"/>
        <a:buFontTx/>
        <a:buChar char="•"/>
        <a:tabLst/>
        <a:defRPr sz="1969" b="0" i="0" u="none" strike="noStrike" cap="none" spc="0" baseline="0">
          <a:solidFill>
            <a:srgbClr val="000000"/>
          </a:solidFill>
          <a:uFillTx/>
          <a:latin typeface="Helvetica Neue"/>
          <a:ea typeface="Helvetica Neue"/>
          <a:cs typeface="Helvetica Neue"/>
          <a:sym typeface="Helvetica Neue"/>
        </a:defRPr>
      </a:lvl5pPr>
      <a:lvl6pPr marL="1857309" marR="0" indent="-250022" algn="l" defTabSz="1219081" rtl="0" latinLnBrk="0">
        <a:lnSpc>
          <a:spcPct val="90000"/>
        </a:lnSpc>
        <a:spcBef>
          <a:spcPts val="2180"/>
        </a:spcBef>
        <a:spcAft>
          <a:spcPts val="0"/>
        </a:spcAft>
        <a:buClrTx/>
        <a:buSzPct val="100000"/>
        <a:buFontTx/>
        <a:buChar char="•"/>
        <a:tabLst/>
        <a:defRPr sz="1969" b="0" i="0" u="none" strike="noStrike" cap="none" spc="0" baseline="0">
          <a:solidFill>
            <a:srgbClr val="000000"/>
          </a:solidFill>
          <a:uFillTx/>
          <a:latin typeface="Helvetica Neue"/>
          <a:ea typeface="Helvetica Neue"/>
          <a:cs typeface="Helvetica Neue"/>
          <a:sym typeface="Helvetica Neue"/>
        </a:defRPr>
      </a:lvl6pPr>
      <a:lvl7pPr marL="2178766" marR="0" indent="-250022" algn="l" defTabSz="1219081" rtl="0" latinLnBrk="0">
        <a:lnSpc>
          <a:spcPct val="90000"/>
        </a:lnSpc>
        <a:spcBef>
          <a:spcPts val="2180"/>
        </a:spcBef>
        <a:spcAft>
          <a:spcPts val="0"/>
        </a:spcAft>
        <a:buClrTx/>
        <a:buSzPct val="100000"/>
        <a:buFontTx/>
        <a:buChar char="•"/>
        <a:tabLst/>
        <a:defRPr sz="1969" b="0" i="0" u="none" strike="noStrike" cap="none" spc="0" baseline="0">
          <a:solidFill>
            <a:srgbClr val="000000"/>
          </a:solidFill>
          <a:uFillTx/>
          <a:latin typeface="Helvetica Neue"/>
          <a:ea typeface="Helvetica Neue"/>
          <a:cs typeface="Helvetica Neue"/>
          <a:sym typeface="Helvetica Neue"/>
        </a:defRPr>
      </a:lvl7pPr>
      <a:lvl8pPr marL="2500224" marR="0" indent="-250022" algn="l" defTabSz="1219081" rtl="0" latinLnBrk="0">
        <a:lnSpc>
          <a:spcPct val="90000"/>
        </a:lnSpc>
        <a:spcBef>
          <a:spcPts val="2180"/>
        </a:spcBef>
        <a:spcAft>
          <a:spcPts val="0"/>
        </a:spcAft>
        <a:buClrTx/>
        <a:buSzPct val="100000"/>
        <a:buFontTx/>
        <a:buChar char="•"/>
        <a:tabLst/>
        <a:defRPr sz="1969" b="0" i="0" u="none" strike="noStrike" cap="none" spc="0" baseline="0">
          <a:solidFill>
            <a:srgbClr val="000000"/>
          </a:solidFill>
          <a:uFillTx/>
          <a:latin typeface="Helvetica Neue"/>
          <a:ea typeface="Helvetica Neue"/>
          <a:cs typeface="Helvetica Neue"/>
          <a:sym typeface="Helvetica Neue"/>
        </a:defRPr>
      </a:lvl8pPr>
      <a:lvl9pPr marL="2821681" marR="0" indent="-250022" algn="l" defTabSz="1219081" rtl="0" latinLnBrk="0">
        <a:lnSpc>
          <a:spcPct val="90000"/>
        </a:lnSpc>
        <a:spcBef>
          <a:spcPts val="2180"/>
        </a:spcBef>
        <a:spcAft>
          <a:spcPts val="0"/>
        </a:spcAft>
        <a:buClrTx/>
        <a:buSzPct val="100000"/>
        <a:buFontTx/>
        <a:buChar char="•"/>
        <a:tabLst/>
        <a:defRPr sz="1969"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1pPr>
      <a:lvl2pPr marL="0" marR="0" indent="321457"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2pPr>
      <a:lvl3pPr marL="0" marR="0" indent="642915"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3pPr>
      <a:lvl4pPr marL="0" marR="0" indent="964372"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4pPr>
      <a:lvl5pPr marL="0" marR="0" indent="1285829"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5pPr>
      <a:lvl6pPr marL="0" marR="0" indent="1607287"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6pPr>
      <a:lvl7pPr marL="0" marR="0" indent="1928744"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7pPr>
      <a:lvl8pPr marL="0" marR="0" indent="2250201"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8pPr>
      <a:lvl9pPr marL="0" marR="0" indent="2571659" algn="l" defTabSz="410734" rtl="0"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5303A-CDEF-4AFB-8AFB-C49780655DEB}" type="datetimeFigureOut">
              <a:rPr lang="en-US" smtClean="0"/>
              <a:t>4/1/2024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88AC74-A775-49F2-B94F-8C83230BE3FB}" type="slidenum">
              <a:rPr lang="en-US" smtClean="0"/>
              <a:t>‹#›</a:t>
            </a:fld>
            <a:endParaRPr lang="en-US"/>
          </a:p>
        </p:txBody>
      </p:sp>
    </p:spTree>
    <p:extLst>
      <p:ext uri="{BB962C8B-B14F-4D97-AF65-F5344CB8AC3E}">
        <p14:creationId xmlns:p14="http://schemas.microsoft.com/office/powerpoint/2010/main" val="1315183573"/>
      </p:ext>
    </p:extLst>
  </p:cSld>
  <p:clrMap bg1="lt1" tx1="dk1" bg2="lt2" tx2="dk2" accent1="accent1" accent2="accent2" accent3="accent3" accent4="accent4" accent5="accent5" accent6="accent6" hlink="hlink" folHlink="folHlink"/>
  <p:sldLayoutIdLst>
    <p:sldLayoutId id="2147486942" r:id="rId1"/>
    <p:sldLayoutId id="2147486943" r:id="rId2"/>
    <p:sldLayoutId id="2147486944" r:id="rId3"/>
    <p:sldLayoutId id="2147486945" r:id="rId4"/>
    <p:sldLayoutId id="2147486946" r:id="rId5"/>
    <p:sldLayoutId id="2147486947" r:id="rId6"/>
    <p:sldLayoutId id="2147486948" r:id="rId7"/>
    <p:sldLayoutId id="2147486949" r:id="rId8"/>
    <p:sldLayoutId id="2147486950" r:id="rId9"/>
    <p:sldLayoutId id="2147486951" r:id="rId10"/>
    <p:sldLayoutId id="2147486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35636" tIns="35636" rIns="35636" bIns="35636" anchor="ctr">
            <a:normAutofit/>
          </a:bodyPr>
          <a:lstStyle/>
          <a:p>
            <a:r>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35636" tIns="35636" rIns="35636" bIns="3563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28919" y="6505278"/>
            <a:ext cx="277313" cy="272182"/>
          </a:xfrm>
          <a:prstGeom prst="rect">
            <a:avLst/>
          </a:prstGeom>
          <a:ln w="12700">
            <a:miter lim="400000"/>
          </a:ln>
        </p:spPr>
        <p:txBody>
          <a:bodyPr wrap="none" lIns="35636" tIns="35636" rIns="35636" bIns="35636">
            <a:spAutoFit/>
          </a:bodyPr>
          <a:lstStyle>
            <a:lvl1pPr algn="ctr" defTabSz="409890">
              <a:lnSpc>
                <a:spcPct val="100000"/>
              </a:lnSpc>
              <a:defRPr sz="1300">
                <a:solidFill>
                  <a:srgbClr val="000000"/>
                </a:solidFill>
                <a:latin typeface="+mn-lt"/>
                <a:ea typeface="+mn-ea"/>
                <a:cs typeface="+mn-cs"/>
                <a:sym typeface="Helvetica Light"/>
              </a:defRPr>
            </a:lvl1pPr>
          </a:lstStyle>
          <a:p>
            <a:pPr eaLnBrk="1" fontAlgn="auto">
              <a:spcBef>
                <a:spcPts val="0"/>
              </a:spcBef>
              <a:spcAft>
                <a:spcPts val="0"/>
              </a:spcAft>
              <a:defRPr>
                <a:effectLst/>
              </a:defRPr>
            </a:pPr>
            <a:fld id="{86CB4B4D-7CA3-9044-876B-883B54F8677D}" type="slidenum">
              <a:rPr lang="en-US" kern="0" smtClean="0"/>
              <a:pPr eaLnBrk="1" fontAlgn="auto">
                <a:spcBef>
                  <a:spcPts val="0"/>
                </a:spcBef>
                <a:spcAft>
                  <a:spcPts val="0"/>
                </a:spcAft>
                <a:defRPr>
                  <a:effectLst/>
                </a:defRPr>
              </a:pPr>
              <a:t>‹#›</a:t>
            </a:fld>
            <a:endParaRPr lang="en-US" kern="0"/>
          </a:p>
        </p:txBody>
      </p:sp>
    </p:spTree>
    <p:extLst>
      <p:ext uri="{BB962C8B-B14F-4D97-AF65-F5344CB8AC3E}">
        <p14:creationId xmlns:p14="http://schemas.microsoft.com/office/powerpoint/2010/main" val="1355157418"/>
      </p:ext>
    </p:extLst>
  </p:cSld>
  <p:clrMap bg1="dk1" tx1="lt1" bg2="dk2" tx2="lt2" accent1="accent1" accent2="accent2" accent3="accent3" accent4="accent4" accent5="accent5" accent6="accent6" hlink="hlink" folHlink="folHlink"/>
  <p:sldLayoutIdLst>
    <p:sldLayoutId id="2147486954" r:id="rId1"/>
    <p:sldLayoutId id="2147486955" r:id="rId2"/>
    <p:sldLayoutId id="2147486956" r:id="rId3"/>
    <p:sldLayoutId id="2147486957" r:id="rId4"/>
    <p:sldLayoutId id="2147486958" r:id="rId5"/>
    <p:sldLayoutId id="2147486959" r:id="rId6"/>
  </p:sldLayoutIdLst>
  <p:transition spd="med"/>
  <p:txStyles>
    <p:titleStyle>
      <a:lvl1pPr marL="0" marR="0" indent="0"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60393"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0777"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1176"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1562"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1962"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2347"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2745"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3132" algn="ctr" defTabSz="40989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1872"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3744"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5616"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47488"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59360"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1233"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3107"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494978"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06855" marR="0" indent="-311872" algn="l" defTabSz="409890"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393"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777"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176"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562"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1962"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347"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2745"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132" algn="ctr" defTabSz="40989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s://www.hud.gov/program_offices/fair_housing_equal_opp/examples_housing_discrimin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52729C0A-F616-A76E-889F-364AE8EAB9A2}"/>
              </a:ext>
            </a:extLst>
          </p:cNvPr>
          <p:cNvGrpSpPr/>
          <p:nvPr/>
        </p:nvGrpSpPr>
        <p:grpSpPr>
          <a:xfrm>
            <a:off x="4923" y="6426461"/>
            <a:ext cx="9144001" cy="432911"/>
            <a:chOff x="0" y="0"/>
            <a:chExt cx="13004800" cy="615694"/>
          </a:xfrm>
        </p:grpSpPr>
        <p:sp>
          <p:nvSpPr>
            <p:cNvPr id="5" name="TextBox 28">
              <a:extLst>
                <a:ext uri="{FF2B5EF4-FFF2-40B4-BE49-F238E27FC236}">
                  <a16:creationId xmlns:a16="http://schemas.microsoft.com/office/drawing/2014/main" id="{5292AEB8-5203-B452-5FC0-22BCE0405632}"/>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6" name="Picture 42" descr="Picture 42">
              <a:extLst>
                <a:ext uri="{FF2B5EF4-FFF2-40B4-BE49-F238E27FC236}">
                  <a16:creationId xmlns:a16="http://schemas.microsoft.com/office/drawing/2014/main" id="{54A39281-8BB1-F6CF-A9B5-0A0630FCDE2E}"/>
                </a:ext>
              </a:extLst>
            </p:cNvPr>
            <p:cNvPicPr>
              <a:picLocks noChangeAspect="1"/>
            </p:cNvPicPr>
            <p:nvPr/>
          </p:nvPicPr>
          <p:blipFill>
            <a:blip r:embed="rId2"/>
            <a:stretch>
              <a:fillRect/>
            </a:stretch>
          </p:blipFill>
          <p:spPr>
            <a:xfrm>
              <a:off x="716452" y="21450"/>
              <a:ext cx="2268091" cy="594244"/>
            </a:xfrm>
            <a:prstGeom prst="rect">
              <a:avLst/>
            </a:prstGeom>
            <a:ln w="12700" cap="flat">
              <a:noFill/>
              <a:miter lim="400000"/>
            </a:ln>
            <a:effectLst/>
          </p:spPr>
        </p:pic>
        <p:pic>
          <p:nvPicPr>
            <p:cNvPr id="7" name="Picture 43" descr="Picture 43">
              <a:extLst>
                <a:ext uri="{FF2B5EF4-FFF2-40B4-BE49-F238E27FC236}">
                  <a16:creationId xmlns:a16="http://schemas.microsoft.com/office/drawing/2014/main" id="{4DB6ABD0-607D-9798-287E-361117ACD508}"/>
                </a:ext>
              </a:extLst>
            </p:cNvPr>
            <p:cNvPicPr>
              <a:picLocks noChangeAspect="1"/>
            </p:cNvPicPr>
            <p:nvPr/>
          </p:nvPicPr>
          <p:blipFill>
            <a:blip r:embed="rId3"/>
            <a:stretch>
              <a:fillRect/>
            </a:stretch>
          </p:blipFill>
          <p:spPr>
            <a:xfrm>
              <a:off x="10137480" y="21448"/>
              <a:ext cx="2474882" cy="594247"/>
            </a:xfrm>
            <a:prstGeom prst="rect">
              <a:avLst/>
            </a:prstGeom>
            <a:ln w="12700" cap="flat">
              <a:noFill/>
              <a:miter lim="400000"/>
            </a:ln>
            <a:effectLst/>
          </p:spPr>
        </p:pic>
      </p:grpSp>
      <p:pic>
        <p:nvPicPr>
          <p:cNvPr id="3074" name="Picture 2" descr="How Many People Are Needed for a Class Action Lawsuit? | Gacovino Lake">
            <a:extLst>
              <a:ext uri="{FF2B5EF4-FFF2-40B4-BE49-F238E27FC236}">
                <a16:creationId xmlns:a16="http://schemas.microsoft.com/office/drawing/2014/main" id="{943751DC-0259-477A-DE3F-A27A15B52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13" y="0"/>
            <a:ext cx="9287337" cy="642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04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431" name="Rectangle 39"/>
          <p:cNvSpPr>
            <a:spLocks noChangeArrowheads="1"/>
          </p:cNvSpPr>
          <p:nvPr/>
        </p:nvSpPr>
        <p:spPr bwMode="auto">
          <a:xfrm>
            <a:off x="321968" y="990591"/>
            <a:ext cx="8551023"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200" b="0" dirty="0"/>
              <a:t>What Is Prohibited?</a:t>
            </a:r>
          </a:p>
          <a:p>
            <a:pPr algn="l"/>
            <a:r>
              <a:rPr lang="en-US" sz="1200" dirty="0"/>
              <a:t>In the Sale and Rental of Housing:</a:t>
            </a:r>
            <a:endParaRPr lang="en-US" sz="1200" b="0" dirty="0"/>
          </a:p>
          <a:p>
            <a:pPr algn="l"/>
            <a:r>
              <a:rPr lang="en-US" sz="1200" b="0" dirty="0"/>
              <a:t>It is illegal discrimination to take any of the following actions because of race, color, religion, sex (including gender identity and sexual orientation), disability, familial status, or national origin:</a:t>
            </a:r>
          </a:p>
          <a:p>
            <a:pPr lvl="1" algn="l">
              <a:buFont typeface="Arial" panose="020B0604020202020204" pitchFamily="34" charset="0"/>
              <a:buChar char="•"/>
            </a:pPr>
            <a:r>
              <a:rPr lang="en-US" sz="1200" b="0" dirty="0"/>
              <a:t>Refuse to rent or sell housing</a:t>
            </a:r>
          </a:p>
          <a:p>
            <a:pPr lvl="1" algn="l">
              <a:buFont typeface="Arial" panose="020B0604020202020204" pitchFamily="34" charset="0"/>
              <a:buChar char="•"/>
            </a:pPr>
            <a:r>
              <a:rPr lang="en-US" sz="1200" b="0" dirty="0"/>
              <a:t>Refuse to negotiate for housing</a:t>
            </a:r>
          </a:p>
          <a:p>
            <a:pPr lvl="1" algn="l">
              <a:buFont typeface="Arial" panose="020B0604020202020204" pitchFamily="34" charset="0"/>
              <a:buChar char="•"/>
            </a:pPr>
            <a:r>
              <a:rPr lang="en-US" sz="1200" b="0" dirty="0"/>
              <a:t>Otherwise make housing unavailable</a:t>
            </a:r>
          </a:p>
          <a:p>
            <a:pPr lvl="1" algn="l">
              <a:buFont typeface="Arial" panose="020B0604020202020204" pitchFamily="34" charset="0"/>
              <a:buChar char="•"/>
            </a:pPr>
            <a:r>
              <a:rPr lang="en-US" sz="1200" b="0" dirty="0"/>
              <a:t>Set different terms, conditions or privileges for sale or rental of a dwelling</a:t>
            </a:r>
          </a:p>
          <a:p>
            <a:pPr lvl="1" algn="l">
              <a:buFont typeface="Arial" panose="020B0604020202020204" pitchFamily="34" charset="0"/>
              <a:buChar char="•"/>
            </a:pPr>
            <a:r>
              <a:rPr lang="en-US" sz="1200" b="0" dirty="0"/>
              <a:t>Provide a person different housing services or facilities</a:t>
            </a:r>
          </a:p>
          <a:p>
            <a:pPr lvl="1" algn="l">
              <a:buFont typeface="Arial" panose="020B0604020202020204" pitchFamily="34" charset="0"/>
              <a:buChar char="•"/>
            </a:pPr>
            <a:r>
              <a:rPr lang="en-US" sz="1200" b="0" dirty="0"/>
              <a:t>Falsely deny that housing is available for inspection, sale or rental</a:t>
            </a:r>
          </a:p>
          <a:p>
            <a:pPr lvl="1" algn="l">
              <a:buFont typeface="Arial" panose="020B0604020202020204" pitchFamily="34" charset="0"/>
              <a:buChar char="•"/>
            </a:pPr>
            <a:r>
              <a:rPr lang="en-US" sz="1200" b="0" dirty="0"/>
              <a:t>Make, print or publish any notice, statement or advertisement with respect to the sale or rental of a dwelling that indicates any preference, limitation or discrimination</a:t>
            </a:r>
          </a:p>
          <a:p>
            <a:pPr lvl="1" algn="l">
              <a:buFont typeface="Arial" panose="020B0604020202020204" pitchFamily="34" charset="0"/>
              <a:buChar char="•"/>
            </a:pPr>
            <a:r>
              <a:rPr lang="en-US" sz="1200" b="0" dirty="0"/>
              <a:t>Impose different sales prices or rental charges for the sale or rental of a dwelling</a:t>
            </a:r>
          </a:p>
          <a:p>
            <a:pPr lvl="1" algn="l">
              <a:buFont typeface="Arial" panose="020B0604020202020204" pitchFamily="34" charset="0"/>
              <a:buChar char="•"/>
            </a:pPr>
            <a:r>
              <a:rPr lang="en-US" sz="1200" b="0" dirty="0"/>
              <a:t>Use different qualification criteria or applications, or sale or rental standards or procedures, such as income standards, application requirements, application fees, credit analyses, sale or rental approval procedures or other requirements</a:t>
            </a:r>
          </a:p>
          <a:p>
            <a:pPr lvl="1" algn="l">
              <a:buFont typeface="Arial" panose="020B0604020202020204" pitchFamily="34" charset="0"/>
              <a:buChar char="•"/>
            </a:pPr>
            <a:r>
              <a:rPr lang="en-US" sz="1200" b="0" dirty="0"/>
              <a:t>Evict a tenant or a tenant’s guest</a:t>
            </a:r>
          </a:p>
          <a:p>
            <a:pPr lvl="1" algn="l">
              <a:buFont typeface="Arial" panose="020B0604020202020204" pitchFamily="34" charset="0"/>
              <a:buChar char="•"/>
            </a:pPr>
            <a:r>
              <a:rPr lang="en-US" sz="1200" b="0" dirty="0"/>
              <a:t>Harass a person</a:t>
            </a:r>
          </a:p>
          <a:p>
            <a:pPr lvl="1" algn="l">
              <a:buFont typeface="Arial" panose="020B0604020202020204" pitchFamily="34" charset="0"/>
              <a:buChar char="•"/>
            </a:pPr>
            <a:r>
              <a:rPr lang="en-US" sz="1200" b="0" dirty="0"/>
              <a:t>Fail or delay performance of maintenance or repairs</a:t>
            </a:r>
          </a:p>
          <a:p>
            <a:pPr lvl="1" algn="l">
              <a:buFont typeface="Arial" panose="020B0604020202020204" pitchFamily="34" charset="0"/>
              <a:buChar char="•"/>
            </a:pPr>
            <a:r>
              <a:rPr lang="en-US" sz="1200" b="0" dirty="0"/>
              <a:t>Limit privileges, services or facilities of a dwelling</a:t>
            </a:r>
          </a:p>
          <a:p>
            <a:pPr lvl="1" algn="l">
              <a:buFont typeface="Arial" panose="020B0604020202020204" pitchFamily="34" charset="0"/>
              <a:buChar char="•"/>
            </a:pPr>
            <a:r>
              <a:rPr lang="en-US" sz="1200" b="0" dirty="0"/>
              <a:t>Discourage the purchase or rental of a dwelling</a:t>
            </a:r>
          </a:p>
          <a:p>
            <a:pPr lvl="1" algn="l">
              <a:buFont typeface="Arial" panose="020B0604020202020204" pitchFamily="34" charset="0"/>
              <a:buChar char="•"/>
            </a:pPr>
            <a:r>
              <a:rPr lang="en-US" sz="1200" b="0" dirty="0"/>
              <a:t>Assign a person to a particular building or neighborhood or section of a building or neighborhood</a:t>
            </a:r>
          </a:p>
          <a:p>
            <a:pPr lvl="1" algn="l">
              <a:buFont typeface="Arial" panose="020B0604020202020204" pitchFamily="34" charset="0"/>
              <a:buChar char="•"/>
            </a:pPr>
            <a:r>
              <a:rPr lang="en-US" sz="1200" b="0" dirty="0"/>
              <a:t>For profit, persuade, or try to persuade, homeowners to sell their homes by suggesting that people of a particular protected characteristic are about to move into the neighborhood (blockbusting)</a:t>
            </a:r>
          </a:p>
          <a:p>
            <a:pPr lvl="1" algn="l">
              <a:buFont typeface="Arial" panose="020B0604020202020204" pitchFamily="34" charset="0"/>
              <a:buChar char="•"/>
            </a:pPr>
            <a:r>
              <a:rPr lang="en-US" sz="1200" b="0" dirty="0"/>
              <a:t>Refuse to provide or discriminate in the terms or conditions of homeowners insurance because of the race, color, religion, sex (including gender identity and sexual orientation), disability, familial status, or national origin of the owner and/or occupants of a dwelling</a:t>
            </a:r>
          </a:p>
          <a:p>
            <a:pPr lvl="1" algn="l">
              <a:buFont typeface="Arial" panose="020B0604020202020204" pitchFamily="34" charset="0"/>
              <a:buChar char="•"/>
            </a:pPr>
            <a:r>
              <a:rPr lang="en-US" sz="1200" b="0" dirty="0"/>
              <a:t>Deny access to or membership in any multiple listing service or real estate brokers’ organization</a:t>
            </a:r>
          </a:p>
          <a:p>
            <a:pPr algn="l"/>
            <a:r>
              <a:rPr lang="en-US" sz="1200" b="0" dirty="0"/>
              <a:t>For more information and examples, visit </a:t>
            </a:r>
            <a:r>
              <a:rPr lang="en-US" sz="1200" b="0" dirty="0">
                <a:hlinkClick r:id="rId3"/>
              </a:rPr>
              <a:t>Examples of Housing Discrimination</a:t>
            </a:r>
            <a:r>
              <a:rPr lang="en-US" sz="1200" b="0" dirty="0"/>
              <a:t>.</a:t>
            </a:r>
          </a:p>
        </p:txBody>
      </p:sp>
      <p:pic>
        <p:nvPicPr>
          <p:cNvPr id="2" name="Picture 1">
            <a:extLst>
              <a:ext uri="{FF2B5EF4-FFF2-40B4-BE49-F238E27FC236}">
                <a16:creationId xmlns:a16="http://schemas.microsoft.com/office/drawing/2014/main" id="{59B3A523-2E4D-A999-D20A-D111FA776431}"/>
              </a:ext>
            </a:extLst>
          </p:cNvPr>
          <p:cNvPicPr>
            <a:picLocks noChangeAspect="1"/>
          </p:cNvPicPr>
          <p:nvPr/>
        </p:nvPicPr>
        <p:blipFill>
          <a:blip r:embed="rId4"/>
          <a:stretch>
            <a:fillRect/>
          </a:stretch>
        </p:blipFill>
        <p:spPr>
          <a:xfrm>
            <a:off x="3142751" y="-94337"/>
            <a:ext cx="2909455" cy="1334193"/>
          </a:xfrm>
          <a:prstGeom prst="rect">
            <a:avLst/>
          </a:prstGeom>
        </p:spPr>
      </p:pic>
      <p:grpSp>
        <p:nvGrpSpPr>
          <p:cNvPr id="4" name="Group">
            <a:extLst>
              <a:ext uri="{FF2B5EF4-FFF2-40B4-BE49-F238E27FC236}">
                <a16:creationId xmlns:a16="http://schemas.microsoft.com/office/drawing/2014/main" id="{BC6FC3A0-DD90-D48F-3626-B75090001303}"/>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E1A1FE4E-8ACF-3654-C6A9-222597152F7A}"/>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06ADF564-17E6-5081-6B72-4C578C1E6B06}"/>
                </a:ext>
              </a:extLst>
            </p:cNvPr>
            <p:cNvPicPr>
              <a:picLocks noChangeAspect="1"/>
            </p:cNvPicPr>
            <p:nvPr/>
          </p:nvPicPr>
          <p:blipFill>
            <a:blip r:embed="rId5"/>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6B215CD1-EC53-A00B-1D57-C2FA1CDE2572}"/>
                </a:ext>
              </a:extLst>
            </p:cNvPr>
            <p:cNvPicPr>
              <a:picLocks noChangeAspect="1"/>
            </p:cNvPicPr>
            <p:nvPr/>
          </p:nvPicPr>
          <p:blipFill>
            <a:blip r:embed="rId6"/>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31179448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431" name="Rectangle 39"/>
          <p:cNvSpPr>
            <a:spLocks noChangeArrowheads="1"/>
          </p:cNvSpPr>
          <p:nvPr/>
        </p:nvSpPr>
        <p:spPr bwMode="auto">
          <a:xfrm>
            <a:off x="241495" y="2227400"/>
            <a:ext cx="871196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1588"/>
            <a:r>
              <a:rPr lang="en-US" sz="2400" b="0" dirty="0"/>
              <a:t>An Individual has violated the Fair Housing Act when they </a:t>
            </a:r>
            <a:r>
              <a:rPr lang="en-US" sz="2400" dirty="0"/>
              <a:t>DENY</a:t>
            </a:r>
            <a:r>
              <a:rPr lang="en-US" sz="2400" b="0" dirty="0"/>
              <a:t> someone housing based on their protected class</a:t>
            </a:r>
          </a:p>
          <a:p>
            <a:pPr marL="0" indent="1588"/>
            <a:endParaRPr lang="en-US" sz="2400" b="0" dirty="0"/>
          </a:p>
          <a:p>
            <a:pPr marL="0" indent="1588"/>
            <a:r>
              <a:rPr lang="en-US" sz="2400" b="0" dirty="0"/>
              <a:t>An Individual has </a:t>
            </a:r>
            <a:r>
              <a:rPr lang="en-US" sz="2400" dirty="0"/>
              <a:t>NOT</a:t>
            </a:r>
            <a:r>
              <a:rPr lang="en-US" sz="2400" b="0" dirty="0"/>
              <a:t> violated the Fair Housing Act when they </a:t>
            </a:r>
            <a:r>
              <a:rPr lang="en-US" sz="2400" dirty="0"/>
              <a:t>ACCEPT</a:t>
            </a:r>
            <a:r>
              <a:rPr lang="en-US" sz="2400" b="0" dirty="0"/>
              <a:t> someone into housing based on their protected class</a:t>
            </a:r>
          </a:p>
        </p:txBody>
      </p:sp>
      <p:pic>
        <p:nvPicPr>
          <p:cNvPr id="2" name="Picture 1">
            <a:extLst>
              <a:ext uri="{FF2B5EF4-FFF2-40B4-BE49-F238E27FC236}">
                <a16:creationId xmlns:a16="http://schemas.microsoft.com/office/drawing/2014/main" id="{59B3A523-2E4D-A999-D20A-D111FA776431}"/>
              </a:ext>
            </a:extLst>
          </p:cNvPr>
          <p:cNvPicPr>
            <a:picLocks noChangeAspect="1"/>
          </p:cNvPicPr>
          <p:nvPr/>
        </p:nvPicPr>
        <p:blipFill>
          <a:blip r:embed="rId3"/>
          <a:stretch>
            <a:fillRect/>
          </a:stretch>
        </p:blipFill>
        <p:spPr>
          <a:xfrm>
            <a:off x="2399876" y="0"/>
            <a:ext cx="4344248" cy="1992148"/>
          </a:xfrm>
          <a:prstGeom prst="rect">
            <a:avLst/>
          </a:prstGeom>
        </p:spPr>
      </p:pic>
      <p:grpSp>
        <p:nvGrpSpPr>
          <p:cNvPr id="4" name="Group">
            <a:extLst>
              <a:ext uri="{FF2B5EF4-FFF2-40B4-BE49-F238E27FC236}">
                <a16:creationId xmlns:a16="http://schemas.microsoft.com/office/drawing/2014/main" id="{BC6FC3A0-DD90-D48F-3626-B75090001303}"/>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E1A1FE4E-8ACF-3654-C6A9-222597152F7A}"/>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06ADF564-17E6-5081-6B72-4C578C1E6B06}"/>
                </a:ext>
              </a:extLst>
            </p:cNvPr>
            <p:cNvPicPr>
              <a:picLocks noChangeAspect="1"/>
            </p:cNvPicPr>
            <p:nvPr/>
          </p:nvPicPr>
          <p:blipFill>
            <a:blip r:embed="rId4"/>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6B215CD1-EC53-A00B-1D57-C2FA1CDE2572}"/>
                </a:ext>
              </a:extLst>
            </p:cNvPr>
            <p:cNvPicPr>
              <a:picLocks noChangeAspect="1"/>
            </p:cNvPicPr>
            <p:nvPr/>
          </p:nvPicPr>
          <p:blipFill>
            <a:blip r:embed="rId5"/>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141180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31">
                                            <p:txEl>
                                              <p:pRg st="0" end="0"/>
                                            </p:txEl>
                                          </p:spTgt>
                                        </p:tgtEl>
                                        <p:attrNameLst>
                                          <p:attrName>style.visibility</p:attrName>
                                        </p:attrNameLst>
                                      </p:cBhvr>
                                      <p:to>
                                        <p:strVal val="visible"/>
                                      </p:to>
                                    </p:set>
                                    <p:animEffect transition="in" filter="fade">
                                      <p:cBhvr>
                                        <p:cTn id="7" dur="500"/>
                                        <p:tgtEl>
                                          <p:spTgt spid="594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431">
                                            <p:txEl>
                                              <p:pRg st="2" end="2"/>
                                            </p:txEl>
                                          </p:spTgt>
                                        </p:tgtEl>
                                        <p:attrNameLst>
                                          <p:attrName>style.visibility</p:attrName>
                                        </p:attrNameLst>
                                      </p:cBhvr>
                                      <p:to>
                                        <p:strVal val="visible"/>
                                      </p:to>
                                    </p:set>
                                    <p:animEffect transition="in" filter="fade">
                                      <p:cBhvr>
                                        <p:cTn id="12" dur="500"/>
                                        <p:tgtEl>
                                          <p:spTgt spid="594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38">
            <a:extLst>
              <a:ext uri="{FF2B5EF4-FFF2-40B4-BE49-F238E27FC236}">
                <a16:creationId xmlns:a16="http://schemas.microsoft.com/office/drawing/2014/main" id="{5143383A-7B02-442D-ADFE-B9E1FE4DAE27}"/>
              </a:ext>
            </a:extLst>
          </p:cNvPr>
          <p:cNvSpPr txBox="1">
            <a:spLocks noChangeArrowheads="1"/>
          </p:cNvSpPr>
          <p:nvPr/>
        </p:nvSpPr>
        <p:spPr bwMode="auto">
          <a:xfrm>
            <a:off x="526473" y="1"/>
            <a:ext cx="8425022" cy="59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ts val="3900"/>
              </a:lnSpc>
            </a:pPr>
            <a:r>
              <a:rPr lang="en-US" altLang="en-US" sz="3600" dirty="0">
                <a:solidFill>
                  <a:srgbClr val="000000"/>
                </a:solidFill>
                <a:effectLst>
                  <a:outerShdw blurRad="38100" dist="38100" dir="2700000" algn="tl">
                    <a:srgbClr val="000000">
                      <a:alpha val="43137"/>
                    </a:srgbClr>
                  </a:outerShdw>
                </a:effectLst>
                <a:latin typeface="+mj-lt"/>
              </a:rPr>
              <a:t>Positive Discrimination </a:t>
            </a:r>
          </a:p>
        </p:txBody>
      </p:sp>
      <p:pic>
        <p:nvPicPr>
          <p:cNvPr id="5" name="Picture 4" descr="A picture containing text, clipart&#10;&#10;Description automatically generated">
            <a:extLst>
              <a:ext uri="{FF2B5EF4-FFF2-40B4-BE49-F238E27FC236}">
                <a16:creationId xmlns:a16="http://schemas.microsoft.com/office/drawing/2014/main" id="{D4ED58D9-379D-6E03-AA19-0BE2B8B1A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0" name="Picture 9" descr="Text, logo&#10;&#10;Description automatically generated">
            <a:extLst>
              <a:ext uri="{FF2B5EF4-FFF2-40B4-BE49-F238E27FC236}">
                <a16:creationId xmlns:a16="http://schemas.microsoft.com/office/drawing/2014/main" id="{B2450DAB-88A0-9574-8ED5-CD237328B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graphicFrame>
        <p:nvGraphicFramePr>
          <p:cNvPr id="2" name="Table 1">
            <a:extLst>
              <a:ext uri="{FF2B5EF4-FFF2-40B4-BE49-F238E27FC236}">
                <a16:creationId xmlns:a16="http://schemas.microsoft.com/office/drawing/2014/main" id="{488A6FEB-963C-AD9E-C0D8-09DB010DE176}"/>
              </a:ext>
            </a:extLst>
          </p:cNvPr>
          <p:cNvGraphicFramePr>
            <a:graphicFrameLocks noGrp="1"/>
          </p:cNvGraphicFramePr>
          <p:nvPr>
            <p:extLst>
              <p:ext uri="{D42A27DB-BD31-4B8C-83A1-F6EECF244321}">
                <p14:modId xmlns:p14="http://schemas.microsoft.com/office/powerpoint/2010/main" val="2921289521"/>
              </p:ext>
            </p:extLst>
          </p:nvPr>
        </p:nvGraphicFramePr>
        <p:xfrm>
          <a:off x="1318953" y="759691"/>
          <a:ext cx="7132320" cy="5039360"/>
        </p:xfrm>
        <a:graphic>
          <a:graphicData uri="http://schemas.openxmlformats.org/drawingml/2006/table">
            <a:tbl>
              <a:tblPr firstRow="1" bandRow="1">
                <a:tableStyleId>{5C22544A-7EE6-4342-B048-85BDC9FD1C3A}</a:tableStyleId>
              </a:tblPr>
              <a:tblGrid>
                <a:gridCol w="1971114">
                  <a:extLst>
                    <a:ext uri="{9D8B030D-6E8A-4147-A177-3AD203B41FA5}">
                      <a16:colId xmlns:a16="http://schemas.microsoft.com/office/drawing/2014/main" val="3098009690"/>
                    </a:ext>
                  </a:extLst>
                </a:gridCol>
                <a:gridCol w="5161206">
                  <a:extLst>
                    <a:ext uri="{9D8B030D-6E8A-4147-A177-3AD203B41FA5}">
                      <a16:colId xmlns:a16="http://schemas.microsoft.com/office/drawing/2014/main" val="3936697459"/>
                    </a:ext>
                  </a:extLst>
                </a:gridCol>
              </a:tblGrid>
              <a:tr h="370840">
                <a:tc>
                  <a:txBody>
                    <a:bodyPr/>
                    <a:lstStyle/>
                    <a:p>
                      <a:r>
                        <a:rPr lang="en-US" dirty="0"/>
                        <a:t>Classification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Federal Discrimination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1509011"/>
                  </a:ext>
                </a:extLst>
              </a:tr>
              <a:tr h="370840">
                <a:tc>
                  <a:txBody>
                    <a:bodyPr/>
                    <a:lstStyle/>
                    <a:p>
                      <a:r>
                        <a:rPr lang="en-US" dirty="0"/>
                        <a:t>Race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378285"/>
                  </a:ext>
                </a:extLst>
              </a:tr>
              <a:tr h="370840">
                <a:tc>
                  <a:txBody>
                    <a:bodyPr/>
                    <a:lstStyle/>
                    <a:p>
                      <a:r>
                        <a:rPr lang="en-US" dirty="0"/>
                        <a:t>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6274276"/>
                  </a:ext>
                </a:extLst>
              </a:tr>
              <a:tr h="370840">
                <a:tc>
                  <a:txBody>
                    <a:bodyPr/>
                    <a:lstStyle/>
                    <a:p>
                      <a:r>
                        <a:rPr lang="en-US" dirty="0"/>
                        <a:t>Sex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7396490"/>
                  </a:ext>
                </a:extLst>
              </a:tr>
              <a:tr h="370840">
                <a:tc>
                  <a:txBody>
                    <a:bodyPr/>
                    <a:lstStyle/>
                    <a:p>
                      <a:r>
                        <a:rPr lang="en-US" dirty="0"/>
                        <a:t>Nationality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8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8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82"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9611368"/>
                  </a:ext>
                </a:extLst>
              </a:tr>
              <a:tr h="370840">
                <a:tc>
                  <a:txBody>
                    <a:bodyPr/>
                    <a:lstStyle/>
                    <a:p>
                      <a:r>
                        <a:rPr lang="en-US" dirty="0"/>
                        <a:t>Disability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4313037"/>
                  </a:ext>
                </a:extLst>
              </a:tr>
              <a:tr h="370840">
                <a:tc>
                  <a:txBody>
                    <a:bodyPr/>
                    <a:lstStyle/>
                    <a:p>
                      <a:r>
                        <a:rPr lang="en-US" dirty="0"/>
                        <a:t>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err="1"/>
                    </a:p>
                    <a:p>
                      <a:endParaRPr lang="en-US" dirty="0" err="1"/>
                    </a:p>
                    <a:p>
                      <a:endParaRPr lang="en-US"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7073965"/>
                  </a:ext>
                </a:extLst>
              </a:tr>
            </a:tbl>
          </a:graphicData>
        </a:graphic>
      </p:graphicFrame>
      <p:grpSp>
        <p:nvGrpSpPr>
          <p:cNvPr id="4" name="Group">
            <a:extLst>
              <a:ext uri="{FF2B5EF4-FFF2-40B4-BE49-F238E27FC236}">
                <a16:creationId xmlns:a16="http://schemas.microsoft.com/office/drawing/2014/main" id="{C54A82F7-D0D1-5D7A-B5B1-171DE87D51AF}"/>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D8478FC4-3663-8A7F-F187-988EECF81EF6}"/>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4380280E-A436-1B3A-D4B8-28F312CE8C17}"/>
                </a:ext>
              </a:extLst>
            </p:cNvPr>
            <p:cNvPicPr>
              <a:picLocks noChangeAspect="1"/>
            </p:cNvPicPr>
            <p:nvPr/>
          </p:nvPicPr>
          <p:blipFill>
            <a:blip r:embed="rId2"/>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2757F488-A798-FE55-61F7-8D6C8959DE29}"/>
                </a:ext>
              </a:extLst>
            </p:cNvPr>
            <p:cNvPicPr>
              <a:picLocks noChangeAspect="1"/>
            </p:cNvPicPr>
            <p:nvPr/>
          </p:nvPicPr>
          <p:blipFill>
            <a:blip r:embed="rId3"/>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23229287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38">
            <a:extLst>
              <a:ext uri="{FF2B5EF4-FFF2-40B4-BE49-F238E27FC236}">
                <a16:creationId xmlns:a16="http://schemas.microsoft.com/office/drawing/2014/main" id="{5143383A-7B02-442D-ADFE-B9E1FE4DAE27}"/>
              </a:ext>
            </a:extLst>
          </p:cNvPr>
          <p:cNvSpPr txBox="1">
            <a:spLocks noChangeArrowheads="1"/>
          </p:cNvSpPr>
          <p:nvPr/>
        </p:nvSpPr>
        <p:spPr bwMode="auto">
          <a:xfrm>
            <a:off x="526473" y="1"/>
            <a:ext cx="8425022" cy="59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ts val="3900"/>
              </a:lnSpc>
            </a:pPr>
            <a:r>
              <a:rPr lang="en-US" altLang="en-US" sz="3600" dirty="0">
                <a:solidFill>
                  <a:srgbClr val="000000"/>
                </a:solidFill>
                <a:effectLst>
                  <a:outerShdw blurRad="38100" dist="38100" dir="2700000" algn="tl">
                    <a:srgbClr val="000000">
                      <a:alpha val="43137"/>
                    </a:srgbClr>
                  </a:outerShdw>
                </a:effectLst>
                <a:latin typeface="+mj-lt"/>
              </a:rPr>
              <a:t>Positive Discrimination </a:t>
            </a:r>
          </a:p>
        </p:txBody>
      </p:sp>
      <p:pic>
        <p:nvPicPr>
          <p:cNvPr id="5" name="Picture 4" descr="A picture containing text, clipart&#10;&#10;Description automatically generated">
            <a:extLst>
              <a:ext uri="{FF2B5EF4-FFF2-40B4-BE49-F238E27FC236}">
                <a16:creationId xmlns:a16="http://schemas.microsoft.com/office/drawing/2014/main" id="{D4ED58D9-379D-6E03-AA19-0BE2B8B1A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0" name="Picture 9" descr="Text, logo&#10;&#10;Description automatically generated">
            <a:extLst>
              <a:ext uri="{FF2B5EF4-FFF2-40B4-BE49-F238E27FC236}">
                <a16:creationId xmlns:a16="http://schemas.microsoft.com/office/drawing/2014/main" id="{B2450DAB-88A0-9574-8ED5-CD237328B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graphicFrame>
        <p:nvGraphicFramePr>
          <p:cNvPr id="2" name="Table 1">
            <a:extLst>
              <a:ext uri="{FF2B5EF4-FFF2-40B4-BE49-F238E27FC236}">
                <a16:creationId xmlns:a16="http://schemas.microsoft.com/office/drawing/2014/main" id="{488A6FEB-963C-AD9E-C0D8-09DB010DE176}"/>
              </a:ext>
            </a:extLst>
          </p:cNvPr>
          <p:cNvGraphicFramePr>
            <a:graphicFrameLocks noGrp="1"/>
          </p:cNvGraphicFramePr>
          <p:nvPr>
            <p:extLst>
              <p:ext uri="{D42A27DB-BD31-4B8C-83A1-F6EECF244321}">
                <p14:modId xmlns:p14="http://schemas.microsoft.com/office/powerpoint/2010/main" val="516367484"/>
              </p:ext>
            </p:extLst>
          </p:nvPr>
        </p:nvGraphicFramePr>
        <p:xfrm>
          <a:off x="1318953" y="759691"/>
          <a:ext cx="7132320" cy="5039360"/>
        </p:xfrm>
        <a:graphic>
          <a:graphicData uri="http://schemas.openxmlformats.org/drawingml/2006/table">
            <a:tbl>
              <a:tblPr firstRow="1" bandRow="1">
                <a:tableStyleId>{5C22544A-7EE6-4342-B048-85BDC9FD1C3A}</a:tableStyleId>
              </a:tblPr>
              <a:tblGrid>
                <a:gridCol w="1971114">
                  <a:extLst>
                    <a:ext uri="{9D8B030D-6E8A-4147-A177-3AD203B41FA5}">
                      <a16:colId xmlns:a16="http://schemas.microsoft.com/office/drawing/2014/main" val="3098009690"/>
                    </a:ext>
                  </a:extLst>
                </a:gridCol>
                <a:gridCol w="5161206">
                  <a:extLst>
                    <a:ext uri="{9D8B030D-6E8A-4147-A177-3AD203B41FA5}">
                      <a16:colId xmlns:a16="http://schemas.microsoft.com/office/drawing/2014/main" val="3936697459"/>
                    </a:ext>
                  </a:extLst>
                </a:gridCol>
              </a:tblGrid>
              <a:tr h="370840">
                <a:tc>
                  <a:txBody>
                    <a:bodyPr/>
                    <a:lstStyle/>
                    <a:p>
                      <a:r>
                        <a:rPr lang="en-US" dirty="0"/>
                        <a:t>Classification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Federal Discrimination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509011"/>
                  </a:ext>
                </a:extLst>
              </a:tr>
              <a:tr h="370840">
                <a:tc>
                  <a:txBody>
                    <a:bodyPr/>
                    <a:lstStyle/>
                    <a:p>
                      <a:r>
                        <a:rPr lang="en-US" dirty="0"/>
                        <a:t>Race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Minority Business Development Agency</a:t>
                      </a:r>
                    </a:p>
                    <a:p>
                      <a:r>
                        <a:rPr lang="en-US" dirty="0"/>
                        <a:t>Hispanic-Serving Institution Funding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378285"/>
                  </a:ext>
                </a:extLst>
              </a:tr>
              <a:tr h="370840">
                <a:tc>
                  <a:txBody>
                    <a:bodyPr/>
                    <a:lstStyle/>
                    <a:p>
                      <a:r>
                        <a:rPr lang="en-US" dirty="0"/>
                        <a:t>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Religious Freedom Grant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6274276"/>
                  </a:ext>
                </a:extLst>
              </a:tr>
              <a:tr h="370840">
                <a:tc>
                  <a:txBody>
                    <a:bodyPr/>
                    <a:lstStyle/>
                    <a:p>
                      <a:r>
                        <a:rPr lang="en-US" dirty="0"/>
                        <a:t>Sex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SBA Women-Owned Small Business</a:t>
                      </a:r>
                    </a:p>
                    <a:p>
                      <a:pPr marL="0" marR="0" lvl="0" indent="0" algn="l" defTabSz="914382" rtl="0" eaLnBrk="1" fontAlgn="auto" latinLnBrk="0" hangingPunct="1">
                        <a:lnSpc>
                          <a:spcPct val="100000"/>
                        </a:lnSpc>
                        <a:spcBef>
                          <a:spcPts val="0"/>
                        </a:spcBef>
                        <a:spcAft>
                          <a:spcPts val="0"/>
                        </a:spcAft>
                        <a:buClrTx/>
                        <a:buSzTx/>
                        <a:buFontTx/>
                        <a:buNone/>
                        <a:tabLst/>
                        <a:defRPr/>
                      </a:pPr>
                      <a:r>
                        <a:rPr lang="en-US" dirty="0"/>
                        <a:t>LGBTQ+ Health Incitive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396490"/>
                  </a:ext>
                </a:extLst>
              </a:tr>
              <a:tr h="370840">
                <a:tc>
                  <a:txBody>
                    <a:bodyPr/>
                    <a:lstStyle/>
                    <a:p>
                      <a:r>
                        <a:rPr lang="en-US" dirty="0"/>
                        <a:t>Nationality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82" rtl="0" eaLnBrk="1" fontAlgn="auto" latinLnBrk="0" hangingPunct="1">
                        <a:lnSpc>
                          <a:spcPct val="100000"/>
                        </a:lnSpc>
                        <a:spcBef>
                          <a:spcPts val="0"/>
                        </a:spcBef>
                        <a:spcAft>
                          <a:spcPts val="0"/>
                        </a:spcAft>
                        <a:buClrTx/>
                        <a:buSzTx/>
                        <a:buFontTx/>
                        <a:buNone/>
                        <a:tabLst/>
                        <a:defRPr/>
                      </a:pPr>
                      <a:r>
                        <a:rPr lang="en-US" dirty="0"/>
                        <a:t>184 Indian Home Loan Guarantee</a:t>
                      </a:r>
                    </a:p>
                    <a:p>
                      <a:r>
                        <a:rPr lang="en-US" dirty="0"/>
                        <a:t>VA Native American </a:t>
                      </a:r>
                      <a:r>
                        <a:rPr lang="en-US" dirty="0" err="1"/>
                        <a:t>DirectLoan</a:t>
                      </a:r>
                      <a:endParaRPr lang="en-US" dirty="0"/>
                    </a:p>
                    <a:p>
                      <a:r>
                        <a:rPr lang="en-US" dirty="0"/>
                        <a:t>Native American Business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611368"/>
                  </a:ext>
                </a:extLst>
              </a:tr>
              <a:tr h="370840">
                <a:tc>
                  <a:txBody>
                    <a:bodyPr/>
                    <a:lstStyle/>
                    <a:p>
                      <a:r>
                        <a:rPr lang="en-US" dirty="0"/>
                        <a:t>Disability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SBA Disabled Veteran Owned Small Businesses</a:t>
                      </a:r>
                    </a:p>
                    <a:p>
                      <a:r>
                        <a:rPr lang="en-US" dirty="0"/>
                        <a:t>Social Security Disability Insurance</a:t>
                      </a:r>
                    </a:p>
                    <a:p>
                      <a:r>
                        <a:rPr lang="en-US" dirty="0"/>
                        <a:t>Vocational Rehabilitation Programs</a:t>
                      </a:r>
                    </a:p>
                    <a:p>
                      <a:r>
                        <a:rPr lang="en-US" dirty="0"/>
                        <a:t>Americans with Disabilities Act National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4313037"/>
                  </a:ext>
                </a:extLst>
              </a:tr>
              <a:tr h="370840">
                <a:tc>
                  <a:txBody>
                    <a:bodyPr/>
                    <a:lstStyle/>
                    <a:p>
                      <a:r>
                        <a:rPr lang="en-US" dirty="0"/>
                        <a:t>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FannieMae</a:t>
                      </a:r>
                      <a:r>
                        <a:rPr lang="en-US" dirty="0"/>
                        <a:t> HomeReady</a:t>
                      </a:r>
                    </a:p>
                    <a:p>
                      <a:r>
                        <a:rPr lang="en-US" dirty="0"/>
                        <a:t>National Homebuyers Fund</a:t>
                      </a:r>
                    </a:p>
                    <a:p>
                      <a:r>
                        <a:rPr lang="en-US" dirty="0"/>
                        <a:t>Housing Voucher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073965"/>
                  </a:ext>
                </a:extLst>
              </a:tr>
            </a:tbl>
          </a:graphicData>
        </a:graphic>
      </p:graphicFrame>
      <p:grpSp>
        <p:nvGrpSpPr>
          <p:cNvPr id="4" name="Group">
            <a:extLst>
              <a:ext uri="{FF2B5EF4-FFF2-40B4-BE49-F238E27FC236}">
                <a16:creationId xmlns:a16="http://schemas.microsoft.com/office/drawing/2014/main" id="{5E380489-3A51-E516-2316-367C88128370}"/>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AEE50911-433E-2402-8A85-D316276A2D3C}"/>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344D5857-6A71-4360-3809-E94103B39E37}"/>
                </a:ext>
              </a:extLst>
            </p:cNvPr>
            <p:cNvPicPr>
              <a:picLocks noChangeAspect="1"/>
            </p:cNvPicPr>
            <p:nvPr/>
          </p:nvPicPr>
          <p:blipFill>
            <a:blip r:embed="rId2"/>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F3872107-C8C3-30E2-7D63-38411342D6DD}"/>
                </a:ext>
              </a:extLst>
            </p:cNvPr>
            <p:cNvPicPr>
              <a:picLocks noChangeAspect="1"/>
            </p:cNvPicPr>
            <p:nvPr/>
          </p:nvPicPr>
          <p:blipFill>
            <a:blip r:embed="rId3"/>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6834836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378912-F5E5-25CE-9053-6DCC815209CC}"/>
              </a:ext>
            </a:extLst>
          </p:cNvPr>
          <p:cNvPicPr>
            <a:picLocks noChangeAspect="1"/>
          </p:cNvPicPr>
          <p:nvPr/>
        </p:nvPicPr>
        <p:blipFill>
          <a:blip r:embed="rId2"/>
          <a:stretch>
            <a:fillRect/>
          </a:stretch>
        </p:blipFill>
        <p:spPr>
          <a:xfrm>
            <a:off x="-1" y="0"/>
            <a:ext cx="9144000" cy="6256421"/>
          </a:xfrm>
          <a:prstGeom prst="rect">
            <a:avLst/>
          </a:prstGeom>
        </p:spPr>
      </p:pic>
      <p:sp>
        <p:nvSpPr>
          <p:cNvPr id="4" name="TextBox 3">
            <a:extLst>
              <a:ext uri="{FF2B5EF4-FFF2-40B4-BE49-F238E27FC236}">
                <a16:creationId xmlns:a16="http://schemas.microsoft.com/office/drawing/2014/main" id="{B532FE14-0A9A-E0C9-83C4-BA3B6077FE1B}"/>
              </a:ext>
            </a:extLst>
          </p:cNvPr>
          <p:cNvSpPr txBox="1"/>
          <p:nvPr/>
        </p:nvSpPr>
        <p:spPr>
          <a:xfrm>
            <a:off x="-185532" y="6182223"/>
            <a:ext cx="9515063" cy="523239"/>
          </a:xfrm>
          <a:prstGeom prst="rect">
            <a:avLst/>
          </a:prstGeom>
          <a:solidFill>
            <a:srgbClr val="1A5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b="1">
                <a:solidFill>
                  <a:srgbClr val="FFFFFF"/>
                </a:solidFill>
                <a:latin typeface="Serif"/>
                <a:ea typeface="Serif"/>
                <a:cs typeface="Serif"/>
                <a:sym typeface="Serif"/>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a:sym typeface="Serif"/>
              </a:rPr>
              <a:t>TryThePowerProgram</a:t>
            </a:r>
            <a:r>
              <a:rPr kumimoji="0" sz="2800" b="1" i="0" u="none" strike="noStrike" kern="0" cap="none" spc="0" normalizeH="0" baseline="0" noProof="0" dirty="0">
                <a:ln>
                  <a:noFill/>
                </a:ln>
                <a:solidFill>
                  <a:srgbClr val="FFFFFF"/>
                </a:solidFill>
                <a:effectLst/>
                <a:uLnTx/>
                <a:uFillTx/>
                <a:latin typeface="Calibri"/>
                <a:sym typeface="Serif"/>
              </a:rPr>
              <a:t>.com</a:t>
            </a:r>
          </a:p>
        </p:txBody>
      </p:sp>
      <p:pic>
        <p:nvPicPr>
          <p:cNvPr id="5" name="Picture 4" descr="A picture containing text, clipart&#10;&#10;Description automatically generated">
            <a:extLst>
              <a:ext uri="{FF2B5EF4-FFF2-40B4-BE49-F238E27FC236}">
                <a16:creationId xmlns:a16="http://schemas.microsoft.com/office/drawing/2014/main" id="{D4ED58D9-379D-6E03-AA19-0BE2B8B1A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0" name="Picture 9" descr="Text, logo&#10;&#10;Description automatically generated">
            <a:extLst>
              <a:ext uri="{FF2B5EF4-FFF2-40B4-BE49-F238E27FC236}">
                <a16:creationId xmlns:a16="http://schemas.microsoft.com/office/drawing/2014/main" id="{B2450DAB-88A0-9574-8ED5-CD237328B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spTree>
    <p:extLst>
      <p:ext uri="{BB962C8B-B14F-4D97-AF65-F5344CB8AC3E}">
        <p14:creationId xmlns:p14="http://schemas.microsoft.com/office/powerpoint/2010/main" val="29555346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10101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90F8B7-8BC0-6DB1-8DC3-19E9145E33A0}"/>
              </a:ext>
            </a:extLst>
          </p:cNvPr>
          <p:cNvPicPr>
            <a:picLocks noChangeAspect="1"/>
          </p:cNvPicPr>
          <p:nvPr/>
        </p:nvPicPr>
        <p:blipFill rotWithShape="1">
          <a:blip r:embed="rId2"/>
          <a:srcRect l="2570" r="1974"/>
          <a:stretch/>
        </p:blipFill>
        <p:spPr>
          <a:xfrm>
            <a:off x="874303" y="0"/>
            <a:ext cx="7378460" cy="6192130"/>
          </a:xfrm>
          <a:prstGeom prst="rect">
            <a:avLst/>
          </a:prstGeom>
        </p:spPr>
      </p:pic>
      <p:sp>
        <p:nvSpPr>
          <p:cNvPr id="13" name="TextBox 12">
            <a:extLst>
              <a:ext uri="{FF2B5EF4-FFF2-40B4-BE49-F238E27FC236}">
                <a16:creationId xmlns:a16="http://schemas.microsoft.com/office/drawing/2014/main" id="{16A894E7-2080-47AB-18CA-4AB9E750DDD3}"/>
              </a:ext>
            </a:extLst>
          </p:cNvPr>
          <p:cNvSpPr txBox="1"/>
          <p:nvPr/>
        </p:nvSpPr>
        <p:spPr>
          <a:xfrm>
            <a:off x="-185532" y="6182223"/>
            <a:ext cx="9515063" cy="523239"/>
          </a:xfrm>
          <a:prstGeom prst="rect">
            <a:avLst/>
          </a:prstGeom>
          <a:solidFill>
            <a:srgbClr val="1A5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b="1">
                <a:solidFill>
                  <a:srgbClr val="FFFFFF"/>
                </a:solidFill>
                <a:latin typeface="Serif"/>
                <a:ea typeface="Serif"/>
                <a:cs typeface="Serif"/>
                <a:sym typeface="Serif"/>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a:sym typeface="Serif"/>
              </a:rPr>
              <a:t>TryThePowerProgram</a:t>
            </a:r>
            <a:r>
              <a:rPr kumimoji="0" sz="2800" b="1" i="0" u="none" strike="noStrike" kern="0" cap="none" spc="0" normalizeH="0" baseline="0" noProof="0" dirty="0">
                <a:ln>
                  <a:noFill/>
                </a:ln>
                <a:solidFill>
                  <a:srgbClr val="FFFFFF"/>
                </a:solidFill>
                <a:effectLst/>
                <a:uLnTx/>
                <a:uFillTx/>
                <a:latin typeface="Calibri"/>
                <a:sym typeface="Serif"/>
              </a:rPr>
              <a:t>.com</a:t>
            </a:r>
          </a:p>
        </p:txBody>
      </p:sp>
      <p:pic>
        <p:nvPicPr>
          <p:cNvPr id="14" name="Picture 13" descr="A picture containing text, clipart&#10;&#10;Description automatically generated">
            <a:extLst>
              <a:ext uri="{FF2B5EF4-FFF2-40B4-BE49-F238E27FC236}">
                <a16:creationId xmlns:a16="http://schemas.microsoft.com/office/drawing/2014/main" id="{E0867EBF-93D0-CFCA-9610-50C1A565D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5" name="Picture 14" descr="Text, logo&#10;&#10;Description automatically generated">
            <a:extLst>
              <a:ext uri="{FF2B5EF4-FFF2-40B4-BE49-F238E27FC236}">
                <a16:creationId xmlns:a16="http://schemas.microsoft.com/office/drawing/2014/main" id="{7E52219B-4C85-D0D7-52B3-9BDDEAAC9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spTree>
    <p:extLst>
      <p:ext uri="{BB962C8B-B14F-4D97-AF65-F5344CB8AC3E}">
        <p14:creationId xmlns:p14="http://schemas.microsoft.com/office/powerpoint/2010/main" val="2569423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431" name="Rectangle 39"/>
          <p:cNvSpPr>
            <a:spLocks noChangeArrowheads="1"/>
          </p:cNvSpPr>
          <p:nvPr/>
        </p:nvSpPr>
        <p:spPr bwMode="auto">
          <a:xfrm>
            <a:off x="241495" y="2227400"/>
            <a:ext cx="871196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1588"/>
            <a:r>
              <a:rPr lang="en-US" sz="2400" b="0" dirty="0"/>
              <a:t>An Individual has violated the Fair Housing Act when they </a:t>
            </a:r>
            <a:r>
              <a:rPr lang="en-US" sz="2400" dirty="0"/>
              <a:t>DENY</a:t>
            </a:r>
            <a:r>
              <a:rPr lang="en-US" sz="2400" b="0" dirty="0"/>
              <a:t> someone housing based on their protected class</a:t>
            </a:r>
          </a:p>
          <a:p>
            <a:pPr marL="0" indent="1588"/>
            <a:endParaRPr lang="en-US" sz="2400" b="0" dirty="0"/>
          </a:p>
          <a:p>
            <a:pPr marL="0" indent="1588"/>
            <a:r>
              <a:rPr lang="en-US" sz="2400" b="0" dirty="0"/>
              <a:t>An Individual has </a:t>
            </a:r>
            <a:r>
              <a:rPr lang="en-US" sz="2400" dirty="0"/>
              <a:t>NOT</a:t>
            </a:r>
            <a:r>
              <a:rPr lang="en-US" sz="2400" b="0" dirty="0"/>
              <a:t> violated the Fair Housing Act when they </a:t>
            </a:r>
            <a:r>
              <a:rPr lang="en-US" sz="2400" dirty="0"/>
              <a:t>ACCEPT</a:t>
            </a:r>
            <a:r>
              <a:rPr lang="en-US" sz="2400" b="0" dirty="0"/>
              <a:t> someone into housing based on their protected class</a:t>
            </a:r>
          </a:p>
        </p:txBody>
      </p:sp>
      <p:pic>
        <p:nvPicPr>
          <p:cNvPr id="2" name="Picture 1">
            <a:extLst>
              <a:ext uri="{FF2B5EF4-FFF2-40B4-BE49-F238E27FC236}">
                <a16:creationId xmlns:a16="http://schemas.microsoft.com/office/drawing/2014/main" id="{59B3A523-2E4D-A999-D20A-D111FA776431}"/>
              </a:ext>
            </a:extLst>
          </p:cNvPr>
          <p:cNvPicPr>
            <a:picLocks noChangeAspect="1"/>
          </p:cNvPicPr>
          <p:nvPr/>
        </p:nvPicPr>
        <p:blipFill>
          <a:blip r:embed="rId3"/>
          <a:stretch>
            <a:fillRect/>
          </a:stretch>
        </p:blipFill>
        <p:spPr>
          <a:xfrm>
            <a:off x="2399876" y="0"/>
            <a:ext cx="4344248" cy="1992148"/>
          </a:xfrm>
          <a:prstGeom prst="rect">
            <a:avLst/>
          </a:prstGeom>
        </p:spPr>
      </p:pic>
      <p:grpSp>
        <p:nvGrpSpPr>
          <p:cNvPr id="4" name="Group">
            <a:extLst>
              <a:ext uri="{FF2B5EF4-FFF2-40B4-BE49-F238E27FC236}">
                <a16:creationId xmlns:a16="http://schemas.microsoft.com/office/drawing/2014/main" id="{BC6FC3A0-DD90-D48F-3626-B75090001303}"/>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E1A1FE4E-8ACF-3654-C6A9-222597152F7A}"/>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06ADF564-17E6-5081-6B72-4C578C1E6B06}"/>
                </a:ext>
              </a:extLst>
            </p:cNvPr>
            <p:cNvPicPr>
              <a:picLocks noChangeAspect="1"/>
            </p:cNvPicPr>
            <p:nvPr/>
          </p:nvPicPr>
          <p:blipFill>
            <a:blip r:embed="rId4"/>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6B215CD1-EC53-A00B-1D57-C2FA1CDE2572}"/>
                </a:ext>
              </a:extLst>
            </p:cNvPr>
            <p:cNvPicPr>
              <a:picLocks noChangeAspect="1"/>
            </p:cNvPicPr>
            <p:nvPr/>
          </p:nvPicPr>
          <p:blipFill>
            <a:blip r:embed="rId5"/>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3096776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31">
                                            <p:txEl>
                                              <p:pRg st="0" end="0"/>
                                            </p:txEl>
                                          </p:spTgt>
                                        </p:tgtEl>
                                        <p:attrNameLst>
                                          <p:attrName>style.visibility</p:attrName>
                                        </p:attrNameLst>
                                      </p:cBhvr>
                                      <p:to>
                                        <p:strVal val="visible"/>
                                      </p:to>
                                    </p:set>
                                    <p:animEffect transition="in" filter="fade">
                                      <p:cBhvr>
                                        <p:cTn id="7" dur="500"/>
                                        <p:tgtEl>
                                          <p:spTgt spid="594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431">
                                            <p:txEl>
                                              <p:pRg st="2" end="2"/>
                                            </p:txEl>
                                          </p:spTgt>
                                        </p:tgtEl>
                                        <p:attrNameLst>
                                          <p:attrName>style.visibility</p:attrName>
                                        </p:attrNameLst>
                                      </p:cBhvr>
                                      <p:to>
                                        <p:strVal val="visible"/>
                                      </p:to>
                                    </p:set>
                                    <p:animEffect transition="in" filter="fade">
                                      <p:cBhvr>
                                        <p:cTn id="12" dur="500"/>
                                        <p:tgtEl>
                                          <p:spTgt spid="594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079667" y="255289"/>
            <a:ext cx="30348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2017 Study </a:t>
            </a:r>
            <a:endParaRPr kumimoji="0" lang="en-US" altLang="en-US" sz="40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69971C50-7B13-BC46-2941-E78C27E70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4" name="Picture 3" descr="Text, logo&#10;&#10;Description automatically generated">
            <a:extLst>
              <a:ext uri="{FF2B5EF4-FFF2-40B4-BE49-F238E27FC236}">
                <a16:creationId xmlns:a16="http://schemas.microsoft.com/office/drawing/2014/main" id="{D2212D4B-F27E-3026-3ED7-688F37703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pic>
        <p:nvPicPr>
          <p:cNvPr id="6" name="Picture 5">
            <a:extLst>
              <a:ext uri="{FF2B5EF4-FFF2-40B4-BE49-F238E27FC236}">
                <a16:creationId xmlns:a16="http://schemas.microsoft.com/office/drawing/2014/main" id="{BFE33F4D-C2C2-DCC3-59BD-F0AFE78E968B}"/>
              </a:ext>
            </a:extLst>
          </p:cNvPr>
          <p:cNvPicPr>
            <a:picLocks noChangeAspect="1"/>
          </p:cNvPicPr>
          <p:nvPr/>
        </p:nvPicPr>
        <p:blipFill>
          <a:blip r:embed="rId5"/>
          <a:stretch>
            <a:fillRect/>
          </a:stretch>
        </p:blipFill>
        <p:spPr>
          <a:xfrm>
            <a:off x="1487933" y="1184846"/>
            <a:ext cx="5765800" cy="4716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12AA219-FEE9-A21E-F05B-7138D45BFF45}"/>
              </a:ext>
            </a:extLst>
          </p:cNvPr>
          <p:cNvPicPr>
            <a:picLocks noChangeAspect="1"/>
          </p:cNvPicPr>
          <p:nvPr/>
        </p:nvPicPr>
        <p:blipFill>
          <a:blip r:embed="rId6"/>
          <a:stretch>
            <a:fillRect/>
          </a:stretch>
        </p:blipFill>
        <p:spPr>
          <a:xfrm>
            <a:off x="251800" y="310810"/>
            <a:ext cx="2472267" cy="596843"/>
          </a:xfrm>
          <a:prstGeom prst="rect">
            <a:avLst/>
          </a:prstGeom>
        </p:spPr>
      </p:pic>
      <p:sp>
        <p:nvSpPr>
          <p:cNvPr id="8" name="Arrow: Right 7">
            <a:extLst>
              <a:ext uri="{FF2B5EF4-FFF2-40B4-BE49-F238E27FC236}">
                <a16:creationId xmlns:a16="http://schemas.microsoft.com/office/drawing/2014/main" id="{A274A608-112A-7913-CDE3-61A8815BCE8C}"/>
              </a:ext>
            </a:extLst>
          </p:cNvPr>
          <p:cNvSpPr/>
          <p:nvPr/>
        </p:nvSpPr>
        <p:spPr>
          <a:xfrm rot="16200000">
            <a:off x="4688417" y="3367615"/>
            <a:ext cx="1430867" cy="8085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59% - 2019</a:t>
            </a:r>
          </a:p>
        </p:txBody>
      </p:sp>
      <p:grpSp>
        <p:nvGrpSpPr>
          <p:cNvPr id="2" name="Group">
            <a:extLst>
              <a:ext uri="{FF2B5EF4-FFF2-40B4-BE49-F238E27FC236}">
                <a16:creationId xmlns:a16="http://schemas.microsoft.com/office/drawing/2014/main" id="{7402806E-F6BB-15E5-795E-C7D636B0412A}"/>
              </a:ext>
            </a:extLst>
          </p:cNvPr>
          <p:cNvGrpSpPr/>
          <p:nvPr/>
        </p:nvGrpSpPr>
        <p:grpSpPr>
          <a:xfrm>
            <a:off x="4923" y="6426461"/>
            <a:ext cx="9144001" cy="432911"/>
            <a:chOff x="0" y="0"/>
            <a:chExt cx="13004800" cy="615694"/>
          </a:xfrm>
        </p:grpSpPr>
        <p:sp>
          <p:nvSpPr>
            <p:cNvPr id="5" name="TextBox 28">
              <a:extLst>
                <a:ext uri="{FF2B5EF4-FFF2-40B4-BE49-F238E27FC236}">
                  <a16:creationId xmlns:a16="http://schemas.microsoft.com/office/drawing/2014/main" id="{0D105D2E-8983-330C-3748-E99598B1FD20}"/>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9" name="Picture 42" descr="Picture 42">
              <a:extLst>
                <a:ext uri="{FF2B5EF4-FFF2-40B4-BE49-F238E27FC236}">
                  <a16:creationId xmlns:a16="http://schemas.microsoft.com/office/drawing/2014/main" id="{21D6D8F7-842E-1A46-4EE7-9BEE8DE8AEEF}"/>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10" name="Picture 43" descr="Picture 43">
              <a:extLst>
                <a:ext uri="{FF2B5EF4-FFF2-40B4-BE49-F238E27FC236}">
                  <a16:creationId xmlns:a16="http://schemas.microsoft.com/office/drawing/2014/main" id="{22B8B570-9C24-BDCD-56AA-180097994EF5}"/>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38648082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B7E54-6A45-48CB-9FA6-E4FE6B2E57EB}"/>
              </a:ext>
            </a:extLst>
          </p:cNvPr>
          <p:cNvPicPr>
            <a:picLocks noChangeAspect="1"/>
          </p:cNvPicPr>
          <p:nvPr/>
        </p:nvPicPr>
        <p:blipFill>
          <a:blip r:embed="rId2"/>
          <a:stretch>
            <a:fillRect/>
          </a:stretch>
        </p:blipFill>
        <p:spPr>
          <a:xfrm>
            <a:off x="2203430" y="231563"/>
            <a:ext cx="4737140" cy="5754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icture containing text, clipart&#10;&#10;Description automatically generated">
            <a:extLst>
              <a:ext uri="{FF2B5EF4-FFF2-40B4-BE49-F238E27FC236}">
                <a16:creationId xmlns:a16="http://schemas.microsoft.com/office/drawing/2014/main" id="{F1824D92-6AD9-012F-B179-D45436585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8" name="Picture 7" descr="Text, logo&#10;&#10;Description automatically generated">
            <a:extLst>
              <a:ext uri="{FF2B5EF4-FFF2-40B4-BE49-F238E27FC236}">
                <a16:creationId xmlns:a16="http://schemas.microsoft.com/office/drawing/2014/main" id="{0952F584-6747-A669-2D37-66E2427F9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grpSp>
        <p:nvGrpSpPr>
          <p:cNvPr id="2" name="Group">
            <a:extLst>
              <a:ext uri="{FF2B5EF4-FFF2-40B4-BE49-F238E27FC236}">
                <a16:creationId xmlns:a16="http://schemas.microsoft.com/office/drawing/2014/main" id="{22618A20-66E6-7502-C83D-3B876FEABFE9}"/>
              </a:ext>
            </a:extLst>
          </p:cNvPr>
          <p:cNvGrpSpPr/>
          <p:nvPr/>
        </p:nvGrpSpPr>
        <p:grpSpPr>
          <a:xfrm>
            <a:off x="4923" y="6426461"/>
            <a:ext cx="9144001" cy="432911"/>
            <a:chOff x="0" y="0"/>
            <a:chExt cx="13004800" cy="615694"/>
          </a:xfrm>
        </p:grpSpPr>
        <p:sp>
          <p:nvSpPr>
            <p:cNvPr id="5" name="TextBox 28">
              <a:extLst>
                <a:ext uri="{FF2B5EF4-FFF2-40B4-BE49-F238E27FC236}">
                  <a16:creationId xmlns:a16="http://schemas.microsoft.com/office/drawing/2014/main" id="{BE85B233-973C-B358-0128-DB3E5FAAA342}"/>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6" name="Picture 42" descr="Picture 42">
              <a:extLst>
                <a:ext uri="{FF2B5EF4-FFF2-40B4-BE49-F238E27FC236}">
                  <a16:creationId xmlns:a16="http://schemas.microsoft.com/office/drawing/2014/main" id="{5E3D2AD3-D88D-A64C-FE7C-CBDC6AC96E8B}"/>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7" name="Picture 43" descr="Picture 43">
              <a:extLst>
                <a:ext uri="{FF2B5EF4-FFF2-40B4-BE49-F238E27FC236}">
                  <a16:creationId xmlns:a16="http://schemas.microsoft.com/office/drawing/2014/main" id="{11562AB6-F323-C4E9-402E-F252C500C9D3}"/>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72247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7EEF-FEF1-40DF-A23A-5F4A89905B34}"/>
              </a:ext>
            </a:extLst>
          </p:cNvPr>
          <p:cNvPicPr>
            <a:picLocks noChangeAspect="1"/>
          </p:cNvPicPr>
          <p:nvPr/>
        </p:nvPicPr>
        <p:blipFill>
          <a:blip r:embed="rId2"/>
          <a:stretch>
            <a:fillRect/>
          </a:stretch>
        </p:blipFill>
        <p:spPr>
          <a:xfrm>
            <a:off x="0" y="103942"/>
            <a:ext cx="9144000" cy="4638436"/>
          </a:xfrm>
          <a:prstGeom prst="rect">
            <a:avLst/>
          </a:prstGeom>
        </p:spPr>
      </p:pic>
      <p:sp>
        <p:nvSpPr>
          <p:cNvPr id="5" name="TextBox 4">
            <a:extLst>
              <a:ext uri="{FF2B5EF4-FFF2-40B4-BE49-F238E27FC236}">
                <a16:creationId xmlns:a16="http://schemas.microsoft.com/office/drawing/2014/main" id="{05511379-8A45-4749-8009-915419E7E811}"/>
              </a:ext>
            </a:extLst>
          </p:cNvPr>
          <p:cNvSpPr txBox="1"/>
          <p:nvPr/>
        </p:nvSpPr>
        <p:spPr>
          <a:xfrm>
            <a:off x="1205346" y="4966481"/>
            <a:ext cx="6882938" cy="147732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“Recently, a seller chose my clients’ offer, which was $50,000 less than a competing offer, just because he was so moved by the couple’s story. The seller had raised his family in the house and fell in love with the buyers’ letter and the idea of them living in his house.”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142D2894-90F3-4AF6-1EE1-5988D7F03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9" name="Picture 8" descr="Text, logo&#10;&#10;Description automatically generated">
            <a:extLst>
              <a:ext uri="{FF2B5EF4-FFF2-40B4-BE49-F238E27FC236}">
                <a16:creationId xmlns:a16="http://schemas.microsoft.com/office/drawing/2014/main" id="{B9528D8E-1048-3880-BE57-800493310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grpSp>
        <p:nvGrpSpPr>
          <p:cNvPr id="2" name="Group">
            <a:extLst>
              <a:ext uri="{FF2B5EF4-FFF2-40B4-BE49-F238E27FC236}">
                <a16:creationId xmlns:a16="http://schemas.microsoft.com/office/drawing/2014/main" id="{E5C861F0-1F7A-4F8C-1753-13226F322638}"/>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57E28466-DEEB-465D-F12B-2EFAEC77A75D}"/>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03A1DE95-6774-139E-E1CB-5C4344E33DD2}"/>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3B8DB71B-F9D7-8B0E-35DA-EB89E869B31F}"/>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233083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B25B1-5BC6-CD50-434D-884C949431CF}"/>
              </a:ext>
            </a:extLst>
          </p:cNvPr>
          <p:cNvPicPr>
            <a:picLocks noChangeAspect="1"/>
          </p:cNvPicPr>
          <p:nvPr/>
        </p:nvPicPr>
        <p:blipFill>
          <a:blip r:embed="rId2"/>
          <a:stretch>
            <a:fillRect/>
          </a:stretch>
        </p:blipFill>
        <p:spPr>
          <a:xfrm>
            <a:off x="0" y="987338"/>
            <a:ext cx="9144000" cy="4883323"/>
          </a:xfrm>
          <a:prstGeom prst="rect">
            <a:avLst/>
          </a:prstGeom>
        </p:spPr>
      </p:pic>
      <p:grpSp>
        <p:nvGrpSpPr>
          <p:cNvPr id="5" name="Group">
            <a:extLst>
              <a:ext uri="{FF2B5EF4-FFF2-40B4-BE49-F238E27FC236}">
                <a16:creationId xmlns:a16="http://schemas.microsoft.com/office/drawing/2014/main" id="{221C8034-BAA3-FD29-270B-9F85283A87EF}"/>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07176AE8-372C-1F17-8B85-5179B25DE40E}"/>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AF44973D-71AD-6876-075D-512F2CAE1F69}"/>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9833C70D-1BDF-CDBC-93D2-52183CACAE67}"/>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
        <p:nvSpPr>
          <p:cNvPr id="9" name="TextBox 8">
            <a:extLst>
              <a:ext uri="{FF2B5EF4-FFF2-40B4-BE49-F238E27FC236}">
                <a16:creationId xmlns:a16="http://schemas.microsoft.com/office/drawing/2014/main" id="{546FF8D9-E65B-07C7-E58D-248B5FFD4E16}"/>
              </a:ext>
            </a:extLst>
          </p:cNvPr>
          <p:cNvSpPr txBox="1"/>
          <p:nvPr/>
        </p:nvSpPr>
        <p:spPr>
          <a:xfrm>
            <a:off x="57508" y="310551"/>
            <a:ext cx="9086491" cy="584775"/>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THE PREVENTION OF THE….</a:t>
            </a:r>
          </a:p>
        </p:txBody>
      </p:sp>
    </p:spTree>
    <p:extLst>
      <p:ext uri="{BB962C8B-B14F-4D97-AF65-F5344CB8AC3E}">
        <p14:creationId xmlns:p14="http://schemas.microsoft.com/office/powerpoint/2010/main" val="392154335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rot="21378014">
            <a:off x="1707382" y="1"/>
            <a:ext cx="5355570" cy="6858000"/>
            <a:chOff x="1707382" y="1"/>
            <a:chExt cx="5355570" cy="6858000"/>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7382" y="1"/>
              <a:ext cx="53555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4" name="Text Box 1026"/>
            <p:cNvSpPr txBox="1">
              <a:spLocks noChangeArrowheads="1"/>
            </p:cNvSpPr>
            <p:nvPr/>
          </p:nvSpPr>
          <p:spPr bwMode="auto">
            <a:xfrm>
              <a:off x="2096815" y="1150333"/>
              <a:ext cx="4619298" cy="4724370"/>
            </a:xfrm>
            <a:prstGeom prst="rect">
              <a:avLst/>
            </a:prstGeom>
            <a:noFill/>
            <a:ln w="76200" cmpd="tri">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Dear Mr. &amp; Mrs. DeWare.</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As we present this offer, we’d like to thank you for considering us as buyers for your home.  We have looked at many houses, but none of them had the same feeling yours has.  Along with meeting our needs as a large family, your home is filled with the love of twenty seven years.  We all had the sensation that we were being “hugged” when we walked in.  The children, who obviously don’t understand the process of negotiations, have all chosen their bedrooms already!  We have, of course, told friends and family about your home and they are keeping all of us in their prayers.  For this reason, we feel confident that we can reach an agreement that everyone is comfortable with.  No matter what the outcome, we are grateful to have been considered to possibly be the next family to be raised in the warmth of your home.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Sincerely,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The Robinson Family</a:t>
              </a:r>
            </a:p>
          </p:txBody>
        </p:sp>
      </p:grpSp>
    </p:spTree>
    <p:extLst>
      <p:ext uri="{BB962C8B-B14F-4D97-AF65-F5344CB8AC3E}">
        <p14:creationId xmlns:p14="http://schemas.microsoft.com/office/powerpoint/2010/main" val="20298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524836" y="1099678"/>
            <a:ext cx="3875964" cy="4987223"/>
            <a:chOff x="2333220" y="1099678"/>
            <a:chExt cx="4067580" cy="5208683"/>
          </a:xfrm>
        </p:grpSpPr>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220" y="1099678"/>
              <a:ext cx="4067580" cy="520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0" name="Text Box 2"/>
            <p:cNvSpPr txBox="1">
              <a:spLocks noChangeArrowheads="1"/>
            </p:cNvSpPr>
            <p:nvPr/>
          </p:nvSpPr>
          <p:spPr bwMode="auto">
            <a:xfrm>
              <a:off x="2646946" y="1836496"/>
              <a:ext cx="3561349" cy="3662541"/>
            </a:xfrm>
            <a:prstGeom prst="rect">
              <a:avLst/>
            </a:prstGeom>
            <a:noFill/>
            <a:ln w="76200" cmpd="tri">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rPr>
                <a:t>Dear Mrs. O’Keefe,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rPr>
                <a:t>My children and I visited your house yesterday and were very impressed with your home.  I am a recent widow and wanted a home that the children and I would love and make our transition to New York an easier process.  I hope we will be able to negotiate the sale so we can be settled as soon as possible.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rPr>
                <a:t>Thank You,</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rPr>
                <a:t>Maureen Sweeney</a:t>
              </a:r>
            </a:p>
          </p:txBody>
        </p:sp>
      </p:grpSp>
      <p:sp>
        <p:nvSpPr>
          <p:cNvPr id="99332" name="Text Box 4"/>
          <p:cNvSpPr txBox="1">
            <a:spLocks noChangeArrowheads="1"/>
          </p:cNvSpPr>
          <p:nvPr/>
        </p:nvSpPr>
        <p:spPr bwMode="auto">
          <a:xfrm>
            <a:off x="1342971" y="6189600"/>
            <a:ext cx="66955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rPr>
              <a:t>The homeowner accepted $198,000.</a:t>
            </a:r>
            <a:endParaRPr kumimoji="0" lang="en-US" alt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ndParaRPr>
          </a:p>
        </p:txBody>
      </p:sp>
      <p:sp>
        <p:nvSpPr>
          <p:cNvPr id="99331" name="Text Box 3"/>
          <p:cNvSpPr txBox="1">
            <a:spLocks noChangeArrowheads="1"/>
          </p:cNvSpPr>
          <p:nvPr/>
        </p:nvSpPr>
        <p:spPr bwMode="auto">
          <a:xfrm>
            <a:off x="914400" y="150812"/>
            <a:ext cx="75558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773F9B">
                    <a:lumMod val="50000"/>
                  </a:srgbClr>
                </a:solidFill>
                <a:effectLst/>
                <a:uLnTx/>
                <a:uFillTx/>
                <a:latin typeface="Arial" charset="0"/>
              </a:rPr>
              <a:t>Long Island, New York:  The asking price was $215,000 and the listing agent said the homeowner will take nothing less than $210,000 because they have already rejected that.</a:t>
            </a:r>
          </a:p>
        </p:txBody>
      </p:sp>
    </p:spTree>
    <p:extLst>
      <p:ext uri="{BB962C8B-B14F-4D97-AF65-F5344CB8AC3E}">
        <p14:creationId xmlns:p14="http://schemas.microsoft.com/office/powerpoint/2010/main" val="223225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dissolve">
                                      <p:cBhvr>
                                        <p:cTn id="7" dur="500"/>
                                        <p:tgtEl>
                                          <p:spTgt spid="993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99332"/>
                                        </p:tgtEl>
                                        <p:attrNameLst>
                                          <p:attrName>style.visibility</p:attrName>
                                        </p:attrNameLst>
                                      </p:cBhvr>
                                      <p:to>
                                        <p:strVal val="visible"/>
                                      </p:to>
                                    </p:set>
                                    <p:anim calcmode="lin" valueType="num">
                                      <p:cBhvr>
                                        <p:cTn id="17" dur="1000" fill="hold"/>
                                        <p:tgtEl>
                                          <p:spTgt spid="99332"/>
                                        </p:tgtEl>
                                        <p:attrNameLst>
                                          <p:attrName>ppt_w</p:attrName>
                                        </p:attrNameLst>
                                      </p:cBhvr>
                                      <p:tavLst>
                                        <p:tav tm="0">
                                          <p:val>
                                            <p:fltVal val="0"/>
                                          </p:val>
                                        </p:tav>
                                        <p:tav tm="100000">
                                          <p:val>
                                            <p:strVal val="#ppt_w"/>
                                          </p:val>
                                        </p:tav>
                                      </p:tavLst>
                                    </p:anim>
                                    <p:anim calcmode="lin" valueType="num">
                                      <p:cBhvr>
                                        <p:cTn id="18" dur="1000" fill="hold"/>
                                        <p:tgtEl>
                                          <p:spTgt spid="99332"/>
                                        </p:tgtEl>
                                        <p:attrNameLst>
                                          <p:attrName>ppt_h</p:attrName>
                                        </p:attrNameLst>
                                      </p:cBhvr>
                                      <p:tavLst>
                                        <p:tav tm="0">
                                          <p:val>
                                            <p:fltVal val="0"/>
                                          </p:val>
                                        </p:tav>
                                        <p:tav tm="100000">
                                          <p:val>
                                            <p:strVal val="#ppt_h"/>
                                          </p:val>
                                        </p:tav>
                                      </p:tavLst>
                                    </p:anim>
                                    <p:anim calcmode="lin" valueType="num">
                                      <p:cBhvr>
                                        <p:cTn id="19"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utoUpdateAnimBg="0"/>
      <p:bldP spid="9933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0AD64FC-2DD1-D81D-68C6-8AF64ADB124D}"/>
              </a:ext>
            </a:extLst>
          </p:cNvPr>
          <p:cNvSpPr>
            <a:spLocks noGrp="1"/>
          </p:cNvSpPr>
          <p:nvPr>
            <p:ph type="title"/>
          </p:nvPr>
        </p:nvSpPr>
        <p:spPr>
          <a:xfrm>
            <a:off x="3490722" y="329184"/>
            <a:ext cx="5170932" cy="1783080"/>
          </a:xfrm>
        </p:spPr>
        <p:txBody>
          <a:bodyPr anchor="b">
            <a:normAutofit/>
          </a:bodyPr>
          <a:lstStyle/>
          <a:p>
            <a:r>
              <a:rPr lang="en-US" sz="4000" b="1" dirty="0"/>
              <a:t>2 Things to Be Present to Have Fair Housing Violation</a:t>
            </a:r>
          </a:p>
        </p:txBody>
      </p:sp>
      <p:pic>
        <p:nvPicPr>
          <p:cNvPr id="5" name="Picture 4" descr="Person handing over keys">
            <a:extLst>
              <a:ext uri="{FF2B5EF4-FFF2-40B4-BE49-F238E27FC236}">
                <a16:creationId xmlns:a16="http://schemas.microsoft.com/office/drawing/2014/main" id="{FE1538B4-005D-7AC2-ECC0-2F355005CC6A}"/>
              </a:ext>
            </a:extLst>
          </p:cNvPr>
          <p:cNvPicPr>
            <a:picLocks noChangeAspect="1"/>
          </p:cNvPicPr>
          <p:nvPr/>
        </p:nvPicPr>
        <p:blipFill rotWithShape="1">
          <a:blip r:embed="rId2"/>
          <a:srcRect l="29048" r="41369"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82EF67B-5993-D8D3-8AAF-535372161C05}"/>
              </a:ext>
            </a:extLst>
          </p:cNvPr>
          <p:cNvSpPr>
            <a:spLocks noGrp="1"/>
          </p:cNvSpPr>
          <p:nvPr>
            <p:ph idx="1"/>
          </p:nvPr>
        </p:nvSpPr>
        <p:spPr>
          <a:xfrm>
            <a:off x="3490722" y="2706624"/>
            <a:ext cx="5170932" cy="3483864"/>
          </a:xfrm>
        </p:spPr>
        <p:txBody>
          <a:bodyPr>
            <a:normAutofit/>
          </a:bodyPr>
          <a:lstStyle/>
          <a:p>
            <a:pPr marL="342900" indent="-342900">
              <a:spcAft>
                <a:spcPts val="1200"/>
              </a:spcAft>
              <a:buFont typeface="+mj-lt"/>
              <a:buAutoNum type="arabicPeriod"/>
            </a:pPr>
            <a:r>
              <a:rPr lang="en-US" sz="2400" b="1" dirty="0"/>
              <a:t>It must cost the party something</a:t>
            </a:r>
          </a:p>
          <a:p>
            <a:pPr marL="342900" indent="-342900">
              <a:spcBef>
                <a:spcPts val="1800"/>
              </a:spcBef>
              <a:spcAft>
                <a:spcPts val="1200"/>
              </a:spcAft>
              <a:buFont typeface="+mj-lt"/>
              <a:buAutoNum type="arabicPeriod"/>
            </a:pPr>
            <a:r>
              <a:rPr lang="en-US" sz="2400" b="1" dirty="0"/>
              <a:t>Proof the owner CHOSE (made a conscious decision) to </a:t>
            </a:r>
            <a:r>
              <a:rPr lang="en-US" sz="2400" b="1" u="sng" dirty="0"/>
              <a:t>NOT</a:t>
            </a:r>
            <a:r>
              <a:rPr lang="en-US" sz="2400" b="1" dirty="0"/>
              <a:t> sell to a buyer based on their classification.</a:t>
            </a:r>
          </a:p>
        </p:txBody>
      </p:sp>
      <p:grpSp>
        <p:nvGrpSpPr>
          <p:cNvPr id="4" name="Group">
            <a:extLst>
              <a:ext uri="{FF2B5EF4-FFF2-40B4-BE49-F238E27FC236}">
                <a16:creationId xmlns:a16="http://schemas.microsoft.com/office/drawing/2014/main" id="{F049A7BD-C608-EF6F-8775-EDBF3F950974}"/>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CB4920AC-8434-5D71-5790-B084E4D7B8A4}"/>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eaLnBrk="1" fontAlgn="auto" latinLnBrk="0" hangingPunct="1">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155BB664-C72C-A59C-598F-5EC58A5676A2}"/>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27EEC17A-659C-5C6C-DA75-BC05E11F6F3A}"/>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2170607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Statistic Slides (1).png" descr="Statistic Slides (1).png"/>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620" name="TextBox 1"/>
          <p:cNvSpPr txBox="1"/>
          <p:nvPr/>
        </p:nvSpPr>
        <p:spPr>
          <a:xfrm>
            <a:off x="350636" y="3824391"/>
            <a:ext cx="1738429" cy="280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buFont typeface="Arial"/>
              <a:defRPr sz="1500">
                <a:solidFill>
                  <a:srgbClr val="000000"/>
                </a:solidFill>
                <a:latin typeface="Georgia"/>
                <a:ea typeface="Georgia"/>
                <a:cs typeface="Georgia"/>
                <a:sym typeface="Georgia"/>
              </a:defRPr>
            </a:lvl1p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1600" b="0" i="0" u="none" strike="noStrike" kern="0" cap="none" spc="0" normalizeH="0" baseline="0" noProof="0" dirty="0">
                <a:ln>
                  <a:noFill/>
                </a:ln>
                <a:solidFill>
                  <a:srgbClr val="000000"/>
                </a:solidFill>
                <a:effectLst/>
                <a:uLnTx/>
                <a:uFillTx/>
                <a:latin typeface="Georgia"/>
                <a:sym typeface="Georgia"/>
              </a:rPr>
              <a:t>When it comes to a buyer writing a love letter or an agent presenting one, Greene states: </a:t>
            </a:r>
            <a:r>
              <a:rPr kumimoji="0" sz="1600" b="0" i="1" u="none" strike="noStrike" kern="0" cap="none" spc="0" normalizeH="0" baseline="0" noProof="0" dirty="0">
                <a:ln>
                  <a:noFill/>
                </a:ln>
                <a:solidFill>
                  <a:srgbClr val="000000"/>
                </a:solidFill>
                <a:effectLst/>
                <a:uLnTx/>
                <a:uFillTx/>
                <a:latin typeface="Georgia"/>
                <a:sym typeface="Georgia"/>
              </a:rPr>
              <a:t>“</a:t>
            </a:r>
            <a:r>
              <a:rPr kumimoji="0" sz="1600" b="1" i="1" u="none" strike="noStrike" kern="0" cap="none" spc="0" normalizeH="0" baseline="0" noProof="0" dirty="0">
                <a:ln>
                  <a:noFill/>
                </a:ln>
                <a:solidFill>
                  <a:srgbClr val="000000"/>
                </a:solidFill>
                <a:effectLst/>
                <a:uLnTx/>
                <a:uFillTx/>
                <a:latin typeface="Georgia"/>
                <a:sym typeface="Georgia"/>
              </a:rPr>
              <a:t>It isn’t a rule and there are no legal consequences </a:t>
            </a:r>
            <a:r>
              <a:rPr kumimoji="0" sz="1600" b="0" i="1" u="none" strike="noStrike" kern="0" cap="none" spc="0" normalizeH="0" baseline="0" noProof="0" dirty="0">
                <a:ln>
                  <a:noFill/>
                </a:ln>
                <a:solidFill>
                  <a:srgbClr val="000000"/>
                </a:solidFill>
                <a:effectLst/>
                <a:uLnTx/>
                <a:uFillTx/>
                <a:latin typeface="Georgia"/>
                <a:sym typeface="Georgia"/>
              </a:rPr>
              <a:t>for agents who do otherwise.”</a:t>
            </a:r>
          </a:p>
        </p:txBody>
      </p:sp>
      <p:sp>
        <p:nvSpPr>
          <p:cNvPr id="621" name="Quotes from Bryan Greene, NAR’s Vice…"/>
          <p:cNvSpPr txBox="1"/>
          <p:nvPr/>
        </p:nvSpPr>
        <p:spPr>
          <a:xfrm>
            <a:off x="414868" y="2562807"/>
            <a:ext cx="8729132"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b="1">
                <a:latin typeface="Georgia"/>
                <a:ea typeface="Georgia"/>
                <a:cs typeface="Georgia"/>
                <a:sym typeface="Georgia"/>
              </a:defRPr>
            </a:pPr>
            <a:r>
              <a:rPr kumimoji="0" sz="2400" b="1" i="0" u="none" strike="noStrike" kern="0" cap="none" spc="0" normalizeH="0" baseline="0" noProof="0" dirty="0">
                <a:ln>
                  <a:noFill/>
                </a:ln>
                <a:solidFill>
                  <a:srgbClr val="FFFFFF"/>
                </a:solidFill>
                <a:effectLst/>
                <a:uLnTx/>
                <a:uFillTx/>
                <a:latin typeface="Georgia"/>
                <a:sym typeface="Georgia"/>
              </a:rPr>
              <a:t>Quotes from Bryan Greene, NAR’s</a:t>
            </a:r>
            <a:endParaRPr kumimoji="0" lang="en-US" sz="2400" b="1" i="0" u="none" strike="noStrike" kern="0" cap="none" spc="0" normalizeH="0" baseline="0" noProof="0" dirty="0">
              <a:ln>
                <a:noFill/>
              </a:ln>
              <a:solidFill>
                <a:srgbClr val="FFFFFF"/>
              </a:solidFill>
              <a:effectLst/>
              <a:uLnTx/>
              <a:uFillTx/>
              <a:latin typeface="Georgia"/>
              <a:sym typeface="Georgia"/>
            </a:endParaRPr>
          </a:p>
          <a:p>
            <a:pPr marL="0" marR="0" lvl="0" indent="0" algn="l" defTabSz="914400" rtl="0" eaLnBrk="1" fontAlgn="auto" latinLnBrk="0" hangingPunct="0">
              <a:lnSpc>
                <a:spcPct val="100000"/>
              </a:lnSpc>
              <a:spcBef>
                <a:spcPts val="0"/>
              </a:spcBef>
              <a:spcAft>
                <a:spcPts val="0"/>
              </a:spcAft>
              <a:buClrTx/>
              <a:buSzTx/>
              <a:buFontTx/>
              <a:buNone/>
              <a:tabLst/>
              <a:defRPr sz="2400" b="1">
                <a:latin typeface="Georgia"/>
                <a:ea typeface="Georgia"/>
                <a:cs typeface="Georgia"/>
                <a:sym typeface="Georgia"/>
              </a:defRPr>
            </a:pPr>
            <a:r>
              <a:rPr kumimoji="0" sz="2400" b="1" i="1" u="none" strike="noStrike" kern="0" cap="none" spc="0" normalizeH="0" baseline="0" noProof="0" dirty="0">
                <a:ln>
                  <a:noFill/>
                </a:ln>
                <a:solidFill>
                  <a:srgbClr val="FFFFFF"/>
                </a:solidFill>
                <a:effectLst/>
                <a:uLnTx/>
                <a:uFillTx/>
                <a:latin typeface="Georgia"/>
                <a:sym typeface="Georgia"/>
              </a:rPr>
              <a:t>Vice</a:t>
            </a:r>
            <a:r>
              <a:rPr kumimoji="0" lang="en-US" sz="2400" b="1" i="1" u="none" strike="noStrike" kern="0" cap="none" spc="0" normalizeH="0" baseline="0" noProof="0" dirty="0">
                <a:ln>
                  <a:noFill/>
                </a:ln>
                <a:solidFill>
                  <a:srgbClr val="FFFFFF"/>
                </a:solidFill>
                <a:effectLst/>
                <a:uLnTx/>
                <a:uFillTx/>
                <a:latin typeface="Georgia"/>
                <a:sym typeface="Georgia"/>
              </a:rPr>
              <a:t>-</a:t>
            </a:r>
            <a:r>
              <a:rPr kumimoji="0" sz="2400" b="1" i="1" u="none" strike="noStrike" kern="0" cap="none" spc="0" normalizeH="0" baseline="0" noProof="0" dirty="0">
                <a:ln>
                  <a:noFill/>
                </a:ln>
                <a:solidFill>
                  <a:srgbClr val="FFFFFF"/>
                </a:solidFill>
                <a:effectLst/>
                <a:uLnTx/>
                <a:uFillTx/>
                <a:latin typeface="Georgia"/>
                <a:sym typeface="Georgia"/>
              </a:rPr>
              <a:t>President of </a:t>
            </a:r>
            <a:r>
              <a:rPr kumimoji="0" lang="en-US" sz="2400" b="1" i="1" u="none" strike="noStrike" kern="0" cap="none" spc="0" normalizeH="0" baseline="0" noProof="0" dirty="0">
                <a:ln>
                  <a:noFill/>
                </a:ln>
                <a:solidFill>
                  <a:srgbClr val="FFFFFF"/>
                </a:solidFill>
                <a:effectLst/>
                <a:uLnTx/>
                <a:uFillTx/>
                <a:latin typeface="Georgia"/>
                <a:sym typeface="Georgia"/>
              </a:rPr>
              <a:t>P</a:t>
            </a:r>
            <a:r>
              <a:rPr kumimoji="0" sz="2400" b="1" i="1" u="none" strike="noStrike" kern="0" cap="none" spc="0" normalizeH="0" baseline="0" noProof="0" dirty="0">
                <a:ln>
                  <a:noFill/>
                </a:ln>
                <a:solidFill>
                  <a:srgbClr val="FFFFFF"/>
                </a:solidFill>
                <a:effectLst/>
                <a:uLnTx/>
                <a:uFillTx/>
                <a:latin typeface="Georgia"/>
                <a:sym typeface="Georgia"/>
              </a:rPr>
              <a:t>olicy </a:t>
            </a:r>
            <a:r>
              <a:rPr kumimoji="0" lang="en-US" sz="2400" b="1" i="1" u="none" strike="noStrike" kern="0" cap="none" spc="0" normalizeH="0" baseline="0" noProof="0" dirty="0">
                <a:ln>
                  <a:noFill/>
                </a:ln>
                <a:solidFill>
                  <a:srgbClr val="FFFFFF"/>
                </a:solidFill>
                <a:effectLst/>
                <a:uLnTx/>
                <a:uFillTx/>
                <a:latin typeface="Georgia"/>
                <a:sym typeface="Georgia"/>
              </a:rPr>
              <a:t>A</a:t>
            </a:r>
            <a:r>
              <a:rPr kumimoji="0" sz="2400" b="1" i="1" u="none" strike="noStrike" kern="0" cap="none" spc="0" normalizeH="0" baseline="0" noProof="0" dirty="0">
                <a:ln>
                  <a:noFill/>
                </a:ln>
                <a:solidFill>
                  <a:srgbClr val="FFFFFF"/>
                </a:solidFill>
                <a:effectLst/>
                <a:uLnTx/>
                <a:uFillTx/>
                <a:latin typeface="Georgia"/>
                <a:sym typeface="Georgia"/>
              </a:rPr>
              <a:t>dvocacy </a:t>
            </a:r>
            <a:r>
              <a:rPr kumimoji="0" sz="2400" b="1" i="0" u="none" strike="noStrike" kern="0" cap="none" spc="0" normalizeH="0" baseline="0" noProof="0" dirty="0">
                <a:ln>
                  <a:noFill/>
                </a:ln>
                <a:solidFill>
                  <a:srgbClr val="FFFFFF"/>
                </a:solidFill>
                <a:effectLst/>
                <a:uLnTx/>
                <a:uFillTx/>
                <a:latin typeface="Georgia"/>
                <a:sym typeface="Georgia"/>
              </a:rPr>
              <a:t>from this interview.</a:t>
            </a:r>
          </a:p>
        </p:txBody>
      </p:sp>
      <p:sp>
        <p:nvSpPr>
          <p:cNvPr id="622" name="TextBox 1"/>
          <p:cNvSpPr txBox="1"/>
          <p:nvPr/>
        </p:nvSpPr>
        <p:spPr>
          <a:xfrm>
            <a:off x="6964296" y="3968323"/>
            <a:ext cx="2036814" cy="255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buFont typeface="Arial"/>
              <a:defRPr sz="1400">
                <a:solidFill>
                  <a:srgbClr val="000000"/>
                </a:solidFill>
                <a:latin typeface="Georgia"/>
                <a:ea typeface="Georgia"/>
                <a:cs typeface="Georgia"/>
                <a:sym typeface="Georgia"/>
              </a:defRPr>
            </a:lvl1p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sz="1600" b="0" i="1" u="none" strike="noStrike" kern="0" cap="none" spc="0" normalizeH="0" baseline="0" noProof="0" dirty="0">
                <a:ln>
                  <a:noFill/>
                </a:ln>
                <a:solidFill>
                  <a:srgbClr val="000000"/>
                </a:solidFill>
                <a:effectLst/>
                <a:uLnTx/>
                <a:uFillTx/>
                <a:latin typeface="Georgia"/>
                <a:sym typeface="Georgia"/>
              </a:rPr>
              <a:t>“A buyer </a:t>
            </a:r>
            <a:r>
              <a:rPr kumimoji="0" lang="en-US" sz="1600" b="0" i="1" u="none" strike="noStrike" kern="0" cap="none" spc="0" normalizeH="0" baseline="0" noProof="0" dirty="0">
                <a:ln>
                  <a:noFill/>
                </a:ln>
                <a:solidFill>
                  <a:srgbClr val="000000"/>
                </a:solidFill>
                <a:effectLst/>
                <a:uLnTx/>
                <a:uFillTx/>
                <a:latin typeface="Georgia"/>
                <a:sym typeface="Georgia"/>
              </a:rPr>
              <a:t>could</a:t>
            </a:r>
            <a:r>
              <a:rPr kumimoji="0" sz="1600" b="0" i="1" u="none" strike="noStrike" kern="0" cap="none" spc="0" normalizeH="0" baseline="0" noProof="0" dirty="0">
                <a:ln>
                  <a:noFill/>
                </a:ln>
                <a:solidFill>
                  <a:srgbClr val="000000"/>
                </a:solidFill>
                <a:effectLst/>
                <a:uLnTx/>
                <a:uFillTx/>
                <a:latin typeface="Georgia"/>
                <a:sym typeface="Georgia"/>
              </a:rPr>
              <a:t> suspect </a:t>
            </a:r>
            <a:r>
              <a:rPr kumimoji="0" lang="en-US" sz="1600" b="0" i="1" u="none" strike="noStrike" kern="0" cap="none" spc="0" normalizeH="0" baseline="0" noProof="0" dirty="0">
                <a:ln>
                  <a:noFill/>
                </a:ln>
                <a:solidFill>
                  <a:srgbClr val="000000"/>
                </a:solidFill>
                <a:effectLst/>
                <a:uLnTx/>
                <a:uFillTx/>
                <a:latin typeface="Georgia"/>
                <a:sym typeface="Georgia"/>
              </a:rPr>
              <a:t>they lost</a:t>
            </a:r>
            <a:r>
              <a:rPr kumimoji="0" lang="en-US" sz="1600" b="0" i="1" u="none" strike="noStrike" kern="0" cap="none" spc="0" normalizeH="0" noProof="0" dirty="0">
                <a:ln>
                  <a:noFill/>
                </a:ln>
                <a:solidFill>
                  <a:srgbClr val="000000"/>
                </a:solidFill>
                <a:effectLst/>
                <a:uLnTx/>
                <a:uFillTx/>
                <a:latin typeface="Georgia"/>
                <a:sym typeface="Georgia"/>
              </a:rPr>
              <a:t> because of the letter</a:t>
            </a:r>
            <a:r>
              <a:rPr kumimoji="0" sz="1600" b="0" i="1" u="none" strike="noStrike" kern="0" cap="none" spc="0" normalizeH="0" baseline="0" noProof="0" dirty="0">
                <a:ln>
                  <a:noFill/>
                </a:ln>
                <a:solidFill>
                  <a:srgbClr val="000000"/>
                </a:solidFill>
                <a:effectLst/>
                <a:uLnTx/>
                <a:uFillTx/>
                <a:latin typeface="Georgia"/>
                <a:sym typeface="Georgia"/>
              </a:rPr>
              <a:t>,</a:t>
            </a:r>
            <a:r>
              <a:rPr kumimoji="0" sz="1600" b="0" i="0" u="none" strike="noStrike" kern="0" cap="none" spc="0" normalizeH="0" baseline="0" noProof="0" dirty="0">
                <a:ln>
                  <a:noFill/>
                </a:ln>
                <a:solidFill>
                  <a:srgbClr val="000000"/>
                </a:solidFill>
                <a:effectLst/>
                <a:uLnTx/>
                <a:uFillTx/>
                <a:latin typeface="Georgia"/>
                <a:sym typeface="Georgia"/>
              </a:rPr>
              <a:t> </a:t>
            </a:r>
            <a:r>
              <a:rPr kumimoji="0" lang="en-US" sz="1600" b="0" i="0" u="none" strike="noStrike" kern="0" cap="none" spc="0" normalizeH="0" baseline="0" noProof="0" dirty="0">
                <a:ln>
                  <a:noFill/>
                </a:ln>
                <a:solidFill>
                  <a:srgbClr val="000000"/>
                </a:solidFill>
                <a:effectLst/>
                <a:uLnTx/>
                <a:uFillTx/>
                <a:latin typeface="Georgia"/>
                <a:sym typeface="Georgia"/>
              </a:rPr>
              <a:t>but</a:t>
            </a:r>
            <a:r>
              <a:rPr kumimoji="0" sz="1600" b="0" i="0" u="none" strike="noStrike" kern="0" cap="none" spc="0" normalizeH="0" baseline="0" noProof="0" dirty="0">
                <a:ln>
                  <a:noFill/>
                </a:ln>
                <a:solidFill>
                  <a:srgbClr val="000000"/>
                </a:solidFill>
                <a:effectLst/>
                <a:uLnTx/>
                <a:uFillTx/>
                <a:latin typeface="Georgia"/>
                <a:sym typeface="Georgia"/>
              </a:rPr>
              <a:t> </a:t>
            </a:r>
            <a:r>
              <a:rPr kumimoji="0" lang="en-US" sz="1600" b="1" i="1" u="none" strike="noStrike" kern="0" cap="none" spc="0" normalizeH="0" baseline="0" noProof="0" dirty="0">
                <a:ln>
                  <a:noFill/>
                </a:ln>
                <a:solidFill>
                  <a:srgbClr val="000000"/>
                </a:solidFill>
                <a:effectLst/>
                <a:uLnTx/>
                <a:uFillTx/>
                <a:latin typeface="Georgia"/>
                <a:sym typeface="Georgia"/>
              </a:rPr>
              <a:t>t</a:t>
            </a:r>
            <a:r>
              <a:rPr kumimoji="0" sz="1600" b="1" i="1" u="none" strike="noStrike" kern="0" cap="none" spc="0" normalizeH="0" baseline="0" noProof="0" dirty="0">
                <a:ln>
                  <a:noFill/>
                </a:ln>
                <a:solidFill>
                  <a:srgbClr val="000000"/>
                </a:solidFill>
                <a:effectLst/>
                <a:uLnTx/>
                <a:uFillTx/>
                <a:latin typeface="Georgia"/>
                <a:sym typeface="Georgia"/>
              </a:rPr>
              <a:t>hen you’d have to prove that the seller relied on a specific discriminatory aspect of the letter.”</a:t>
            </a:r>
          </a:p>
        </p:txBody>
      </p:sp>
      <p:sp>
        <p:nvSpPr>
          <p:cNvPr id="623" name="TextBox 1"/>
          <p:cNvSpPr txBox="1"/>
          <p:nvPr/>
        </p:nvSpPr>
        <p:spPr>
          <a:xfrm>
            <a:off x="2439700" y="3968323"/>
            <a:ext cx="1942756" cy="255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buFont typeface="Arial"/>
              <a:defRPr sz="1400">
                <a:solidFill>
                  <a:srgbClr val="000000"/>
                </a:solidFill>
                <a:latin typeface="Georgia"/>
                <a:ea typeface="Georgia"/>
                <a:cs typeface="Georgia"/>
                <a:sym typeface="Georgia"/>
              </a:defRPr>
            </a:lvl1p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sz="1600" b="0" i="0" u="none" strike="noStrike" kern="0" cap="none" spc="0" normalizeH="0" baseline="0" noProof="0" dirty="0">
                <a:ln>
                  <a:noFill/>
                </a:ln>
                <a:solidFill>
                  <a:srgbClr val="000000"/>
                </a:solidFill>
                <a:effectLst/>
                <a:uLnTx/>
                <a:uFillTx/>
                <a:latin typeface="Georgia"/>
                <a:sym typeface="Georgia"/>
              </a:rPr>
              <a:t>Greene </a:t>
            </a:r>
            <a:r>
              <a:rPr kumimoji="0" lang="en-US" sz="1600" b="0" i="0" u="none" strike="noStrike" kern="0" cap="none" spc="0" normalizeH="0" baseline="0" noProof="0" dirty="0">
                <a:ln>
                  <a:noFill/>
                </a:ln>
                <a:solidFill>
                  <a:srgbClr val="000000"/>
                </a:solidFill>
                <a:effectLst/>
                <a:uLnTx/>
                <a:uFillTx/>
                <a:latin typeface="Georgia"/>
                <a:sym typeface="Georgia"/>
              </a:rPr>
              <a:t>points out </a:t>
            </a:r>
            <a:r>
              <a:rPr kumimoji="0" sz="1600" b="0" i="0" u="none" strike="noStrike" kern="0" cap="none" spc="0" normalizeH="0" baseline="0" noProof="0" dirty="0">
                <a:ln>
                  <a:noFill/>
                </a:ln>
                <a:solidFill>
                  <a:srgbClr val="000000"/>
                </a:solidFill>
                <a:effectLst/>
                <a:uLnTx/>
                <a:uFillTx/>
                <a:latin typeface="Georgia"/>
                <a:sym typeface="Georgia"/>
              </a:rPr>
              <a:t>that the </a:t>
            </a:r>
            <a:r>
              <a:rPr kumimoji="0" sz="1600" b="1" i="0" u="none" strike="noStrike" kern="0" cap="none" spc="0" normalizeH="0" baseline="0" noProof="0" dirty="0">
                <a:ln>
                  <a:noFill/>
                </a:ln>
                <a:solidFill>
                  <a:srgbClr val="000000"/>
                </a:solidFill>
                <a:effectLst/>
                <a:uLnTx/>
                <a:uFillTx/>
                <a:latin typeface="Georgia"/>
                <a:sym typeface="Georgia"/>
              </a:rPr>
              <a:t>liability is mostly theoretical. He is not aware of any actual case </a:t>
            </a:r>
            <a:r>
              <a:rPr kumimoji="0" sz="1600" b="0" i="0" u="none" strike="noStrike" kern="0" cap="none" spc="0" normalizeH="0" baseline="0" noProof="0" dirty="0">
                <a:ln>
                  <a:noFill/>
                </a:ln>
                <a:solidFill>
                  <a:srgbClr val="000000"/>
                </a:solidFill>
                <a:effectLst/>
                <a:uLnTx/>
                <a:uFillTx/>
                <a:latin typeface="Georgia"/>
                <a:sym typeface="Georgia"/>
              </a:rPr>
              <a:t>that has been brought as a result of a </a:t>
            </a:r>
            <a:r>
              <a:rPr kumimoji="0" lang="en-US" sz="1600" b="0" i="0" u="none" strike="noStrike" kern="0" cap="none" spc="0" normalizeH="0" baseline="0" noProof="0" dirty="0">
                <a:ln>
                  <a:noFill/>
                </a:ln>
                <a:solidFill>
                  <a:srgbClr val="000000"/>
                </a:solidFill>
                <a:effectLst/>
                <a:uLnTx/>
                <a:uFillTx/>
                <a:latin typeface="Georgia"/>
                <a:sym typeface="Georgia"/>
              </a:rPr>
              <a:t>buyer </a:t>
            </a:r>
            <a:r>
              <a:rPr kumimoji="0" sz="1600" b="0" i="0" u="none" strike="noStrike" kern="0" cap="none" spc="0" normalizeH="0" baseline="0" noProof="0" dirty="0">
                <a:ln>
                  <a:noFill/>
                </a:ln>
                <a:solidFill>
                  <a:srgbClr val="000000"/>
                </a:solidFill>
                <a:effectLst/>
                <a:uLnTx/>
                <a:uFillTx/>
                <a:latin typeface="Georgia"/>
                <a:sym typeface="Georgia"/>
              </a:rPr>
              <a:t>love letter</a:t>
            </a:r>
            <a:r>
              <a:rPr kumimoji="0" lang="en-US" sz="1600" b="0" i="0" u="none" strike="noStrike" kern="0" cap="none" spc="0" normalizeH="0" baseline="0" noProof="0" dirty="0">
                <a:ln>
                  <a:noFill/>
                </a:ln>
                <a:solidFill>
                  <a:srgbClr val="000000"/>
                </a:solidFill>
                <a:effectLst/>
                <a:uLnTx/>
                <a:uFillTx/>
                <a:latin typeface="Georgia"/>
                <a:sym typeface="Georgia"/>
              </a:rPr>
              <a:t> being written and/or read</a:t>
            </a:r>
            <a:r>
              <a:rPr kumimoji="0" sz="1600" b="0" i="0" u="none" strike="noStrike" kern="0" cap="none" spc="0" normalizeH="0" baseline="0" noProof="0" dirty="0">
                <a:ln>
                  <a:noFill/>
                </a:ln>
                <a:solidFill>
                  <a:srgbClr val="000000"/>
                </a:solidFill>
                <a:effectLst/>
                <a:uLnTx/>
                <a:uFillTx/>
                <a:latin typeface="Georgia"/>
                <a:sym typeface="Georgia"/>
              </a:rPr>
              <a:t>.</a:t>
            </a:r>
            <a:endParaRPr kumimoji="0" sz="1600" b="0" i="0" u="none" strike="noStrike" kern="0" cap="none" spc="0" normalizeH="0" baseline="0" noProof="0" dirty="0">
              <a:ln>
                <a:noFill/>
              </a:ln>
              <a:solidFill>
                <a:srgbClr val="5B5B89"/>
              </a:solidFill>
              <a:effectLst/>
              <a:uLnTx/>
              <a:uFillTx/>
              <a:latin typeface="Georgia"/>
              <a:sym typeface="Georgia"/>
            </a:endParaRPr>
          </a:p>
        </p:txBody>
      </p:sp>
      <p:sp>
        <p:nvSpPr>
          <p:cNvPr id="624" name="TextBox 1"/>
          <p:cNvSpPr txBox="1"/>
          <p:nvPr/>
        </p:nvSpPr>
        <p:spPr>
          <a:xfrm>
            <a:off x="4690533" y="3832853"/>
            <a:ext cx="2036814" cy="304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buFont typeface="Arial"/>
              <a:defRPr sz="1400">
                <a:solidFill>
                  <a:srgbClr val="000000"/>
                </a:solidFill>
                <a:latin typeface="Georgia"/>
                <a:ea typeface="Georgia"/>
                <a:cs typeface="Georgia"/>
                <a:sym typeface="Georgia"/>
              </a:defRPr>
            </a:lvl1p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sz="1600" b="0" i="1" u="none" strike="noStrike" kern="0" cap="none" spc="0" normalizeH="0" baseline="0" noProof="0" dirty="0">
                <a:ln>
                  <a:noFill/>
                </a:ln>
                <a:solidFill>
                  <a:srgbClr val="000000"/>
                </a:solidFill>
                <a:effectLst/>
                <a:uLnTx/>
                <a:uFillTx/>
                <a:latin typeface="Georgia"/>
                <a:sym typeface="Georgia"/>
              </a:rPr>
              <a:t>“</a:t>
            </a:r>
            <a:r>
              <a:rPr kumimoji="0" lang="en-US" sz="1600" b="1" i="1" u="none" strike="noStrike" kern="0" cap="none" spc="0" normalizeH="0" baseline="0" noProof="0" dirty="0">
                <a:ln>
                  <a:noFill/>
                </a:ln>
                <a:solidFill>
                  <a:srgbClr val="000000"/>
                </a:solidFill>
                <a:effectLst/>
                <a:uLnTx/>
                <a:uFillTx/>
                <a:latin typeface="Georgia"/>
                <a:sym typeface="Georgia"/>
              </a:rPr>
              <a:t>I</a:t>
            </a:r>
            <a:r>
              <a:rPr kumimoji="0" sz="1600" b="1" i="1" u="none" strike="noStrike" kern="0" cap="none" spc="0" normalizeH="0" baseline="0" noProof="0" dirty="0">
                <a:ln>
                  <a:noFill/>
                </a:ln>
                <a:solidFill>
                  <a:srgbClr val="000000"/>
                </a:solidFill>
                <a:effectLst/>
                <a:uLnTx/>
                <a:uFillTx/>
                <a:latin typeface="Georgia"/>
                <a:sym typeface="Georgia"/>
              </a:rPr>
              <a:t>t would be hard to bring a Fair Housing complaint </a:t>
            </a:r>
            <a:r>
              <a:rPr kumimoji="0" sz="1600" b="0" i="1" u="none" strike="noStrike" kern="0" cap="none" spc="0" normalizeH="0" baseline="0" noProof="0" dirty="0">
                <a:ln>
                  <a:noFill/>
                </a:ln>
                <a:solidFill>
                  <a:srgbClr val="000000"/>
                </a:solidFill>
                <a:effectLst/>
                <a:uLnTx/>
                <a:uFillTx/>
                <a:latin typeface="Georgia"/>
                <a:sym typeface="Georgia"/>
              </a:rPr>
              <a:t>unless you had </a:t>
            </a:r>
            <a:r>
              <a:rPr kumimoji="0" sz="1600" b="0" i="1" u="sng" strike="noStrike" kern="0" cap="none" spc="0" normalizeH="0" baseline="0" noProof="0" dirty="0">
                <a:ln>
                  <a:noFill/>
                </a:ln>
                <a:solidFill>
                  <a:srgbClr val="000000"/>
                </a:solidFill>
                <a:effectLst/>
                <a:uLnTx/>
                <a:uFillTx/>
                <a:latin typeface="Georgia"/>
                <a:sym typeface="Georgia"/>
              </a:rPr>
              <a:t>direct knowledge</a:t>
            </a:r>
            <a:r>
              <a:rPr kumimoji="0" sz="1600" b="0" i="1" strike="noStrike" kern="0" cap="none" spc="0" normalizeH="0" baseline="0" noProof="0" dirty="0">
                <a:ln>
                  <a:noFill/>
                </a:ln>
                <a:solidFill>
                  <a:srgbClr val="000000"/>
                </a:solidFill>
                <a:effectLst/>
                <a:uLnTx/>
                <a:uFillTx/>
                <a:latin typeface="Georgia"/>
                <a:sym typeface="Georgia"/>
              </a:rPr>
              <a:t> </a:t>
            </a:r>
            <a:r>
              <a:rPr kumimoji="0" sz="1600" b="0" i="1" u="none" strike="noStrike" kern="0" cap="none" spc="0" normalizeH="0" baseline="0" noProof="0" dirty="0">
                <a:ln>
                  <a:noFill/>
                </a:ln>
                <a:solidFill>
                  <a:srgbClr val="000000"/>
                </a:solidFill>
                <a:effectLst/>
                <a:uLnTx/>
                <a:uFillTx/>
                <a:latin typeface="Georgia"/>
                <a:sym typeface="Georgia"/>
              </a:rPr>
              <a:t>that a seller made a decision based on a detail about one of the protected classes revealed in one of these letters.”</a:t>
            </a:r>
            <a:endParaRPr kumimoji="0" sz="1600" b="0" i="1" u="none" strike="noStrike" kern="0" cap="none" spc="0" normalizeH="0" baseline="0" noProof="0" dirty="0">
              <a:ln>
                <a:noFill/>
              </a:ln>
              <a:solidFill>
                <a:srgbClr val="5B5B89"/>
              </a:solidFill>
              <a:effectLst/>
              <a:uLnTx/>
              <a:uFillTx/>
              <a:latin typeface="Georgia"/>
              <a:sym typeface="Georgia"/>
            </a:endParaRPr>
          </a:p>
        </p:txBody>
      </p:sp>
    </p:spTree>
    <p:extLst>
      <p:ext uri="{BB962C8B-B14F-4D97-AF65-F5344CB8AC3E}">
        <p14:creationId xmlns:p14="http://schemas.microsoft.com/office/powerpoint/2010/main" val="12892632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500"/>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
                                        </p:tgtEl>
                                        <p:attrNameLst>
                                          <p:attrName>style.visibility</p:attrName>
                                        </p:attrNameLst>
                                      </p:cBhvr>
                                      <p:to>
                                        <p:strVal val="visible"/>
                                      </p:to>
                                    </p:set>
                                    <p:animEffect transition="in" filter="fade">
                                      <p:cBhvr>
                                        <p:cTn id="12" dur="500"/>
                                        <p:tgtEl>
                                          <p:spTgt spid="6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
                                        </p:tgtEl>
                                        <p:attrNameLst>
                                          <p:attrName>style.visibility</p:attrName>
                                        </p:attrNameLst>
                                      </p:cBhvr>
                                      <p:to>
                                        <p:strVal val="visible"/>
                                      </p:to>
                                    </p:set>
                                    <p:animEffect transition="in" filter="fade">
                                      <p:cBhvr>
                                        <p:cTn id="17" dur="500"/>
                                        <p:tgtEl>
                                          <p:spTgt spid="6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2"/>
                                        </p:tgtEl>
                                        <p:attrNameLst>
                                          <p:attrName>style.visibility</p:attrName>
                                        </p:attrNameLst>
                                      </p:cBhvr>
                                      <p:to>
                                        <p:strVal val="visible"/>
                                      </p:to>
                                    </p:set>
                                    <p:animEffect transition="in" filter="fade">
                                      <p:cBhvr>
                                        <p:cTn id="22" dur="5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0" animBg="1"/>
      <p:bldP spid="622" grpId="0" animBg="1"/>
      <p:bldP spid="623" grpId="0" animBg="1"/>
      <p:bldP spid="6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D9D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F408CE-E140-F07F-7C71-12741CEF52C8}"/>
              </a:ext>
            </a:extLst>
          </p:cNvPr>
          <p:cNvSpPr/>
          <p:nvPr/>
        </p:nvSpPr>
        <p:spPr>
          <a:xfrm>
            <a:off x="210006" y="479303"/>
            <a:ext cx="8349915" cy="113877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number of lawsuits based on the “love letter” since 1993 to the present day is:</a:t>
            </a:r>
          </a:p>
        </p:txBody>
      </p:sp>
      <p:sp>
        <p:nvSpPr>
          <p:cNvPr id="4" name="TextBox 3">
            <a:extLst>
              <a:ext uri="{FF2B5EF4-FFF2-40B4-BE49-F238E27FC236}">
                <a16:creationId xmlns:a16="http://schemas.microsoft.com/office/drawing/2014/main" id="{5C9FFADC-B593-5568-8839-07A0D98A9266}"/>
              </a:ext>
            </a:extLst>
          </p:cNvPr>
          <p:cNvSpPr txBox="1"/>
          <p:nvPr/>
        </p:nvSpPr>
        <p:spPr>
          <a:xfrm>
            <a:off x="2697479" y="1807756"/>
            <a:ext cx="3374968" cy="15494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0" fontAlgn="auto" latinLnBrk="0" hangingPunct="0">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101! StaR StuDDeD" panose="00000400000000000000" pitchFamily="2" charset="0"/>
                <a:sym typeface="Helvetica Light"/>
              </a:rPr>
              <a:t>0</a:t>
            </a:r>
          </a:p>
        </p:txBody>
      </p:sp>
      <p:sp>
        <p:nvSpPr>
          <p:cNvPr id="5" name="Rectangle 4">
            <a:extLst>
              <a:ext uri="{FF2B5EF4-FFF2-40B4-BE49-F238E27FC236}">
                <a16:creationId xmlns:a16="http://schemas.microsoft.com/office/drawing/2014/main" id="{386614E2-87B9-83D7-143F-EC02337E1965}"/>
              </a:ext>
            </a:extLst>
          </p:cNvPr>
          <p:cNvSpPr/>
          <p:nvPr/>
        </p:nvSpPr>
        <p:spPr>
          <a:xfrm>
            <a:off x="210006" y="3500783"/>
            <a:ext cx="8349915" cy="113877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number of lawsuits based on the “love letter” and First Amendment Right Violation:</a:t>
            </a:r>
          </a:p>
        </p:txBody>
      </p:sp>
      <p:sp>
        <p:nvSpPr>
          <p:cNvPr id="6" name="TextBox 5">
            <a:extLst>
              <a:ext uri="{FF2B5EF4-FFF2-40B4-BE49-F238E27FC236}">
                <a16:creationId xmlns:a16="http://schemas.microsoft.com/office/drawing/2014/main" id="{D4A07E10-721E-2C80-93E4-CFF2E3978069}"/>
              </a:ext>
            </a:extLst>
          </p:cNvPr>
          <p:cNvSpPr txBox="1"/>
          <p:nvPr/>
        </p:nvSpPr>
        <p:spPr>
          <a:xfrm>
            <a:off x="2697479" y="4829236"/>
            <a:ext cx="3374968" cy="15494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0" fontAlgn="auto" latinLnBrk="0" hangingPunct="0">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101! StaR StuDDeD" panose="00000400000000000000" pitchFamily="2" charset="0"/>
                <a:sym typeface="Helvetica Light"/>
              </a:rPr>
              <a:t>1</a:t>
            </a:r>
          </a:p>
        </p:txBody>
      </p:sp>
      <p:grpSp>
        <p:nvGrpSpPr>
          <p:cNvPr id="2" name="Group">
            <a:extLst>
              <a:ext uri="{FF2B5EF4-FFF2-40B4-BE49-F238E27FC236}">
                <a16:creationId xmlns:a16="http://schemas.microsoft.com/office/drawing/2014/main" id="{CC6A74A5-AA6E-87E7-687A-089D0E0B5F90}"/>
              </a:ext>
            </a:extLst>
          </p:cNvPr>
          <p:cNvGrpSpPr/>
          <p:nvPr/>
        </p:nvGrpSpPr>
        <p:grpSpPr>
          <a:xfrm>
            <a:off x="-4281" y="6435702"/>
            <a:ext cx="9152562" cy="433317"/>
            <a:chOff x="0" y="0"/>
            <a:chExt cx="9152560" cy="433315"/>
          </a:xfrm>
        </p:grpSpPr>
        <p:sp>
          <p:nvSpPr>
            <p:cNvPr id="7" name="TextBox 28">
              <a:extLst>
                <a:ext uri="{FF2B5EF4-FFF2-40B4-BE49-F238E27FC236}">
                  <a16:creationId xmlns:a16="http://schemas.microsoft.com/office/drawing/2014/main" id="{FE94E5A5-E0EF-9366-E920-9436D90D1251}"/>
                </a:ext>
              </a:extLst>
            </p:cNvPr>
            <p:cNvSpPr txBox="1"/>
            <p:nvPr/>
          </p:nvSpPr>
          <p:spPr>
            <a:xfrm>
              <a:off x="-1" y="0"/>
              <a:ext cx="9152562" cy="430007"/>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algn="ctr" defTabSz="457154">
                <a:defRPr sz="2400" b="1">
                  <a:solidFill>
                    <a:schemeClr val="accent2">
                      <a:hueOff val="-14400000"/>
                      <a:satOff val="-50000"/>
                      <a:lumOff val="77600"/>
                    </a:schemeClr>
                  </a:solidFill>
                  <a:latin typeface="Cambria"/>
                  <a:ea typeface="Cambria"/>
                  <a:cs typeface="Cambria"/>
                  <a:sym typeface="Cambria"/>
                </a:defRPr>
              </a:lvl1pPr>
            </a:lstStyle>
            <a:p>
              <a:pPr marL="0" marR="0" lvl="0" indent="0" algn="ctr" defTabSz="457154"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1D1D56">
                      <a:hueOff val="-14400000"/>
                      <a:satOff val="-50000"/>
                      <a:lumOff val="77600"/>
                    </a:srgbClr>
                  </a:solidFill>
                  <a:effectLst/>
                  <a:uLnTx/>
                  <a:uFillTx/>
                  <a:latin typeface="Cambria"/>
                  <a:ea typeface="Cambria"/>
                  <a:sym typeface="Cambria"/>
                </a:rPr>
                <a:t>TryThePowerProgram.com</a:t>
              </a:r>
            </a:p>
          </p:txBody>
        </p:sp>
        <p:pic>
          <p:nvPicPr>
            <p:cNvPr id="8" name="Picture 42" descr="Picture 42">
              <a:extLst>
                <a:ext uri="{FF2B5EF4-FFF2-40B4-BE49-F238E27FC236}">
                  <a16:creationId xmlns:a16="http://schemas.microsoft.com/office/drawing/2014/main" id="{D344AC80-C79F-4D8E-D07D-87E5D1445149}"/>
                </a:ext>
              </a:extLst>
            </p:cNvPr>
            <p:cNvPicPr>
              <a:picLocks noChangeAspect="1"/>
            </p:cNvPicPr>
            <p:nvPr/>
          </p:nvPicPr>
          <p:blipFill>
            <a:blip r:embed="rId2"/>
            <a:stretch>
              <a:fillRect/>
            </a:stretch>
          </p:blipFill>
          <p:spPr>
            <a:xfrm>
              <a:off x="504227" y="15096"/>
              <a:ext cx="1596245" cy="418219"/>
            </a:xfrm>
            <a:prstGeom prst="rect">
              <a:avLst/>
            </a:prstGeom>
            <a:ln w="12700" cap="flat">
              <a:noFill/>
              <a:miter lim="400000"/>
            </a:ln>
            <a:effectLst/>
          </p:spPr>
        </p:pic>
        <p:pic>
          <p:nvPicPr>
            <p:cNvPr id="9" name="Picture 43" descr="Picture 43">
              <a:extLst>
                <a:ext uri="{FF2B5EF4-FFF2-40B4-BE49-F238E27FC236}">
                  <a16:creationId xmlns:a16="http://schemas.microsoft.com/office/drawing/2014/main" id="{DD8973E0-FC90-EA21-553C-002715DB73D2}"/>
                </a:ext>
              </a:extLst>
            </p:cNvPr>
            <p:cNvPicPr>
              <a:picLocks noChangeAspect="1"/>
            </p:cNvPicPr>
            <p:nvPr/>
          </p:nvPicPr>
          <p:blipFill>
            <a:blip r:embed="rId3"/>
            <a:stretch>
              <a:fillRect/>
            </a:stretch>
          </p:blipFill>
          <p:spPr>
            <a:xfrm>
              <a:off x="7134589" y="15095"/>
              <a:ext cx="1741781" cy="418221"/>
            </a:xfrm>
            <a:prstGeom prst="rect">
              <a:avLst/>
            </a:prstGeom>
            <a:ln w="12700" cap="flat">
              <a:noFill/>
              <a:miter lim="400000"/>
            </a:ln>
            <a:effectLst/>
          </p:spPr>
        </p:pic>
      </p:grpSp>
    </p:spTree>
    <p:extLst>
      <p:ext uri="{BB962C8B-B14F-4D97-AF65-F5344CB8AC3E}">
        <p14:creationId xmlns:p14="http://schemas.microsoft.com/office/powerpoint/2010/main" val="386463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240A3A7-B7D3-BCAC-D968-76C1A1790985}"/>
              </a:ext>
            </a:extLst>
          </p:cNvPr>
          <p:cNvGrpSpPr/>
          <p:nvPr/>
        </p:nvGrpSpPr>
        <p:grpSpPr>
          <a:xfrm>
            <a:off x="-4281" y="6435702"/>
            <a:ext cx="9152562" cy="433317"/>
            <a:chOff x="0" y="0"/>
            <a:chExt cx="9152560" cy="433315"/>
          </a:xfrm>
        </p:grpSpPr>
        <p:sp>
          <p:nvSpPr>
            <p:cNvPr id="3" name="TextBox 28">
              <a:extLst>
                <a:ext uri="{FF2B5EF4-FFF2-40B4-BE49-F238E27FC236}">
                  <a16:creationId xmlns:a16="http://schemas.microsoft.com/office/drawing/2014/main" id="{FAA39946-614C-5705-887E-D23C46917C35}"/>
                </a:ext>
              </a:extLst>
            </p:cNvPr>
            <p:cNvSpPr txBox="1"/>
            <p:nvPr/>
          </p:nvSpPr>
          <p:spPr>
            <a:xfrm>
              <a:off x="-1" y="0"/>
              <a:ext cx="9152562" cy="430007"/>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algn="ctr" defTabSz="457154">
                <a:defRPr sz="2400" b="1">
                  <a:solidFill>
                    <a:schemeClr val="accent2">
                      <a:hueOff val="-14400000"/>
                      <a:satOff val="-50000"/>
                      <a:lumOff val="77600"/>
                    </a:schemeClr>
                  </a:solidFill>
                  <a:latin typeface="Cambria"/>
                  <a:ea typeface="Cambria"/>
                  <a:cs typeface="Cambria"/>
                  <a:sym typeface="Cambria"/>
                </a:defRPr>
              </a:lvl1pPr>
            </a:lstStyle>
            <a:p>
              <a:pPr marL="0" marR="0" lvl="0" indent="0" algn="ctr" defTabSz="457154"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1D1D56">
                      <a:hueOff val="-14400000"/>
                      <a:satOff val="-50000"/>
                      <a:lumOff val="77600"/>
                    </a:srgbClr>
                  </a:solidFill>
                  <a:effectLst/>
                  <a:uLnTx/>
                  <a:uFillTx/>
                  <a:latin typeface="Cambria"/>
                  <a:ea typeface="Cambria"/>
                  <a:sym typeface="Cambria"/>
                </a:rPr>
                <a:t>TryThePowerProgram.com</a:t>
              </a:r>
            </a:p>
          </p:txBody>
        </p:sp>
        <p:pic>
          <p:nvPicPr>
            <p:cNvPr id="4" name="Picture 42" descr="Picture 42">
              <a:extLst>
                <a:ext uri="{FF2B5EF4-FFF2-40B4-BE49-F238E27FC236}">
                  <a16:creationId xmlns:a16="http://schemas.microsoft.com/office/drawing/2014/main" id="{4B26DA29-894F-20FD-A084-FE8FC7A6CD13}"/>
                </a:ext>
              </a:extLst>
            </p:cNvPr>
            <p:cNvPicPr>
              <a:picLocks noChangeAspect="1"/>
            </p:cNvPicPr>
            <p:nvPr/>
          </p:nvPicPr>
          <p:blipFill>
            <a:blip r:embed="rId2"/>
            <a:stretch>
              <a:fillRect/>
            </a:stretch>
          </p:blipFill>
          <p:spPr>
            <a:xfrm>
              <a:off x="504227" y="15096"/>
              <a:ext cx="1596245" cy="418219"/>
            </a:xfrm>
            <a:prstGeom prst="rect">
              <a:avLst/>
            </a:prstGeom>
            <a:ln w="12700" cap="flat">
              <a:noFill/>
              <a:miter lim="400000"/>
            </a:ln>
            <a:effectLst/>
          </p:spPr>
        </p:pic>
        <p:pic>
          <p:nvPicPr>
            <p:cNvPr id="5" name="Picture 43" descr="Picture 43">
              <a:extLst>
                <a:ext uri="{FF2B5EF4-FFF2-40B4-BE49-F238E27FC236}">
                  <a16:creationId xmlns:a16="http://schemas.microsoft.com/office/drawing/2014/main" id="{BB4848C8-065D-A009-61C4-EF2E6B408C8C}"/>
                </a:ext>
              </a:extLst>
            </p:cNvPr>
            <p:cNvPicPr>
              <a:picLocks noChangeAspect="1"/>
            </p:cNvPicPr>
            <p:nvPr/>
          </p:nvPicPr>
          <p:blipFill>
            <a:blip r:embed="rId3"/>
            <a:stretch>
              <a:fillRect/>
            </a:stretch>
          </p:blipFill>
          <p:spPr>
            <a:xfrm>
              <a:off x="7134589" y="15095"/>
              <a:ext cx="1741781" cy="418221"/>
            </a:xfrm>
            <a:prstGeom prst="rect">
              <a:avLst/>
            </a:prstGeom>
            <a:ln w="12700" cap="flat">
              <a:noFill/>
              <a:miter lim="400000"/>
            </a:ln>
            <a:effectLst/>
          </p:spPr>
        </p:pic>
      </p:grpSp>
      <p:pic>
        <p:nvPicPr>
          <p:cNvPr id="6" name="Picture 5">
            <a:extLst>
              <a:ext uri="{FF2B5EF4-FFF2-40B4-BE49-F238E27FC236}">
                <a16:creationId xmlns:a16="http://schemas.microsoft.com/office/drawing/2014/main" id="{74BCE5B8-B7EC-5499-B6EE-36FA81D68040}"/>
              </a:ext>
            </a:extLst>
          </p:cNvPr>
          <p:cNvPicPr>
            <a:picLocks noChangeAspect="1"/>
          </p:cNvPicPr>
          <p:nvPr/>
        </p:nvPicPr>
        <p:blipFill>
          <a:blip r:embed="rId4"/>
          <a:stretch>
            <a:fillRect/>
          </a:stretch>
        </p:blipFill>
        <p:spPr>
          <a:xfrm>
            <a:off x="405939" y="376844"/>
            <a:ext cx="4056611" cy="4056611"/>
          </a:xfrm>
          <a:prstGeom prst="rect">
            <a:avLst/>
          </a:prstGeom>
        </p:spPr>
      </p:pic>
      <p:pic>
        <p:nvPicPr>
          <p:cNvPr id="7" name="Picture 6">
            <a:extLst>
              <a:ext uri="{FF2B5EF4-FFF2-40B4-BE49-F238E27FC236}">
                <a16:creationId xmlns:a16="http://schemas.microsoft.com/office/drawing/2014/main" id="{FD68CD05-D556-6B92-EF30-9F69BE829086}"/>
              </a:ext>
            </a:extLst>
          </p:cNvPr>
          <p:cNvPicPr>
            <a:picLocks noChangeAspect="1"/>
          </p:cNvPicPr>
          <p:nvPr/>
        </p:nvPicPr>
        <p:blipFill>
          <a:blip r:embed="rId5"/>
          <a:stretch>
            <a:fillRect/>
          </a:stretch>
        </p:blipFill>
        <p:spPr>
          <a:xfrm>
            <a:off x="4815480" y="376844"/>
            <a:ext cx="4056611" cy="4056611"/>
          </a:xfrm>
          <a:prstGeom prst="rect">
            <a:avLst/>
          </a:prstGeom>
        </p:spPr>
      </p:pic>
      <p:sp>
        <p:nvSpPr>
          <p:cNvPr id="9" name="TextBox 8">
            <a:extLst>
              <a:ext uri="{FF2B5EF4-FFF2-40B4-BE49-F238E27FC236}">
                <a16:creationId xmlns:a16="http://schemas.microsoft.com/office/drawing/2014/main" id="{0030293B-EF75-41F8-0C79-188542F627AF}"/>
              </a:ext>
            </a:extLst>
          </p:cNvPr>
          <p:cNvSpPr txBox="1"/>
          <p:nvPr/>
        </p:nvSpPr>
        <p:spPr>
          <a:xfrm>
            <a:off x="4815481" y="4557416"/>
            <a:ext cx="40566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$500,000</a:t>
            </a:r>
          </a:p>
        </p:txBody>
      </p:sp>
      <p:sp>
        <p:nvSpPr>
          <p:cNvPr id="10" name="TextBox 9">
            <a:extLst>
              <a:ext uri="{FF2B5EF4-FFF2-40B4-BE49-F238E27FC236}">
                <a16:creationId xmlns:a16="http://schemas.microsoft.com/office/drawing/2014/main" id="{6C16E1F6-CFEA-1AF9-CC3E-FD9A6B2BABA0}"/>
              </a:ext>
            </a:extLst>
          </p:cNvPr>
          <p:cNvSpPr txBox="1"/>
          <p:nvPr/>
        </p:nvSpPr>
        <p:spPr>
          <a:xfrm>
            <a:off x="405939" y="4557416"/>
            <a:ext cx="405661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$510,000</a:t>
            </a:r>
          </a:p>
        </p:txBody>
      </p:sp>
      <p:pic>
        <p:nvPicPr>
          <p:cNvPr id="1026" name="Picture 2" descr="Champion golden trophy cup with red winner ribbon on transparent background  PNG - Similar PNG">
            <a:extLst>
              <a:ext uri="{FF2B5EF4-FFF2-40B4-BE49-F238E27FC236}">
                <a16:creationId xmlns:a16="http://schemas.microsoft.com/office/drawing/2014/main" id="{B6682989-7872-19F7-791C-A8CFD37AB4B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333" l="10000" r="90000">
                        <a14:foregroundMark x1="41000" y1="91167" x2="41000" y2="91167"/>
                        <a14:foregroundMark x1="61000" y1="93667" x2="61000" y2="93667"/>
                        <a14:foregroundMark x1="68500" y1="90000" x2="68500" y2="90000"/>
                        <a14:foregroundMark x1="68500" y1="95333" x2="68500" y2="95333"/>
                        <a14:backgroundMark x1="33167" y1="78833" x2="33167" y2="78833"/>
                      </a14:backgroundRemoval>
                    </a14:imgEffect>
                  </a14:imgLayer>
                </a14:imgProps>
              </a:ext>
              <a:ext uri="{28A0092B-C50C-407E-A947-70E740481C1C}">
                <a14:useLocalDpi xmlns:a14="http://schemas.microsoft.com/office/drawing/2010/main" val="0"/>
              </a:ext>
            </a:extLst>
          </a:blip>
          <a:srcRect/>
          <a:stretch>
            <a:fillRect/>
          </a:stretch>
        </p:blipFill>
        <p:spPr bwMode="auto">
          <a:xfrm>
            <a:off x="1686790" y="5142191"/>
            <a:ext cx="1144309" cy="114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20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240A3A7-B7D3-BCAC-D968-76C1A1790985}"/>
              </a:ext>
            </a:extLst>
          </p:cNvPr>
          <p:cNvGrpSpPr/>
          <p:nvPr/>
        </p:nvGrpSpPr>
        <p:grpSpPr>
          <a:xfrm>
            <a:off x="-4281" y="6435702"/>
            <a:ext cx="9152562" cy="433317"/>
            <a:chOff x="0" y="0"/>
            <a:chExt cx="9152560" cy="433315"/>
          </a:xfrm>
        </p:grpSpPr>
        <p:sp>
          <p:nvSpPr>
            <p:cNvPr id="3" name="TextBox 28">
              <a:extLst>
                <a:ext uri="{FF2B5EF4-FFF2-40B4-BE49-F238E27FC236}">
                  <a16:creationId xmlns:a16="http://schemas.microsoft.com/office/drawing/2014/main" id="{FAA39946-614C-5705-887E-D23C46917C35}"/>
                </a:ext>
              </a:extLst>
            </p:cNvPr>
            <p:cNvSpPr txBox="1"/>
            <p:nvPr/>
          </p:nvSpPr>
          <p:spPr>
            <a:xfrm>
              <a:off x="-1" y="0"/>
              <a:ext cx="9152562" cy="430007"/>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defTabSz="457154">
                <a:defRPr sz="2400" b="1">
                  <a:solidFill>
                    <a:schemeClr val="accent2">
                      <a:hueOff val="-14400000"/>
                      <a:satOff val="-50000"/>
                      <a:lumOff val="77600"/>
                    </a:schemeClr>
                  </a:solidFill>
                  <a:latin typeface="Cambria"/>
                  <a:ea typeface="Cambria"/>
                  <a:cs typeface="Cambria"/>
                  <a:sym typeface="Cambria"/>
                </a:defRPr>
              </a:lvl1pPr>
            </a:lstStyle>
            <a:p>
              <a:pPr marL="0" marR="0" lvl="0" indent="0" algn="ctr" defTabSz="457154"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1D1D56">
                      <a:hueOff val="-14400000"/>
                      <a:satOff val="-50000"/>
                      <a:lumOff val="77600"/>
                    </a:srgbClr>
                  </a:solidFill>
                  <a:effectLst/>
                  <a:uLnTx/>
                  <a:uFillTx/>
                  <a:latin typeface="Cambria"/>
                  <a:ea typeface="Cambria"/>
                  <a:sym typeface="Cambria"/>
                </a:rPr>
                <a:t>TryThePowerProgram.com</a:t>
              </a:r>
            </a:p>
          </p:txBody>
        </p:sp>
        <p:pic>
          <p:nvPicPr>
            <p:cNvPr id="4" name="Picture 42" descr="Picture 42">
              <a:extLst>
                <a:ext uri="{FF2B5EF4-FFF2-40B4-BE49-F238E27FC236}">
                  <a16:creationId xmlns:a16="http://schemas.microsoft.com/office/drawing/2014/main" id="{4B26DA29-894F-20FD-A084-FE8FC7A6CD13}"/>
                </a:ext>
              </a:extLst>
            </p:cNvPr>
            <p:cNvPicPr>
              <a:picLocks noChangeAspect="1"/>
            </p:cNvPicPr>
            <p:nvPr/>
          </p:nvPicPr>
          <p:blipFill>
            <a:blip r:embed="rId2"/>
            <a:stretch>
              <a:fillRect/>
            </a:stretch>
          </p:blipFill>
          <p:spPr>
            <a:xfrm>
              <a:off x="504227" y="15096"/>
              <a:ext cx="1596245" cy="418219"/>
            </a:xfrm>
            <a:prstGeom prst="rect">
              <a:avLst/>
            </a:prstGeom>
            <a:ln w="12700" cap="flat">
              <a:noFill/>
              <a:miter lim="400000"/>
            </a:ln>
            <a:effectLst/>
          </p:spPr>
        </p:pic>
        <p:pic>
          <p:nvPicPr>
            <p:cNvPr id="5" name="Picture 43" descr="Picture 43">
              <a:extLst>
                <a:ext uri="{FF2B5EF4-FFF2-40B4-BE49-F238E27FC236}">
                  <a16:creationId xmlns:a16="http://schemas.microsoft.com/office/drawing/2014/main" id="{BB4848C8-065D-A009-61C4-EF2E6B408C8C}"/>
                </a:ext>
              </a:extLst>
            </p:cNvPr>
            <p:cNvPicPr>
              <a:picLocks noChangeAspect="1"/>
            </p:cNvPicPr>
            <p:nvPr/>
          </p:nvPicPr>
          <p:blipFill>
            <a:blip r:embed="rId3"/>
            <a:stretch>
              <a:fillRect/>
            </a:stretch>
          </p:blipFill>
          <p:spPr>
            <a:xfrm>
              <a:off x="7134589" y="15095"/>
              <a:ext cx="1741781" cy="418221"/>
            </a:xfrm>
            <a:prstGeom prst="rect">
              <a:avLst/>
            </a:prstGeom>
            <a:ln w="12700" cap="flat">
              <a:noFill/>
              <a:miter lim="400000"/>
            </a:ln>
            <a:effectLst/>
          </p:spPr>
        </p:pic>
      </p:grpSp>
      <p:pic>
        <p:nvPicPr>
          <p:cNvPr id="6" name="Picture 5">
            <a:extLst>
              <a:ext uri="{FF2B5EF4-FFF2-40B4-BE49-F238E27FC236}">
                <a16:creationId xmlns:a16="http://schemas.microsoft.com/office/drawing/2014/main" id="{74BCE5B8-B7EC-5499-B6EE-36FA81D68040}"/>
              </a:ext>
            </a:extLst>
          </p:cNvPr>
          <p:cNvPicPr>
            <a:picLocks noChangeAspect="1"/>
          </p:cNvPicPr>
          <p:nvPr/>
        </p:nvPicPr>
        <p:blipFill>
          <a:blip r:embed="rId4"/>
          <a:stretch>
            <a:fillRect/>
          </a:stretch>
        </p:blipFill>
        <p:spPr>
          <a:xfrm>
            <a:off x="405939" y="376844"/>
            <a:ext cx="4056611" cy="4056611"/>
          </a:xfrm>
          <a:prstGeom prst="rect">
            <a:avLst/>
          </a:prstGeom>
        </p:spPr>
      </p:pic>
      <p:pic>
        <p:nvPicPr>
          <p:cNvPr id="7" name="Picture 6">
            <a:extLst>
              <a:ext uri="{FF2B5EF4-FFF2-40B4-BE49-F238E27FC236}">
                <a16:creationId xmlns:a16="http://schemas.microsoft.com/office/drawing/2014/main" id="{FD68CD05-D556-6B92-EF30-9F69BE829086}"/>
              </a:ext>
            </a:extLst>
          </p:cNvPr>
          <p:cNvPicPr>
            <a:picLocks noChangeAspect="1"/>
          </p:cNvPicPr>
          <p:nvPr/>
        </p:nvPicPr>
        <p:blipFill>
          <a:blip r:embed="rId5"/>
          <a:stretch>
            <a:fillRect/>
          </a:stretch>
        </p:blipFill>
        <p:spPr>
          <a:xfrm>
            <a:off x="4815480" y="376844"/>
            <a:ext cx="4056611" cy="4056611"/>
          </a:xfrm>
          <a:prstGeom prst="rect">
            <a:avLst/>
          </a:prstGeom>
        </p:spPr>
      </p:pic>
      <p:sp>
        <p:nvSpPr>
          <p:cNvPr id="9" name="TextBox 8">
            <a:extLst>
              <a:ext uri="{FF2B5EF4-FFF2-40B4-BE49-F238E27FC236}">
                <a16:creationId xmlns:a16="http://schemas.microsoft.com/office/drawing/2014/main" id="{0030293B-EF75-41F8-0C79-188542F627AF}"/>
              </a:ext>
            </a:extLst>
          </p:cNvPr>
          <p:cNvSpPr txBox="1"/>
          <p:nvPr/>
        </p:nvSpPr>
        <p:spPr>
          <a:xfrm>
            <a:off x="4815481" y="4557416"/>
            <a:ext cx="40566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$500,000</a:t>
            </a:r>
          </a:p>
        </p:txBody>
      </p:sp>
      <p:sp>
        <p:nvSpPr>
          <p:cNvPr id="10" name="TextBox 9">
            <a:extLst>
              <a:ext uri="{FF2B5EF4-FFF2-40B4-BE49-F238E27FC236}">
                <a16:creationId xmlns:a16="http://schemas.microsoft.com/office/drawing/2014/main" id="{6C16E1F6-CFEA-1AF9-CC3E-FD9A6B2BABA0}"/>
              </a:ext>
            </a:extLst>
          </p:cNvPr>
          <p:cNvSpPr txBox="1"/>
          <p:nvPr/>
        </p:nvSpPr>
        <p:spPr>
          <a:xfrm>
            <a:off x="405939" y="4557416"/>
            <a:ext cx="405661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$510,000</a:t>
            </a:r>
          </a:p>
        </p:txBody>
      </p:sp>
      <p:pic>
        <p:nvPicPr>
          <p:cNvPr id="1026" name="Picture 2" descr="Champion golden trophy cup with red winner ribbon on transparent background  PNG - Similar PNG">
            <a:extLst>
              <a:ext uri="{FF2B5EF4-FFF2-40B4-BE49-F238E27FC236}">
                <a16:creationId xmlns:a16="http://schemas.microsoft.com/office/drawing/2014/main" id="{B6682989-7872-19F7-791C-A8CFD37AB4B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333" l="10000" r="90000">
                        <a14:foregroundMark x1="41000" y1="91167" x2="41000" y2="91167"/>
                        <a14:foregroundMark x1="61000" y1="93667" x2="61000" y2="93667"/>
                        <a14:foregroundMark x1="68500" y1="90000" x2="68500" y2="90000"/>
                        <a14:foregroundMark x1="68500" y1="95333" x2="68500" y2="95333"/>
                        <a14:backgroundMark x1="33167" y1="78833" x2="33167" y2="78833"/>
                      </a14:backgroundRemoval>
                    </a14:imgEffect>
                  </a14:imgLayer>
                </a14:imgProps>
              </a:ext>
              <a:ext uri="{28A0092B-C50C-407E-A947-70E740481C1C}">
                <a14:useLocalDpi xmlns:a14="http://schemas.microsoft.com/office/drawing/2010/main" val="0"/>
              </a:ext>
            </a:extLst>
          </a:blip>
          <a:srcRect/>
          <a:stretch>
            <a:fillRect/>
          </a:stretch>
        </p:blipFill>
        <p:spPr bwMode="auto">
          <a:xfrm>
            <a:off x="6386252" y="5142191"/>
            <a:ext cx="1144309" cy="114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883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240A3A7-B7D3-BCAC-D968-76C1A1790985}"/>
              </a:ext>
            </a:extLst>
          </p:cNvPr>
          <p:cNvGrpSpPr/>
          <p:nvPr/>
        </p:nvGrpSpPr>
        <p:grpSpPr>
          <a:xfrm>
            <a:off x="-4281" y="6435702"/>
            <a:ext cx="9152562" cy="433317"/>
            <a:chOff x="0" y="0"/>
            <a:chExt cx="9152560" cy="433315"/>
          </a:xfrm>
        </p:grpSpPr>
        <p:sp>
          <p:nvSpPr>
            <p:cNvPr id="3" name="TextBox 28">
              <a:extLst>
                <a:ext uri="{FF2B5EF4-FFF2-40B4-BE49-F238E27FC236}">
                  <a16:creationId xmlns:a16="http://schemas.microsoft.com/office/drawing/2014/main" id="{FAA39946-614C-5705-887E-D23C46917C35}"/>
                </a:ext>
              </a:extLst>
            </p:cNvPr>
            <p:cNvSpPr txBox="1"/>
            <p:nvPr/>
          </p:nvSpPr>
          <p:spPr>
            <a:xfrm>
              <a:off x="-1" y="0"/>
              <a:ext cx="9152562" cy="430007"/>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algn="ctr" defTabSz="457154">
                <a:defRPr sz="2400" b="1">
                  <a:solidFill>
                    <a:schemeClr val="accent2">
                      <a:hueOff val="-14400000"/>
                      <a:satOff val="-50000"/>
                      <a:lumOff val="77600"/>
                    </a:schemeClr>
                  </a:solidFill>
                  <a:latin typeface="Cambria"/>
                  <a:ea typeface="Cambria"/>
                  <a:cs typeface="Cambria"/>
                  <a:sym typeface="Cambria"/>
                </a:defRPr>
              </a:lvl1pPr>
            </a:lstStyle>
            <a:p>
              <a:pPr marL="0" marR="0" lvl="0" indent="0" algn="ctr" defTabSz="457154"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1D1D56">
                      <a:hueOff val="-14400000"/>
                      <a:satOff val="-50000"/>
                      <a:lumOff val="77600"/>
                    </a:srgbClr>
                  </a:solidFill>
                  <a:effectLst/>
                  <a:uLnTx/>
                  <a:uFillTx/>
                  <a:latin typeface="Cambria"/>
                  <a:ea typeface="Cambria"/>
                  <a:sym typeface="Cambria"/>
                </a:rPr>
                <a:t>TryThePowerProgram.com</a:t>
              </a:r>
            </a:p>
          </p:txBody>
        </p:sp>
        <p:pic>
          <p:nvPicPr>
            <p:cNvPr id="4" name="Picture 42" descr="Picture 42">
              <a:extLst>
                <a:ext uri="{FF2B5EF4-FFF2-40B4-BE49-F238E27FC236}">
                  <a16:creationId xmlns:a16="http://schemas.microsoft.com/office/drawing/2014/main" id="{4B26DA29-894F-20FD-A084-FE8FC7A6CD13}"/>
                </a:ext>
              </a:extLst>
            </p:cNvPr>
            <p:cNvPicPr>
              <a:picLocks noChangeAspect="1"/>
            </p:cNvPicPr>
            <p:nvPr/>
          </p:nvPicPr>
          <p:blipFill>
            <a:blip r:embed="rId2"/>
            <a:stretch>
              <a:fillRect/>
            </a:stretch>
          </p:blipFill>
          <p:spPr>
            <a:xfrm>
              <a:off x="504227" y="15096"/>
              <a:ext cx="1596245" cy="418219"/>
            </a:xfrm>
            <a:prstGeom prst="rect">
              <a:avLst/>
            </a:prstGeom>
            <a:ln w="12700" cap="flat">
              <a:noFill/>
              <a:miter lim="400000"/>
            </a:ln>
            <a:effectLst/>
          </p:spPr>
        </p:pic>
        <p:pic>
          <p:nvPicPr>
            <p:cNvPr id="5" name="Picture 43" descr="Picture 43">
              <a:extLst>
                <a:ext uri="{FF2B5EF4-FFF2-40B4-BE49-F238E27FC236}">
                  <a16:creationId xmlns:a16="http://schemas.microsoft.com/office/drawing/2014/main" id="{BB4848C8-065D-A009-61C4-EF2E6B408C8C}"/>
                </a:ext>
              </a:extLst>
            </p:cNvPr>
            <p:cNvPicPr>
              <a:picLocks noChangeAspect="1"/>
            </p:cNvPicPr>
            <p:nvPr/>
          </p:nvPicPr>
          <p:blipFill>
            <a:blip r:embed="rId3"/>
            <a:stretch>
              <a:fillRect/>
            </a:stretch>
          </p:blipFill>
          <p:spPr>
            <a:xfrm>
              <a:off x="7134589" y="15095"/>
              <a:ext cx="1741781" cy="418221"/>
            </a:xfrm>
            <a:prstGeom prst="rect">
              <a:avLst/>
            </a:prstGeom>
            <a:ln w="12700" cap="flat">
              <a:noFill/>
              <a:miter lim="400000"/>
            </a:ln>
            <a:effectLst/>
          </p:spPr>
        </p:pic>
      </p:grpSp>
      <p:pic>
        <p:nvPicPr>
          <p:cNvPr id="6" name="Picture 5">
            <a:extLst>
              <a:ext uri="{FF2B5EF4-FFF2-40B4-BE49-F238E27FC236}">
                <a16:creationId xmlns:a16="http://schemas.microsoft.com/office/drawing/2014/main" id="{74BCE5B8-B7EC-5499-B6EE-36FA81D68040}"/>
              </a:ext>
            </a:extLst>
          </p:cNvPr>
          <p:cNvPicPr>
            <a:picLocks noChangeAspect="1"/>
          </p:cNvPicPr>
          <p:nvPr/>
        </p:nvPicPr>
        <p:blipFill>
          <a:blip r:embed="rId4"/>
          <a:stretch>
            <a:fillRect/>
          </a:stretch>
        </p:blipFill>
        <p:spPr>
          <a:xfrm>
            <a:off x="405939" y="376844"/>
            <a:ext cx="4056611" cy="4056611"/>
          </a:xfrm>
          <a:prstGeom prst="rect">
            <a:avLst/>
          </a:prstGeom>
        </p:spPr>
      </p:pic>
      <p:pic>
        <p:nvPicPr>
          <p:cNvPr id="7" name="Picture 6">
            <a:extLst>
              <a:ext uri="{FF2B5EF4-FFF2-40B4-BE49-F238E27FC236}">
                <a16:creationId xmlns:a16="http://schemas.microsoft.com/office/drawing/2014/main" id="{FD68CD05-D556-6B92-EF30-9F69BE829086}"/>
              </a:ext>
            </a:extLst>
          </p:cNvPr>
          <p:cNvPicPr>
            <a:picLocks noChangeAspect="1"/>
          </p:cNvPicPr>
          <p:nvPr/>
        </p:nvPicPr>
        <p:blipFill>
          <a:blip r:embed="rId5"/>
          <a:stretch>
            <a:fillRect/>
          </a:stretch>
        </p:blipFill>
        <p:spPr>
          <a:xfrm>
            <a:off x="4815480" y="376844"/>
            <a:ext cx="4056611" cy="4056611"/>
          </a:xfrm>
          <a:prstGeom prst="rect">
            <a:avLst/>
          </a:prstGeom>
        </p:spPr>
      </p:pic>
      <p:sp>
        <p:nvSpPr>
          <p:cNvPr id="9" name="TextBox 8">
            <a:extLst>
              <a:ext uri="{FF2B5EF4-FFF2-40B4-BE49-F238E27FC236}">
                <a16:creationId xmlns:a16="http://schemas.microsoft.com/office/drawing/2014/main" id="{0030293B-EF75-41F8-0C79-188542F627AF}"/>
              </a:ext>
            </a:extLst>
          </p:cNvPr>
          <p:cNvSpPr txBox="1"/>
          <p:nvPr/>
        </p:nvSpPr>
        <p:spPr>
          <a:xfrm>
            <a:off x="405938" y="4501998"/>
            <a:ext cx="40566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$500,000</a:t>
            </a:r>
          </a:p>
        </p:txBody>
      </p:sp>
      <p:sp>
        <p:nvSpPr>
          <p:cNvPr id="10" name="TextBox 9">
            <a:extLst>
              <a:ext uri="{FF2B5EF4-FFF2-40B4-BE49-F238E27FC236}">
                <a16:creationId xmlns:a16="http://schemas.microsoft.com/office/drawing/2014/main" id="{6C16E1F6-CFEA-1AF9-CC3E-FD9A6B2BABA0}"/>
              </a:ext>
            </a:extLst>
          </p:cNvPr>
          <p:cNvSpPr txBox="1"/>
          <p:nvPr/>
        </p:nvSpPr>
        <p:spPr>
          <a:xfrm>
            <a:off x="4761809" y="4557416"/>
            <a:ext cx="405661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$510,000</a:t>
            </a:r>
          </a:p>
        </p:txBody>
      </p:sp>
      <p:pic>
        <p:nvPicPr>
          <p:cNvPr id="1026" name="Picture 2" descr="Champion golden trophy cup with red winner ribbon on transparent background  PNG - Similar PNG">
            <a:extLst>
              <a:ext uri="{FF2B5EF4-FFF2-40B4-BE49-F238E27FC236}">
                <a16:creationId xmlns:a16="http://schemas.microsoft.com/office/drawing/2014/main" id="{B6682989-7872-19F7-791C-A8CFD37AB4B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333" l="10000" r="90000">
                        <a14:foregroundMark x1="41000" y1="91167" x2="41000" y2="91167"/>
                        <a14:foregroundMark x1="61000" y1="93667" x2="61000" y2="93667"/>
                        <a14:foregroundMark x1="68500" y1="90000" x2="68500" y2="90000"/>
                        <a14:foregroundMark x1="68500" y1="95333" x2="68500" y2="95333"/>
                        <a14:backgroundMark x1="33167" y1="78833" x2="33167" y2="78833"/>
                      </a14:backgroundRemoval>
                    </a14:imgEffect>
                  </a14:imgLayer>
                </a14:imgProps>
              </a:ext>
              <a:ext uri="{28A0092B-C50C-407E-A947-70E740481C1C}">
                <a14:useLocalDpi xmlns:a14="http://schemas.microsoft.com/office/drawing/2010/main" val="0"/>
              </a:ext>
            </a:extLst>
          </a:blip>
          <a:srcRect/>
          <a:stretch>
            <a:fillRect/>
          </a:stretch>
        </p:blipFill>
        <p:spPr bwMode="auto">
          <a:xfrm>
            <a:off x="1797626" y="5086773"/>
            <a:ext cx="1144309" cy="114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79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240A3A7-B7D3-BCAC-D968-76C1A1790985}"/>
              </a:ext>
            </a:extLst>
          </p:cNvPr>
          <p:cNvGrpSpPr/>
          <p:nvPr/>
        </p:nvGrpSpPr>
        <p:grpSpPr>
          <a:xfrm>
            <a:off x="-4281" y="6435702"/>
            <a:ext cx="9152562" cy="433317"/>
            <a:chOff x="0" y="0"/>
            <a:chExt cx="9152560" cy="433315"/>
          </a:xfrm>
        </p:grpSpPr>
        <p:sp>
          <p:nvSpPr>
            <p:cNvPr id="3" name="TextBox 28">
              <a:extLst>
                <a:ext uri="{FF2B5EF4-FFF2-40B4-BE49-F238E27FC236}">
                  <a16:creationId xmlns:a16="http://schemas.microsoft.com/office/drawing/2014/main" id="{FAA39946-614C-5705-887E-D23C46917C35}"/>
                </a:ext>
              </a:extLst>
            </p:cNvPr>
            <p:cNvSpPr txBox="1"/>
            <p:nvPr/>
          </p:nvSpPr>
          <p:spPr>
            <a:xfrm>
              <a:off x="-1" y="0"/>
              <a:ext cx="9152562" cy="430007"/>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algn="ctr" defTabSz="457154">
                <a:defRPr sz="2400" b="1">
                  <a:solidFill>
                    <a:schemeClr val="accent2">
                      <a:hueOff val="-14400000"/>
                      <a:satOff val="-50000"/>
                      <a:lumOff val="77600"/>
                    </a:schemeClr>
                  </a:solidFill>
                  <a:latin typeface="Cambria"/>
                  <a:ea typeface="Cambria"/>
                  <a:cs typeface="Cambria"/>
                  <a:sym typeface="Cambria"/>
                </a:defRPr>
              </a:lvl1pPr>
            </a:lstStyle>
            <a:p>
              <a:pPr marL="0" marR="0" lvl="0" indent="0" algn="ctr" defTabSz="457154"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1D1D56">
                      <a:hueOff val="-14400000"/>
                      <a:satOff val="-50000"/>
                      <a:lumOff val="77600"/>
                    </a:srgbClr>
                  </a:solidFill>
                  <a:effectLst/>
                  <a:uLnTx/>
                  <a:uFillTx/>
                  <a:latin typeface="Cambria"/>
                  <a:ea typeface="Cambria"/>
                  <a:sym typeface="Cambria"/>
                </a:rPr>
                <a:t>TryThePowerProgram.com</a:t>
              </a:r>
            </a:p>
          </p:txBody>
        </p:sp>
        <p:pic>
          <p:nvPicPr>
            <p:cNvPr id="4" name="Picture 42" descr="Picture 42">
              <a:extLst>
                <a:ext uri="{FF2B5EF4-FFF2-40B4-BE49-F238E27FC236}">
                  <a16:creationId xmlns:a16="http://schemas.microsoft.com/office/drawing/2014/main" id="{4B26DA29-894F-20FD-A084-FE8FC7A6CD13}"/>
                </a:ext>
              </a:extLst>
            </p:cNvPr>
            <p:cNvPicPr>
              <a:picLocks noChangeAspect="1"/>
            </p:cNvPicPr>
            <p:nvPr/>
          </p:nvPicPr>
          <p:blipFill>
            <a:blip r:embed="rId2"/>
            <a:stretch>
              <a:fillRect/>
            </a:stretch>
          </p:blipFill>
          <p:spPr>
            <a:xfrm>
              <a:off x="504227" y="15096"/>
              <a:ext cx="1596245" cy="418219"/>
            </a:xfrm>
            <a:prstGeom prst="rect">
              <a:avLst/>
            </a:prstGeom>
            <a:ln w="12700" cap="flat">
              <a:noFill/>
              <a:miter lim="400000"/>
            </a:ln>
            <a:effectLst/>
          </p:spPr>
        </p:pic>
        <p:pic>
          <p:nvPicPr>
            <p:cNvPr id="5" name="Picture 43" descr="Picture 43">
              <a:extLst>
                <a:ext uri="{FF2B5EF4-FFF2-40B4-BE49-F238E27FC236}">
                  <a16:creationId xmlns:a16="http://schemas.microsoft.com/office/drawing/2014/main" id="{BB4848C8-065D-A009-61C4-EF2E6B408C8C}"/>
                </a:ext>
              </a:extLst>
            </p:cNvPr>
            <p:cNvPicPr>
              <a:picLocks noChangeAspect="1"/>
            </p:cNvPicPr>
            <p:nvPr/>
          </p:nvPicPr>
          <p:blipFill>
            <a:blip r:embed="rId3"/>
            <a:stretch>
              <a:fillRect/>
            </a:stretch>
          </p:blipFill>
          <p:spPr>
            <a:xfrm>
              <a:off x="7134589" y="15095"/>
              <a:ext cx="1741781" cy="418221"/>
            </a:xfrm>
            <a:prstGeom prst="rect">
              <a:avLst/>
            </a:prstGeom>
            <a:ln w="12700" cap="flat">
              <a:noFill/>
              <a:miter lim="400000"/>
            </a:ln>
            <a:effectLst/>
          </p:spPr>
        </p:pic>
      </p:grpSp>
      <p:pic>
        <p:nvPicPr>
          <p:cNvPr id="6" name="Picture 5">
            <a:extLst>
              <a:ext uri="{FF2B5EF4-FFF2-40B4-BE49-F238E27FC236}">
                <a16:creationId xmlns:a16="http://schemas.microsoft.com/office/drawing/2014/main" id="{74BCE5B8-B7EC-5499-B6EE-36FA81D68040}"/>
              </a:ext>
            </a:extLst>
          </p:cNvPr>
          <p:cNvPicPr>
            <a:picLocks noChangeAspect="1"/>
          </p:cNvPicPr>
          <p:nvPr/>
        </p:nvPicPr>
        <p:blipFill>
          <a:blip r:embed="rId4"/>
          <a:stretch>
            <a:fillRect/>
          </a:stretch>
        </p:blipFill>
        <p:spPr>
          <a:xfrm>
            <a:off x="405939" y="376844"/>
            <a:ext cx="4056611" cy="4056611"/>
          </a:xfrm>
          <a:prstGeom prst="rect">
            <a:avLst/>
          </a:prstGeom>
        </p:spPr>
      </p:pic>
      <p:pic>
        <p:nvPicPr>
          <p:cNvPr id="7" name="Picture 6">
            <a:extLst>
              <a:ext uri="{FF2B5EF4-FFF2-40B4-BE49-F238E27FC236}">
                <a16:creationId xmlns:a16="http://schemas.microsoft.com/office/drawing/2014/main" id="{FD68CD05-D556-6B92-EF30-9F69BE829086}"/>
              </a:ext>
            </a:extLst>
          </p:cNvPr>
          <p:cNvPicPr>
            <a:picLocks noChangeAspect="1"/>
          </p:cNvPicPr>
          <p:nvPr/>
        </p:nvPicPr>
        <p:blipFill>
          <a:blip r:embed="rId5"/>
          <a:stretch>
            <a:fillRect/>
          </a:stretch>
        </p:blipFill>
        <p:spPr>
          <a:xfrm>
            <a:off x="4815480" y="376844"/>
            <a:ext cx="4056611" cy="4056611"/>
          </a:xfrm>
          <a:prstGeom prst="rect">
            <a:avLst/>
          </a:prstGeom>
        </p:spPr>
      </p:pic>
      <p:sp>
        <p:nvSpPr>
          <p:cNvPr id="9" name="TextBox 8">
            <a:extLst>
              <a:ext uri="{FF2B5EF4-FFF2-40B4-BE49-F238E27FC236}">
                <a16:creationId xmlns:a16="http://schemas.microsoft.com/office/drawing/2014/main" id="{0030293B-EF75-41F8-0C79-188542F627AF}"/>
              </a:ext>
            </a:extLst>
          </p:cNvPr>
          <p:cNvSpPr txBox="1"/>
          <p:nvPr/>
        </p:nvSpPr>
        <p:spPr>
          <a:xfrm>
            <a:off x="4815481" y="4557416"/>
            <a:ext cx="40566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$510,000</a:t>
            </a:r>
          </a:p>
        </p:txBody>
      </p:sp>
      <p:sp>
        <p:nvSpPr>
          <p:cNvPr id="10" name="TextBox 9">
            <a:extLst>
              <a:ext uri="{FF2B5EF4-FFF2-40B4-BE49-F238E27FC236}">
                <a16:creationId xmlns:a16="http://schemas.microsoft.com/office/drawing/2014/main" id="{6C16E1F6-CFEA-1AF9-CC3E-FD9A6B2BABA0}"/>
              </a:ext>
            </a:extLst>
          </p:cNvPr>
          <p:cNvSpPr txBox="1"/>
          <p:nvPr/>
        </p:nvSpPr>
        <p:spPr>
          <a:xfrm>
            <a:off x="405939" y="4557416"/>
            <a:ext cx="405661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defTabSz="914400" rtl="0" eaLnBrk="0" fontAlgn="base" latinLnBrk="0" hangingPunct="0">
              <a:lnSpc>
                <a:spcPct val="100000"/>
              </a:lnSpc>
              <a:spcBef>
                <a:spcPct val="0"/>
              </a:spcBef>
              <a:spcAft>
                <a:spcPts val="1200"/>
              </a:spcAft>
              <a:buClrTx/>
              <a:buSzTx/>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Price: $500,000</a:t>
            </a:r>
          </a:p>
        </p:txBody>
      </p:sp>
      <p:pic>
        <p:nvPicPr>
          <p:cNvPr id="8" name="Picture 2" descr="Champion golden trophy cup with red winner ribbon on transparent background  PNG - Similar PNG">
            <a:extLst>
              <a:ext uri="{FF2B5EF4-FFF2-40B4-BE49-F238E27FC236}">
                <a16:creationId xmlns:a16="http://schemas.microsoft.com/office/drawing/2014/main" id="{93B88D10-77EF-ECD3-3FE8-34A32AAAAF0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333" l="10000" r="90000">
                        <a14:foregroundMark x1="41000" y1="91167" x2="41000" y2="91167"/>
                        <a14:foregroundMark x1="61000" y1="93667" x2="61000" y2="93667"/>
                        <a14:foregroundMark x1="68500" y1="90000" x2="68500" y2="90000"/>
                        <a14:foregroundMark x1="68500" y1="95333" x2="68500" y2="95333"/>
                        <a14:backgroundMark x1="33167" y1="78833" x2="33167" y2="78833"/>
                      </a14:backgroundRemoval>
                    </a14:imgEffect>
                  </a14:imgLayer>
                </a14:imgProps>
              </a:ext>
              <a:ext uri="{28A0092B-C50C-407E-A947-70E740481C1C}">
                <a14:useLocalDpi xmlns:a14="http://schemas.microsoft.com/office/drawing/2010/main" val="0"/>
              </a:ext>
            </a:extLst>
          </a:blip>
          <a:srcRect/>
          <a:stretch>
            <a:fillRect/>
          </a:stretch>
        </p:blipFill>
        <p:spPr bwMode="auto">
          <a:xfrm>
            <a:off x="1862089" y="5142191"/>
            <a:ext cx="1144309" cy="114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191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A6F92-B9E0-758F-DEB9-B6F8B73B1AA5}"/>
              </a:ext>
            </a:extLst>
          </p:cNvPr>
          <p:cNvPicPr>
            <a:picLocks noChangeAspect="1"/>
          </p:cNvPicPr>
          <p:nvPr/>
        </p:nvPicPr>
        <p:blipFill>
          <a:blip r:embed="rId2"/>
          <a:stretch>
            <a:fillRect/>
          </a:stretch>
        </p:blipFill>
        <p:spPr>
          <a:xfrm>
            <a:off x="0" y="0"/>
            <a:ext cx="9144000" cy="5909113"/>
          </a:xfrm>
          <a:prstGeom prst="rect">
            <a:avLst/>
          </a:prstGeom>
        </p:spPr>
      </p:pic>
      <p:pic>
        <p:nvPicPr>
          <p:cNvPr id="6" name="Picture 5">
            <a:extLst>
              <a:ext uri="{FF2B5EF4-FFF2-40B4-BE49-F238E27FC236}">
                <a16:creationId xmlns:a16="http://schemas.microsoft.com/office/drawing/2014/main" id="{1ADBFB7C-7F99-23D1-3781-B15AF2A0026D}"/>
              </a:ext>
            </a:extLst>
          </p:cNvPr>
          <p:cNvPicPr>
            <a:picLocks noChangeAspect="1"/>
          </p:cNvPicPr>
          <p:nvPr/>
        </p:nvPicPr>
        <p:blipFill>
          <a:blip r:embed="rId3"/>
          <a:stretch>
            <a:fillRect/>
          </a:stretch>
        </p:blipFill>
        <p:spPr>
          <a:xfrm>
            <a:off x="0" y="6383950"/>
            <a:ext cx="9144000" cy="646176"/>
          </a:xfrm>
          <a:prstGeom prst="rect">
            <a:avLst/>
          </a:prstGeom>
        </p:spPr>
      </p:pic>
    </p:spTree>
    <p:extLst>
      <p:ext uri="{BB962C8B-B14F-4D97-AF65-F5344CB8AC3E}">
        <p14:creationId xmlns:p14="http://schemas.microsoft.com/office/powerpoint/2010/main" val="305382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B25B1-5BC6-CD50-434D-884C949431CF}"/>
              </a:ext>
            </a:extLst>
          </p:cNvPr>
          <p:cNvPicPr>
            <a:picLocks noChangeAspect="1"/>
          </p:cNvPicPr>
          <p:nvPr/>
        </p:nvPicPr>
        <p:blipFill>
          <a:blip r:embed="rId2"/>
          <a:stretch>
            <a:fillRect/>
          </a:stretch>
        </p:blipFill>
        <p:spPr>
          <a:xfrm>
            <a:off x="2911925" y="291474"/>
            <a:ext cx="3320150" cy="1773115"/>
          </a:xfrm>
          <a:prstGeom prst="rect">
            <a:avLst/>
          </a:prstGeom>
        </p:spPr>
      </p:pic>
      <p:grpSp>
        <p:nvGrpSpPr>
          <p:cNvPr id="5" name="Group">
            <a:extLst>
              <a:ext uri="{FF2B5EF4-FFF2-40B4-BE49-F238E27FC236}">
                <a16:creationId xmlns:a16="http://schemas.microsoft.com/office/drawing/2014/main" id="{221C8034-BAA3-FD29-270B-9F85283A87EF}"/>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07176AE8-372C-1F17-8B85-5179B25DE40E}"/>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AF44973D-71AD-6876-075D-512F2CAE1F69}"/>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9833C70D-1BDF-CDBC-93D2-52183CACAE67}"/>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
        <p:nvSpPr>
          <p:cNvPr id="9" name="TextBox 8">
            <a:extLst>
              <a:ext uri="{FF2B5EF4-FFF2-40B4-BE49-F238E27FC236}">
                <a16:creationId xmlns:a16="http://schemas.microsoft.com/office/drawing/2014/main" id="{546FF8D9-E65B-07C7-E58D-248B5FFD4E16}"/>
              </a:ext>
            </a:extLst>
          </p:cNvPr>
          <p:cNvSpPr txBox="1"/>
          <p:nvPr/>
        </p:nvSpPr>
        <p:spPr>
          <a:xfrm>
            <a:off x="-46009" y="2823713"/>
            <a:ext cx="9086491" cy="1077218"/>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https://darrylspeaks.com/lets-stay-together-why-buyer-love-letters-deserve-a-second-chance/</a:t>
            </a:r>
          </a:p>
        </p:txBody>
      </p:sp>
    </p:spTree>
    <p:extLst>
      <p:ext uri="{BB962C8B-B14F-4D97-AF65-F5344CB8AC3E}">
        <p14:creationId xmlns:p14="http://schemas.microsoft.com/office/powerpoint/2010/main" val="1055446696"/>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BFB7C-7F99-23D1-3781-B15AF2A0026D}"/>
              </a:ext>
            </a:extLst>
          </p:cNvPr>
          <p:cNvPicPr>
            <a:picLocks noChangeAspect="1"/>
          </p:cNvPicPr>
          <p:nvPr/>
        </p:nvPicPr>
        <p:blipFill>
          <a:blip r:embed="rId2"/>
          <a:stretch>
            <a:fillRect/>
          </a:stretch>
        </p:blipFill>
        <p:spPr>
          <a:xfrm>
            <a:off x="0" y="6383950"/>
            <a:ext cx="9144000" cy="646176"/>
          </a:xfrm>
          <a:prstGeom prst="rect">
            <a:avLst/>
          </a:prstGeom>
        </p:spPr>
      </p:pic>
      <p:pic>
        <p:nvPicPr>
          <p:cNvPr id="3" name="Picture 2">
            <a:extLst>
              <a:ext uri="{FF2B5EF4-FFF2-40B4-BE49-F238E27FC236}">
                <a16:creationId xmlns:a16="http://schemas.microsoft.com/office/drawing/2014/main" id="{9C07254A-8F55-3FF0-15C5-8B0242B7FD7C}"/>
              </a:ext>
            </a:extLst>
          </p:cNvPr>
          <p:cNvPicPr>
            <a:picLocks noChangeAspect="1"/>
          </p:cNvPicPr>
          <p:nvPr/>
        </p:nvPicPr>
        <p:blipFill rotWithShape="1">
          <a:blip r:embed="rId3"/>
          <a:srcRect t="4424"/>
          <a:stretch/>
        </p:blipFill>
        <p:spPr>
          <a:xfrm>
            <a:off x="1479430" y="2889849"/>
            <a:ext cx="7323826" cy="3176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37964E1-0291-E98B-60F5-B74FCEDC6B1D}"/>
              </a:ext>
            </a:extLst>
          </p:cNvPr>
          <p:cNvPicPr>
            <a:picLocks noChangeAspect="1"/>
          </p:cNvPicPr>
          <p:nvPr/>
        </p:nvPicPr>
        <p:blipFill>
          <a:blip r:embed="rId4"/>
          <a:stretch>
            <a:fillRect/>
          </a:stretch>
        </p:blipFill>
        <p:spPr>
          <a:xfrm>
            <a:off x="439946" y="238299"/>
            <a:ext cx="6754484" cy="2280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724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B1911-69FC-F671-1A6A-0495EDC4AEF8}"/>
              </a:ext>
            </a:extLst>
          </p:cNvPr>
          <p:cNvPicPr>
            <a:picLocks noChangeAspect="1"/>
          </p:cNvPicPr>
          <p:nvPr/>
        </p:nvPicPr>
        <p:blipFill>
          <a:blip r:embed="rId3"/>
          <a:stretch>
            <a:fillRect/>
          </a:stretch>
        </p:blipFill>
        <p:spPr>
          <a:xfrm>
            <a:off x="0" y="200093"/>
            <a:ext cx="9144000" cy="6457813"/>
          </a:xfrm>
          <a:prstGeom prst="rect">
            <a:avLst/>
          </a:prstGeom>
        </p:spPr>
      </p:pic>
    </p:spTree>
    <p:extLst>
      <p:ext uri="{BB962C8B-B14F-4D97-AF65-F5344CB8AC3E}">
        <p14:creationId xmlns:p14="http://schemas.microsoft.com/office/powerpoint/2010/main" val="3377505703"/>
      </p:ext>
    </p:extLst>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431" name="Rectangle 39"/>
          <p:cNvSpPr>
            <a:spLocks noChangeArrowheads="1"/>
          </p:cNvSpPr>
          <p:nvPr/>
        </p:nvSpPr>
        <p:spPr bwMode="auto">
          <a:xfrm>
            <a:off x="241495" y="2227400"/>
            <a:ext cx="871196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1588"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An Individual has violated the Fair Housing Act when they </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DENY</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someone housing based on their protected class</a:t>
            </a:r>
          </a:p>
          <a:p>
            <a:pPr marL="0" marR="0" lvl="0" indent="1588"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1588"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An Individual has </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NOT</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violated the Fair Housing Act when they </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ACCEPT</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someone into housing based on their protected class</a:t>
            </a:r>
          </a:p>
        </p:txBody>
      </p:sp>
      <p:pic>
        <p:nvPicPr>
          <p:cNvPr id="2" name="Picture 1">
            <a:extLst>
              <a:ext uri="{FF2B5EF4-FFF2-40B4-BE49-F238E27FC236}">
                <a16:creationId xmlns:a16="http://schemas.microsoft.com/office/drawing/2014/main" id="{59B3A523-2E4D-A999-D20A-D111FA776431}"/>
              </a:ext>
            </a:extLst>
          </p:cNvPr>
          <p:cNvPicPr>
            <a:picLocks noChangeAspect="1"/>
          </p:cNvPicPr>
          <p:nvPr/>
        </p:nvPicPr>
        <p:blipFill>
          <a:blip r:embed="rId3"/>
          <a:stretch>
            <a:fillRect/>
          </a:stretch>
        </p:blipFill>
        <p:spPr>
          <a:xfrm>
            <a:off x="2399876" y="0"/>
            <a:ext cx="4344248" cy="1992148"/>
          </a:xfrm>
          <a:prstGeom prst="rect">
            <a:avLst/>
          </a:prstGeom>
        </p:spPr>
      </p:pic>
      <p:grpSp>
        <p:nvGrpSpPr>
          <p:cNvPr id="4" name="Group">
            <a:extLst>
              <a:ext uri="{FF2B5EF4-FFF2-40B4-BE49-F238E27FC236}">
                <a16:creationId xmlns:a16="http://schemas.microsoft.com/office/drawing/2014/main" id="{BC6FC3A0-DD90-D48F-3626-B75090001303}"/>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E1A1FE4E-8ACF-3654-C6A9-222597152F7A}"/>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06ADF564-17E6-5081-6B72-4C578C1E6B06}"/>
                </a:ext>
              </a:extLst>
            </p:cNvPr>
            <p:cNvPicPr>
              <a:picLocks noChangeAspect="1"/>
            </p:cNvPicPr>
            <p:nvPr/>
          </p:nvPicPr>
          <p:blipFill>
            <a:blip r:embed="rId4"/>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6B215CD1-EC53-A00B-1D57-C2FA1CDE2572}"/>
                </a:ext>
              </a:extLst>
            </p:cNvPr>
            <p:cNvPicPr>
              <a:picLocks noChangeAspect="1"/>
            </p:cNvPicPr>
            <p:nvPr/>
          </p:nvPicPr>
          <p:blipFill>
            <a:blip r:embed="rId5"/>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38282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31">
                                            <p:txEl>
                                              <p:pRg st="0" end="0"/>
                                            </p:txEl>
                                          </p:spTgt>
                                        </p:tgtEl>
                                        <p:attrNameLst>
                                          <p:attrName>style.visibility</p:attrName>
                                        </p:attrNameLst>
                                      </p:cBhvr>
                                      <p:to>
                                        <p:strVal val="visible"/>
                                      </p:to>
                                    </p:set>
                                    <p:animEffect transition="in" filter="fade">
                                      <p:cBhvr>
                                        <p:cTn id="7" dur="500"/>
                                        <p:tgtEl>
                                          <p:spTgt spid="594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431">
                                            <p:txEl>
                                              <p:pRg st="2" end="2"/>
                                            </p:txEl>
                                          </p:spTgt>
                                        </p:tgtEl>
                                        <p:attrNameLst>
                                          <p:attrName>style.visibility</p:attrName>
                                        </p:attrNameLst>
                                      </p:cBhvr>
                                      <p:to>
                                        <p:strVal val="visible"/>
                                      </p:to>
                                    </p:set>
                                    <p:animEffect transition="in" filter="fade">
                                      <p:cBhvr>
                                        <p:cTn id="12" dur="500"/>
                                        <p:tgtEl>
                                          <p:spTgt spid="594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7205F4-CC26-6DBE-FBAC-22C0DDF77427}"/>
              </a:ext>
            </a:extLst>
          </p:cNvPr>
          <p:cNvSpPr txBox="1"/>
          <p:nvPr/>
        </p:nvSpPr>
        <p:spPr>
          <a:xfrm>
            <a:off x="3126127" y="410241"/>
            <a:ext cx="5746864" cy="3416320"/>
          </a:xfrm>
          <a:prstGeom prst="rect">
            <a:avLst/>
          </a:prstGeom>
          <a:noFill/>
        </p:spPr>
        <p:txBody>
          <a:bodyPr wrap="square">
            <a:spAutoFit/>
          </a:bodyPr>
          <a:lstStyle/>
          <a:p>
            <a:pPr algn="l"/>
            <a:r>
              <a:rPr lang="en-US" b="0" i="0" dirty="0">
                <a:solidFill>
                  <a:srgbClr val="404040"/>
                </a:solidFill>
                <a:effectLst/>
                <a:latin typeface="Open Sans" panose="020B0606030504020204" pitchFamily="34" charset="0"/>
              </a:rPr>
              <a:t>In an interview with the Texas Observer, </a:t>
            </a:r>
            <a:r>
              <a:rPr lang="en-US" b="0" i="0" dirty="0" err="1">
                <a:solidFill>
                  <a:srgbClr val="404040"/>
                </a:solidFill>
                <a:effectLst/>
                <a:latin typeface="Open Sans" panose="020B0606030504020204" pitchFamily="34" charset="0"/>
              </a:rPr>
              <a:t>Audriana</a:t>
            </a:r>
            <a:r>
              <a:rPr lang="en-US" b="0" i="0" dirty="0">
                <a:solidFill>
                  <a:srgbClr val="404040"/>
                </a:solidFill>
                <a:effectLst/>
                <a:latin typeface="Open Sans" panose="020B0606030504020204" pitchFamily="34" charset="0"/>
              </a:rPr>
              <a:t> Edwards, a black REALTOR®️ in Lubbock, said</a:t>
            </a:r>
            <a:r>
              <a:rPr lang="en-US" b="0" i="1" dirty="0">
                <a:solidFill>
                  <a:srgbClr val="404040"/>
                </a:solidFill>
                <a:effectLst/>
                <a:latin typeface="Open Sans" panose="020B0606030504020204" pitchFamily="34" charset="0"/>
              </a:rPr>
              <a:t>, “Whenever there’s a showing, there’s a Ring Camera on the front door. You know who is going to be in your house. Every day, there are many different kinds of discrimination in real estate. It could be from the camera, the letter, or the person dropping off their earnest money.” </a:t>
            </a:r>
            <a:r>
              <a:rPr lang="en-US" b="0" i="0" dirty="0">
                <a:solidFill>
                  <a:srgbClr val="404040"/>
                </a:solidFill>
                <a:effectLst/>
                <a:latin typeface="Open Sans" panose="020B0606030504020204" pitchFamily="34" charset="0"/>
              </a:rPr>
              <a:t>The seller can also see the buyer at the house if the owner is there or when the contract is signed. Even knowing the buyer’s name can sometimes be enough to cause bias. The point is that you can’t get away from it.​ </a:t>
            </a:r>
          </a:p>
        </p:txBody>
      </p:sp>
      <p:grpSp>
        <p:nvGrpSpPr>
          <p:cNvPr id="2" name="Group">
            <a:extLst>
              <a:ext uri="{FF2B5EF4-FFF2-40B4-BE49-F238E27FC236}">
                <a16:creationId xmlns:a16="http://schemas.microsoft.com/office/drawing/2014/main" id="{B6241C33-034A-A91B-B765-0EB45199EB0F}"/>
              </a:ext>
            </a:extLst>
          </p:cNvPr>
          <p:cNvGrpSpPr/>
          <p:nvPr/>
        </p:nvGrpSpPr>
        <p:grpSpPr>
          <a:xfrm>
            <a:off x="4923" y="6426461"/>
            <a:ext cx="9144001" cy="432911"/>
            <a:chOff x="0" y="0"/>
            <a:chExt cx="13004800" cy="615694"/>
          </a:xfrm>
        </p:grpSpPr>
        <p:sp>
          <p:nvSpPr>
            <p:cNvPr id="3" name="TextBox 28">
              <a:extLst>
                <a:ext uri="{FF2B5EF4-FFF2-40B4-BE49-F238E27FC236}">
                  <a16:creationId xmlns:a16="http://schemas.microsoft.com/office/drawing/2014/main" id="{CF10BD92-2F9C-CF97-D458-7FDA0A526D20}"/>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5" name="Picture 42" descr="Picture 42">
              <a:extLst>
                <a:ext uri="{FF2B5EF4-FFF2-40B4-BE49-F238E27FC236}">
                  <a16:creationId xmlns:a16="http://schemas.microsoft.com/office/drawing/2014/main" id="{AC6D8090-7472-B7AD-C1C0-BC8EBFDC5618}"/>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6" name="Picture 43" descr="Picture 43">
              <a:extLst>
                <a:ext uri="{FF2B5EF4-FFF2-40B4-BE49-F238E27FC236}">
                  <a16:creationId xmlns:a16="http://schemas.microsoft.com/office/drawing/2014/main" id="{34762893-394A-89B7-B91C-91FC9E616BAC}"/>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pic>
        <p:nvPicPr>
          <p:cNvPr id="7" name="Picture 6">
            <a:extLst>
              <a:ext uri="{FF2B5EF4-FFF2-40B4-BE49-F238E27FC236}">
                <a16:creationId xmlns:a16="http://schemas.microsoft.com/office/drawing/2014/main" id="{7CDA6529-3BEF-FCF1-F038-C8B5D16BF68F}"/>
              </a:ext>
            </a:extLst>
          </p:cNvPr>
          <p:cNvPicPr>
            <a:picLocks noChangeAspect="1"/>
          </p:cNvPicPr>
          <p:nvPr/>
        </p:nvPicPr>
        <p:blipFill>
          <a:blip r:embed="rId5"/>
          <a:stretch>
            <a:fillRect/>
          </a:stretch>
        </p:blipFill>
        <p:spPr>
          <a:xfrm>
            <a:off x="174945" y="254471"/>
            <a:ext cx="2835223" cy="3727861"/>
          </a:xfrm>
          <a:prstGeom prst="rect">
            <a:avLst/>
          </a:prstGeom>
        </p:spPr>
      </p:pic>
      <p:sp>
        <p:nvSpPr>
          <p:cNvPr id="9" name="TextBox 8">
            <a:extLst>
              <a:ext uri="{FF2B5EF4-FFF2-40B4-BE49-F238E27FC236}">
                <a16:creationId xmlns:a16="http://schemas.microsoft.com/office/drawing/2014/main" id="{9375F9E1-2C52-1EFD-2268-40E7D54C7EB0}"/>
              </a:ext>
            </a:extLst>
          </p:cNvPr>
          <p:cNvSpPr txBox="1"/>
          <p:nvPr/>
        </p:nvSpPr>
        <p:spPr>
          <a:xfrm>
            <a:off x="604058" y="4238118"/>
            <a:ext cx="8135389"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Open Sans" panose="020B0606030504020204" pitchFamily="34" charset="0"/>
                <a:ea typeface="+mn-ea"/>
                <a:cs typeface="+mn-cs"/>
              </a:rPr>
              <a:t>If we ban the Buyer Love Letter because it “could” or “might” cause discrimination, the next step would be to make sellers turn off their cameras, only show houses when the seller isn’t home so they don’t run into the buyers, and hide the buyers’ names on all documents. If you really want to avoid any chance of bias, we might as well not show any buyers any homes at all.  </a:t>
            </a:r>
          </a:p>
        </p:txBody>
      </p:sp>
    </p:spTree>
    <p:extLst>
      <p:ext uri="{BB962C8B-B14F-4D97-AF65-F5344CB8AC3E}">
        <p14:creationId xmlns:p14="http://schemas.microsoft.com/office/powerpoint/2010/main" val="27220432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5A2AA40-E0D8-E979-A4FE-934CA7F76FAD}"/>
              </a:ext>
            </a:extLst>
          </p:cNvPr>
          <p:cNvSpPr>
            <a:spLocks noGrp="1"/>
          </p:cNvSpPr>
          <p:nvPr>
            <p:ph type="title"/>
          </p:nvPr>
        </p:nvSpPr>
        <p:spPr>
          <a:xfrm>
            <a:off x="3973321" y="329184"/>
            <a:ext cx="4688333" cy="1783080"/>
          </a:xfrm>
        </p:spPr>
        <p:txBody>
          <a:bodyPr anchor="b">
            <a:normAutofit fontScale="90000"/>
          </a:bodyPr>
          <a:lstStyle/>
          <a:p>
            <a:r>
              <a:rPr lang="en-US" altLang="en-US" sz="4700" dirty="0">
                <a:effectLst>
                  <a:outerShdw blurRad="38100" dist="38100" dir="2700000" algn="tl">
                    <a:srgbClr val="000000">
                      <a:alpha val="43137"/>
                    </a:srgbClr>
                  </a:outerShdw>
                </a:effectLst>
                <a:latin typeface="+mj-lt"/>
              </a:rPr>
              <a:t>To Summarize, The Buyer Love Letter…</a:t>
            </a:r>
            <a:endParaRPr lang="en-US" sz="4700" dirty="0"/>
          </a:p>
        </p:txBody>
      </p:sp>
      <p:pic>
        <p:nvPicPr>
          <p:cNvPr id="5" name="Picture 4" descr="A pile of newspapers">
            <a:extLst>
              <a:ext uri="{FF2B5EF4-FFF2-40B4-BE49-F238E27FC236}">
                <a16:creationId xmlns:a16="http://schemas.microsoft.com/office/drawing/2014/main" id="{BCB0AD4D-9C54-D296-BD06-AD7034630A2E}"/>
              </a:ext>
            </a:extLst>
          </p:cNvPr>
          <p:cNvPicPr>
            <a:picLocks noChangeAspect="1"/>
          </p:cNvPicPr>
          <p:nvPr/>
        </p:nvPicPr>
        <p:blipFill rotWithShape="1">
          <a:blip r:embed="rId2"/>
          <a:srcRect l="19799" r="38946"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A9D4A8C-4667-0AF2-E27C-D855E9C8E35D}"/>
              </a:ext>
            </a:extLst>
          </p:cNvPr>
          <p:cNvSpPr>
            <a:spLocks noGrp="1"/>
          </p:cNvSpPr>
          <p:nvPr>
            <p:ph idx="1"/>
          </p:nvPr>
        </p:nvSpPr>
        <p:spPr>
          <a:xfrm>
            <a:off x="3668751" y="2706624"/>
            <a:ext cx="5303453" cy="3483864"/>
          </a:xfrm>
        </p:spPr>
        <p:txBody>
          <a:bodyPr>
            <a:noAutofit/>
          </a:bodyPr>
          <a:lstStyle/>
          <a:p>
            <a:pPr>
              <a:spcBef>
                <a:spcPct val="50000"/>
              </a:spcBef>
              <a:spcAft>
                <a:spcPts val="500"/>
              </a:spcAft>
              <a:buFont typeface="Arial" panose="020B0604020202020204" pitchFamily="34" charset="0"/>
              <a:buChar char="•"/>
            </a:pPr>
            <a:r>
              <a:rPr lang="en-US" sz="2400" b="1" dirty="0">
                <a:sym typeface="Century Gothic"/>
              </a:rPr>
              <a:t>Does Not </a:t>
            </a:r>
            <a:r>
              <a:rPr lang="en-US" sz="2400" dirty="0">
                <a:sym typeface="Century Gothic"/>
              </a:rPr>
              <a:t>Violate Any Laws</a:t>
            </a:r>
          </a:p>
          <a:p>
            <a:pPr>
              <a:spcBef>
                <a:spcPct val="50000"/>
              </a:spcBef>
              <a:spcAft>
                <a:spcPts val="500"/>
              </a:spcAft>
              <a:buFont typeface="Arial" panose="020B0604020202020204" pitchFamily="34" charset="0"/>
              <a:buChar char="•"/>
            </a:pPr>
            <a:r>
              <a:rPr lang="en-US" sz="2400" dirty="0">
                <a:sym typeface="Century Gothic"/>
              </a:rPr>
              <a:t>Any Rule That Prevents Love Letters IS Denying a Person’s First Amendment Rights &amp; Is a Lawsuit </a:t>
            </a:r>
            <a:r>
              <a:rPr lang="en-US" sz="2400" b="1" dirty="0">
                <a:sym typeface="Century Gothic"/>
              </a:rPr>
              <a:t>You Will Lose</a:t>
            </a:r>
          </a:p>
          <a:p>
            <a:pPr>
              <a:spcBef>
                <a:spcPct val="50000"/>
              </a:spcBef>
              <a:spcAft>
                <a:spcPts val="500"/>
              </a:spcAft>
              <a:buFont typeface="Arial" panose="020B0604020202020204" pitchFamily="34" charset="0"/>
              <a:buChar char="•"/>
            </a:pPr>
            <a:r>
              <a:rPr lang="en-US" sz="2400" dirty="0">
                <a:sym typeface="Century Gothic"/>
              </a:rPr>
              <a:t>The Only Time There Is a Violation of Fair Housing You Would Have to </a:t>
            </a:r>
            <a:r>
              <a:rPr lang="en-US" sz="2400" b="1" dirty="0">
                <a:sym typeface="Century Gothic"/>
              </a:rPr>
              <a:t>Prove What Was In The Mind </a:t>
            </a:r>
            <a:r>
              <a:rPr lang="en-US" sz="2400" dirty="0">
                <a:sym typeface="Century Gothic"/>
              </a:rPr>
              <a:t>of The Seller.</a:t>
            </a:r>
          </a:p>
        </p:txBody>
      </p:sp>
      <p:grpSp>
        <p:nvGrpSpPr>
          <p:cNvPr id="7" name="Group">
            <a:extLst>
              <a:ext uri="{FF2B5EF4-FFF2-40B4-BE49-F238E27FC236}">
                <a16:creationId xmlns:a16="http://schemas.microsoft.com/office/drawing/2014/main" id="{1C3098BF-C8E3-6BB8-0AC6-982FE6AF5D4F}"/>
              </a:ext>
            </a:extLst>
          </p:cNvPr>
          <p:cNvGrpSpPr/>
          <p:nvPr/>
        </p:nvGrpSpPr>
        <p:grpSpPr>
          <a:xfrm>
            <a:off x="4923" y="6426461"/>
            <a:ext cx="9144001" cy="432911"/>
            <a:chOff x="0" y="0"/>
            <a:chExt cx="13004800" cy="615694"/>
          </a:xfrm>
        </p:grpSpPr>
        <p:sp>
          <p:nvSpPr>
            <p:cNvPr id="8" name="TextBox 28">
              <a:extLst>
                <a:ext uri="{FF2B5EF4-FFF2-40B4-BE49-F238E27FC236}">
                  <a16:creationId xmlns:a16="http://schemas.microsoft.com/office/drawing/2014/main" id="{B747C616-A8B1-7FE6-8666-8ECEB03F102E}"/>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9" name="Picture 42" descr="Picture 42">
              <a:extLst>
                <a:ext uri="{FF2B5EF4-FFF2-40B4-BE49-F238E27FC236}">
                  <a16:creationId xmlns:a16="http://schemas.microsoft.com/office/drawing/2014/main" id="{EB48669C-07B8-4430-BABB-3B0372F0A3C4}"/>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10" name="Picture 43" descr="Picture 43">
              <a:extLst>
                <a:ext uri="{FF2B5EF4-FFF2-40B4-BE49-F238E27FC236}">
                  <a16:creationId xmlns:a16="http://schemas.microsoft.com/office/drawing/2014/main" id="{D01BAF00-EE3E-CD6F-78F0-245E5D28C3C4}"/>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2218134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5A2AA40-E0D8-E979-A4FE-934CA7F76FAD}"/>
              </a:ext>
            </a:extLst>
          </p:cNvPr>
          <p:cNvSpPr>
            <a:spLocks noGrp="1"/>
          </p:cNvSpPr>
          <p:nvPr>
            <p:ph type="title"/>
          </p:nvPr>
        </p:nvSpPr>
        <p:spPr>
          <a:xfrm>
            <a:off x="3398808" y="691493"/>
            <a:ext cx="5015555" cy="1446822"/>
          </a:xfrm>
        </p:spPr>
        <p:txBody>
          <a:bodyPr anchor="b">
            <a:normAutofit/>
          </a:bodyPr>
          <a:lstStyle/>
          <a:p>
            <a:r>
              <a:rPr lang="en-US" altLang="en-US" sz="4700" dirty="0">
                <a:effectLst>
                  <a:outerShdw blurRad="38100" dist="38100" dir="2700000" algn="tl">
                    <a:srgbClr val="000000">
                      <a:alpha val="43137"/>
                    </a:srgbClr>
                  </a:outerShdw>
                </a:effectLst>
                <a:latin typeface="+mj-lt"/>
              </a:rPr>
              <a:t>Opening Remarks</a:t>
            </a:r>
            <a:endParaRPr lang="en-US" sz="4700" dirty="0"/>
          </a:p>
        </p:txBody>
      </p:sp>
      <p:pic>
        <p:nvPicPr>
          <p:cNvPr id="5" name="Picture 4" descr="A pile of newspapers">
            <a:extLst>
              <a:ext uri="{FF2B5EF4-FFF2-40B4-BE49-F238E27FC236}">
                <a16:creationId xmlns:a16="http://schemas.microsoft.com/office/drawing/2014/main" id="{BCB0AD4D-9C54-D296-BD06-AD7034630A2E}"/>
              </a:ext>
            </a:extLst>
          </p:cNvPr>
          <p:cNvPicPr>
            <a:picLocks noChangeAspect="1"/>
          </p:cNvPicPr>
          <p:nvPr/>
        </p:nvPicPr>
        <p:blipFill rotWithShape="1">
          <a:blip r:embed="rId2"/>
          <a:srcRect l="19799" r="38946"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A9D4A8C-4667-0AF2-E27C-D855E9C8E35D}"/>
              </a:ext>
            </a:extLst>
          </p:cNvPr>
          <p:cNvSpPr>
            <a:spLocks noGrp="1"/>
          </p:cNvSpPr>
          <p:nvPr>
            <p:ph idx="1"/>
          </p:nvPr>
        </p:nvSpPr>
        <p:spPr>
          <a:xfrm>
            <a:off x="3665634" y="2568601"/>
            <a:ext cx="5303453" cy="3801062"/>
          </a:xfrm>
        </p:spPr>
        <p:txBody>
          <a:bodyPr>
            <a:noAutofit/>
          </a:bodyPr>
          <a:lstStyle/>
          <a:p>
            <a:pPr>
              <a:spcBef>
                <a:spcPct val="50000"/>
              </a:spcBef>
              <a:spcAft>
                <a:spcPts val="500"/>
              </a:spcAft>
            </a:pPr>
            <a:r>
              <a:rPr lang="en-US" sz="2400" dirty="0">
                <a:sym typeface="Century Gothic"/>
              </a:rPr>
              <a:t>My goal is to stop the spreading of fake laws on this topic</a:t>
            </a:r>
          </a:p>
          <a:p>
            <a:pPr>
              <a:spcBef>
                <a:spcPct val="50000"/>
              </a:spcBef>
              <a:spcAft>
                <a:spcPts val="500"/>
              </a:spcAft>
            </a:pPr>
            <a:r>
              <a:rPr lang="en-US" sz="2400" dirty="0">
                <a:sym typeface="Century Gothic"/>
              </a:rPr>
              <a:t>I am not trying to convince you to use Buyer Love Letters</a:t>
            </a:r>
          </a:p>
          <a:p>
            <a:pPr>
              <a:spcBef>
                <a:spcPct val="50000"/>
              </a:spcBef>
              <a:spcAft>
                <a:spcPts val="500"/>
              </a:spcAft>
              <a:buFont typeface="Arial" panose="020B0604020202020204" pitchFamily="34" charset="0"/>
              <a:buChar char="•"/>
            </a:pPr>
            <a:r>
              <a:rPr lang="en-US" sz="2400" dirty="0"/>
              <a:t>I may sound bias because I created the Buyer Love Letter in 1993</a:t>
            </a:r>
          </a:p>
          <a:p>
            <a:pPr>
              <a:spcBef>
                <a:spcPct val="50000"/>
              </a:spcBef>
              <a:spcAft>
                <a:spcPts val="500"/>
              </a:spcAft>
              <a:buFont typeface="Arial" panose="020B0604020202020204" pitchFamily="34" charset="0"/>
              <a:buChar char="•"/>
            </a:pPr>
            <a:r>
              <a:rPr lang="en-US" sz="2400" dirty="0">
                <a:sym typeface="Century Gothic"/>
              </a:rPr>
              <a:t>No Association will tell you it IS AGAINST The LAW</a:t>
            </a:r>
          </a:p>
        </p:txBody>
      </p:sp>
      <p:grpSp>
        <p:nvGrpSpPr>
          <p:cNvPr id="7" name="Group">
            <a:extLst>
              <a:ext uri="{FF2B5EF4-FFF2-40B4-BE49-F238E27FC236}">
                <a16:creationId xmlns:a16="http://schemas.microsoft.com/office/drawing/2014/main" id="{1C3098BF-C8E3-6BB8-0AC6-982FE6AF5D4F}"/>
              </a:ext>
            </a:extLst>
          </p:cNvPr>
          <p:cNvGrpSpPr/>
          <p:nvPr/>
        </p:nvGrpSpPr>
        <p:grpSpPr>
          <a:xfrm>
            <a:off x="4923" y="6426461"/>
            <a:ext cx="9144001" cy="432911"/>
            <a:chOff x="0" y="0"/>
            <a:chExt cx="13004800" cy="615694"/>
          </a:xfrm>
        </p:grpSpPr>
        <p:sp>
          <p:nvSpPr>
            <p:cNvPr id="8" name="TextBox 28">
              <a:extLst>
                <a:ext uri="{FF2B5EF4-FFF2-40B4-BE49-F238E27FC236}">
                  <a16:creationId xmlns:a16="http://schemas.microsoft.com/office/drawing/2014/main" id="{B747C616-A8B1-7FE6-8666-8ECEB03F102E}"/>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9" name="Picture 42" descr="Picture 42">
              <a:extLst>
                <a:ext uri="{FF2B5EF4-FFF2-40B4-BE49-F238E27FC236}">
                  <a16:creationId xmlns:a16="http://schemas.microsoft.com/office/drawing/2014/main" id="{EB48669C-07B8-4430-BABB-3B0372F0A3C4}"/>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10" name="Picture 43" descr="Picture 43">
              <a:extLst>
                <a:ext uri="{FF2B5EF4-FFF2-40B4-BE49-F238E27FC236}">
                  <a16:creationId xmlns:a16="http://schemas.microsoft.com/office/drawing/2014/main" id="{D01BAF00-EE3E-CD6F-78F0-245E5D28C3C4}"/>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109461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9DC2E-DBC5-4C1B-8782-BF399E603356}"/>
              </a:ext>
            </a:extLst>
          </p:cNvPr>
          <p:cNvPicPr>
            <a:picLocks noChangeAspect="1"/>
          </p:cNvPicPr>
          <p:nvPr/>
        </p:nvPicPr>
        <p:blipFill>
          <a:blip r:embed="rId2"/>
          <a:stretch>
            <a:fillRect/>
          </a:stretch>
        </p:blipFill>
        <p:spPr>
          <a:xfrm>
            <a:off x="631437" y="4029"/>
            <a:ext cx="7733157" cy="6124487"/>
          </a:xfrm>
          <a:prstGeom prst="rect">
            <a:avLst/>
          </a:prstGeom>
        </p:spPr>
      </p:pic>
      <p:cxnSp>
        <p:nvCxnSpPr>
          <p:cNvPr id="7" name="Straight Connector 6">
            <a:extLst>
              <a:ext uri="{FF2B5EF4-FFF2-40B4-BE49-F238E27FC236}">
                <a16:creationId xmlns:a16="http://schemas.microsoft.com/office/drawing/2014/main" id="{B9FE3824-F562-40B9-B3D6-E8DDD12C2227}"/>
              </a:ext>
            </a:extLst>
          </p:cNvPr>
          <p:cNvCxnSpPr/>
          <p:nvPr/>
        </p:nvCxnSpPr>
        <p:spPr>
          <a:xfrm>
            <a:off x="1712732" y="5625969"/>
            <a:ext cx="390698" cy="0"/>
          </a:xfrm>
          <a:prstGeom prst="line">
            <a:avLst/>
          </a:prstGeom>
          <a:ln w="76200">
            <a:solidFill>
              <a:srgbClr val="C00000"/>
            </a:solidFill>
          </a:ln>
        </p:spPr>
        <p:style>
          <a:lnRef idx="1">
            <a:schemeClr val="accent5"/>
          </a:lnRef>
          <a:fillRef idx="0">
            <a:schemeClr val="accent5"/>
          </a:fillRef>
          <a:effectRef idx="0">
            <a:schemeClr val="accent5"/>
          </a:effectRef>
          <a:fontRef idx="minor">
            <a:schemeClr val="tx1"/>
          </a:fontRef>
        </p:style>
      </p:cxnSp>
      <p:pic>
        <p:nvPicPr>
          <p:cNvPr id="9" name="Picture 8" descr="A picture containing text, clipart&#10;&#10;Description automatically generated">
            <a:extLst>
              <a:ext uri="{FF2B5EF4-FFF2-40B4-BE49-F238E27FC236}">
                <a16:creationId xmlns:a16="http://schemas.microsoft.com/office/drawing/2014/main" id="{5A85DC83-8B4A-47E5-BDD2-5D5E3F80E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0" name="Picture 9" descr="Text, logo&#10;&#10;Description automatically generated">
            <a:extLst>
              <a:ext uri="{FF2B5EF4-FFF2-40B4-BE49-F238E27FC236}">
                <a16:creationId xmlns:a16="http://schemas.microsoft.com/office/drawing/2014/main" id="{C67F29D4-755F-4F88-8D61-C8DB4FC5C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grpSp>
        <p:nvGrpSpPr>
          <p:cNvPr id="2" name="Group">
            <a:extLst>
              <a:ext uri="{FF2B5EF4-FFF2-40B4-BE49-F238E27FC236}">
                <a16:creationId xmlns:a16="http://schemas.microsoft.com/office/drawing/2014/main" id="{7BCA0720-4923-398A-8EFD-5AD6F7730A89}"/>
              </a:ext>
            </a:extLst>
          </p:cNvPr>
          <p:cNvGrpSpPr/>
          <p:nvPr/>
        </p:nvGrpSpPr>
        <p:grpSpPr>
          <a:xfrm>
            <a:off x="4923" y="6426461"/>
            <a:ext cx="9144001" cy="432911"/>
            <a:chOff x="0" y="0"/>
            <a:chExt cx="13004800" cy="615694"/>
          </a:xfrm>
        </p:grpSpPr>
        <p:sp>
          <p:nvSpPr>
            <p:cNvPr id="3" name="TextBox 28">
              <a:extLst>
                <a:ext uri="{FF2B5EF4-FFF2-40B4-BE49-F238E27FC236}">
                  <a16:creationId xmlns:a16="http://schemas.microsoft.com/office/drawing/2014/main" id="{B11261AA-39A9-3574-FEDD-126B44EB0148}"/>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4" name="Picture 42" descr="Picture 42">
              <a:extLst>
                <a:ext uri="{FF2B5EF4-FFF2-40B4-BE49-F238E27FC236}">
                  <a16:creationId xmlns:a16="http://schemas.microsoft.com/office/drawing/2014/main" id="{63755571-CD4E-4265-F70F-913BDAA62DC5}"/>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6" name="Picture 43" descr="Picture 43">
              <a:extLst>
                <a:ext uri="{FF2B5EF4-FFF2-40B4-BE49-F238E27FC236}">
                  <a16:creationId xmlns:a16="http://schemas.microsoft.com/office/drawing/2014/main" id="{5EEA1E93-D63F-EDBB-294D-1E6E7B922F7E}"/>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
        <p:nvSpPr>
          <p:cNvPr id="8" name="TextBox 7">
            <a:extLst>
              <a:ext uri="{FF2B5EF4-FFF2-40B4-BE49-F238E27FC236}">
                <a16:creationId xmlns:a16="http://schemas.microsoft.com/office/drawing/2014/main" id="{2064E4C8-C4E4-E076-B4BD-DDA48D8C5E94}"/>
              </a:ext>
            </a:extLst>
          </p:cNvPr>
          <p:cNvSpPr txBox="1"/>
          <p:nvPr/>
        </p:nvSpPr>
        <p:spPr>
          <a:xfrm rot="970146">
            <a:off x="2593674" y="1869056"/>
            <a:ext cx="1282461" cy="369332"/>
          </a:xfrm>
          <a:prstGeom prst="rect">
            <a:avLst/>
          </a:prstGeom>
          <a:noFill/>
        </p:spPr>
        <p:txBody>
          <a:bodyPr wrap="square" rtlCol="0">
            <a:spAutoFit/>
          </a:bodyPr>
          <a:lstStyle/>
          <a:p>
            <a:r>
              <a:rPr lang="en-US" dirty="0">
                <a:latin typeface="+mj-lt"/>
              </a:rPr>
              <a:t>COULD</a:t>
            </a:r>
          </a:p>
        </p:txBody>
      </p:sp>
      <p:sp>
        <p:nvSpPr>
          <p:cNvPr id="12" name="TextBox 11">
            <a:extLst>
              <a:ext uri="{FF2B5EF4-FFF2-40B4-BE49-F238E27FC236}">
                <a16:creationId xmlns:a16="http://schemas.microsoft.com/office/drawing/2014/main" id="{625FD4AC-4607-D584-957A-719B74EAC3F3}"/>
              </a:ext>
            </a:extLst>
          </p:cNvPr>
          <p:cNvSpPr txBox="1"/>
          <p:nvPr/>
        </p:nvSpPr>
        <p:spPr>
          <a:xfrm>
            <a:off x="2860165" y="2572134"/>
            <a:ext cx="1780846"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Arial"/>
                <a:ea typeface="+mn-ea"/>
                <a:cs typeface="+mn-cs"/>
              </a:rPr>
              <a:t>VIOLATION</a:t>
            </a:r>
            <a:endParaRPr lang="en-US" dirty="0"/>
          </a:p>
        </p:txBody>
      </p:sp>
      <p:sp>
        <p:nvSpPr>
          <p:cNvPr id="14" name="TextBox 13">
            <a:extLst>
              <a:ext uri="{FF2B5EF4-FFF2-40B4-BE49-F238E27FC236}">
                <a16:creationId xmlns:a16="http://schemas.microsoft.com/office/drawing/2014/main" id="{C27EBE66-5061-33E5-1D8D-C5FBB2D66941}"/>
              </a:ext>
            </a:extLst>
          </p:cNvPr>
          <p:cNvSpPr txBox="1"/>
          <p:nvPr/>
        </p:nvSpPr>
        <p:spPr>
          <a:xfrm rot="1113144">
            <a:off x="6049992" y="2692911"/>
            <a:ext cx="2140787"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Arial"/>
                <a:ea typeface="+mn-ea"/>
                <a:cs typeface="+mn-cs"/>
              </a:rPr>
              <a:t>LAWSUIT</a:t>
            </a:r>
            <a:endParaRPr lang="en-US" dirty="0"/>
          </a:p>
        </p:txBody>
      </p:sp>
      <p:sp>
        <p:nvSpPr>
          <p:cNvPr id="16" name="TextBox 15">
            <a:extLst>
              <a:ext uri="{FF2B5EF4-FFF2-40B4-BE49-F238E27FC236}">
                <a16:creationId xmlns:a16="http://schemas.microsoft.com/office/drawing/2014/main" id="{AFEC31D5-E037-775F-126E-80C2844DCA7D}"/>
              </a:ext>
            </a:extLst>
          </p:cNvPr>
          <p:cNvSpPr txBox="1"/>
          <p:nvPr/>
        </p:nvSpPr>
        <p:spPr>
          <a:xfrm rot="20322235">
            <a:off x="648843" y="1713146"/>
            <a:ext cx="1454587" cy="369332"/>
          </a:xfrm>
          <a:prstGeom prst="rect">
            <a:avLst/>
          </a:prstGeom>
          <a:noFill/>
        </p:spPr>
        <p:txBody>
          <a:bodyPr wrap="square">
            <a:spAutoFit/>
          </a:bodyPr>
          <a:lstStyle/>
          <a:p>
            <a:r>
              <a:rPr lang="en-US" dirty="0">
                <a:latin typeface="+mj-lt"/>
              </a:rPr>
              <a:t>LIABILITY</a:t>
            </a:r>
            <a:endParaRPr lang="en-US" dirty="0"/>
          </a:p>
        </p:txBody>
      </p:sp>
      <p:sp>
        <p:nvSpPr>
          <p:cNvPr id="18" name="TextBox 17">
            <a:extLst>
              <a:ext uri="{FF2B5EF4-FFF2-40B4-BE49-F238E27FC236}">
                <a16:creationId xmlns:a16="http://schemas.microsoft.com/office/drawing/2014/main" id="{EB018439-1AF0-9737-DF08-74C3E53D83A2}"/>
              </a:ext>
            </a:extLst>
          </p:cNvPr>
          <p:cNvSpPr txBox="1"/>
          <p:nvPr/>
        </p:nvSpPr>
        <p:spPr>
          <a:xfrm>
            <a:off x="3582837" y="2334013"/>
            <a:ext cx="4239882" cy="369332"/>
          </a:xfrm>
          <a:prstGeom prst="rect">
            <a:avLst/>
          </a:prstGeom>
          <a:noFill/>
        </p:spPr>
        <p:txBody>
          <a:bodyPr wrap="square">
            <a:spAutoFit/>
          </a:bodyPr>
          <a:lstStyle/>
          <a:p>
            <a:r>
              <a:rPr lang="en-US" dirty="0">
                <a:latin typeface="+mj-lt"/>
              </a:rPr>
              <a:t>CONCERNS</a:t>
            </a:r>
            <a:endParaRPr lang="en-US" dirty="0"/>
          </a:p>
        </p:txBody>
      </p:sp>
      <p:sp>
        <p:nvSpPr>
          <p:cNvPr id="20" name="TextBox 19">
            <a:extLst>
              <a:ext uri="{FF2B5EF4-FFF2-40B4-BE49-F238E27FC236}">
                <a16:creationId xmlns:a16="http://schemas.microsoft.com/office/drawing/2014/main" id="{27D62C1F-02ED-8B95-8838-92C79C3B49A8}"/>
              </a:ext>
            </a:extLst>
          </p:cNvPr>
          <p:cNvSpPr txBox="1"/>
          <p:nvPr/>
        </p:nvSpPr>
        <p:spPr>
          <a:xfrm rot="21265830">
            <a:off x="1376136" y="1284524"/>
            <a:ext cx="2147049" cy="369332"/>
          </a:xfrm>
          <a:prstGeom prst="rect">
            <a:avLst/>
          </a:prstGeom>
          <a:noFill/>
        </p:spPr>
        <p:txBody>
          <a:bodyPr wrap="square">
            <a:spAutoFit/>
          </a:bodyPr>
          <a:lstStyle/>
          <a:p>
            <a:r>
              <a:rPr kumimoji="0" lang="en-US" sz="1800" b="1" i="0" u="none" strike="dblStrike" kern="1200" cap="none" spc="0" normalizeH="0" noProof="0" dirty="0">
                <a:ln>
                  <a:noFill/>
                </a:ln>
                <a:solidFill>
                  <a:srgbClr val="FF0000"/>
                </a:solidFill>
                <a:effectLst/>
                <a:uLnTx/>
                <a:uFillTx/>
                <a:latin typeface="Arial"/>
                <a:ea typeface="+mn-ea"/>
                <a:cs typeface="+mn-cs"/>
              </a:rPr>
              <a:t>IT IS</a:t>
            </a:r>
            <a:endParaRPr lang="en-US" strike="dblStrike" dirty="0">
              <a:solidFill>
                <a:srgbClr val="FF0000"/>
              </a:solidFill>
            </a:endParaRPr>
          </a:p>
        </p:txBody>
      </p:sp>
      <p:sp>
        <p:nvSpPr>
          <p:cNvPr id="22" name="TextBox 21">
            <a:extLst>
              <a:ext uri="{FF2B5EF4-FFF2-40B4-BE49-F238E27FC236}">
                <a16:creationId xmlns:a16="http://schemas.microsoft.com/office/drawing/2014/main" id="{0AE14319-F807-9102-5CBB-2C5008B5A064}"/>
              </a:ext>
            </a:extLst>
          </p:cNvPr>
          <p:cNvSpPr txBox="1"/>
          <p:nvPr/>
        </p:nvSpPr>
        <p:spPr>
          <a:xfrm>
            <a:off x="4641011" y="2863614"/>
            <a:ext cx="193874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trike="dblStrike" dirty="0">
                <a:solidFill>
                  <a:srgbClr val="FF0000"/>
                </a:solidFill>
                <a:latin typeface="Arial"/>
              </a:rPr>
              <a:t>DEFINATELY</a:t>
            </a:r>
            <a:endParaRPr kumimoji="0" lang="en-US" sz="1800" b="1" i="0" u="none" strike="dbl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24" name="TextBox 23">
            <a:extLst>
              <a:ext uri="{FF2B5EF4-FFF2-40B4-BE49-F238E27FC236}">
                <a16:creationId xmlns:a16="http://schemas.microsoft.com/office/drawing/2014/main" id="{7D19673D-5AAC-0A24-2506-D7B59873BF34}"/>
              </a:ext>
            </a:extLst>
          </p:cNvPr>
          <p:cNvSpPr txBox="1"/>
          <p:nvPr/>
        </p:nvSpPr>
        <p:spPr>
          <a:xfrm rot="20659712">
            <a:off x="1402625" y="2200470"/>
            <a:ext cx="1258582"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dblStrike" kern="1200" cap="none" spc="0" normalizeH="0" baseline="0" noProof="0" dirty="0">
                <a:ln>
                  <a:noFill/>
                </a:ln>
                <a:solidFill>
                  <a:srgbClr val="FF0000"/>
                </a:solidFill>
                <a:effectLst/>
                <a:uLnTx/>
                <a:uFillTx/>
                <a:latin typeface="Arial"/>
                <a:ea typeface="+mn-ea"/>
                <a:cs typeface="+mn-cs"/>
              </a:rPr>
              <a:t>IT HAS</a:t>
            </a:r>
            <a:endParaRPr kumimoji="0" lang="en-US" sz="1800" b="1" i="0" u="none" strike="dbl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26" name="TextBox 25">
            <a:extLst>
              <a:ext uri="{FF2B5EF4-FFF2-40B4-BE49-F238E27FC236}">
                <a16:creationId xmlns:a16="http://schemas.microsoft.com/office/drawing/2014/main" id="{C48C9846-137C-6FE5-4D45-B1BBCE575F57}"/>
              </a:ext>
            </a:extLst>
          </p:cNvPr>
          <p:cNvSpPr txBox="1"/>
          <p:nvPr/>
        </p:nvSpPr>
        <p:spPr>
          <a:xfrm>
            <a:off x="5859807" y="2084995"/>
            <a:ext cx="2554855"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IMPLIED</a:t>
            </a:r>
            <a:endPar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7" name="TextBox 26">
            <a:extLst>
              <a:ext uri="{FF2B5EF4-FFF2-40B4-BE49-F238E27FC236}">
                <a16:creationId xmlns:a16="http://schemas.microsoft.com/office/drawing/2014/main" id="{825B6B01-7DB2-4C49-1C3C-9B3FB81AB25D}"/>
              </a:ext>
            </a:extLst>
          </p:cNvPr>
          <p:cNvSpPr txBox="1"/>
          <p:nvPr/>
        </p:nvSpPr>
        <p:spPr>
          <a:xfrm rot="783313">
            <a:off x="2974085" y="1550629"/>
            <a:ext cx="1219899" cy="369332"/>
          </a:xfrm>
          <a:prstGeom prst="rect">
            <a:avLst/>
          </a:prstGeom>
          <a:noFill/>
        </p:spPr>
        <p:txBody>
          <a:bodyPr wrap="square">
            <a:spAutoFit/>
          </a:bodyPr>
          <a:lstStyle/>
          <a:p>
            <a:r>
              <a:rPr kumimoji="0" lang="en-US" sz="1800" b="1" i="0" u="none" strike="dblStrike" kern="1200" cap="none" spc="0" normalizeH="0" noProof="0" dirty="0">
                <a:ln>
                  <a:noFill/>
                </a:ln>
                <a:solidFill>
                  <a:srgbClr val="FF0000"/>
                </a:solidFill>
                <a:effectLst/>
                <a:uLnTx/>
                <a:uFillTx/>
                <a:latin typeface="Arial"/>
                <a:ea typeface="+mn-ea"/>
                <a:cs typeface="+mn-cs"/>
              </a:rPr>
              <a:t>IT Will</a:t>
            </a:r>
            <a:endParaRPr lang="en-US" strike="dblStrike" dirty="0">
              <a:solidFill>
                <a:srgbClr val="FF0000"/>
              </a:solidFill>
            </a:endParaRPr>
          </a:p>
        </p:txBody>
      </p:sp>
    </p:spTree>
    <p:extLst>
      <p:ext uri="{BB962C8B-B14F-4D97-AF65-F5344CB8AC3E}">
        <p14:creationId xmlns:p14="http://schemas.microsoft.com/office/powerpoint/2010/main" val="2340357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18" grpId="0"/>
      <p:bldP spid="20" grpId="0"/>
      <p:bldP spid="22" grpId="0"/>
      <p:bldP spid="24"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5A85DC83-8B4A-47E5-BDD2-5D5E3F80E3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0" name="Picture 9" descr="Text, logo&#10;&#10;Description automatically generated">
            <a:extLst>
              <a:ext uri="{FF2B5EF4-FFF2-40B4-BE49-F238E27FC236}">
                <a16:creationId xmlns:a16="http://schemas.microsoft.com/office/drawing/2014/main" id="{C67F29D4-755F-4F88-8D61-C8DB4FC5C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933" y="6191732"/>
            <a:ext cx="1913467" cy="459442"/>
          </a:xfrm>
          <a:prstGeom prst="rect">
            <a:avLst/>
          </a:prstGeom>
        </p:spPr>
      </p:pic>
      <p:grpSp>
        <p:nvGrpSpPr>
          <p:cNvPr id="2" name="Group">
            <a:extLst>
              <a:ext uri="{FF2B5EF4-FFF2-40B4-BE49-F238E27FC236}">
                <a16:creationId xmlns:a16="http://schemas.microsoft.com/office/drawing/2014/main" id="{7BCA0720-4923-398A-8EFD-5AD6F7730A89}"/>
              </a:ext>
            </a:extLst>
          </p:cNvPr>
          <p:cNvGrpSpPr/>
          <p:nvPr/>
        </p:nvGrpSpPr>
        <p:grpSpPr>
          <a:xfrm>
            <a:off x="4923" y="6426461"/>
            <a:ext cx="9144001" cy="432911"/>
            <a:chOff x="0" y="0"/>
            <a:chExt cx="13004800" cy="615694"/>
          </a:xfrm>
        </p:grpSpPr>
        <p:sp>
          <p:nvSpPr>
            <p:cNvPr id="3" name="TextBox 28">
              <a:extLst>
                <a:ext uri="{FF2B5EF4-FFF2-40B4-BE49-F238E27FC236}">
                  <a16:creationId xmlns:a16="http://schemas.microsoft.com/office/drawing/2014/main" id="{B11261AA-39A9-3574-FEDD-126B44EB0148}"/>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4" name="Picture 42" descr="Picture 42">
              <a:extLst>
                <a:ext uri="{FF2B5EF4-FFF2-40B4-BE49-F238E27FC236}">
                  <a16:creationId xmlns:a16="http://schemas.microsoft.com/office/drawing/2014/main" id="{63755571-CD4E-4265-F70F-913BDAA62DC5}"/>
                </a:ext>
              </a:extLst>
            </p:cNvPr>
            <p:cNvPicPr>
              <a:picLocks noChangeAspect="1"/>
            </p:cNvPicPr>
            <p:nvPr/>
          </p:nvPicPr>
          <p:blipFill>
            <a:blip r:embed="rId2"/>
            <a:stretch>
              <a:fillRect/>
            </a:stretch>
          </p:blipFill>
          <p:spPr>
            <a:xfrm>
              <a:off x="716452" y="21450"/>
              <a:ext cx="2268091" cy="594244"/>
            </a:xfrm>
            <a:prstGeom prst="rect">
              <a:avLst/>
            </a:prstGeom>
            <a:ln w="12700" cap="flat">
              <a:noFill/>
              <a:miter lim="400000"/>
            </a:ln>
            <a:effectLst/>
          </p:spPr>
        </p:pic>
        <p:pic>
          <p:nvPicPr>
            <p:cNvPr id="6" name="Picture 43" descr="Picture 43">
              <a:extLst>
                <a:ext uri="{FF2B5EF4-FFF2-40B4-BE49-F238E27FC236}">
                  <a16:creationId xmlns:a16="http://schemas.microsoft.com/office/drawing/2014/main" id="{5EEA1E93-D63F-EDBB-294D-1E6E7B922F7E}"/>
                </a:ext>
              </a:extLst>
            </p:cNvPr>
            <p:cNvPicPr>
              <a:picLocks noChangeAspect="1"/>
            </p:cNvPicPr>
            <p:nvPr/>
          </p:nvPicPr>
          <p:blipFill>
            <a:blip r:embed="rId3"/>
            <a:stretch>
              <a:fillRect/>
            </a:stretch>
          </p:blipFill>
          <p:spPr>
            <a:xfrm>
              <a:off x="10137480" y="21448"/>
              <a:ext cx="2474882" cy="594247"/>
            </a:xfrm>
            <a:prstGeom prst="rect">
              <a:avLst/>
            </a:prstGeom>
            <a:ln w="12700" cap="flat">
              <a:noFill/>
              <a:miter lim="400000"/>
            </a:ln>
            <a:effectLst/>
          </p:spPr>
        </p:pic>
      </p:grpSp>
      <p:pic>
        <p:nvPicPr>
          <p:cNvPr id="8" name="Picture 7">
            <a:extLst>
              <a:ext uri="{FF2B5EF4-FFF2-40B4-BE49-F238E27FC236}">
                <a16:creationId xmlns:a16="http://schemas.microsoft.com/office/drawing/2014/main" id="{9E4EE87D-D052-29FD-B0FD-B07C5A52730B}"/>
              </a:ext>
            </a:extLst>
          </p:cNvPr>
          <p:cNvPicPr>
            <a:picLocks noChangeAspect="1"/>
          </p:cNvPicPr>
          <p:nvPr/>
        </p:nvPicPr>
        <p:blipFill>
          <a:blip r:embed="rId4"/>
          <a:stretch>
            <a:fillRect/>
          </a:stretch>
        </p:blipFill>
        <p:spPr>
          <a:xfrm>
            <a:off x="0" y="0"/>
            <a:ext cx="9144000" cy="6490287"/>
          </a:xfrm>
          <a:prstGeom prst="rect">
            <a:avLst/>
          </a:prstGeom>
        </p:spPr>
      </p:pic>
    </p:spTree>
    <p:extLst>
      <p:ext uri="{BB962C8B-B14F-4D97-AF65-F5344CB8AC3E}">
        <p14:creationId xmlns:p14="http://schemas.microsoft.com/office/powerpoint/2010/main" val="3089828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EC64D-38D4-B29F-44C4-13159BD425B2}"/>
              </a:ext>
            </a:extLst>
          </p:cNvPr>
          <p:cNvPicPr>
            <a:picLocks noChangeAspect="1"/>
          </p:cNvPicPr>
          <p:nvPr/>
        </p:nvPicPr>
        <p:blipFill rotWithShape="1">
          <a:blip r:embed="rId2"/>
          <a:srcRect r="12486"/>
          <a:stretch/>
        </p:blipFill>
        <p:spPr>
          <a:xfrm>
            <a:off x="0" y="-86263"/>
            <a:ext cx="9241766" cy="6509418"/>
          </a:xfrm>
          <a:prstGeom prst="rect">
            <a:avLst/>
          </a:prstGeom>
        </p:spPr>
      </p:pic>
      <p:grpSp>
        <p:nvGrpSpPr>
          <p:cNvPr id="5" name="Group">
            <a:extLst>
              <a:ext uri="{FF2B5EF4-FFF2-40B4-BE49-F238E27FC236}">
                <a16:creationId xmlns:a16="http://schemas.microsoft.com/office/drawing/2014/main" id="{221C8034-BAA3-FD29-270B-9F85283A87EF}"/>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07176AE8-372C-1F17-8B85-5179B25DE40E}"/>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AF44973D-71AD-6876-075D-512F2CAE1F69}"/>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9833C70D-1BDF-CDBC-93D2-52183CACAE67}"/>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sp>
        <p:nvSpPr>
          <p:cNvPr id="9" name="TextBox 8">
            <a:extLst>
              <a:ext uri="{FF2B5EF4-FFF2-40B4-BE49-F238E27FC236}">
                <a16:creationId xmlns:a16="http://schemas.microsoft.com/office/drawing/2014/main" id="{546FF8D9-E65B-07C7-E58D-248B5FFD4E16}"/>
              </a:ext>
            </a:extLst>
          </p:cNvPr>
          <p:cNvSpPr txBox="1"/>
          <p:nvPr/>
        </p:nvSpPr>
        <p:spPr>
          <a:xfrm>
            <a:off x="86265" y="1828800"/>
            <a:ext cx="4986068" cy="4031873"/>
          </a:xfrm>
          <a:prstGeom prst="rect">
            <a:avLst/>
          </a:prstGeom>
          <a:noFill/>
        </p:spPr>
        <p:txBody>
          <a:bodyPr wrap="square" rtlCol="0">
            <a:spAutoFit/>
          </a:bodyPr>
          <a:lstStyle/>
          <a:p>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A Rule is Not a Law</a:t>
            </a:r>
          </a:p>
          <a:p>
            <a:endPar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Your License Is Governed By Laws, Not Rules</a:t>
            </a:r>
          </a:p>
          <a:p>
            <a:endPar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When a Rule Breaks The Law, The Law Wins</a:t>
            </a:r>
          </a:p>
          <a:p>
            <a:endPar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94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25B36C-77D3-0DEE-8550-C4C334DDB101}"/>
              </a:ext>
            </a:extLst>
          </p:cNvPr>
          <p:cNvSpPr txBox="1"/>
          <p:nvPr/>
        </p:nvSpPr>
        <p:spPr>
          <a:xfrm>
            <a:off x="3726610" y="559280"/>
            <a:ext cx="5083834" cy="4524315"/>
          </a:xfrm>
          <a:prstGeom prst="rect">
            <a:avLst/>
          </a:prstGeom>
          <a:noFill/>
        </p:spPr>
        <p:txBody>
          <a:bodyPr wrap="square">
            <a:spAutoFit/>
          </a:bodyPr>
          <a:lstStyle/>
          <a:p>
            <a:r>
              <a:rPr lang="en-US" sz="2400" dirty="0">
                <a:solidFill>
                  <a:srgbClr val="2B2B2B"/>
                </a:solidFill>
              </a:rPr>
              <a:t>In his video Window to the Law, ”</a:t>
            </a:r>
            <a:r>
              <a:rPr lang="en-US" sz="2400" i="1" dirty="0">
                <a:solidFill>
                  <a:srgbClr val="2B2B2B"/>
                </a:solidFill>
              </a:rPr>
              <a:t>The Fair Housing Act makes discrimination illegal in the sale or rental of housing and prohibits making housing otherwise </a:t>
            </a:r>
            <a:r>
              <a:rPr lang="en-US" sz="2400" i="1" u="sng" dirty="0">
                <a:solidFill>
                  <a:srgbClr val="2B2B2B"/>
                </a:solidFill>
                <a:effectLst>
                  <a:outerShdw blurRad="38100" dist="38100" dir="2700000" algn="tl">
                    <a:srgbClr val="000000">
                      <a:alpha val="43137"/>
                    </a:srgbClr>
                  </a:outerShdw>
                </a:effectLst>
              </a:rPr>
              <a:t>unavailable</a:t>
            </a:r>
            <a:r>
              <a:rPr lang="en-US" sz="2400" i="1" dirty="0">
                <a:solidFill>
                  <a:srgbClr val="2B2B2B"/>
                </a:solidFill>
              </a:rPr>
              <a:t> because of race, color, national origin, religion, sex, disability or familial status.  The word “unavailable” is key here. </a:t>
            </a:r>
            <a:r>
              <a:rPr lang="en-US" sz="2400" i="1" u="sng" dirty="0">
                <a:solidFill>
                  <a:srgbClr val="2B2B2B"/>
                </a:solidFill>
              </a:rPr>
              <a:t>The Fair Housing Act prohibits making housing otherwise </a:t>
            </a:r>
            <a:r>
              <a:rPr lang="en-US" sz="2400" i="1" u="sng" dirty="0">
                <a:solidFill>
                  <a:srgbClr val="2B2B2B"/>
                </a:solidFill>
                <a:effectLst>
                  <a:outerShdw blurRad="38100" dist="38100" dir="2700000" algn="tl">
                    <a:srgbClr val="000000">
                      <a:alpha val="43137"/>
                    </a:srgbClr>
                  </a:outerShdw>
                </a:effectLst>
              </a:rPr>
              <a:t>unavailable</a:t>
            </a:r>
            <a:r>
              <a:rPr lang="en-US" sz="2400" i="1" u="sng" dirty="0">
                <a:solidFill>
                  <a:srgbClr val="2B2B2B"/>
                </a:solidFill>
              </a:rPr>
              <a:t> because </a:t>
            </a:r>
            <a:r>
              <a:rPr lang="en-US" sz="2400" i="1" dirty="0">
                <a:solidFill>
                  <a:srgbClr val="2B2B2B"/>
                </a:solidFill>
              </a:rPr>
              <a:t>of race, color, etc.” </a:t>
            </a:r>
          </a:p>
          <a:p>
            <a:endParaRPr lang="en-US" sz="2400" dirty="0">
              <a:solidFill>
                <a:srgbClr val="2B2B2B"/>
              </a:solidFill>
            </a:endParaRPr>
          </a:p>
        </p:txBody>
      </p:sp>
      <p:pic>
        <p:nvPicPr>
          <p:cNvPr id="2" name="Picture 1">
            <a:extLst>
              <a:ext uri="{FF2B5EF4-FFF2-40B4-BE49-F238E27FC236}">
                <a16:creationId xmlns:a16="http://schemas.microsoft.com/office/drawing/2014/main" id="{3551AFFF-C4F6-91F7-94F5-D169C5C48E0F}"/>
              </a:ext>
            </a:extLst>
          </p:cNvPr>
          <p:cNvPicPr>
            <a:picLocks noChangeAspect="1"/>
          </p:cNvPicPr>
          <p:nvPr/>
        </p:nvPicPr>
        <p:blipFill rotWithShape="1">
          <a:blip r:embed="rId3"/>
          <a:srcRect l="15283" r="19516"/>
          <a:stretch/>
        </p:blipFill>
        <p:spPr>
          <a:xfrm>
            <a:off x="333556" y="920510"/>
            <a:ext cx="3232675" cy="27888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3E962F7E-110B-7157-AE74-351CB69D3373}"/>
              </a:ext>
            </a:extLst>
          </p:cNvPr>
          <p:cNvSpPr txBox="1"/>
          <p:nvPr/>
        </p:nvSpPr>
        <p:spPr>
          <a:xfrm>
            <a:off x="425570" y="3797862"/>
            <a:ext cx="2921479" cy="646331"/>
          </a:xfrm>
          <a:prstGeom prst="rect">
            <a:avLst/>
          </a:prstGeom>
          <a:noFill/>
        </p:spPr>
        <p:txBody>
          <a:bodyPr wrap="square">
            <a:spAutoFit/>
          </a:bodyPr>
          <a:lstStyle/>
          <a:p>
            <a:r>
              <a:rPr lang="en-US" sz="1800" dirty="0">
                <a:solidFill>
                  <a:srgbClr val="2B2B2B"/>
                </a:solidFill>
              </a:rPr>
              <a:t>Charlie Lee</a:t>
            </a:r>
          </a:p>
          <a:p>
            <a:r>
              <a:rPr lang="en-US" sz="1800" dirty="0">
                <a:solidFill>
                  <a:srgbClr val="2B2B2B"/>
                </a:solidFill>
              </a:rPr>
              <a:t>NAR’s Senior Counsel</a:t>
            </a:r>
            <a:endParaRPr lang="en-US" dirty="0"/>
          </a:p>
        </p:txBody>
      </p:sp>
      <p:grpSp>
        <p:nvGrpSpPr>
          <p:cNvPr id="8" name="Group">
            <a:extLst>
              <a:ext uri="{FF2B5EF4-FFF2-40B4-BE49-F238E27FC236}">
                <a16:creationId xmlns:a16="http://schemas.microsoft.com/office/drawing/2014/main" id="{4405027D-B21E-33AC-E49E-D4F67AC91A0E}"/>
              </a:ext>
            </a:extLst>
          </p:cNvPr>
          <p:cNvGrpSpPr/>
          <p:nvPr/>
        </p:nvGrpSpPr>
        <p:grpSpPr>
          <a:xfrm>
            <a:off x="4923" y="6426461"/>
            <a:ext cx="9144001" cy="432911"/>
            <a:chOff x="0" y="0"/>
            <a:chExt cx="13004800" cy="615694"/>
          </a:xfrm>
        </p:grpSpPr>
        <p:sp>
          <p:nvSpPr>
            <p:cNvPr id="9" name="TextBox 28">
              <a:extLst>
                <a:ext uri="{FF2B5EF4-FFF2-40B4-BE49-F238E27FC236}">
                  <a16:creationId xmlns:a16="http://schemas.microsoft.com/office/drawing/2014/main" id="{9C7F47F1-8F48-514D-6AEB-9703475BA36B}"/>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10" name="Picture 42" descr="Picture 42">
              <a:extLst>
                <a:ext uri="{FF2B5EF4-FFF2-40B4-BE49-F238E27FC236}">
                  <a16:creationId xmlns:a16="http://schemas.microsoft.com/office/drawing/2014/main" id="{A3EFF798-F81E-FED5-D7B5-E379ECDB7177}"/>
                </a:ext>
              </a:extLst>
            </p:cNvPr>
            <p:cNvPicPr>
              <a:picLocks noChangeAspect="1"/>
            </p:cNvPicPr>
            <p:nvPr/>
          </p:nvPicPr>
          <p:blipFill>
            <a:blip r:embed="rId4"/>
            <a:stretch>
              <a:fillRect/>
            </a:stretch>
          </p:blipFill>
          <p:spPr>
            <a:xfrm>
              <a:off x="716452" y="21450"/>
              <a:ext cx="2268091" cy="594244"/>
            </a:xfrm>
            <a:prstGeom prst="rect">
              <a:avLst/>
            </a:prstGeom>
            <a:ln w="12700" cap="flat">
              <a:noFill/>
              <a:miter lim="400000"/>
            </a:ln>
            <a:effectLst/>
          </p:spPr>
        </p:pic>
        <p:pic>
          <p:nvPicPr>
            <p:cNvPr id="11" name="Picture 43" descr="Picture 43">
              <a:extLst>
                <a:ext uri="{FF2B5EF4-FFF2-40B4-BE49-F238E27FC236}">
                  <a16:creationId xmlns:a16="http://schemas.microsoft.com/office/drawing/2014/main" id="{A991DBF8-0874-63A4-1B5A-819EB3F44733}"/>
                </a:ext>
              </a:extLst>
            </p:cNvPr>
            <p:cNvPicPr>
              <a:picLocks noChangeAspect="1"/>
            </p:cNvPicPr>
            <p:nvPr/>
          </p:nvPicPr>
          <p:blipFill>
            <a:blip r:embed="rId5"/>
            <a:stretch>
              <a:fillRect/>
            </a:stretch>
          </p:blipFill>
          <p:spPr>
            <a:xfrm>
              <a:off x="10137480" y="21448"/>
              <a:ext cx="2474882" cy="594247"/>
            </a:xfrm>
            <a:prstGeom prst="rect">
              <a:avLst/>
            </a:prstGeom>
            <a:ln w="12700" cap="flat">
              <a:noFill/>
              <a:miter lim="400000"/>
            </a:ln>
            <a:effectLst/>
          </p:spPr>
        </p:pic>
      </p:grpSp>
    </p:spTree>
    <p:extLst>
      <p:ext uri="{BB962C8B-B14F-4D97-AF65-F5344CB8AC3E}">
        <p14:creationId xmlns:p14="http://schemas.microsoft.com/office/powerpoint/2010/main" val="26587813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6FC3A0-DD90-D48F-3626-B75090001303}"/>
              </a:ext>
            </a:extLst>
          </p:cNvPr>
          <p:cNvGrpSpPr/>
          <p:nvPr/>
        </p:nvGrpSpPr>
        <p:grpSpPr>
          <a:xfrm>
            <a:off x="4923" y="6426461"/>
            <a:ext cx="9144001" cy="432911"/>
            <a:chOff x="0" y="0"/>
            <a:chExt cx="13004800" cy="615694"/>
          </a:xfrm>
        </p:grpSpPr>
        <p:sp>
          <p:nvSpPr>
            <p:cNvPr id="6" name="TextBox 28">
              <a:extLst>
                <a:ext uri="{FF2B5EF4-FFF2-40B4-BE49-F238E27FC236}">
                  <a16:creationId xmlns:a16="http://schemas.microsoft.com/office/drawing/2014/main" id="{E1A1FE4E-8ACF-3654-C6A9-222597152F7A}"/>
                </a:ext>
              </a:extLst>
            </p:cNvPr>
            <p:cNvSpPr txBox="1"/>
            <p:nvPr/>
          </p:nvSpPr>
          <p:spPr>
            <a:xfrm>
              <a:off x="-1" y="0"/>
              <a:ext cx="13004801" cy="610994"/>
            </a:xfrm>
            <a:prstGeom prst="rect">
              <a:avLst/>
            </a:prstGeom>
            <a:solidFill>
              <a:srgbClr val="1A5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50174">
                <a:defRPr sz="3400" b="1">
                  <a:solidFill>
                    <a:srgbClr val="FFFFFF"/>
                  </a:solidFill>
                  <a:latin typeface="Cambria"/>
                  <a:ea typeface="Cambria"/>
                  <a:cs typeface="Cambria"/>
                  <a:sym typeface="Cambria"/>
                </a:defRPr>
              </a:lvl1pPr>
            </a:lstStyle>
            <a:p>
              <a:pPr marL="0" marR="0" lvl="0" indent="0" algn="ctr" defTabSz="457137" rtl="0" eaLnBrk="1" fontAlgn="auto" latinLnBrk="0" hangingPunct="0">
                <a:lnSpc>
                  <a:spcPct val="100000"/>
                </a:lnSpc>
                <a:spcBef>
                  <a:spcPts val="0"/>
                </a:spcBef>
                <a:spcAft>
                  <a:spcPts val="0"/>
                </a:spcAft>
                <a:buClrTx/>
                <a:buSzTx/>
                <a:buFontTx/>
                <a:buNone/>
                <a:tabLst/>
                <a:defRPr/>
              </a:pPr>
              <a:r>
                <a:rPr kumimoji="0" sz="2391" b="1" i="0" u="none" strike="noStrike" kern="0" cap="none" spc="0" normalizeH="0" baseline="0" noProof="0">
                  <a:ln>
                    <a:noFill/>
                  </a:ln>
                  <a:solidFill>
                    <a:srgbClr val="FFFFFF"/>
                  </a:solidFill>
                  <a:effectLst/>
                  <a:uLnTx/>
                  <a:uFillTx/>
                  <a:latin typeface="Cambria"/>
                  <a:ea typeface="Cambria"/>
                  <a:sym typeface="Cambria"/>
                </a:rPr>
                <a:t>TryThePowerProgram.com</a:t>
              </a:r>
            </a:p>
          </p:txBody>
        </p:sp>
        <p:pic>
          <p:nvPicPr>
            <p:cNvPr id="7" name="Picture 42" descr="Picture 42">
              <a:extLst>
                <a:ext uri="{FF2B5EF4-FFF2-40B4-BE49-F238E27FC236}">
                  <a16:creationId xmlns:a16="http://schemas.microsoft.com/office/drawing/2014/main" id="{06ADF564-17E6-5081-6B72-4C578C1E6B06}"/>
                </a:ext>
              </a:extLst>
            </p:cNvPr>
            <p:cNvPicPr>
              <a:picLocks noChangeAspect="1"/>
            </p:cNvPicPr>
            <p:nvPr/>
          </p:nvPicPr>
          <p:blipFill>
            <a:blip r:embed="rId3"/>
            <a:stretch>
              <a:fillRect/>
            </a:stretch>
          </p:blipFill>
          <p:spPr>
            <a:xfrm>
              <a:off x="716452" y="21450"/>
              <a:ext cx="2268091" cy="594244"/>
            </a:xfrm>
            <a:prstGeom prst="rect">
              <a:avLst/>
            </a:prstGeom>
            <a:ln w="12700" cap="flat">
              <a:noFill/>
              <a:miter lim="400000"/>
            </a:ln>
            <a:effectLst/>
          </p:spPr>
        </p:pic>
        <p:pic>
          <p:nvPicPr>
            <p:cNvPr id="8" name="Picture 43" descr="Picture 43">
              <a:extLst>
                <a:ext uri="{FF2B5EF4-FFF2-40B4-BE49-F238E27FC236}">
                  <a16:creationId xmlns:a16="http://schemas.microsoft.com/office/drawing/2014/main" id="{6B215CD1-EC53-A00B-1D57-C2FA1CDE2572}"/>
                </a:ext>
              </a:extLst>
            </p:cNvPr>
            <p:cNvPicPr>
              <a:picLocks noChangeAspect="1"/>
            </p:cNvPicPr>
            <p:nvPr/>
          </p:nvPicPr>
          <p:blipFill>
            <a:blip r:embed="rId4"/>
            <a:stretch>
              <a:fillRect/>
            </a:stretch>
          </p:blipFill>
          <p:spPr>
            <a:xfrm>
              <a:off x="10137480" y="21448"/>
              <a:ext cx="2474882" cy="594247"/>
            </a:xfrm>
            <a:prstGeom prst="rect">
              <a:avLst/>
            </a:prstGeom>
            <a:ln w="12700" cap="flat">
              <a:noFill/>
              <a:miter lim="400000"/>
            </a:ln>
            <a:effectLst/>
          </p:spPr>
        </p:pic>
      </p:grpSp>
      <p:pic>
        <p:nvPicPr>
          <p:cNvPr id="3" name="Picture 2">
            <a:extLst>
              <a:ext uri="{FF2B5EF4-FFF2-40B4-BE49-F238E27FC236}">
                <a16:creationId xmlns:a16="http://schemas.microsoft.com/office/drawing/2014/main" id="{29DD880E-8198-F6C0-A732-C37D4D931C66}"/>
              </a:ext>
            </a:extLst>
          </p:cNvPr>
          <p:cNvPicPr>
            <a:picLocks noChangeAspect="1"/>
          </p:cNvPicPr>
          <p:nvPr/>
        </p:nvPicPr>
        <p:blipFill>
          <a:blip r:embed="rId5"/>
          <a:stretch>
            <a:fillRect/>
          </a:stretch>
        </p:blipFill>
        <p:spPr>
          <a:xfrm>
            <a:off x="0" y="-9546"/>
            <a:ext cx="9144000" cy="6432701"/>
          </a:xfrm>
          <a:prstGeom prst="rect">
            <a:avLst/>
          </a:prstGeom>
        </p:spPr>
      </p:pic>
    </p:spTree>
    <p:extLst>
      <p:ext uri="{BB962C8B-B14F-4D97-AF65-F5344CB8AC3E}">
        <p14:creationId xmlns:p14="http://schemas.microsoft.com/office/powerpoint/2010/main" val="287592051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InvestingMoney_co_11 PowerPlugs Templates for PowerPoint">
  <a:themeElements>
    <a:clrScheme name="InvestingMoney_co_11 PowerPlugs Templates for PowerPoint 13">
      <a:dk1>
        <a:srgbClr val="000000"/>
      </a:dk1>
      <a:lt1>
        <a:srgbClr val="D9E6FF"/>
      </a:lt1>
      <a:dk2>
        <a:srgbClr val="000000"/>
      </a:dk2>
      <a:lt2>
        <a:srgbClr val="A3C2FF"/>
      </a:lt2>
      <a:accent1>
        <a:srgbClr val="6699FF"/>
      </a:accent1>
      <a:accent2>
        <a:srgbClr val="FFCC00"/>
      </a:accent2>
      <a:accent3>
        <a:srgbClr val="E9F0FF"/>
      </a:accent3>
      <a:accent4>
        <a:srgbClr val="000000"/>
      </a:accent4>
      <a:accent5>
        <a:srgbClr val="B8CAFF"/>
      </a:accent5>
      <a:accent6>
        <a:srgbClr val="E7B900"/>
      </a:accent6>
      <a:hlink>
        <a:srgbClr val="FF9933"/>
      </a:hlink>
      <a:folHlink>
        <a:srgbClr val="777777"/>
      </a:folHlink>
    </a:clrScheme>
    <a:fontScheme name="InvestingMoney_co_11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vestingMoney_co_11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vestingMoney_co_11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vestingMoney_co_11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vestingMoney_co_11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vestingMoney_co_11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vestingMoney_co_11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vestingMoney_co_11 PowerPlugs Templates for PowerPoint 13">
        <a:dk1>
          <a:srgbClr val="000000"/>
        </a:dk1>
        <a:lt1>
          <a:srgbClr val="D9E6FF"/>
        </a:lt1>
        <a:dk2>
          <a:srgbClr val="000000"/>
        </a:dk2>
        <a:lt2>
          <a:srgbClr val="A3C2FF"/>
        </a:lt2>
        <a:accent1>
          <a:srgbClr val="6699FF"/>
        </a:accent1>
        <a:accent2>
          <a:srgbClr val="FFCC00"/>
        </a:accent2>
        <a:accent3>
          <a:srgbClr val="E9F0FF"/>
        </a:accent3>
        <a:accent4>
          <a:srgbClr val="000000"/>
        </a:accent4>
        <a:accent5>
          <a:srgbClr val="B8CAFF"/>
        </a:accent5>
        <a:accent6>
          <a:srgbClr val="E7B900"/>
        </a:accent6>
        <a:hlink>
          <a:srgbClr val="FF9933"/>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Office Theme">
  <a:themeElements>
    <a:clrScheme name="7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7_Office Theme">
      <a:majorFont>
        <a:latin typeface="Helvetica"/>
        <a:ea typeface="Helvetica"/>
        <a:cs typeface="Helvetica"/>
      </a:majorFont>
      <a:minorFont>
        <a:latin typeface="Helvetica"/>
        <a:ea typeface="Helvetica"/>
        <a:cs typeface="Helvetica"/>
      </a:minorFont>
    </a:fontScheme>
    <a:fmtScheme name="7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1" tIns="65021" rIns="65021" bIns="65021" numCol="1" spcCol="38100" rtlCol="0" anchor="ctr">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1" tIns="65021" rIns="65021" bIns="65021"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300480" rtl="0" fontAlgn="auto" latinLnBrk="0" hangingPunct="0">
          <a:lnSpc>
            <a:spcPct val="70000"/>
          </a:lnSpc>
          <a:spcBef>
            <a:spcPts val="0"/>
          </a:spcBef>
          <a:spcAft>
            <a:spcPts val="0"/>
          </a:spcAft>
          <a:buClrTx/>
          <a:buSzTx/>
          <a:buFontTx/>
          <a:buNone/>
          <a:tabLst/>
          <a:defRPr kumimoji="0" sz="18000" b="0" i="0" u="none" strike="noStrike" cap="none" spc="0" normalizeH="0" baseline="0">
            <a:ln>
              <a:noFill/>
            </a:ln>
            <a:solidFill>
              <a:srgbClr val="FFFFFF"/>
            </a:solidFill>
            <a:effectLst>
              <a:outerShdw blurRad="38100" dist="38100" dir="2700000" rotWithShape="0">
                <a:srgbClr val="000000">
                  <a:alpha val="43137"/>
                </a:srgbClr>
              </a:outerShdw>
            </a:effectLst>
            <a:uFillTx/>
            <a:latin typeface="BebasNeue"/>
            <a:ea typeface="BebasNeue"/>
            <a:cs typeface="BebasNeue"/>
            <a:sym typeface="Bebas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16324</TotalTime>
  <Words>1892</Words>
  <Application>Microsoft Office PowerPoint</Application>
  <PresentationFormat>On-screen Show (4:3)</PresentationFormat>
  <Paragraphs>180</Paragraphs>
  <Slides>34</Slides>
  <Notes>10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34</vt:i4>
      </vt:variant>
    </vt:vector>
  </HeadingPairs>
  <TitlesOfParts>
    <vt:vector size="53" baseType="lpstr">
      <vt:lpstr>101! StaR StuDDeD</vt:lpstr>
      <vt:lpstr>Aptos</vt:lpstr>
      <vt:lpstr>Aptos Display</vt:lpstr>
      <vt:lpstr>Arial</vt:lpstr>
      <vt:lpstr>Calibri</vt:lpstr>
      <vt:lpstr>Calibri Light</vt:lpstr>
      <vt:lpstr>Cambria</vt:lpstr>
      <vt:lpstr>Century Gothic</vt:lpstr>
      <vt:lpstr>Georgia</vt:lpstr>
      <vt:lpstr>Helvetica Light</vt:lpstr>
      <vt:lpstr>Helvetica Neue</vt:lpstr>
      <vt:lpstr>Helvetica Neue Medium</vt:lpstr>
      <vt:lpstr>Open Sans</vt:lpstr>
      <vt:lpstr>Serif</vt:lpstr>
      <vt:lpstr>Times New Roman</vt:lpstr>
      <vt:lpstr>InvestingMoney_co_11 PowerPlugs Templates for PowerPoint</vt:lpstr>
      <vt:lpstr>8_Office Theme</vt:lpstr>
      <vt:lpstr>Office Theme</vt:lpstr>
      <vt:lpstr>3_White</vt:lpstr>
      <vt:lpstr>PowerPoint Presentation</vt:lpstr>
      <vt:lpstr>PowerPoint Presentation</vt:lpstr>
      <vt:lpstr>PowerPoint Presentation</vt:lpstr>
      <vt:lpstr>Opening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Things to Be Present to Have Fair Housing Violation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Summarize, The Buyer Love Letter…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Darryl Davis</dc:creator>
  <cp:lastModifiedBy>Darryl Davis</cp:lastModifiedBy>
  <cp:revision>103</cp:revision>
  <cp:lastPrinted>2022-11-25T02:30:59Z</cp:lastPrinted>
  <dcterms:created xsi:type="dcterms:W3CDTF">2020-08-27T13:39:47Z</dcterms:created>
  <dcterms:modified xsi:type="dcterms:W3CDTF">2024-04-02T13:51:41Z</dcterms:modified>
</cp:coreProperties>
</file>